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1" r:id="rId18"/>
    <p:sldId id="274" r:id="rId19"/>
    <p:sldId id="281" r:id="rId20"/>
    <p:sldId id="282" r:id="rId21"/>
    <p:sldId id="275" r:id="rId22"/>
    <p:sldId id="276" r:id="rId23"/>
    <p:sldId id="277" r:id="rId24"/>
    <p:sldId id="280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68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11892D-AE3C-4766-A27E-43C71003BCFC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27B38A-466B-4C72-A846-63B675C8B81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3;&#1086;&#1074;&#1072;&#1103;%20&#1087;&#1072;&#1087;&#1082;&#1072;\&#1055;&#1088;&#1086;&#1089;&#1100;&#1073;&#1072;_(&#1057;&#1083;&#1086;&#1074;&#1072;_&#1056;._&#1056;&#1086;&#1078;&#1076;&#1077;&#1089;&#1090;&#1074;&#1077;&#1085;&#1089;&#1082;&#1086;&#1075;&#1086;_&#1084;&#1091;&#1079;&#1099;&#1082;&#1072;_&#1040;._&#1055;&#1072;&#1093;&#1084;&#1091;&#1090;&#1086;&#1074;&#1086;&#1081;).mp3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772400" cy="864096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ambria" pitchFamily="18" charset="0"/>
              </a:rPr>
              <a:t>Муниципальное </a:t>
            </a:r>
            <a:r>
              <a:rPr lang="ru-RU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ambria" pitchFamily="18" charset="0"/>
              </a:rPr>
              <a:t>бюджетное общеобразовательное </a:t>
            </a:r>
            <a:r>
              <a:rPr lang="ru-RU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ambria" pitchFamily="18" charset="0"/>
              </a:rPr>
              <a:t>учреждение – лицей №18 г.Орла</a:t>
            </a:r>
            <a:endParaRPr lang="ru-RU" sz="3200" b="1" dirty="0">
              <a:solidFill>
                <a:schemeClr val="accent3">
                  <a:lumMod val="40000"/>
                  <a:lumOff val="6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72816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Презентация к уроку </a:t>
            </a:r>
          </a:p>
          <a:p>
            <a:pPr algn="ctr"/>
            <a:r>
              <a:rPr lang="ru-RU" sz="2800" b="1" dirty="0" smtClean="0">
                <a:latin typeface="Cambria" pitchFamily="18" charset="0"/>
              </a:rPr>
              <a:t>по учебному предмету «Окружающий мир» </a:t>
            </a:r>
          </a:p>
          <a:p>
            <a:pPr algn="ctr"/>
            <a:r>
              <a:rPr lang="ru-RU" sz="2800" b="1" dirty="0" smtClean="0">
                <a:latin typeface="Cambria" pitchFamily="18" charset="0"/>
              </a:rPr>
              <a:t>в 4 классе</a:t>
            </a:r>
          </a:p>
          <a:p>
            <a:pPr algn="ctr"/>
            <a:r>
              <a:rPr lang="ru-RU" sz="2800" b="1" dirty="0" smtClean="0">
                <a:latin typeface="Cambria" pitchFamily="18" charset="0"/>
              </a:rPr>
              <a:t> на тему:</a:t>
            </a:r>
          </a:p>
          <a:p>
            <a:pPr algn="ctr"/>
            <a:r>
              <a:rPr lang="ru-RU" sz="2800" b="1" dirty="0" smtClean="0">
                <a:latin typeface="Cambria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</a:rPr>
              <a:t>«ПРИРОДНЫЕ ЗОНЫ РОССИИ»</a:t>
            </a:r>
            <a:endParaRPr lang="ru-RU" sz="32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4941168"/>
            <a:ext cx="4572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400" u="sng" dirty="0">
                <a:latin typeface="Times New Roman" pitchFamily="18" charset="0"/>
              </a:rPr>
              <a:t>Подготовила: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</a:rPr>
              <a:t>Маслова Елена Викторовна</a:t>
            </a:r>
            <a:endParaRPr lang="ru-RU" sz="2400" dirty="0">
              <a:latin typeface="Times New Roman" pitchFamily="18" charset="0"/>
            </a:endParaRP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</a:rPr>
              <a:t>учитель начальных </a:t>
            </a:r>
            <a:r>
              <a:rPr lang="ru-RU" sz="2400" dirty="0" smtClean="0">
                <a:latin typeface="Times New Roman" pitchFamily="18" charset="0"/>
              </a:rPr>
              <a:t>классов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1124744"/>
            <a:ext cx="849694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7. Черное море относится к морям … океана: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а).Индийского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б).Атлантического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в).Северного Ледовитого океана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г).Тихого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8. В субтропической зоне: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а).умеренно жаркое лето и теплая зима;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б).жаркое лето и умеренно холодная зима;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9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в).умеренно теплое лето и холодная зима.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1"/>
                </a:solidFill>
              </a:rPr>
              <a:t>Остановка </a:t>
            </a:r>
            <a:r>
              <a:rPr lang="ru-RU" sz="4800" b="1" i="1" dirty="0">
                <a:solidFill>
                  <a:srgbClr val="FF0000"/>
                </a:solidFill>
              </a:rPr>
              <a:t>«Ботанический </a:t>
            </a:r>
            <a:r>
              <a:rPr lang="ru-RU" sz="4800" b="1" i="1" dirty="0" smtClean="0">
                <a:solidFill>
                  <a:srgbClr val="FF0000"/>
                </a:solidFill>
              </a:rPr>
              <a:t>сад»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lki-nn.ru/files/ws/g/20131003/000171610044064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4" y="1772816"/>
            <a:ext cx="9217024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392034"/>
            <a:ext cx="8455042" cy="13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Задание: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Разгадайте кроссворд.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По изображению определите название растения.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139954" y="1412776"/>
          <a:ext cx="45601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028"/>
                <a:gridCol w="760028"/>
                <a:gridCol w="760028"/>
                <a:gridCol w="760028"/>
                <a:gridCol w="760028"/>
                <a:gridCol w="76002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419872" y="1772816"/>
          <a:ext cx="30243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082"/>
                <a:gridCol w="738082"/>
                <a:gridCol w="738082"/>
                <a:gridCol w="81009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2132856"/>
          <a:ext cx="53759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988"/>
                <a:gridCol w="767988"/>
                <a:gridCol w="767988"/>
                <a:gridCol w="767988"/>
                <a:gridCol w="767988"/>
                <a:gridCol w="767988"/>
                <a:gridCol w="76798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627784" y="2492896"/>
          <a:ext cx="46085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085"/>
                <a:gridCol w="768085"/>
                <a:gridCol w="768085"/>
                <a:gridCol w="768085"/>
                <a:gridCol w="768085"/>
                <a:gridCol w="768085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835698" y="2852936"/>
          <a:ext cx="465583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5973"/>
                <a:gridCol w="775973"/>
                <a:gridCol w="775973"/>
                <a:gridCol w="775973"/>
                <a:gridCol w="775973"/>
                <a:gridCol w="77597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6" descr="38862-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1728192" cy="2104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http://fs.nashaucheba.ru/tw_files2/urls_3/1213/d-1212627/1212627_html_m4b6fd2f0.jpg"/>
          <p:cNvPicPr>
            <a:picLocks noChangeAspect="1" noChangeArrowheads="1"/>
          </p:cNvPicPr>
          <p:nvPr/>
        </p:nvPicPr>
        <p:blipFill>
          <a:blip r:embed="rId3" cstate="print"/>
          <a:srcRect l="81382" b="25513"/>
          <a:stretch>
            <a:fillRect/>
          </a:stretch>
        </p:blipFill>
        <p:spPr bwMode="auto">
          <a:xfrm>
            <a:off x="7380312" y="3645024"/>
            <a:ext cx="1584176" cy="2664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https://theheartthrills.files.wordpress.com/2013/04/wild-tulips-9-steppes-s-russia.jpg"/>
          <p:cNvPicPr>
            <a:picLocks noChangeAspect="1" noChangeArrowheads="1"/>
          </p:cNvPicPr>
          <p:nvPr/>
        </p:nvPicPr>
        <p:blipFill>
          <a:blip r:embed="rId4" cstate="print"/>
          <a:srcRect t="35030" r="65645"/>
          <a:stretch>
            <a:fillRect/>
          </a:stretch>
        </p:blipFill>
        <p:spPr bwMode="auto">
          <a:xfrm flipH="1">
            <a:off x="1835696" y="4437112"/>
            <a:ext cx="1769687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 descr="http://900igr.net/datai/okruzhajuschij-mir/Les-i-step/0012-009-Botaniki.jpg"/>
          <p:cNvPicPr>
            <a:picLocks noChangeAspect="1" noChangeArrowheads="1"/>
          </p:cNvPicPr>
          <p:nvPr/>
        </p:nvPicPr>
        <p:blipFill>
          <a:blip r:embed="rId5" cstate="print"/>
          <a:srcRect l="1487" t="4114" r="73241" b="30057"/>
          <a:stretch>
            <a:fillRect/>
          </a:stretch>
        </p:blipFill>
        <p:spPr bwMode="auto">
          <a:xfrm>
            <a:off x="5652120" y="4441921"/>
            <a:ext cx="1656184" cy="2416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Скругленный прямоугольник 15"/>
          <p:cNvSpPr/>
          <p:nvPr/>
        </p:nvSpPr>
        <p:spPr>
          <a:xfrm>
            <a:off x="4139952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32040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52120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44208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Ч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36296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56376" y="141277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2" name="Picture 2" descr="http://fs.nashaucheba.ru/tw_files2/urls_3/1213/d-1212627/1212627_html_m4b6fd2f0.jpg"/>
          <p:cNvPicPr>
            <a:picLocks noChangeAspect="1" noChangeArrowheads="1"/>
          </p:cNvPicPr>
          <p:nvPr/>
        </p:nvPicPr>
        <p:blipFill>
          <a:blip r:embed="rId3" cstate="print"/>
          <a:srcRect l="49515" r="20066" b="11858"/>
          <a:stretch>
            <a:fillRect/>
          </a:stretch>
        </p:blipFill>
        <p:spPr bwMode="auto">
          <a:xfrm>
            <a:off x="3707904" y="3717032"/>
            <a:ext cx="1832640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Скругленный прямоугольник 22"/>
          <p:cNvSpPr/>
          <p:nvPr/>
        </p:nvSpPr>
        <p:spPr>
          <a:xfrm>
            <a:off x="3419872" y="177281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211960" y="177281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932040" y="177281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652120" y="177281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3528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15616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Ю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907704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27784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9872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211960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932040" y="213285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699792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19872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211960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932040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24128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516216" y="249289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907704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627784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419872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211960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004048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724128" y="2852936"/>
            <a:ext cx="7200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Ь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20688"/>
            <a:ext cx="4305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+mj-lt"/>
              </a:rPr>
              <a:t>«</a:t>
            </a:r>
            <a:r>
              <a:rPr lang="ru-RU" sz="4000" b="1" i="1" dirty="0" smtClean="0">
                <a:solidFill>
                  <a:srgbClr val="FF0000"/>
                </a:solidFill>
                <a:latin typeface="+mj-lt"/>
              </a:rPr>
              <a:t>Игровая поляна»</a:t>
            </a:r>
            <a:endParaRPr lang="ru-RU" sz="40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7890" name="Picture 2" descr="http://maxreferal.ru/wp-content/uploads/media/%D0%92%D0%B8%D0%BA%D1%82%D0%BE%D1%80%D0%B8%D0%BD%D0%B0-%D0%A1%D0%BF%D0%BE%D1%80%D1%82-%D1%81%D0%BF%D0%BE%D1%80%D1%82-%D1%81%D0%BF%D0%BE%D1%80%D1%82/imag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272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chemeClr val="tx2"/>
                </a:solidFill>
              </a:rPr>
              <a:t>Остановка </a:t>
            </a:r>
            <a:r>
              <a:rPr lang="ru-RU" sz="4400" b="1" i="1" dirty="0">
                <a:solidFill>
                  <a:srgbClr val="FF0000"/>
                </a:solidFill>
              </a:rPr>
              <a:t>«Зоологический лес»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8914" name="Picture 2" descr="http://cdn4.imgbb.ru/user/54/543947/201504/afcfa14e5d695883fd2baeb8d63bf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03040" y="332656"/>
            <a:ext cx="86409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Задание: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Расселите животных по природным зонам.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539552" y="1192977"/>
            <a:ext cx="19077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Рысь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Лось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Тюлень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Песец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 rot="10800000" flipV="1">
            <a:off x="539552" y="2924944"/>
            <a:ext cx="23042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Дрофа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Лемминг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Верблюд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Кобылка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4067944" y="1125905"/>
            <a:ext cx="432048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Арктическая пустыня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Тундра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Степи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143125" algn="l"/>
                <a:tab pos="2371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Зона лесов</a:t>
            </a:r>
            <a:endParaRPr lang="ru-RU" sz="2800" b="1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  <a:tab pos="2371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Пустыни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332656"/>
            <a:ext cx="5351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ВЗАИМОПРОВЕРКА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Cambria" pitchFamily="18" charset="0"/>
              </a:rPr>
              <a:t>Рысь, лось  - </a:t>
            </a:r>
            <a:r>
              <a:rPr lang="ru-RU" sz="3600" b="1" i="1" u="sng" dirty="0" smtClean="0">
                <a:solidFill>
                  <a:schemeClr val="tx2"/>
                </a:solidFill>
                <a:latin typeface="Cambria" pitchFamily="18" charset="0"/>
              </a:rPr>
              <a:t>зона лесов</a:t>
            </a:r>
            <a:endParaRPr lang="ru-RU" sz="3600" b="1" i="1" dirty="0" smtClean="0">
              <a:latin typeface="Cambria" pitchFamily="18" charset="0"/>
            </a:endParaRPr>
          </a:p>
          <a:p>
            <a:r>
              <a:rPr lang="ru-RU" sz="3600" b="1" i="1" dirty="0" smtClean="0">
                <a:latin typeface="Cambria" pitchFamily="18" charset="0"/>
              </a:rPr>
              <a:t>тюлень –</a:t>
            </a:r>
            <a:r>
              <a:rPr lang="ru-RU" sz="3600" b="1" i="1" u="sng" dirty="0" smtClean="0">
                <a:solidFill>
                  <a:schemeClr val="tx2"/>
                </a:solidFill>
                <a:latin typeface="Cambria" pitchFamily="18" charset="0"/>
              </a:rPr>
              <a:t>арктическая пустыня</a:t>
            </a:r>
            <a:endParaRPr lang="ru-RU" sz="3600" b="1" i="1" dirty="0" smtClean="0">
              <a:latin typeface="Cambria" pitchFamily="18" charset="0"/>
            </a:endParaRPr>
          </a:p>
          <a:p>
            <a:r>
              <a:rPr lang="ru-RU" sz="3600" b="1" i="1" dirty="0" smtClean="0">
                <a:latin typeface="Cambria" pitchFamily="18" charset="0"/>
              </a:rPr>
              <a:t>кобылка, дрофа – </a:t>
            </a:r>
            <a:r>
              <a:rPr lang="ru-RU" sz="3600" b="1" i="1" u="sng" dirty="0" smtClean="0">
                <a:solidFill>
                  <a:schemeClr val="tx2"/>
                </a:solidFill>
                <a:latin typeface="Cambria" pitchFamily="18" charset="0"/>
              </a:rPr>
              <a:t>степь</a:t>
            </a:r>
            <a:endParaRPr lang="ru-RU" sz="3600" b="1" i="1" dirty="0" smtClean="0">
              <a:latin typeface="Cambria" pitchFamily="18" charset="0"/>
            </a:endParaRPr>
          </a:p>
          <a:p>
            <a:r>
              <a:rPr lang="ru-RU" sz="3600" b="1" i="1" dirty="0" smtClean="0">
                <a:latin typeface="Cambria" pitchFamily="18" charset="0"/>
              </a:rPr>
              <a:t>лемминг, песец – </a:t>
            </a:r>
            <a:r>
              <a:rPr lang="ru-RU" sz="3600" b="1" i="1" u="sng" dirty="0" smtClean="0">
                <a:solidFill>
                  <a:schemeClr val="tx2"/>
                </a:solidFill>
                <a:latin typeface="Cambria" pitchFamily="18" charset="0"/>
              </a:rPr>
              <a:t>тундра</a:t>
            </a:r>
            <a:endParaRPr lang="ru-RU" sz="3600" b="1" i="1" dirty="0" smtClean="0">
              <a:latin typeface="Cambria" pitchFamily="18" charset="0"/>
            </a:endParaRPr>
          </a:p>
          <a:p>
            <a:r>
              <a:rPr lang="ru-RU" sz="3600" b="1" i="1" dirty="0" smtClean="0">
                <a:latin typeface="Cambria" pitchFamily="18" charset="0"/>
              </a:rPr>
              <a:t>верблюд </a:t>
            </a:r>
            <a:r>
              <a:rPr lang="ru-RU" sz="3600" b="1" i="1" u="sng" dirty="0" smtClean="0">
                <a:latin typeface="Cambria" pitchFamily="18" charset="0"/>
              </a:rPr>
              <a:t>– </a:t>
            </a:r>
            <a:r>
              <a:rPr lang="ru-RU" sz="3600" b="1" i="1" u="sng" dirty="0" smtClean="0">
                <a:solidFill>
                  <a:schemeClr val="tx2"/>
                </a:solidFill>
                <a:latin typeface="Cambria" pitchFamily="18" charset="0"/>
              </a:rPr>
              <a:t>пустыня</a:t>
            </a:r>
            <a:endParaRPr lang="ru-RU" sz="3600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1"/>
                </a:solidFill>
              </a:rPr>
              <a:t>Остановка </a:t>
            </a:r>
            <a:endParaRPr lang="ru-RU" sz="40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</a:t>
            </a:r>
            <a:r>
              <a:rPr lang="ru-RU" sz="4000" b="1" i="1" dirty="0">
                <a:solidFill>
                  <a:srgbClr val="FF0000"/>
                </a:solidFill>
              </a:rPr>
              <a:t>Экологическое озеро»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0962" name="Picture 2" descr="http://www.pixnet.ru/wallpapers/f5f1f025ffb07a0f81ad247a587adc44/215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67544" y="260648"/>
            <a:ext cx="84604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Задание: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Вместо точек вставьте подходящие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слова.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23528" y="1340768"/>
            <a:ext cx="835292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</a:rPr>
              <a:t>Письмо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… лесов по берегам рек приводит к тому, что реки мелеют и высыхают.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Сточные воды и мусор, попадающие в моря, приводят к их … 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Неумеренное … приводит к тому, что в почве накапливается большое количество соли.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336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От вездеходов и тракторов в тундре нарушается … 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877272"/>
            <a:ext cx="6878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Первая экологическая проблема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6825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Вторая экологическая проблема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ic.pics.livejournal.com/juli_avgust/23589450/4526/4526_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1416"/>
            <a:ext cx="9144000" cy="5256584"/>
          </a:xfrm>
          <a:prstGeom prst="rect">
            <a:avLst/>
          </a:prstGeom>
          <a:noFill/>
        </p:spPr>
      </p:pic>
      <p:pic>
        <p:nvPicPr>
          <p:cNvPr id="4" name="Просьба_(Слова_Р._Рождественского_музыка_А._Пахмутово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5949280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3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hnu.docdat.com/pars_docs/refs/192/191407/img2.jpg"/>
          <p:cNvPicPr>
            <a:picLocks noChangeAspect="1" noChangeArrowheads="1"/>
          </p:cNvPicPr>
          <p:nvPr/>
        </p:nvPicPr>
        <p:blipFill>
          <a:blip r:embed="rId2" cstate="print"/>
          <a:srcRect l="3780" t="12121" r="2666" b="12280"/>
          <a:stretch>
            <a:fillRect/>
          </a:stretch>
        </p:blipFill>
        <p:spPr bwMode="auto">
          <a:xfrm>
            <a:off x="0" y="0"/>
            <a:ext cx="922224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8024" y="155679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ГЕОГРАФИЧЕСКИЙ ОСТРОВ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78904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БОТАНИЧЕСКИЙ САД</a:t>
            </a:r>
            <a:endParaRPr lang="ru-RU" sz="20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797152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ЗООЛОГИЧЕСКИЙ ЛЕС</a:t>
            </a:r>
            <a:endParaRPr lang="ru-RU" sz="20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356992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ГОРА УСПЕХОВ</a:t>
            </a:r>
            <a:endParaRPr lang="ru-RU" sz="20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134076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МОРЕ ЗНАНИЙ</a:t>
            </a:r>
            <a:endParaRPr lang="ru-RU" sz="2000" b="1" dirty="0"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47664" y="0"/>
            <a:ext cx="5760640" cy="908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Карта путешествия</a:t>
            </a:r>
            <a:endParaRPr lang="ru-RU" sz="32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724128" y="2348880"/>
            <a:ext cx="43204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211960" y="4437112"/>
            <a:ext cx="172819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3275856" y="1916832"/>
            <a:ext cx="432048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339752" y="1916832"/>
            <a:ext cx="43204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папка\Мои документы\Мои рисунки\Мои рисунки\Изображение\Изображение 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4499993" cy="5894765"/>
          </a:xfrm>
          <a:prstGeom prst="rect">
            <a:avLst/>
          </a:prstGeom>
          <a:noFill/>
        </p:spPr>
      </p:pic>
      <p:pic>
        <p:nvPicPr>
          <p:cNvPr id="38916" name="Picture 4" descr="C:\папка\Мои документы\Мои рисунки\Мои рисунки\Изображение\Изображение 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620688"/>
            <a:ext cx="4644008" cy="58772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764704"/>
            <a:ext cx="8568952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ambria" pitchFamily="18" charset="0"/>
              </a:rPr>
              <a:t>КРАСНАЯ КНИГА</a:t>
            </a:r>
            <a:endParaRPr lang="ru-RU" sz="44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0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/>
                </a:solidFill>
              </a:rPr>
              <a:t>Остановка</a:t>
            </a:r>
            <a:r>
              <a:rPr lang="ru-RU" sz="4000" b="1" i="1" dirty="0" smtClean="0"/>
              <a:t>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«Море Знаний»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3.bp.blogspot.com/-Lnka6Ck_LAU/UWsg3JTOgKI/AAAAAAAADsc/QH8d9hLI9dE/s1600/N%C3%A9+timoniere,+n%C3%A9+vedet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9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589911"/>
            <a:ext cx="856895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</a:rPr>
              <a:t>Телеграмма.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Arial" pitchFamily="34" charset="0"/>
                <a:ea typeface="Times New Roman" pitchFamily="18" charset="0"/>
              </a:rPr>
              <a:t>«Мои молодые друзья! Мы хозяева нашей природы, и она для нас кладовая солнца с великими сокровищами жизни. Мало того, чтобы сокровища эти охранять — их надо открывать и показывать. Для рыбы нужна чистая вода — будем охранять наши водоёмы. В лесах, степях, горах разные ценные животные — будем охранять наши леса, степи, горы. Рыбе — вода, птице — воздух, зверю — лес, степь, горы. А человеку нужна Родина. И охранять природу — значит охранять Родину.».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5229200"/>
            <a:ext cx="5829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Михаил Михайлович Пришвин 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ouit.gr/wp-content/uploads/2012/10/Balls_Pyramid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1"/>
            <a:ext cx="9144000" cy="52291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332657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</a:rPr>
              <a:t>Остановка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«Гора Успеха»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9552" y="3861048"/>
            <a:ext cx="1584176" cy="129614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43808" y="2708920"/>
            <a:ext cx="1584176" cy="129614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4008" y="1700808"/>
            <a:ext cx="1584176" cy="129614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88640"/>
            <a:ext cx="59254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2276872"/>
            <a:ext cx="79928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Подумайте и напишите небольшое сочинение на тему: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«Что ты называешь родным краем».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6"/>
          <p:cNvSpPr>
            <a:spLocks noChangeArrowheads="1"/>
          </p:cNvSpPr>
          <p:nvPr/>
        </p:nvSpPr>
        <p:spPr bwMode="auto">
          <a:xfrm>
            <a:off x="1476375" y="6021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9081" name="Rectangle 9"/>
          <p:cNvSpPr>
            <a:spLocks noGrp="1" noChangeArrowheads="1"/>
          </p:cNvSpPr>
          <p:nvPr>
            <p:ph type="title"/>
          </p:nvPr>
        </p:nvSpPr>
        <p:spPr>
          <a:xfrm>
            <a:off x="1475656" y="2276872"/>
            <a:ext cx="6912768" cy="1354137"/>
          </a:xfrm>
          <a:gradFill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18900000" scaled="1"/>
          </a:gradFill>
          <a:ln w="76200" cmpd="tri">
            <a:solidFill>
              <a:srgbClr val="0099FF"/>
            </a:solidFill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ru-RU" sz="4000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0116" name="WordArt 12"/>
          <p:cNvSpPr>
            <a:spLocks noChangeArrowheads="1" noChangeShapeType="1" noTextEdit="1"/>
          </p:cNvSpPr>
          <p:nvPr/>
        </p:nvSpPr>
        <p:spPr bwMode="auto">
          <a:xfrm>
            <a:off x="2123728" y="2420888"/>
            <a:ext cx="5328591" cy="998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СПАСИБО ЗА УРОК!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Arial" charset="0"/>
            </a:endParaRPr>
          </a:p>
        </p:txBody>
      </p:sp>
      <p:sp>
        <p:nvSpPr>
          <p:cNvPr id="90117" name="Прямоугольник 6"/>
          <p:cNvSpPr>
            <a:spLocks noChangeArrowheads="1"/>
          </p:cNvSpPr>
          <p:nvPr/>
        </p:nvSpPr>
        <p:spPr bwMode="auto">
          <a:xfrm>
            <a:off x="1928813" y="6180138"/>
            <a:ext cx="5429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b="1"/>
          </a:p>
        </p:txBody>
      </p:sp>
    </p:spTree>
  </p:cSld>
  <p:clrMapOvr>
    <a:masterClrMapping/>
  </p:clrMapOvr>
  <p:transition spd="med" advClick="0">
    <p:strips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684755"/>
            <a:ext cx="8712968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1). Самые высокие горы России?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Кавказские горы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2). Река, впадающая в Каспийское море?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Волга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3). Самая жаркая природная зона? 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Пустыня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4). Самая северная природная зона России?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Арктика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5). Назовите расположение природных зон с севера на юг.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Арктические пустыни, Тундра, Лесов, Степи, Пустыня, У Черного моря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6). Озеро, которое внесено в список Всемирного наследия?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Байкал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76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6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764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64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4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7544" y="592234"/>
            <a:ext cx="784887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Отгадайте загадку: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lang="ru-RU" sz="2800" dirty="0">
              <a:solidFill>
                <a:srgbClr val="0000FF"/>
              </a:solidFill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</a:rPr>
              <a:t>Нарядная сестрёнка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</a:rPr>
              <a:t>Весь день гостей встречает,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</a:rPr>
              <a:t>Мёдом угощает.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lang="ru-RU" sz="3200" b="1" dirty="0">
              <a:solidFill>
                <a:srgbClr val="008000"/>
              </a:solidFill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049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ЦВЕТОК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28675" name="Picture 3" descr="http://23es.caduk.ru/images/794521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789040"/>
            <a:ext cx="2992810" cy="284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1"/>
                </a:solidFill>
              </a:rPr>
              <a:t>Остановка </a:t>
            </a:r>
            <a:endParaRPr lang="ru-RU" sz="40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4000" b="1" i="1" u="sng" dirty="0" smtClean="0">
                <a:solidFill>
                  <a:srgbClr val="FF0000"/>
                </a:solidFill>
              </a:rPr>
              <a:t>« </a:t>
            </a:r>
            <a:r>
              <a:rPr lang="ru-RU" sz="4000" b="1" i="1" u="sng" dirty="0">
                <a:solidFill>
                  <a:srgbClr val="FF0000"/>
                </a:solidFill>
              </a:rPr>
              <a:t>Географический остров »</a:t>
            </a:r>
            <a:endParaRPr lang="ru-RU" sz="4000" u="sng" dirty="0">
              <a:solidFill>
                <a:srgbClr val="FF0000"/>
              </a:solidFill>
            </a:endParaRPr>
          </a:p>
        </p:txBody>
      </p:sp>
      <p:pic>
        <p:nvPicPr>
          <p:cNvPr id="29698" name="Picture 2" descr="http://40.media.tumblr.com/tumblr_mc04hnwPSi1rraktco1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323365"/>
            <a:ext cx="856895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Задание: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По описанию определите природную зону и покажите её на карте.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084513" algn="ctr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Это безлесная заболоченная равнина на севере нашей Родины. Природа здесь сурова. Зима ветреная, холодная, с морозами свыше 50 градусов, длится 7 -8 месяцев. Снега немного. Поэтому земля промерзает на большую глубину.  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Arial" pitchFamily="34" charset="0"/>
                <a:ea typeface="Times New Roman" pitchFamily="18" charset="0"/>
              </a:rPr>
              <a:t>Тундра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endParaRPr lang="ru-RU" sz="2400" dirty="0">
              <a:solidFill>
                <a:srgbClr val="993366"/>
              </a:solidFill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084513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Поверхность этой зоны во многих местах холмистая. Часто встречаются большие холмы из мелкого песка. Это барханы. Лето продолжительное, жаркое и сухое. Редко бывают дожди. Зима короткая, длится 2-3 месяца.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84513" algn="ctr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	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993366"/>
                </a:solidFill>
                <a:effectLst/>
                <a:latin typeface="Arial" pitchFamily="34" charset="0"/>
                <a:ea typeface="Times New Roman" pitchFamily="18" charset="0"/>
              </a:rPr>
              <a:t>Пустыня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620688"/>
            <a:ext cx="864096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Тест «Черноморское побережье Кавказа»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651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Черноморское побережье Кавказа расположено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651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  в арктической зоне страны;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 в лесной зоне страны;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 в субтропической зоне страны;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г).в степной зоне страны.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2. Субтропики России- это…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а.). небольшая зона на побережье северных морей;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 небольшая зона на побережье Черного моря;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 обширная зона в центре страны.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23528" y="332656"/>
            <a:ext cx="8424936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3. На склонах гор в субтропиках часто встречаются следующие деревья: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 бук, каштан;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 ель, сосна;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 ольха, липа.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4. На Черноморском побережье обитают: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 . пчелы, комары, мошки;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 цикады, богомолы, олеандровые бражники;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 шмели, кобылки, жуки-чернотелки.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55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9512" y="764704"/>
            <a:ext cx="878497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5. В Черном море у побережья обитают: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а).киты, морские черепахи, тюлени;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 .медузы, крабы, морские коньки;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 крокодилы, анаконды, котики.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6. В парках и на улицах городов Черноморского побережья выращивают: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а).кипарисы, пальмы, магнолии;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б).липы,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джузгун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, маки;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в).полынь, типчак, ель.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269</TotalTime>
  <Words>735</Words>
  <Application>Microsoft Office PowerPoint</Application>
  <PresentationFormat>Экран (4:3)</PresentationFormat>
  <Paragraphs>181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Муниципальное бюджетное общеобразовательное учреждение – лицей №18 г.Орла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– лицей №18 г.Орла</dc:title>
  <dc:creator>ZVEZDNIY</dc:creator>
  <cp:lastModifiedBy>Image&amp;Matros ®</cp:lastModifiedBy>
  <cp:revision>30</cp:revision>
  <dcterms:created xsi:type="dcterms:W3CDTF">2015-11-08T23:16:49Z</dcterms:created>
  <dcterms:modified xsi:type="dcterms:W3CDTF">2015-11-26T10:23:07Z</dcterms:modified>
</cp:coreProperties>
</file>