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61" r:id="rId3"/>
    <p:sldId id="272" r:id="rId4"/>
    <p:sldId id="263" r:id="rId5"/>
    <p:sldId id="264" r:id="rId6"/>
    <p:sldId id="271" r:id="rId7"/>
    <p:sldId id="269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00"/>
    <a:srgbClr val="CC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2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8FED0-0A48-482A-A9C2-016B518A7E82}" type="datetimeFigureOut">
              <a:rPr lang="id-ID" smtClean="0"/>
              <a:pPr/>
              <a:t>22/06/2013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69060-A39C-4089-9CC1-25DA7EA627E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026999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F0F19-356E-46E2-850D-D24CEBBF57DD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823269" y="5778398"/>
            <a:ext cx="7662325" cy="45891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 w="3175">
                  <a:noFill/>
                </a:ln>
                <a:solidFill>
                  <a:prstClr val="black"/>
                </a:solidFill>
                <a:effectLst/>
                <a:ea typeface="Tahoma" pitchFamily="34" charset="0"/>
                <a:cs typeface="Tahoma" pitchFamily="34" charset="0"/>
              </a:rPr>
              <a:t>KEMENTERIAN PENDIDIKAN DAN KEBUDAYAAN</a:t>
            </a:r>
            <a:endParaRPr lang="id-ID" sz="2000" b="1" dirty="0">
              <a:ln w="3175">
                <a:noFill/>
              </a:ln>
              <a:solidFill>
                <a:prstClr val="black"/>
              </a:solidFill>
              <a:effectLst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560398" y="5270430"/>
            <a:ext cx="8188066" cy="49244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1600" b="1" dirty="0">
                <a:ln w="3175">
                  <a:noFill/>
                </a:ln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BADAN PENGEMBANGAN SUMBER DAYA MANUSIA PENDIDIKAN DAN KEBUDAYAAN                    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d-ID" sz="1600" b="1" dirty="0">
                <a:ln w="3175">
                  <a:noFill/>
                </a:ln>
                <a:solidFill>
                  <a:prstClr val="black"/>
                </a:solidFill>
                <a:ea typeface="Tahoma" pitchFamily="34" charset="0"/>
                <a:cs typeface="Tahoma" pitchFamily="34" charset="0"/>
              </a:rPr>
              <a:t>DAN PENJAMINAN MUTU PENDIDIKAN</a:t>
            </a:r>
          </a:p>
        </p:txBody>
      </p:sp>
      <p:sp>
        <p:nvSpPr>
          <p:cNvPr id="7" name="Title 6"/>
          <p:cNvSpPr>
            <a:spLocks noGrp="1"/>
          </p:cNvSpPr>
          <p:nvPr userDrawn="1">
            <p:ph type="title" hasCustomPrompt="1"/>
          </p:nvPr>
        </p:nvSpPr>
        <p:spPr>
          <a:xfrm>
            <a:off x="385074" y="1772816"/>
            <a:ext cx="8363389" cy="2592288"/>
          </a:xfrm>
        </p:spPr>
        <p:txBody>
          <a:bodyPr anchor="t">
            <a:noAutofit/>
          </a:bodyPr>
          <a:lstStyle>
            <a:lvl1pPr algn="ctr">
              <a:defRPr sz="4400">
                <a:solidFill>
                  <a:srgbClr val="0000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1019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9786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75414"/>
            <a:ext cx="3008313" cy="3950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440" y="5877272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1F5A19C7-6415-4229-8752-6BC3B9934FF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0193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0229" y="501317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01633" y="5872187"/>
            <a:ext cx="7508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98A6-1048-4E0E-A173-E5FECEFDB08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00471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576" y="1193074"/>
            <a:ext cx="8102165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184AB42E-53CA-4EDA-8C63-2F5C84661A8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98475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16A5B94C-D580-4BAA-BA75-7A95934547E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454997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524" y="2708920"/>
            <a:ext cx="7772400" cy="1907927"/>
          </a:xfrm>
        </p:spPr>
        <p:txBody>
          <a:bodyPr anchor="ctr">
            <a:noAutofit/>
          </a:bodyPr>
          <a:lstStyle>
            <a:lvl1pPr algn="ctr">
              <a:defRPr sz="4400" b="1" cap="all"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22270" y="5877272"/>
            <a:ext cx="730250" cy="365125"/>
          </a:xfrm>
        </p:spPr>
        <p:txBody>
          <a:bodyPr/>
          <a:lstStyle>
            <a:lvl1pPr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6CF84370-FEF3-495E-B20F-85BDEA017A7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892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24096"/>
            <a:ext cx="7772400" cy="762000"/>
          </a:xfrm>
        </p:spPr>
        <p:txBody>
          <a:bodyPr>
            <a:normAutofit/>
          </a:bodyPr>
          <a:lstStyle>
            <a:lvl1pPr algn="ctr">
              <a:defRPr sz="40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85188" y="6416675"/>
            <a:ext cx="735012" cy="365125"/>
          </a:xfrm>
        </p:spPr>
        <p:txBody>
          <a:bodyPr/>
          <a:lstStyle>
            <a:lvl1pPr algn="ctr"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415432E0-48D8-42A9-A660-1994DB42BE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2258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7596336" y="224797"/>
            <a:ext cx="1008112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9pPr>
          </a:lstStyle>
          <a:p>
            <a:pPr>
              <a:defRPr/>
            </a:pPr>
            <a:r>
              <a:rPr lang="id-ID" sz="2000" dirty="0" smtClean="0">
                <a:ln w="10160">
                  <a:noFill/>
                  <a:prstDash val="solid"/>
                </a:ln>
                <a:solidFill>
                  <a:srgbClr val="FFFF00"/>
                </a:solidFill>
              </a:rPr>
              <a:t>(Lanj)</a:t>
            </a:r>
            <a:endParaRPr lang="en-US" sz="2000" dirty="0">
              <a:ln w="10160">
                <a:noFill/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16632"/>
            <a:ext cx="7050360" cy="762000"/>
          </a:xfrm>
        </p:spPr>
        <p:txBody>
          <a:bodyPr>
            <a:noAutofit/>
          </a:bodyPr>
          <a:lstStyle>
            <a:lvl1pPr>
              <a:defRPr sz="3600"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17507" y="5877272"/>
            <a:ext cx="735013" cy="365125"/>
          </a:xfrm>
        </p:spPr>
        <p:txBody>
          <a:bodyPr/>
          <a:lstStyle>
            <a:lvl1pPr algn="ctr"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DAC0F0C3-6B95-4476-8FFD-293251647F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477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22270" y="5877272"/>
            <a:ext cx="730250" cy="365125"/>
          </a:xfrm>
        </p:spPr>
        <p:txBody>
          <a:bodyPr/>
          <a:lstStyle>
            <a:lvl1pPr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>
              <a:defRPr/>
            </a:pPr>
            <a:fld id="{60BECE76-9751-424A-AAA4-85BFA8B0C36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92712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7563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7563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076C88-4540-4595-B5C0-2D8F088196B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60333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5665"/>
            <a:ext cx="4040188" cy="8203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70626"/>
            <a:ext cx="4040188" cy="50666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65665"/>
            <a:ext cx="4041775" cy="8203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70626"/>
            <a:ext cx="4041775" cy="50666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01633" y="5877272"/>
            <a:ext cx="750887" cy="365125"/>
          </a:xfrm>
        </p:spPr>
        <p:txBody>
          <a:bodyPr/>
          <a:lstStyle>
            <a:lvl1pPr>
              <a:defRPr sz="2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2F3DCF3-FA44-4DC6-8159-0AB119BB04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68934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1632" y="6477000"/>
            <a:ext cx="750888" cy="365125"/>
          </a:xfrm>
        </p:spPr>
        <p:txBody>
          <a:bodyPr/>
          <a:lstStyle>
            <a:lvl1pPr algn="ctr">
              <a:defRPr sz="2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6D704E-A187-4D1F-94B5-BBD9F630A3A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5003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04819"/>
            <a:ext cx="6906344" cy="792162"/>
          </a:xfr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600" b="1" kern="1200" dirty="0">
                <a:ln w="1016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01632" y="5877272"/>
            <a:ext cx="750888" cy="365125"/>
          </a:xfrm>
        </p:spPr>
        <p:txBody>
          <a:bodyPr/>
          <a:lstStyle>
            <a:lvl1pPr algn="ctr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AAA8BF-0B0D-47EA-973D-EF85F416085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7668344" y="267018"/>
            <a:ext cx="1008112" cy="762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haroni" pitchFamily="2" charset="-79"/>
                <a:ea typeface="+mj-ea"/>
                <a:cs typeface="Aharoni" pitchFamily="2" charset="-79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Aharoni" pitchFamily="2" charset="-79"/>
                <a:ea typeface="宋体" pitchFamily="2" charset="-122"/>
                <a:cs typeface="Aharoni" pitchFamily="2" charset="-79"/>
              </a:defRPr>
            </a:lvl9pPr>
          </a:lstStyle>
          <a:p>
            <a:pPr>
              <a:defRPr/>
            </a:pPr>
            <a:r>
              <a:rPr lang="id-ID" sz="2000" dirty="0" smtClean="0">
                <a:ln w="10160">
                  <a:noFill/>
                  <a:prstDash val="solid"/>
                </a:ln>
                <a:solidFill>
                  <a:srgbClr val="FFFF00"/>
                </a:solidFill>
              </a:rPr>
              <a:t>(Lanj)</a:t>
            </a:r>
            <a:endParaRPr lang="en-US" sz="2000" dirty="0">
              <a:ln w="10160">
                <a:noFill/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76658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01633" y="6416675"/>
            <a:ext cx="750887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30935EC6-4084-4CEE-8F8D-A46F35AB7E8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7557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 descr="diknas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3400" y="126623"/>
            <a:ext cx="660459" cy="710089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Placeholder 1"/>
          <p:cNvSpPr>
            <a:spLocks noGrp="1" noChangeAspect="1"/>
          </p:cNvSpPr>
          <p:nvPr>
            <p:ph type="title"/>
          </p:nvPr>
        </p:nvSpPr>
        <p:spPr>
          <a:xfrm>
            <a:off x="762000" y="103571"/>
            <a:ext cx="7671968" cy="612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spect="1"/>
          </p:cNvSpPr>
          <p:nvPr>
            <p:ph type="body" idx="1"/>
          </p:nvPr>
        </p:nvSpPr>
        <p:spPr bwMode="auto">
          <a:xfrm>
            <a:off x="718505" y="1193074"/>
            <a:ext cx="810216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914400"/>
            <a:ext cx="918972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501633" y="6416675"/>
            <a:ext cx="750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76A831-4205-4B35-AD20-B5EBE995015B}" type="slidenum">
              <a:rPr lang="en-US" smtClean="0">
                <a:solidFill>
                  <a:prstClr val="black"/>
                </a:solidFill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宋体" pitchFamily="2" charset="-122"/>
            </a:endParaRPr>
          </a:p>
        </p:txBody>
      </p:sp>
      <p:pic>
        <p:nvPicPr>
          <p:cNvPr id="25" name="Picture 24" descr="C:\Users\Santi A\Documents\5 KURIKULUM 2013\5 RANCANGAN SASARAN KURIKULUM\logo kurikulum.png"/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839" y="126622"/>
            <a:ext cx="670761" cy="710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84670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000" b="0" kern="1200" cap="none" spc="0" dirty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Aharoni" pitchFamily="2" charset="-79"/>
          <a:ea typeface="宋体" pitchFamily="2" charset="-122"/>
          <a:cs typeface="Aharoni" pitchFamily="2" charset="-79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b="1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200" b="1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74" y="1772816"/>
            <a:ext cx="8363389" cy="1275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b="1" dirty="0" smtClean="0">
                <a:solidFill>
                  <a:srgbClr val="002060"/>
                </a:solidFill>
                <a:effectLst/>
              </a:rPr>
              <a:t>ANALISIS</a:t>
            </a:r>
            <a:r>
              <a:rPr lang="id-ID" sz="3600" b="1" dirty="0">
                <a:solidFill>
                  <a:srgbClr val="002060"/>
                </a:solidFill>
                <a:effectLst/>
              </a:rPr>
              <a:t> </a:t>
            </a:r>
            <a:r>
              <a:rPr lang="id-ID" sz="3600" b="1" dirty="0" smtClean="0">
                <a:solidFill>
                  <a:srgbClr val="002060"/>
                </a:solidFill>
                <a:effectLst/>
              </a:rPr>
              <a:t>BUKU GURU dan SISWA </a:t>
            </a:r>
            <a:br>
              <a:rPr lang="id-ID" sz="3600" b="1" dirty="0" smtClean="0">
                <a:solidFill>
                  <a:srgbClr val="002060"/>
                </a:solidFill>
                <a:effectLst/>
              </a:rPr>
            </a:br>
            <a:r>
              <a:rPr lang="id-ID" sz="3200" b="1" dirty="0" smtClean="0">
                <a:solidFill>
                  <a:srgbClr val="002060"/>
                </a:solidFill>
                <a:effectLst/>
                <a:latin typeface="Calibri" pitchFamily="34" charset="0"/>
              </a:rPr>
              <a:t>(TEMATIK</a:t>
            </a:r>
            <a:r>
              <a:rPr lang="id-ID" sz="3200" dirty="0" smtClean="0">
                <a:solidFill>
                  <a:srgbClr val="002060"/>
                </a:solidFill>
                <a:effectLst/>
                <a:latin typeface="Calibri" pitchFamily="34" charset="0"/>
              </a:rPr>
              <a:t>)</a:t>
            </a:r>
            <a:endParaRPr lang="id-ID" sz="3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5994" y="3486090"/>
            <a:ext cx="1578094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pPr algn="ctr"/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PPT – 2.4</a:t>
            </a:r>
            <a:endParaRPr lang="id-ID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865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Kompetensi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505" y="1447800"/>
            <a:ext cx="7892095" cy="41910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sz="2400" dirty="0" smtClean="0"/>
              <a:t>Memahami </a:t>
            </a:r>
            <a:r>
              <a:rPr lang="id-ID" sz="2400" dirty="0"/>
              <a:t>strategi menggunakan buku guru dan buku siswa untuk kegiatan </a:t>
            </a:r>
            <a:r>
              <a:rPr lang="id-ID" sz="2400" dirty="0" smtClean="0"/>
              <a:t>pembelajaran</a:t>
            </a:r>
            <a:endParaRPr lang="id-ID" sz="24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sz="2400" dirty="0"/>
              <a:t>Menganalisis kesesuaian isi buku guru dan buku siswa dengan tuntutan SKL, KI, dan </a:t>
            </a:r>
            <a:r>
              <a:rPr lang="id-ID" sz="2400" dirty="0" smtClean="0"/>
              <a:t>KD</a:t>
            </a:r>
            <a:endParaRPr lang="id-ID" sz="24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id-ID" sz="2400" dirty="0"/>
              <a:t>Menganalisis buku guru dan buku siswa dilihat dari aspek kecukupan dan kedalaman </a:t>
            </a:r>
            <a:r>
              <a:rPr lang="id-ID" sz="2400" dirty="0" smtClean="0"/>
              <a:t>materi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keterkaitannya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tema</a:t>
            </a:r>
            <a:r>
              <a:rPr lang="en-US" sz="2400" dirty="0" smtClean="0"/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kesesuaian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guru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i="1" dirty="0" smtClean="0"/>
              <a:t>scientific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autentik</a:t>
            </a:r>
            <a:r>
              <a:rPr lang="en-US" sz="2400" dirty="0" smtClean="0"/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Menganalisis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tindak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5872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SKL, KI, </a:t>
            </a:r>
            <a:r>
              <a:rPr lang="en-US" dirty="0" err="1" smtClean="0"/>
              <a:t>dan</a:t>
            </a:r>
            <a:r>
              <a:rPr lang="en-US" dirty="0" smtClean="0"/>
              <a:t> KD.</a:t>
            </a:r>
          </a:p>
          <a:p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keterkaitannya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Mendeskripsikan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i="1" dirty="0" smtClean="0"/>
              <a:t>scientific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autentik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Panduan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193074"/>
            <a:ext cx="8515870" cy="50292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/>
              <a:t>Bagilah</a:t>
            </a:r>
            <a:r>
              <a:rPr lang="en-US" sz="2000" dirty="0" smtClean="0"/>
              <a:t> </a:t>
            </a:r>
            <a:r>
              <a:rPr lang="en-US" sz="2000" dirty="0" err="1" smtClean="0"/>
              <a:t>peserta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3 </a:t>
            </a:r>
            <a:r>
              <a:rPr lang="en-US" sz="2000" dirty="0" err="1" smtClean="0"/>
              <a:t>orang</a:t>
            </a:r>
            <a:r>
              <a:rPr lang="en-US" sz="2000" dirty="0" smtClean="0"/>
              <a:t>.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 </a:t>
            </a:r>
            <a:r>
              <a:rPr lang="en-US" sz="2000" dirty="0" err="1" smtClean="0"/>
              <a:t>menganalisis</a:t>
            </a:r>
            <a:r>
              <a:rPr lang="en-US" sz="2000" dirty="0" smtClean="0"/>
              <a:t> 3 sub </a:t>
            </a:r>
            <a:r>
              <a:rPr lang="en-US" sz="2000" dirty="0" err="1" smtClean="0"/>
              <a:t>tema</a:t>
            </a:r>
            <a:r>
              <a:rPr lang="en-US" sz="20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/>
              <a:t>Pelajari</a:t>
            </a:r>
            <a:r>
              <a:rPr lang="en-US" sz="2000" dirty="0" smtClean="0"/>
              <a:t> format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Guru </a:t>
            </a:r>
            <a:r>
              <a:rPr lang="en-US" sz="2000" dirty="0" err="1" smtClean="0"/>
              <a:t>dan</a:t>
            </a:r>
            <a:r>
              <a:rPr lang="en-US" sz="2000" dirty="0" smtClean="0"/>
              <a:t> format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!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 smtClean="0"/>
              <a:t>Siapkan SKL, KI dan KD!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id-ID" sz="2000" dirty="0" smtClean="0"/>
              <a:t>Cermatilah buku </a:t>
            </a:r>
            <a:r>
              <a:rPr lang="en-US" sz="2000" dirty="0" smtClean="0"/>
              <a:t>guru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buku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!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 smtClean="0"/>
              <a:t>Lakukanlah analisis terhadap buku tersebut dengan menggunakan format </a:t>
            </a:r>
            <a:r>
              <a:rPr lang="en-US" sz="2000" dirty="0" smtClean="0"/>
              <a:t>yang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!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/>
              <a:t>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centang</a:t>
            </a:r>
            <a:r>
              <a:rPr lang="en-US" sz="2000" dirty="0" smtClean="0"/>
              <a:t> (</a:t>
            </a:r>
            <a:r>
              <a:rPr lang="en-US" sz="2000" dirty="0" smtClean="0">
                <a:sym typeface="Symbol"/>
              </a:rPr>
              <a:t></a:t>
            </a:r>
            <a:r>
              <a:rPr lang="en-US" sz="2000" dirty="0" smtClean="0"/>
              <a:t>)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silang</a:t>
            </a:r>
            <a:r>
              <a:rPr lang="en-US" sz="2000" dirty="0" smtClean="0"/>
              <a:t> (x)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!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2000" dirty="0" smtClean="0"/>
              <a:t>Berdasarkan hasil analisis, tuliskan tindak lanjut hasil 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 lvl="1"/>
            <a:r>
              <a:rPr lang="id-ID" sz="1800" dirty="0" smtClean="0"/>
              <a:t>Jika sesuai dengan kebutuhan, buku bisa digunakan dalam pembelajaran.</a:t>
            </a:r>
            <a:endParaRPr lang="en-US" sz="1800" dirty="0" smtClean="0"/>
          </a:p>
          <a:p>
            <a:pPr lvl="1"/>
            <a:r>
              <a:rPr lang="id-ID" sz="1800" dirty="0" smtClean="0"/>
              <a:t>Jika kurang/tidak sesua</a:t>
            </a:r>
            <a:r>
              <a:rPr lang="en-US" sz="1800" dirty="0" err="1" smtClean="0"/>
              <a:t>i</a:t>
            </a:r>
            <a:r>
              <a:rPr lang="id-ID" sz="1800" dirty="0" smtClean="0"/>
              <a:t>, </a:t>
            </a:r>
            <a:r>
              <a:rPr lang="en-US" sz="1800" dirty="0" err="1" smtClean="0"/>
              <a:t>Anda</a:t>
            </a:r>
            <a:r>
              <a:rPr lang="en-US" sz="1800" dirty="0" smtClean="0"/>
              <a:t>  </a:t>
            </a:r>
            <a:r>
              <a:rPr lang="id-ID" sz="1800" dirty="0" smtClean="0"/>
              <a:t>disarankan untuk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rekomendasi</a:t>
            </a:r>
            <a:r>
              <a:rPr lang="en-US" sz="1800" dirty="0" smtClean="0"/>
              <a:t> </a:t>
            </a:r>
            <a:r>
              <a:rPr lang="en-US" sz="1800" dirty="0" err="1" smtClean="0"/>
              <a:t>tindak</a:t>
            </a:r>
            <a:r>
              <a:rPr lang="en-US" sz="1800" dirty="0" smtClean="0"/>
              <a:t> </a:t>
            </a:r>
            <a:r>
              <a:rPr lang="en-US" sz="1800" dirty="0" err="1" smtClean="0"/>
              <a:t>lanjut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dikerjakan</a:t>
            </a:r>
            <a:r>
              <a:rPr lang="en-US" sz="1800" dirty="0" smtClean="0"/>
              <a:t> guru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pengguna</a:t>
            </a:r>
            <a:r>
              <a:rPr lang="en-US" sz="1800" dirty="0" smtClean="0"/>
              <a:t> </a:t>
            </a:r>
            <a:r>
              <a:rPr lang="en-US" sz="1800" dirty="0" err="1" smtClean="0"/>
              <a:t>buku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.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6230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Format Analisis Buku Guru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143000"/>
            <a:ext cx="8153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LEMBAR KERJA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ANALISIS BUKU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GURU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Judul buku	: ......................................................................................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Kelas 	:  .....................................................................................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Jenjang 	: ......................................................................................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Tema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/Sub   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: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...........................................................................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.........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..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2362200"/>
          <a:ext cx="7848599" cy="4108648"/>
        </p:xfrm>
        <a:graphic>
          <a:graphicData uri="http://schemas.openxmlformats.org/drawingml/2006/table">
            <a:tbl>
              <a:tblPr/>
              <a:tblGrid>
                <a:gridCol w="629005"/>
                <a:gridCol w="2257434"/>
                <a:gridCol w="698896"/>
                <a:gridCol w="698896"/>
                <a:gridCol w="698896"/>
                <a:gridCol w="698896"/>
                <a:gridCol w="629005"/>
                <a:gridCol w="1537571"/>
              </a:tblGrid>
              <a:tr h="10747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b="1">
                          <a:latin typeface="Calibri"/>
                          <a:cs typeface="Calibri"/>
                        </a:rPr>
                        <a:t>NO.</a:t>
                      </a:r>
                      <a:endParaRPr lang="en-US" sz="1000">
                        <a:latin typeface="Calibri"/>
                        <a:cs typeface="Times New Roman"/>
                      </a:endParaRPr>
                    </a:p>
                  </a:txBody>
                  <a:tcPr marL="43756" marR="4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b="1">
                          <a:latin typeface="Calibri"/>
                          <a:cs typeface="Calibri"/>
                        </a:rPr>
                        <a:t>ASPEK YANG DIANALISIS</a:t>
                      </a:r>
                      <a:endParaRPr lang="en-US" sz="1000">
                        <a:latin typeface="Calibri"/>
                        <a:cs typeface="Times New Roman"/>
                      </a:endParaRPr>
                    </a:p>
                  </a:txBody>
                  <a:tcPr marL="43756" marR="4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b="1">
                          <a:latin typeface="Calibri"/>
                          <a:cs typeface="Calibri"/>
                        </a:rPr>
                        <a:t>HASIL ANALISIS</a:t>
                      </a:r>
                      <a:endParaRPr lang="en-US" sz="1000">
                        <a:latin typeface="Calibri"/>
                        <a:cs typeface="Times New Roman"/>
                      </a:endParaRPr>
                    </a:p>
                  </a:txBody>
                  <a:tcPr marL="43756" marR="4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b="1">
                          <a:latin typeface="Calibri"/>
                          <a:cs typeface="Calibri"/>
                        </a:rPr>
                        <a:t>TINDAK LANJUT HASIL ANALISIS</a:t>
                      </a:r>
                      <a:endParaRPr lang="en-US" sz="1000">
                        <a:latin typeface="Calibri"/>
                        <a:cs typeface="Times New Roman"/>
                      </a:endParaRPr>
                    </a:p>
                  </a:txBody>
                  <a:tcPr marL="43756" marR="4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34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PB I</a:t>
                      </a:r>
                      <a:endParaRPr lang="en-US" sz="1000">
                        <a:latin typeface="Calibri"/>
                        <a:cs typeface="Times New Roman"/>
                      </a:endParaRPr>
                    </a:p>
                  </a:txBody>
                  <a:tcPr marL="43756" marR="4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PB 2</a:t>
                      </a:r>
                      <a:endParaRPr lang="en-US" sz="1000">
                        <a:latin typeface="Calibri"/>
                        <a:cs typeface="Times New Roman"/>
                      </a:endParaRPr>
                    </a:p>
                  </a:txBody>
                  <a:tcPr marL="43756" marR="4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PB 3</a:t>
                      </a:r>
                      <a:endParaRPr lang="en-US" sz="1000">
                        <a:latin typeface="Calibri"/>
                        <a:cs typeface="Times New Roman"/>
                      </a:endParaRPr>
                    </a:p>
                  </a:txBody>
                  <a:tcPr marL="43756" marR="4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</a:rPr>
                        <a:t>PB 4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</a:rPr>
                        <a:t>PB 5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1.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Kesesuaian dengan </a:t>
                      </a: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SKL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2.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Kesesuaian dengan K</a:t>
                      </a: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3.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Kesesuaian dengan K</a:t>
                      </a: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 dirty="0">
                          <a:latin typeface="Calibri"/>
                          <a:ea typeface="Calibri"/>
                          <a:cs typeface="Calibri"/>
                        </a:rPr>
                        <a:t>Kecukupan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id-ID" sz="1000" dirty="0">
                          <a:latin typeface="Calibri"/>
                          <a:ea typeface="Calibri"/>
                          <a:cs typeface="Calibri"/>
                        </a:rPr>
                        <a:t>ateri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Calibri"/>
                        </a:rPr>
                        <a:t>ditinjau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Calibri"/>
                        </a:rPr>
                        <a:t>dari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Calibri"/>
                        </a:rPr>
                        <a:t>cakupan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 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Calibri"/>
                        </a:rPr>
                        <a:t>konsep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/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Calibri"/>
                        </a:rPr>
                        <a:t>materi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Calibri"/>
                        </a:rPr>
                        <a:t>esensial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; 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 dirty="0" err="1">
                          <a:latin typeface="Calibri"/>
                          <a:ea typeface="Calibri"/>
                          <a:cs typeface="Calibri"/>
                        </a:rPr>
                        <a:t>alokasi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00" dirty="0" err="1">
                          <a:latin typeface="Calibri"/>
                          <a:ea typeface="Calibri"/>
                          <a:cs typeface="Calibri"/>
                        </a:rPr>
                        <a:t>waktu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Kedalaman materi</a:t>
                      </a: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 pengayaan ditinjau dari: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Pola pikir keilmuan; dan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Karakteristik siswa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6.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Informasi pembelajaran sesuai Standar Proses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r>
                        <a:rPr lang="id-ID" sz="100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Informasi keterpaduan: Penerapan model pembelajaran tematik terpadu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8.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Informasi tentang penerapan pendekatan </a:t>
                      </a:r>
                      <a:r>
                        <a:rPr lang="en-US" sz="1000" i="1">
                          <a:latin typeface="Calibri"/>
                          <a:ea typeface="Calibri"/>
                          <a:cs typeface="Calibri"/>
                        </a:rPr>
                        <a:t>scientific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9.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Calibri"/>
                          <a:ea typeface="Calibri"/>
                          <a:cs typeface="Calibri"/>
                        </a:rPr>
                        <a:t>Instrumen penilaian autentik dan bahan </a:t>
                      </a:r>
                      <a:r>
                        <a:rPr lang="en-US" sz="1000" i="1">
                          <a:latin typeface="Calibri"/>
                          <a:ea typeface="Calibri"/>
                          <a:cs typeface="Calibri"/>
                        </a:rPr>
                        <a:t>remedial teaching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3756" marR="437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83437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Format Analisis Buku Siswa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432E0-48D8-42A9-A660-1994DB42BEF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1143000"/>
            <a:ext cx="8153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LEMBAR KERJA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ANALISIS BUKU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S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ISWA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Judul buku	: ......................................................................................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Kelas 	:  .....................................................................................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Jenjang 	: ......................................................................................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7913" algn="l"/>
              </a:tabLst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Tema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/Sub   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	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: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 ...........................................................................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.........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Calibri" pitchFamily="34" charset="0"/>
              </a:rPr>
              <a:t>..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362200"/>
          <a:ext cx="7924800" cy="3823925"/>
        </p:xfrm>
        <a:graphic>
          <a:graphicData uri="http://schemas.openxmlformats.org/drawingml/2006/table">
            <a:tbl>
              <a:tblPr/>
              <a:tblGrid>
                <a:gridCol w="635112"/>
                <a:gridCol w="2279349"/>
                <a:gridCol w="705682"/>
                <a:gridCol w="705682"/>
                <a:gridCol w="705682"/>
                <a:gridCol w="705682"/>
                <a:gridCol w="635112"/>
                <a:gridCol w="1552499"/>
              </a:tblGrid>
              <a:tr h="14061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Calibri"/>
                          <a:cs typeface="Calibri"/>
                        </a:rPr>
                        <a:t>No.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latin typeface="Calibri"/>
                          <a:ea typeface="Calibri"/>
                          <a:cs typeface="Calibri"/>
                        </a:rPr>
                        <a:t>Aspek yang Dianalisis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 b="1">
                          <a:latin typeface="Calibri"/>
                          <a:ea typeface="Calibri"/>
                          <a:cs typeface="Calibri"/>
                        </a:rPr>
                        <a:t>HASIL ANALISIS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 b="1">
                          <a:latin typeface="Calibri"/>
                          <a:ea typeface="Calibri"/>
                          <a:cs typeface="Calibri"/>
                        </a:rPr>
                        <a:t>TINDAK LANJUT HASIL ANALISIS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40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PB I</a:t>
                      </a:r>
                      <a:endParaRPr lang="en-US" sz="1050">
                        <a:latin typeface="Calibri"/>
                        <a:cs typeface="Times New Roman"/>
                      </a:endParaRPr>
                    </a:p>
                  </a:txBody>
                  <a:tcPr marL="49574" marR="49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PB 2</a:t>
                      </a:r>
                      <a:endParaRPr lang="en-US" sz="1050">
                        <a:latin typeface="Calibri"/>
                        <a:cs typeface="Times New Roman"/>
                      </a:endParaRPr>
                    </a:p>
                  </a:txBody>
                  <a:tcPr marL="49574" marR="49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cs typeface="Calibri"/>
                        </a:rPr>
                        <a:t>PB 3</a:t>
                      </a:r>
                      <a:endParaRPr lang="en-US" sz="1050">
                        <a:latin typeface="Calibri"/>
                        <a:cs typeface="Times New Roman"/>
                      </a:endParaRPr>
                    </a:p>
                  </a:txBody>
                  <a:tcPr marL="49574" marR="49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</a:rPr>
                        <a:t>PB 4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Calibri"/>
                          <a:ea typeface="Calibri"/>
                          <a:cs typeface="Calibri"/>
                        </a:rPr>
                        <a:t>PB 5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0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1.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Kesesuaian dengan </a:t>
                      </a: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SKL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2.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Kesesuaian dengan K</a:t>
                      </a: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3.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Kesesuaian dengan K</a:t>
                      </a: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4.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Kesesuaian materi dengan tema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2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 dirty="0">
                          <a:latin typeface="Calibri"/>
                          <a:ea typeface="Calibri"/>
                          <a:cs typeface="Calibri"/>
                        </a:rPr>
                        <a:t>Kecukupan 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id-ID" sz="1050" dirty="0">
                          <a:latin typeface="Calibri"/>
                          <a:ea typeface="Calibri"/>
                          <a:cs typeface="Calibri"/>
                        </a:rPr>
                        <a:t>ateri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Calibri"/>
                          <a:cs typeface="Calibri"/>
                        </a:rPr>
                        <a:t>ditinjau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Calibri"/>
                          <a:cs typeface="Calibri"/>
                        </a:rPr>
                        <a:t>dari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50" dirty="0" err="1">
                          <a:latin typeface="Calibri"/>
                          <a:ea typeface="Calibri"/>
                          <a:cs typeface="Calibri"/>
                        </a:rPr>
                        <a:t>cakupan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  </a:t>
                      </a:r>
                      <a:r>
                        <a:rPr lang="en-US" sz="1050" dirty="0" err="1">
                          <a:latin typeface="Calibri"/>
                          <a:ea typeface="Calibri"/>
                          <a:cs typeface="Calibri"/>
                        </a:rPr>
                        <a:t>konsep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/</a:t>
                      </a:r>
                      <a:r>
                        <a:rPr lang="en-US" sz="1050" dirty="0" err="1">
                          <a:latin typeface="Calibri"/>
                          <a:ea typeface="Calibri"/>
                          <a:cs typeface="Calibri"/>
                        </a:rPr>
                        <a:t>materi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Calibri"/>
                          <a:cs typeface="Calibri"/>
                        </a:rPr>
                        <a:t>esensial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; 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50" dirty="0" err="1">
                          <a:latin typeface="Calibri"/>
                          <a:ea typeface="Calibri"/>
                          <a:cs typeface="Calibri"/>
                        </a:rPr>
                        <a:t>alokasi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050" dirty="0" err="1">
                          <a:latin typeface="Calibri"/>
                          <a:ea typeface="Calibri"/>
                          <a:cs typeface="Calibri"/>
                        </a:rPr>
                        <a:t>waktu</a:t>
                      </a:r>
                      <a:r>
                        <a:rPr lang="en-US" sz="1050" dirty="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Kedalaman materi</a:t>
                      </a: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 ditinjau dari: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Pola pikir keilmuan; dan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Karakteristik siswa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7. 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Keterpaduan berbagai mata pelajaran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r>
                        <a:rPr lang="id-ID" sz="1050"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Penerapan Pendekatan </a:t>
                      </a:r>
                      <a:r>
                        <a:rPr lang="en-US" sz="1050" i="1">
                          <a:latin typeface="Calibri"/>
                          <a:ea typeface="Calibri"/>
                          <a:cs typeface="Calibri"/>
                        </a:rPr>
                        <a:t>Scientific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9.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Penilaian Autentik yang Tersedia dalam Buku Siswa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10.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latin typeface="Calibri"/>
                          <a:ea typeface="Calibri"/>
                          <a:cs typeface="Calibri"/>
                        </a:rPr>
                        <a:t>Kolom interaksi antara guru dengan orangtua</a:t>
                      </a:r>
                      <a:endParaRPr lang="en-US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05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9574" marR="49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283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704E-A187-4D1F-94B5-BBD9F630A3A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70856" y="104819"/>
            <a:ext cx="6906344" cy="792162"/>
          </a:xfrm>
        </p:spPr>
        <p:txBody>
          <a:bodyPr/>
          <a:lstStyle/>
          <a:p>
            <a:pPr algn="ctr"/>
            <a:r>
              <a:rPr sz="2800" b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Langkah-langkah</a:t>
            </a:r>
            <a:r>
              <a:rPr sz="28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sz="2800" b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dan</a:t>
            </a:r>
            <a:r>
              <a:rPr sz="28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id-ID" sz="2800" b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Rubrik Penilaian</a:t>
            </a:r>
            <a:endParaRPr lang="id-ID" sz="2800" b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116338"/>
            <a:ext cx="7848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1938" lvl="0" indent="-261938">
              <a:buFont typeface="Arial" pitchFamily="34" charset="0"/>
              <a:buChar char="•"/>
            </a:pPr>
            <a:r>
              <a:rPr lang="en-US" dirty="0" err="1"/>
              <a:t>Cermati</a:t>
            </a:r>
            <a:r>
              <a:rPr lang="en-US" dirty="0"/>
              <a:t> format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guru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 </a:t>
            </a:r>
            <a:r>
              <a:rPr lang="en-US" dirty="0" err="1"/>
              <a:t>serta</a:t>
            </a:r>
            <a:r>
              <a:rPr lang="en-US" dirty="0"/>
              <a:t> 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dinilai</a:t>
            </a:r>
            <a:endParaRPr lang="en-US" dirty="0"/>
          </a:p>
          <a:p>
            <a:pPr marL="261938" lvl="0" indent="-261938"/>
            <a:endParaRPr lang="en-US" dirty="0"/>
          </a:p>
          <a:p>
            <a:pPr marL="261938" lvl="0" indent="-261938">
              <a:buFont typeface="Arial" pitchFamily="34" charset="0"/>
              <a:buChar char="•"/>
            </a:pP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5800" y="5715000"/>
            <a:ext cx="7772400" cy="914400"/>
            <a:chOff x="685800" y="5105400"/>
            <a:chExt cx="7772400" cy="914400"/>
          </a:xfrm>
        </p:grpSpPr>
        <p:sp>
          <p:nvSpPr>
            <p:cNvPr id="7" name="Title 2"/>
            <p:cNvSpPr txBox="1">
              <a:spLocks/>
            </p:cNvSpPr>
            <p:nvPr/>
          </p:nvSpPr>
          <p:spPr>
            <a:xfrm>
              <a:off x="685800" y="5105400"/>
              <a:ext cx="7772400" cy="8724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lang="en-US" sz="4000" b="0" kern="1200" cap="none" spc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+mj-ea"/>
                  <a:cs typeface="Arial" pitchFamily="34" charset="0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rgbClr val="FFFFFF"/>
                  </a:solidFill>
                  <a:latin typeface="Aharoni" pitchFamily="2" charset="-79"/>
                  <a:ea typeface="宋体" pitchFamily="2" charset="-122"/>
                  <a:cs typeface="Aharoni" pitchFamily="2" charset="-79"/>
                </a:defRPr>
              </a:lvl9pPr>
            </a:lstStyle>
            <a:p>
              <a:pPr>
                <a:defRPr/>
              </a:pPr>
              <a:r>
                <a:rPr lang="id-ID" b="1" dirty="0" smtClean="0"/>
                <a:t>Terima Kasih</a:t>
              </a:r>
              <a:endParaRPr lang="id-ID" b="1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838200" y="5105400"/>
              <a:ext cx="7620000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838200" y="6019800"/>
              <a:ext cx="7620000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66800" y="2743200"/>
          <a:ext cx="7315200" cy="2819400"/>
        </p:xfrm>
        <a:graphic>
          <a:graphicData uri="http://schemas.openxmlformats.org/drawingml/2006/table">
            <a:tbl>
              <a:tblPr/>
              <a:tblGrid>
                <a:gridCol w="1588619"/>
                <a:gridCol w="1369953"/>
                <a:gridCol w="4356628"/>
              </a:tblGrid>
              <a:tr h="3540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Times New Roman"/>
                          <a:cs typeface="Calibri"/>
                        </a:rPr>
                        <a:t>PERINGKAT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Times New Roman"/>
                          <a:cs typeface="Calibri"/>
                        </a:rPr>
                        <a:t>NILAI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>
                          <a:latin typeface="Calibri"/>
                          <a:ea typeface="Times New Roman"/>
                          <a:cs typeface="Calibri"/>
                        </a:rPr>
                        <a:t>KRITERIA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5721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Amat Baik ( A)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90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 ≤ 100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Times New Roman"/>
                          <a:cs typeface="Calibri"/>
                        </a:rPr>
                        <a:t>Hasil analisis tepat, tindak lanjut logis dan bisa dilaksanakan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Baik  (B)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75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B </a:t>
                      </a:r>
                      <a:r>
                        <a:rPr lang="id-ID" sz="1600" u="sng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90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Times New Roman"/>
                          <a:cs typeface="Calibri"/>
                        </a:rPr>
                        <a:t>Hasil analisis tepat, tindak lanjut kurang logis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5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Cukup (C)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60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 </a:t>
                      </a: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  </a:t>
                      </a:r>
                      <a:r>
                        <a:rPr lang="id-ID" sz="1600" u="sng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75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>
                          <a:latin typeface="Calibri"/>
                          <a:ea typeface="Times New Roman"/>
                          <a:cs typeface="Calibri"/>
                        </a:rPr>
                        <a:t>Hasil analisis kurang tepat, tindak lanjut logis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5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Kurang (K)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u="sng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</a:t>
                      </a: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id-ID" sz="1600" kern="12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dirty="0">
                          <a:latin typeface="Calibri"/>
                          <a:ea typeface="Times New Roman"/>
                          <a:cs typeface="Calibri"/>
                        </a:rPr>
                        <a:t>Hasil analisis kurang tepat, tindak lanjut tidak logis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27238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614</Words>
  <Application>Microsoft Office PowerPoint</Application>
  <PresentationFormat>On-screen Show (4:3)</PresentationFormat>
  <Paragraphs>127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Theme4</vt:lpstr>
      <vt:lpstr>ANALISIS BUKU GURU dan SISWA  (TEMATIK)</vt:lpstr>
      <vt:lpstr>Kompetensi</vt:lpstr>
      <vt:lpstr>Tujuan</vt:lpstr>
      <vt:lpstr>Panduan</vt:lpstr>
      <vt:lpstr>Format Analisis Buku Guru</vt:lpstr>
      <vt:lpstr>Format Analisis Buku Siswa</vt:lpstr>
      <vt:lpstr>Langkah-langkah dan Rubrik Penilaian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RASIONAL KURIKULUM 2013  (MD.1)</dc:title>
  <dc:creator>Santi A</dc:creator>
  <cp:lastModifiedBy>Ana Lisdiana</cp:lastModifiedBy>
  <cp:revision>32</cp:revision>
  <dcterms:created xsi:type="dcterms:W3CDTF">2013-03-03T05:36:55Z</dcterms:created>
  <dcterms:modified xsi:type="dcterms:W3CDTF">2013-06-22T02:27:40Z</dcterms:modified>
</cp:coreProperties>
</file>