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60" r:id="rId4"/>
    <p:sldId id="264" r:id="rId5"/>
    <p:sldId id="267" r:id="rId6"/>
    <p:sldId id="258" r:id="rId7"/>
    <p:sldId id="268" r:id="rId8"/>
    <p:sldId id="259" r:id="rId9"/>
    <p:sldId id="261" r:id="rId10"/>
    <p:sldId id="269" r:id="rId11"/>
    <p:sldId id="262" r:id="rId12"/>
    <p:sldId id="263" r:id="rId13"/>
    <p:sldId id="265" r:id="rId14"/>
    <p:sldId id="270" r:id="rId15"/>
    <p:sldId id="272" r:id="rId16"/>
    <p:sldId id="271" r:id="rId17"/>
    <p:sldId id="266" r:id="rId18"/>
  </p:sldIdLst>
  <p:sldSz cx="12192000" cy="6858000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B376"/>
    <a:srgbClr val="B10F0F"/>
    <a:srgbClr val="8F3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49" autoAdjust="0"/>
    <p:restoredTop sz="94660" autoAdjust="0"/>
  </p:normalViewPr>
  <p:slideViewPr>
    <p:cSldViewPr snapToGrid="0">
      <p:cViewPr varScale="1">
        <p:scale>
          <a:sx n="74" d="100"/>
          <a:sy n="74" d="100"/>
        </p:scale>
        <p:origin x="54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26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270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6-02-03T20:53:47.278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0 197</inkml:trace>
  <inkml:trace contextRef="#ctx0" brushRef="#br0" timeOffset="577">0 197</inkml:trace>
  <inkml:trace contextRef="#ctx0" brushRef="#br0" timeOffset="1420">52 148</inkml:trace>
  <inkml:trace contextRef="#ctx0" brushRef="#br0" timeOffset="2568">52 0</inkml:trace>
  <inkml:trace contextRef="#ctx0" brushRef="#br0" timeOffset="2910">52 0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6-02-03T20:53:43.12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0 695</inkml:trace>
  <inkml:trace contextRef="#ctx0" brushRef="#br0" timeOffset="1026">2729 0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28.34025" units="1/cm"/>
          <inkml:channelProperty channel="Y" name="resolution" value="28.33948" units="1/cm"/>
        </inkml:channelProperties>
      </inkml:inkSource>
      <inkml:timestamp xml:id="ts0" timeString="2016-02-03T20:53:47.107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0 52,'0'-26,"0"26,0-26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5F06335-52DE-4C1C-B957-7AE7AE364886}" type="datetimeFigureOut">
              <a:rPr lang="ru-RU"/>
              <a:pPr>
                <a:defRPr/>
              </a:pPr>
              <a:t>10.06.2016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2EDC099-63CF-4A3F-817F-B8CD924CEF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216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0 w 372"/>
              <a:gd name="T1" fmla="*/ 0 h 166"/>
              <a:gd name="T2" fmla="*/ 372 w 372"/>
              <a:gd name="T3" fmla="*/ 166 h 166"/>
            </a:gdLst>
            <a:ahLst/>
            <a:cxnLst/>
            <a:rect l="T0" t="T1" r="T2" b="T3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F04CA-58E4-475F-B8F3-B720E4A6561E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4529138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B21C9-A5EA-4B88-8BE0-7A28EEF47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B51C4-38EF-4582-BFBA-63897A3A958F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28D44-5DC4-4DF8-B7D6-1CFE3B886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3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4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3251D-6C06-45B8-888F-35238A52DEA7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83A684-C3C1-4728-99A1-58FFB6C23A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1B1C-7406-4E44-9D5D-1D3856F5633B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0C53A-6AEB-46A4-AB29-5C2B4CE375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" name="TextBox 16"/>
          <p:cNvSpPr txBox="1"/>
          <p:nvPr/>
        </p:nvSpPr>
        <p:spPr>
          <a:xfrm>
            <a:off x="2466975" y="647700"/>
            <a:ext cx="609600" cy="585788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“</a:t>
            </a:r>
          </a:p>
        </p:txBody>
      </p:sp>
      <p:sp>
        <p:nvSpPr>
          <p:cNvPr id="7" name="TextBox 17"/>
          <p:cNvSpPr txBox="1"/>
          <p:nvPr/>
        </p:nvSpPr>
        <p:spPr>
          <a:xfrm>
            <a:off x="11114088" y="2905125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n w="3175" cmpd="sng">
                  <a:noFill/>
                </a:ln>
                <a:solidFill>
                  <a:schemeClr val="accent1"/>
                </a:solidFill>
                <a:latin typeface="Arial"/>
              </a:rPr>
              <a:t>”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AEF6-4057-45AA-8A22-A196E8ECAA73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C554D-3078-4905-9A5A-20B1741FCD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F4EE9-D961-4A94-9EE7-4030129A8291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A5902-77AA-4251-92B1-4026A28821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AF466-61E5-4CD0-AD31-5E7E670A076A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DCBE8-3BFC-44BA-9294-5C77AD5B54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E027F-522C-4D45-8A60-B4EECC76881F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13B8E-9BE4-4D3C-9395-D5AB6C0BA9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3BF58-C425-416B-98FD-4B2167DE11B4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862EA-739F-491E-B222-A7DE30A59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 noChangeArrowheads="1"/>
          </p:cNvSpPr>
          <p:nvPr/>
        </p:nvSpPr>
        <p:spPr bwMode="auto">
          <a:xfrm flipV="1">
            <a:off x="-4763" y="31781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9091D-38F4-48FF-8A93-6FC8FBE27138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3" y="3244850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80830-71C6-4271-8129-C9AFCB56C2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A08EB-AB3E-420F-81F1-63C41FF32C89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2C92A-DABC-498F-AF3E-BC07B0AE2F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BADFF-3284-4624-BCF0-AB9E6EC0515D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54A1D-951C-42B4-B177-045D0F55E6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FAD8D-0C71-4490-AF50-48E53A8EACBF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872FB-CF46-4B02-81A9-D93C06EA05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7E0AD-681A-432D-8951-90238CFE5258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C220-2D9F-40F1-83D4-1875D841BB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71437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DCC96-2960-4D89-9387-27CF485ABD45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4C2A1-46C0-4855-9F99-D35BDF5878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 noChangeArrowheads="1"/>
          </p:cNvSpPr>
          <p:nvPr/>
        </p:nvSpPr>
        <p:spPr bwMode="auto">
          <a:xfrm flipV="1">
            <a:off x="-4763" y="4911725"/>
            <a:ext cx="1589088" cy="508000"/>
          </a:xfrm>
          <a:custGeom>
            <a:avLst/>
            <a:gdLst>
              <a:gd name="T0" fmla="*/ 0 w 9248"/>
              <a:gd name="T1" fmla="*/ 0 h 10000"/>
              <a:gd name="T2" fmla="*/ 9248 w 9248"/>
              <a:gd name="T3" fmla="*/ 10000 h 10000"/>
            </a:gdLst>
            <a:ahLst/>
            <a:cxnLst/>
            <a:rect l="T0" t="T1" r="T2" b="T3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5EBA3-28EB-474D-9030-6FD6454BB028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3" y="4983163"/>
            <a:ext cx="77946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5BCA3F-7005-4506-95F0-2CC1646978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2"/>
          <p:cNvGrpSpPr>
            <a:grpSpLocks/>
          </p:cNvGrpSpPr>
          <p:nvPr/>
        </p:nvGrpSpPr>
        <p:grpSpPr bwMode="auto"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30742" name="Freeform 11"/>
            <p:cNvSpPr>
              <a:spLocks noChangeArrowheads="1"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0 w 22"/>
                <a:gd name="T1" fmla="*/ 0 h 136"/>
                <a:gd name="T2" fmla="*/ 22 w 22"/>
                <a:gd name="T3" fmla="*/ 136 h 136"/>
              </a:gdLst>
              <a:ahLst/>
              <a:cxnLst/>
              <a:rect l="T0" t="T1" r="T2" b="T3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3" name="Freeform 12"/>
            <p:cNvSpPr>
              <a:spLocks noChangeArrowheads="1"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0 w 140"/>
                <a:gd name="T1" fmla="*/ 0 h 504"/>
                <a:gd name="T2" fmla="*/ 140 w 140"/>
                <a:gd name="T3" fmla="*/ 504 h 504"/>
              </a:gdLst>
              <a:ahLst/>
              <a:cxnLst/>
              <a:rect l="T0" t="T1" r="T2" b="T3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4" name="Freeform 13"/>
            <p:cNvSpPr>
              <a:spLocks noChangeArrowheads="1"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0 w 132"/>
                <a:gd name="T1" fmla="*/ 0 h 308"/>
                <a:gd name="T2" fmla="*/ 132 w 132"/>
                <a:gd name="T3" fmla="*/ 308 h 308"/>
              </a:gdLst>
              <a:ahLst/>
              <a:cxnLst/>
              <a:rect l="T0" t="T1" r="T2" b="T3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5" name="Freeform 14"/>
            <p:cNvSpPr>
              <a:spLocks noChangeArrowheads="1"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0 w 37"/>
                <a:gd name="T1" fmla="*/ 0 h 79"/>
                <a:gd name="T2" fmla="*/ 37 w 37"/>
                <a:gd name="T3" fmla="*/ 79 h 79"/>
              </a:gdLst>
              <a:ahLst/>
              <a:cxnLst/>
              <a:rect l="T0" t="T1" r="T2" b="T3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6" name="Freeform 15"/>
            <p:cNvSpPr>
              <a:spLocks noChangeArrowheads="1"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0 w 178"/>
                <a:gd name="T1" fmla="*/ 0 h 722"/>
                <a:gd name="T2" fmla="*/ 178 w 178"/>
                <a:gd name="T3" fmla="*/ 722 h 722"/>
              </a:gdLst>
              <a:ahLst/>
              <a:cxnLst/>
              <a:rect l="T0" t="T1" r="T2" b="T3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7" name="Freeform 16"/>
            <p:cNvSpPr>
              <a:spLocks noChangeArrowheads="1"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0 w 23"/>
                <a:gd name="T1" fmla="*/ 0 h 635"/>
                <a:gd name="T2" fmla="*/ 23 w 23"/>
                <a:gd name="T3" fmla="*/ 635 h 635"/>
              </a:gdLst>
              <a:ahLst/>
              <a:cxnLst/>
              <a:rect l="T0" t="T1" r="T2" b="T3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8" name="Freeform 17"/>
            <p:cNvSpPr>
              <a:spLocks noChangeArrowheads="1"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9" name="Freeform 18"/>
            <p:cNvSpPr>
              <a:spLocks noChangeArrowheads="1"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41 w 41"/>
                <a:gd name="T3" fmla="*/ 222 h 222"/>
              </a:gdLst>
              <a:ahLst/>
              <a:cxnLst/>
              <a:rect l="T0" t="T1" r="T2" b="T3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0" name="Freeform 19"/>
            <p:cNvSpPr>
              <a:spLocks noChangeArrowheads="1"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0 w 450"/>
                <a:gd name="T1" fmla="*/ 0 h 878"/>
                <a:gd name="T2" fmla="*/ 450 w 450"/>
                <a:gd name="T3" fmla="*/ 878 h 878"/>
              </a:gdLst>
              <a:ahLst/>
              <a:cxnLst/>
              <a:rect l="T0" t="T1" r="T2" b="T3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1" name="Freeform 20"/>
            <p:cNvSpPr>
              <a:spLocks noChangeArrowheads="1"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35 w 35"/>
                <a:gd name="T3" fmla="*/ 73 h 73"/>
              </a:gdLst>
              <a:ahLst/>
              <a:cxnLst/>
              <a:rect l="T0" t="T1" r="T2" b="T3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2" name="Freeform 21"/>
            <p:cNvSpPr>
              <a:spLocks noChangeArrowheads="1"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53" name="Freeform 22"/>
            <p:cNvSpPr>
              <a:spLocks noChangeArrowheads="1"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0 w 52"/>
                <a:gd name="T1" fmla="*/ 0 h 135"/>
                <a:gd name="T2" fmla="*/ 52 w 52"/>
                <a:gd name="T3" fmla="*/ 135 h 135"/>
              </a:gdLst>
              <a:ahLst/>
              <a:cxnLst/>
              <a:rect l="T0" t="T1" r="T2" b="T3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723" name="Group 9"/>
          <p:cNvGrpSpPr>
            <a:grpSpLocks/>
          </p:cNvGrpSpPr>
          <p:nvPr/>
        </p:nvGrpSpPr>
        <p:grpSpPr bwMode="auto">
          <a:xfrm>
            <a:off x="26988" y="0"/>
            <a:ext cx="2357437" cy="6853238"/>
            <a:chOff x="6627813" y="195610"/>
            <a:chExt cx="1952625" cy="5678141"/>
          </a:xfrm>
        </p:grpSpPr>
        <p:sp>
          <p:nvSpPr>
            <p:cNvPr id="30730" name="Freeform 27"/>
            <p:cNvSpPr>
              <a:spLocks noChangeArrowheads="1"/>
            </p:cNvSpPr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>
                <a:gd name="T0" fmla="*/ 0 w 103"/>
                <a:gd name="T1" fmla="*/ 0 h 920"/>
                <a:gd name="T2" fmla="*/ 103 w 103"/>
                <a:gd name="T3" fmla="*/ 920 h 920"/>
              </a:gdLst>
              <a:ahLst/>
              <a:cxnLst/>
              <a:rect l="T0" t="T1" r="T2" b="T3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1" name="Freeform 28"/>
            <p:cNvSpPr>
              <a:spLocks noChangeArrowheads="1"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0 w 88"/>
                <a:gd name="T1" fmla="*/ 0 h 330"/>
                <a:gd name="T2" fmla="*/ 88 w 88"/>
                <a:gd name="T3" fmla="*/ 330 h 330"/>
              </a:gdLst>
              <a:ahLst/>
              <a:cxnLst/>
              <a:rect l="T0" t="T1" r="T2" b="T3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2" name="Freeform 29"/>
            <p:cNvSpPr>
              <a:spLocks noChangeArrowheads="1"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0 w 90"/>
                <a:gd name="T1" fmla="*/ 0 h 207"/>
                <a:gd name="T2" fmla="*/ 90 w 90"/>
                <a:gd name="T3" fmla="*/ 207 h 207"/>
              </a:gdLst>
              <a:ahLst/>
              <a:cxnLst/>
              <a:rect l="T0" t="T1" r="T2" b="T3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3" name="Freeform 30"/>
            <p:cNvSpPr>
              <a:spLocks noChangeArrowheads="1"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0 w 115"/>
                <a:gd name="T1" fmla="*/ 0 h 467"/>
                <a:gd name="T2" fmla="*/ 115 w 115"/>
                <a:gd name="T3" fmla="*/ 467 h 467"/>
              </a:gdLst>
              <a:ahLst/>
              <a:cxnLst/>
              <a:rect l="T0" t="T1" r="T2" b="T3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4" name="Freeform 31"/>
            <p:cNvSpPr>
              <a:spLocks noChangeArrowheads="1"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0 w 36"/>
                <a:gd name="T1" fmla="*/ 0 h 633"/>
                <a:gd name="T2" fmla="*/ 36 w 36"/>
                <a:gd name="T3" fmla="*/ 633 h 633"/>
              </a:gdLst>
              <a:ahLst/>
              <a:cxnLst/>
              <a:rect l="T0" t="T1" r="T2" b="T3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5" name="Freeform 32"/>
            <p:cNvSpPr>
              <a:spLocks noChangeArrowheads="1"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0 w 28"/>
                <a:gd name="T1" fmla="*/ 0 h 59"/>
                <a:gd name="T2" fmla="*/ 28 w 28"/>
                <a:gd name="T3" fmla="*/ 59 h 59"/>
              </a:gdLst>
              <a:ahLst/>
              <a:cxnLst/>
              <a:rect l="T0" t="T1" r="T2" b="T3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6" name="Freeform 33"/>
            <p:cNvSpPr>
              <a:spLocks noChangeArrowheads="1"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0 w 17"/>
                <a:gd name="T1" fmla="*/ 0 h 107"/>
                <a:gd name="T2" fmla="*/ 17 w 17"/>
                <a:gd name="T3" fmla="*/ 107 h 107"/>
              </a:gdLst>
              <a:ahLst/>
              <a:cxnLst/>
              <a:rect l="T0" t="T1" r="T2" b="T3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7" name="Freeform 34"/>
            <p:cNvSpPr>
              <a:spLocks noChangeArrowheads="1"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0 w 294"/>
                <a:gd name="T1" fmla="*/ 0 h 568"/>
                <a:gd name="T2" fmla="*/ 294 w 294"/>
                <a:gd name="T3" fmla="*/ 568 h 568"/>
              </a:gdLst>
              <a:ahLst/>
              <a:cxnLst/>
              <a:rect l="T0" t="T1" r="T2" b="T3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8" name="Freeform 35"/>
            <p:cNvSpPr>
              <a:spLocks noChangeArrowheads="1"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25 w 25"/>
                <a:gd name="T3" fmla="*/ 53 h 53"/>
              </a:gdLst>
              <a:ahLst/>
              <a:cxnLst/>
              <a:rect l="T0" t="T1" r="T2" b="T3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39" name="Freeform 36"/>
            <p:cNvSpPr>
              <a:spLocks noChangeArrowheads="1"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29 w 29"/>
                <a:gd name="T3" fmla="*/ 141 h 141"/>
              </a:gdLst>
              <a:ahLst/>
              <a:cxnLst/>
              <a:rect l="T0" t="T1" r="T2" b="T3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0" name="Freeform 37"/>
            <p:cNvSpPr>
              <a:spLocks noChangeArrowheads="1"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0 h 48"/>
                <a:gd name="T2" fmla="*/ 8 w 8"/>
                <a:gd name="T3" fmla="*/ 48 h 48"/>
              </a:gdLst>
              <a:ahLst/>
              <a:cxnLst/>
              <a:rect l="T0" t="T1" r="T2" b="T3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0741" name="Freeform 38"/>
            <p:cNvSpPr>
              <a:spLocks noChangeArrowheads="1"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0 w 44"/>
                <a:gd name="T1" fmla="*/ 0 h 111"/>
                <a:gd name="T2" fmla="*/ 44 w 44"/>
                <a:gd name="T3" fmla="*/ 111 h 111"/>
              </a:gdLst>
              <a:ahLst/>
              <a:cxnLst/>
              <a:rect l="T0" t="T1" r="T2" b="T3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725" name="Title Placeholder 1"/>
          <p:cNvSpPr>
            <a:spLocks noGrp="1"/>
          </p:cNvSpPr>
          <p:nvPr>
            <p:ph type="title"/>
          </p:nvPr>
        </p:nvSpPr>
        <p:spPr bwMode="auto"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307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2D755E-244C-40BE-BF97-D2F95201F003}" type="datetimeFigureOut">
              <a:rPr lang="en-US"/>
              <a:pPr>
                <a:defRPr/>
              </a:pPr>
              <a:t>6/10/2016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2000" dirty="0">
                <a:solidFill>
                  <a:srgbClr val="FEFFFF"/>
                </a:solidFill>
                <a:latin typeface="+mn-lt"/>
              </a:defRPr>
            </a:lvl1pPr>
          </a:lstStyle>
          <a:p>
            <a:pPr>
              <a:defRPr/>
            </a:pPr>
            <a:fld id="{065EBB97-E61C-49FE-89C7-4C8D718803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178DBB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178DBB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www.englishclub.com/images-esl/english-what-map.gif" TargetMode="Externa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7" Type="http://schemas.openxmlformats.org/officeDocument/2006/relationships/image" Target="../media/image18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17.emf"/><Relationship Id="rId4" Type="http://schemas.openxmlformats.org/officeDocument/2006/relationships/customXml" Target="../ink/ink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http://upload.wikimedia.org/wikipedia/commons/thumb/0/0d/Chaucer_ellesmere.jpg/220px-Chaucer_ellesmere.jpg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87;&#1088;&#1086;&#1076;&#1091;&#1082;&#1090;\18-&#1087;&#1088;&#1077;&#1079;&#1077;&#1085;&#1090;.-&#1080;&#1089;&#1090;.&#1072;&#1085;&#1075;&#1083;\&#1087;&#1088;&#1077;&#1079;&#1077;&#1085;&#1090;.+&#1084;&#1091;&#1079;\2%20&#1088;&#1080;&#1084;&#1083;&#1103;&#1085;&#1077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62263" y="4845050"/>
            <a:ext cx="8915400" cy="1127125"/>
          </a:xfrm>
        </p:spPr>
        <p:txBody>
          <a:bodyPr rtlCol="0"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11200" b="1" i="1" dirty="0" smtClean="0">
                <a:solidFill>
                  <a:schemeClr val="accent2">
                    <a:lumMod val="75000"/>
                  </a:schemeClr>
                </a:solidFill>
              </a:rPr>
              <a:t>Выполнили учащиеся </a:t>
            </a:r>
            <a:r>
              <a:rPr lang="ru-RU" sz="11200" b="1" i="1" dirty="0">
                <a:solidFill>
                  <a:schemeClr val="accent2">
                    <a:lumMod val="75000"/>
                  </a:schemeClr>
                </a:solidFill>
              </a:rPr>
              <a:t>9 класса «Е</a:t>
            </a:r>
            <a:r>
              <a:rPr lang="ru-RU" sz="11200" b="1" i="1" dirty="0" smtClean="0">
                <a:solidFill>
                  <a:schemeClr val="accent2">
                    <a:lumMod val="75000"/>
                  </a:schemeClr>
                </a:solidFill>
              </a:rPr>
              <a:t>»:</a:t>
            </a:r>
            <a:endParaRPr lang="ru-RU" sz="11200" i="1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11200" b="1" i="1" dirty="0" err="1">
                <a:solidFill>
                  <a:schemeClr val="accent2">
                    <a:lumMod val="75000"/>
                  </a:schemeClr>
                </a:solidFill>
              </a:rPr>
              <a:t>Бурба</a:t>
            </a:r>
            <a:r>
              <a:rPr lang="ru-RU" sz="112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200" b="1" i="1" dirty="0" smtClean="0">
                <a:solidFill>
                  <a:schemeClr val="accent2">
                    <a:lumMod val="75000"/>
                  </a:schemeClr>
                </a:solidFill>
              </a:rPr>
              <a:t>К.А., </a:t>
            </a:r>
            <a:r>
              <a:rPr lang="ru-RU" sz="11200" b="1" i="1" dirty="0" err="1">
                <a:solidFill>
                  <a:schemeClr val="accent2">
                    <a:lumMod val="75000"/>
                  </a:schemeClr>
                </a:solidFill>
              </a:rPr>
              <a:t>Нуталапати</a:t>
            </a:r>
            <a:r>
              <a:rPr lang="ru-RU" sz="11200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11200" b="1" i="1" dirty="0" smtClean="0">
                <a:solidFill>
                  <a:schemeClr val="accent2">
                    <a:lumMod val="75000"/>
                  </a:schemeClr>
                </a:solidFill>
              </a:rPr>
              <a:t>А.Ч., Ревизоров И.К.</a:t>
            </a:r>
            <a:endParaRPr lang="ru-RU" sz="11200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11200" b="1" i="1" dirty="0">
                <a:solidFill>
                  <a:schemeClr val="accent2">
                    <a:lumMod val="75000"/>
                  </a:schemeClr>
                </a:solidFill>
              </a:rPr>
              <a:t>Руководитель – </a:t>
            </a:r>
            <a:r>
              <a:rPr lang="ru-RU" sz="11200" b="1" i="1" dirty="0" err="1">
                <a:solidFill>
                  <a:schemeClr val="accent2">
                    <a:lumMod val="75000"/>
                  </a:schemeClr>
                </a:solidFill>
              </a:rPr>
              <a:t>Цомаева</a:t>
            </a:r>
            <a:r>
              <a:rPr lang="ru-RU" sz="11200" b="1" i="1" dirty="0">
                <a:solidFill>
                  <a:schemeClr val="accent2">
                    <a:lumMod val="75000"/>
                  </a:schemeClr>
                </a:solidFill>
              </a:rPr>
              <a:t> Валентина Сергеевна</a:t>
            </a:r>
            <a:endParaRPr lang="ru-RU" sz="11200" dirty="0">
              <a:solidFill>
                <a:schemeClr val="accent2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8600" b="1" i="1" dirty="0"/>
              <a:t> </a:t>
            </a:r>
            <a:endParaRPr lang="ru-RU" sz="8600" dirty="0"/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2588" y="804863"/>
            <a:ext cx="11122025" cy="12430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         История английского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         языка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32059" y="1528549"/>
            <a:ext cx="4681182" cy="2906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храброе сердц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5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mtClean="0"/>
              <a:t>        Германское завоевание</a:t>
            </a:r>
          </a:p>
        </p:txBody>
      </p:sp>
      <p:sp>
        <p:nvSpPr>
          <p:cNvPr id="768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76804" name="Picture 4" descr="Map of Germanic invasions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522413" y="1400175"/>
            <a:ext cx="10367962" cy="5233988"/>
          </a:xfrm>
          <a:prstGeom prst="rect">
            <a:avLst/>
          </a:prstGeom>
          <a:noFill/>
        </p:spPr>
      </p:pic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0" y="3933825"/>
            <a:ext cx="12192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5288" y="203200"/>
            <a:ext cx="9771062" cy="1482725"/>
          </a:xfrm>
        </p:spPr>
        <p:txBody>
          <a:bodyPr>
            <a:normAutofit fontScale="90000"/>
          </a:bodyPr>
          <a:lstStyle/>
          <a:p>
            <a:r>
              <a:rPr lang="ru-RU" sz="3200" b="1" smtClean="0"/>
              <a:t>Норманны</a:t>
            </a:r>
            <a:br>
              <a:rPr lang="ru-RU" sz="3200" b="1" smtClean="0"/>
            </a:br>
            <a:r>
              <a:rPr lang="en-US" sz="2000" b="1" smtClean="0"/>
              <a:t>-Bonjour!</a:t>
            </a:r>
            <a:r>
              <a:rPr lang="en-US" sz="3200" b="1" smtClean="0"/>
              <a:t>   </a:t>
            </a:r>
            <a:r>
              <a:rPr lang="ru-RU" sz="1800" b="1" smtClean="0"/>
              <a:t>В 10 в после смерти короля  саксов Эдуарда </a:t>
            </a:r>
            <a:br>
              <a:rPr lang="ru-RU" sz="1800" b="1" smtClean="0"/>
            </a:br>
            <a:r>
              <a:rPr lang="ru-RU" sz="1800" b="1" smtClean="0"/>
              <a:t>Исповедника в Британию успешно вторглись нормандцы,</a:t>
            </a:r>
            <a:br>
              <a:rPr lang="ru-RU" sz="1800" b="1" smtClean="0"/>
            </a:br>
            <a:r>
              <a:rPr lang="ru-RU" sz="1800" b="1" smtClean="0"/>
              <a:t>под  моим предводительством, ВильгельмаЗавоевателя.</a:t>
            </a:r>
            <a:r>
              <a:rPr lang="en-US" sz="1800" b="1" smtClean="0"/>
              <a:t> </a:t>
            </a:r>
            <a:r>
              <a:rPr lang="en-US" sz="2000" b="1" i="1" smtClean="0">
                <a:solidFill>
                  <a:srgbClr val="B10F0F"/>
                </a:solidFill>
              </a:rPr>
              <a:t>                                   (3</a:t>
            </a:r>
            <a:r>
              <a:rPr lang="ru-RU" sz="2000" b="1" i="1" smtClean="0">
                <a:solidFill>
                  <a:srgbClr val="B10F0F"/>
                </a:solidFill>
              </a:rPr>
              <a:t>00 гр от нормандцев)</a:t>
            </a:r>
            <a:r>
              <a:rPr lang="ru-RU" smtClean="0"/>
              <a:t> </a:t>
            </a:r>
            <a:r>
              <a:rPr lang="en-US" sz="1800" b="1" smtClean="0"/>
              <a:t>    </a:t>
            </a:r>
            <a:endParaRPr lang="ru-RU" sz="1800" b="1" smtClean="0"/>
          </a:p>
        </p:txBody>
      </p:sp>
      <p:pic>
        <p:nvPicPr>
          <p:cNvPr id="27650" name="Picture 2" descr="http://900igr.net/datai/istorija/Vojska-Batyja/0027-035-Velikij-knjaz-JUrij-Vsevolodovich-vyekhal-na-sever-sobirat-vojsko-s.jpg"/>
          <p:cNvPicPr>
            <a:picLocks noChangeAspect="1" noChangeArrowheads="1"/>
          </p:cNvPicPr>
          <p:nvPr/>
        </p:nvPicPr>
        <p:blipFill>
          <a:blip r:embed="rId2"/>
          <a:srcRect l="822" t="1282" r="725" b="897"/>
          <a:stretch>
            <a:fillRect/>
          </a:stretch>
        </p:blipFill>
        <p:spPr bwMode="auto">
          <a:xfrm>
            <a:off x="1146175" y="3030538"/>
            <a:ext cx="6524625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https://upload.wikimedia.org/wikipedia/commons/thumb/8/85/King_William_I_('The_Conqueror')_from_NPG.jpg/280px-King_William_I_('The_Conqueror')_from_NP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45513" y="1265238"/>
            <a:ext cx="3541712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Содержимое 8"/>
          <p:cNvSpPr>
            <a:spLocks noGrp="1"/>
          </p:cNvSpPr>
          <p:nvPr>
            <p:ph idx="1"/>
          </p:nvPr>
        </p:nvSpPr>
        <p:spPr>
          <a:xfrm>
            <a:off x="2111375" y="0"/>
            <a:ext cx="8915400" cy="5911850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1665288" y="623888"/>
            <a:ext cx="9839325" cy="1281112"/>
          </a:xfrm>
        </p:spPr>
        <p:txBody>
          <a:bodyPr/>
          <a:lstStyle/>
          <a:p>
            <a:r>
              <a:rPr lang="en-US" b="1" smtClean="0"/>
              <a:t>C</a:t>
            </a:r>
            <a:r>
              <a:rPr lang="ru-RU" b="1" smtClean="0"/>
              <a:t>пособ приготовления блюда</a:t>
            </a:r>
            <a:br>
              <a:rPr lang="ru-RU" b="1" smtClean="0"/>
            </a:br>
            <a:r>
              <a:rPr lang="ru-RU" b="1" smtClean="0"/>
              <a:t>   (английского языка):</a:t>
            </a:r>
          </a:p>
        </p:txBody>
      </p:sp>
      <p:pic>
        <p:nvPicPr>
          <p:cNvPr id="28674" name="Picture 2" descr="http://content.foto.mail.ru/bk/220511/2760/s-283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8175" y="-573088"/>
            <a:ext cx="4530725" cy="806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338263" y="1843088"/>
            <a:ext cx="8064500" cy="55546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1. 400 </a:t>
            </a:r>
            <a:r>
              <a:rPr lang="ru-RU" sz="2400" i="1" dirty="0" err="1" smtClean="0">
                <a:solidFill>
                  <a:srgbClr val="C00000"/>
                </a:solidFill>
              </a:rPr>
              <a:t>гр</a:t>
            </a:r>
            <a:r>
              <a:rPr lang="ru-RU" sz="2400" i="1" dirty="0" smtClean="0">
                <a:solidFill>
                  <a:srgbClr val="C00000"/>
                </a:solidFill>
              </a:rPr>
              <a:t> англо-саксонского языка</a:t>
            </a:r>
            <a:endParaRPr lang="en-US" sz="2400" i="1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2. 300 </a:t>
            </a:r>
            <a:r>
              <a:rPr lang="ru-RU" sz="2400" i="1" dirty="0" err="1" smtClean="0">
                <a:solidFill>
                  <a:srgbClr val="C00000"/>
                </a:solidFill>
              </a:rPr>
              <a:t>гр</a:t>
            </a:r>
            <a:r>
              <a:rPr lang="ru-RU" sz="2400" i="1" dirty="0" smtClean="0">
                <a:solidFill>
                  <a:srgbClr val="C00000"/>
                </a:solidFill>
              </a:rPr>
              <a:t> французского языка</a:t>
            </a:r>
            <a:endParaRPr lang="en-US" sz="2400" i="1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3. 150 </a:t>
            </a:r>
            <a:r>
              <a:rPr lang="ru-RU" sz="2400" i="1" dirty="0" err="1" smtClean="0">
                <a:solidFill>
                  <a:srgbClr val="C00000"/>
                </a:solidFill>
              </a:rPr>
              <a:t>гр</a:t>
            </a:r>
            <a:r>
              <a:rPr lang="ru-RU" sz="2400" i="1" dirty="0" smtClean="0">
                <a:solidFill>
                  <a:srgbClr val="C00000"/>
                </a:solidFill>
              </a:rPr>
              <a:t> скандинавского языка</a:t>
            </a:r>
            <a:endParaRPr lang="en-US" sz="2400" i="1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2400" i="1" dirty="0" smtClean="0">
                <a:solidFill>
                  <a:srgbClr val="C00000"/>
                </a:solidFill>
              </a:rPr>
              <a:t>4. 75 </a:t>
            </a:r>
            <a:r>
              <a:rPr lang="ru-RU" sz="2400" i="1" dirty="0" err="1" smtClean="0">
                <a:solidFill>
                  <a:srgbClr val="C00000"/>
                </a:solidFill>
              </a:rPr>
              <a:t>гр</a:t>
            </a:r>
            <a:r>
              <a:rPr lang="ru-RU" sz="2400" i="1" dirty="0" smtClean="0">
                <a:solidFill>
                  <a:srgbClr val="C00000"/>
                </a:solidFill>
              </a:rPr>
              <a:t> латинского языка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Время приготовления:   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3600" dirty="0" smtClean="0">
                <a:solidFill>
                  <a:srgbClr val="C00000"/>
                </a:solidFill>
              </a:rPr>
              <a:t>1000 лет, медленно</a:t>
            </a:r>
          </a:p>
          <a:p>
            <a:pPr fontAlgn="auto">
              <a:spcAft>
                <a:spcPts val="0"/>
              </a:spcAft>
              <a:buFont typeface="Wingdings 3" charset="2"/>
              <a:buNone/>
              <a:defRPr/>
            </a:pPr>
            <a:r>
              <a:rPr lang="ru-RU" sz="3600" dirty="0" smtClean="0">
                <a:solidFill>
                  <a:srgbClr val="C00000"/>
                </a:solidFill>
              </a:rPr>
              <a:t>  помешивая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8676" name="Прямоугольник 4"/>
          <p:cNvSpPr>
            <a:spLocks noChangeArrowheads="1"/>
          </p:cNvSpPr>
          <p:nvPr/>
        </p:nvSpPr>
        <p:spPr bwMode="auto">
          <a:xfrm rot="-906460">
            <a:off x="8393113" y="2049463"/>
            <a:ext cx="28463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5 </a:t>
            </a:r>
            <a:r>
              <a:rPr lang="ru-RU">
                <a:solidFill>
                  <a:srgbClr val="C00000"/>
                </a:solidFill>
                <a:latin typeface="Century Gothic" pitchFamily="34" charset="0"/>
              </a:rPr>
              <a:t>гр</a:t>
            </a:r>
            <a:r>
              <a:rPr lang="ru-RU">
                <a:latin typeface="Century Gothic" pitchFamily="34" charset="0"/>
              </a:rPr>
              <a:t> кельтского </a:t>
            </a:r>
          </a:p>
        </p:txBody>
      </p:sp>
      <p:sp>
        <p:nvSpPr>
          <p:cNvPr id="28677" name="Прямоугольник 6"/>
          <p:cNvSpPr>
            <a:spLocks noChangeArrowheads="1"/>
          </p:cNvSpPr>
          <p:nvPr/>
        </p:nvSpPr>
        <p:spPr bwMode="auto">
          <a:xfrm rot="639004">
            <a:off x="7918450" y="1450975"/>
            <a:ext cx="28495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entury Gothic" pitchFamily="34" charset="0"/>
              </a:rPr>
              <a:t>50 гр греческого </a:t>
            </a:r>
          </a:p>
        </p:txBody>
      </p:sp>
      <p:pic>
        <p:nvPicPr>
          <p:cNvPr id="2" name="храброе сердц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Заголовок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</p:spPr>
        <p:txBody>
          <a:bodyPr/>
          <a:lstStyle/>
          <a:p>
            <a:endParaRPr lang="ru-RU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-322263"/>
          <a:ext cx="12192318" cy="9502458"/>
        </p:xfrm>
        <a:graphic>
          <a:graphicData uri="http://schemas.openxmlformats.org/drawingml/2006/table">
            <a:tbl>
              <a:tblPr/>
              <a:tblGrid>
                <a:gridCol w="1528763"/>
                <a:gridCol w="8515350"/>
                <a:gridCol w="208280"/>
                <a:gridCol w="1939925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Хронология истории развития английского языка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55 век        до н.э.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Кельтский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язык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127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450- 480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1066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Ранние известные английские надписи .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Вильгельм Завоеватель, герцог Нормандии, вторгается и   побеждает Англию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Древне-аглийский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 язык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  <a:tr h="2522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1150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1348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1360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1388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Ранние сохранившиеся рукописи .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Английский заменяется латынью, как язык обучения в большинстве школ.          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Английской заменяет французский язык, как язык закона. Он впервые используется в парламенте.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Дж. Чоусер начать писать Кентерберийские рассказы.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Средне-английский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CBCB"/>
                    </a:solidFill>
                  </a:tcPr>
                </a:tc>
              </a:tr>
              <a:tr h="2578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1564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1388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1828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1928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Родился  У. Шекспир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Дж. Чоусер начать писать Кентерберийские рассказы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Вебстер публикует  американский английский словарь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Будет опубликован оксфордский словарь английского языка 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entury Gothic" pitchFamily="34" charset="0"/>
                        </a:rPr>
                        <a:t>     Ранний современный         язык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Поздний           современный                       английский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7E7"/>
                    </a:solidFill>
                  </a:tcPr>
                </a:tc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1506" name="Ink 2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4763" y="5045075"/>
              <a:ext cx="19050" cy="71438"/>
            </p14:xfrm>
          </p:contentPart>
        </mc:Choice>
        <mc:Fallback>
          <p:pic>
            <p:nvPicPr>
              <p:cNvPr id="21506" name="Ink 2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38293" y="5038581"/>
                <a:ext cx="31990" cy="8442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1507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4763" y="4875213"/>
              <a:ext cx="982662" cy="250825"/>
            </p14:xfrm>
          </p:contentPart>
        </mc:Choice>
        <mc:Fallback>
          <p:pic>
            <p:nvPicPr>
              <p:cNvPr id="21507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538284" y="4868726"/>
                <a:ext cx="995620" cy="2637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1508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544763" y="5116513"/>
              <a:ext cx="1587" cy="19050"/>
            </p14:xfrm>
          </p:contentPart>
        </mc:Choice>
        <mc:Fallback>
          <p:pic>
            <p:nvPicPr>
              <p:cNvPr id="21508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16197" y="5110043"/>
                <a:ext cx="58719" cy="3199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/>
          </p:cNvSpPr>
          <p:nvPr>
            <p:ph type="title" idx="4294967295"/>
          </p:nvPr>
        </p:nvSpPr>
        <p:spPr>
          <a:xfrm>
            <a:off x="1649413" y="290513"/>
            <a:ext cx="8912225" cy="1281112"/>
          </a:xfrm>
        </p:spPr>
        <p:txBody>
          <a:bodyPr/>
          <a:lstStyle/>
          <a:p>
            <a:r>
              <a:rPr lang="ru-RU" sz="2800" b="1" i="1" u="sng" smtClean="0"/>
              <a:t>Вклад Дж. Чосера в развитие английского языка</a:t>
            </a:r>
            <a:br>
              <a:rPr lang="ru-RU" sz="2800" b="1" i="1" u="sng" smtClean="0"/>
            </a:br>
            <a:r>
              <a:rPr lang="ru-RU" sz="2800" b="1" i="1" u="sng" smtClean="0"/>
              <a:t/>
            </a:r>
            <a:br>
              <a:rPr lang="ru-RU" sz="2800" b="1" i="1" u="sng" smtClean="0"/>
            </a:br>
            <a:r>
              <a:rPr lang="ru-RU" sz="2800" smtClean="0"/>
              <a:t>Джеффри Чосер -  поэт английского средневековья, «отец английской поэзии», один из создателей английской литературы. Он первый среди англичан дал образцы истинно художественной поэзии,</a:t>
            </a:r>
            <a:br>
              <a:rPr lang="ru-RU" sz="2800" smtClean="0"/>
            </a:br>
            <a:r>
              <a:rPr lang="ru-RU" sz="2800" smtClean="0"/>
              <a:t> где</a:t>
            </a:r>
            <a:r>
              <a:rPr lang="ru-RU" sz="3200" smtClean="0"/>
              <a:t> повсюду господст-</a:t>
            </a:r>
            <a:br>
              <a:rPr lang="ru-RU" sz="3200" smtClean="0"/>
            </a:br>
            <a:r>
              <a:rPr lang="ru-RU" sz="3200" smtClean="0"/>
              <a:t>вует вкус, чувство меры, </a:t>
            </a:r>
            <a:br>
              <a:rPr lang="ru-RU" sz="3200" smtClean="0"/>
            </a:br>
            <a:r>
              <a:rPr lang="ru-RU" sz="3200" smtClean="0"/>
              <a:t>изящество формы </a:t>
            </a:r>
            <a:br>
              <a:rPr lang="ru-RU" sz="3200" smtClean="0"/>
            </a:br>
            <a:r>
              <a:rPr lang="ru-RU" sz="3200" smtClean="0"/>
              <a:t>и стиха. </a:t>
            </a:r>
          </a:p>
        </p:txBody>
      </p:sp>
      <p:sp>
        <p:nvSpPr>
          <p:cNvPr id="77829" name="Rectangle 5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7830" name="Picture 6" descr="http://upload.wikimedia.org/wikipedia/commons/thumb/0/0d/Chaucer_ellesmere.jpg/220px-Chaucer_ellesmere.jp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7040563" y="3444875"/>
            <a:ext cx="3214687" cy="292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u="sng" smtClean="0"/>
              <a:t>Вклад Уильяма Шекспира в формировании английского. </a:t>
            </a:r>
            <a:r>
              <a:rPr lang="ru-RU" sz="3200" smtClean="0"/>
              <a:t>                     </a:t>
            </a:r>
            <a:r>
              <a:rPr lang="ru-RU" sz="2400" smtClean="0"/>
              <a:t>В создание литературного английского языка огромный вклад внес Уильям Шекспир, именно ему принадлежит немало идиом, актуальных и в нынешнее время.</a:t>
            </a:r>
            <a:r>
              <a:rPr lang="ru-RU" sz="3200" smtClean="0"/>
              <a:t> </a:t>
            </a:r>
          </a:p>
        </p:txBody>
      </p:sp>
      <p:pic>
        <p:nvPicPr>
          <p:cNvPr id="79876" name="Picture 4" descr="shekspir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8653463" y="3194050"/>
            <a:ext cx="3043237" cy="3663950"/>
          </a:xfrm>
        </p:spPr>
      </p:pic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1117600" y="2967038"/>
            <a:ext cx="7123113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2800"/>
              <a:t>У. Шекспир изобрел более 1700 слов, превращая имена существительные в глаголы, глаголы в </a:t>
            </a:r>
          </a:p>
          <a:p>
            <a:r>
              <a:rPr lang="ru-RU" sz="2800"/>
              <a:t>прилагательные, соединяя слова, добавляя приставки и суффиксы и придумывая свои собственные слова, вводя заимствованные слова из других языков.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/>
          </p:cNvSpPr>
          <p:nvPr>
            <p:ph type="title" idx="4294967295"/>
          </p:nvPr>
        </p:nvSpPr>
        <p:spPr>
          <a:xfrm>
            <a:off x="1909763" y="550863"/>
            <a:ext cx="8912225" cy="1281112"/>
          </a:xfrm>
        </p:spPr>
        <p:txBody>
          <a:bodyPr/>
          <a:lstStyle/>
          <a:p>
            <a:r>
              <a:rPr lang="ru-RU" smtClean="0"/>
              <a:t>  Это образец нашего глоссария</a:t>
            </a:r>
          </a:p>
        </p:txBody>
      </p:sp>
      <p:pic>
        <p:nvPicPr>
          <p:cNvPr id="78852" name="Рисунок 2" descr="C:\Users\user\Desktop\2 продукт\продукт\18-глоссар\глосарий нуталапати блфлбфлфлф (2)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lum bright="24000"/>
          </a:blip>
          <a:srcRect/>
          <a:stretch>
            <a:fillRect/>
          </a:stretch>
        </p:blipFill>
        <p:spPr>
          <a:xfrm>
            <a:off x="-401638" y="1654175"/>
            <a:ext cx="5430838" cy="5021263"/>
          </a:xfrm>
          <a:solidFill>
            <a:srgbClr val="993366"/>
          </a:solidFill>
        </p:spPr>
      </p:pic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167313" y="2932113"/>
            <a:ext cx="6559550" cy="256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b="1"/>
              <a:t>древнеангл.          среднеангл.           значение   </a:t>
            </a:r>
            <a:endParaRPr lang="ru-RU"/>
          </a:p>
          <a:p>
            <a:pPr algn="ctr"/>
            <a:r>
              <a:rPr lang="ru-RU"/>
              <a:t>Bb         </a:t>
            </a:r>
          </a:p>
          <a:p>
            <a:pPr algn="ctr"/>
            <a:r>
              <a:rPr lang="ru-RU"/>
              <a:t>       berstan                        bursten                разорваться </a:t>
            </a:r>
            <a:r>
              <a:rPr lang="en-US"/>
              <a:t>byrðen                         burden                         </a:t>
            </a:r>
            <a:r>
              <a:rPr lang="ru-RU"/>
              <a:t>груз</a:t>
            </a:r>
          </a:p>
          <a:p>
            <a:pPr algn="ctr"/>
            <a:r>
              <a:rPr lang="en-US"/>
              <a:t>byrnan                         burnen                    </a:t>
            </a:r>
            <a:r>
              <a:rPr lang="ru-RU"/>
              <a:t>гореть</a:t>
            </a:r>
          </a:p>
          <a:p>
            <a:pPr algn="ctr"/>
            <a:r>
              <a:rPr lang="en-US"/>
              <a:t>Cc</a:t>
            </a:r>
            <a:endParaRPr lang="ru-RU"/>
          </a:p>
          <a:p>
            <a:pPr algn="ctr"/>
            <a:r>
              <a:rPr lang="en-US"/>
              <a:t>cieres                            cheris                     </a:t>
            </a:r>
            <a:r>
              <a:rPr lang="ru-RU"/>
              <a:t>вишня</a:t>
            </a:r>
          </a:p>
          <a:p>
            <a:pPr algn="ctr"/>
            <a:r>
              <a:rPr lang="en-US"/>
              <a:t>cortine                         curtine                  </a:t>
            </a:r>
            <a:r>
              <a:rPr lang="ru-RU"/>
              <a:t>  занавес</a:t>
            </a:r>
          </a:p>
          <a:p>
            <a:pPr algn="ctr"/>
            <a:r>
              <a:rPr lang="ru-RU"/>
              <a:t>cursian                         cursen               роклинать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>
            <a:lum bright="8000" contrast="-80000"/>
          </a:blip>
          <a:srcRect/>
          <a:stretch>
            <a:fillRect/>
          </a:stretch>
        </p:blipFill>
        <p:spPr>
          <a:xfrm>
            <a:off x="1" y="0"/>
            <a:ext cx="12191999" cy="6858000"/>
          </a:xfrm>
          <a:solidFill>
            <a:srgbClr val="FF6600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4325" y="328613"/>
            <a:ext cx="10340975" cy="6529387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Актуальность темы</a:t>
            </a:r>
            <a:r>
              <a:rPr lang="ru-RU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При изучении английского, у некоторых  учащихся просыпается большой интерес к истории языка, к творчеству </a:t>
            </a:r>
            <a:r>
              <a:rPr lang="ru-RU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У.Шекспира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ru-RU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Дж.Чоусера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на примере которых рассматриваются этапы развития.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Проблема</a:t>
            </a:r>
            <a:r>
              <a:rPr lang="ru-RU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Недостаток  материала в школьных учебниках по истории развития языка, сложности в переводе при прочтении </a:t>
            </a:r>
            <a:r>
              <a:rPr lang="ru-RU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У.Шекспира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и </a:t>
            </a:r>
            <a:r>
              <a:rPr lang="ru-RU" sz="2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Дж.Чоусера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в оригинале.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Предмет исследования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Английский язык, страноведение, языкознание.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Гипотеза</a:t>
            </a:r>
            <a:r>
              <a:rPr lang="ru-RU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Данный материал расскажет об этапах развития языка, а наш глоссарий поможет понять всю красоту произведений в оригинале, разнообразив уроки английского языка, сделав их более интересными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    </a:t>
            </a:r>
            <a:endParaRPr lang="ru-RU" sz="2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Цель</a:t>
            </a:r>
            <a:r>
              <a:rPr lang="ru-RU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Создание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краткого путеводителя по этапам развития языка в виде 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инсценировки и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глоссария для желающих читать великие творения  на староанглийском  в оригинале 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r>
              <a:rPr lang="ru-RU" sz="2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Методы исследования</a:t>
            </a:r>
            <a:r>
              <a:rPr lang="ru-RU" sz="2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: </a:t>
            </a:r>
            <a:r>
              <a:rPr lang="ru-RU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Изучение научной публицистической литературы, анализ и систематизация информации.</a:t>
            </a:r>
          </a:p>
          <a:p>
            <a:pPr fontAlgn="auto">
              <a:spcAft>
                <a:spcPts val="0"/>
              </a:spcAft>
              <a:buFont typeface="Wingdings 3" charset="2"/>
              <a:buChar char=""/>
              <a:defRPr/>
            </a:pP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501775" y="1812925"/>
            <a:ext cx="7683500" cy="460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3554" name="Picture 1" descr="Chart of the Germanic family of languag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1775" y="1427163"/>
            <a:ext cx="936148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1911350" y="546100"/>
            <a:ext cx="7232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Century Gothic" pitchFamily="34" charset="0"/>
              </a:rPr>
              <a:t>Начало развития языка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258763"/>
            <a:ext cx="12787312" cy="60880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          </a:t>
            </a:r>
            <a:r>
              <a:rPr lang="en-US" sz="8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LINGUA CAFÉ                     </a:t>
            </a: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                                                      </a:t>
            </a:r>
            <a:r>
              <a:rPr lang="en-US" sz="60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Welcome, our dear friends!  </a:t>
            </a:r>
            <a:r>
              <a:rPr lang="en-US" sz="80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       </a:t>
            </a:r>
            <a:endParaRPr lang="ru-RU" sz="80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867150" y="3349625"/>
          <a:ext cx="9144000" cy="563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3" imgW="9295241" imgH="5664771" progId="">
                  <p:embed/>
                </p:oleObj>
              </mc:Choice>
              <mc:Fallback>
                <p:oleObj name="Документ" r:id="rId3" imgW="9295241" imgH="566477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67150" y="3349625"/>
                        <a:ext cx="9144000" cy="5637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84588" y="3459163"/>
          <a:ext cx="4653887" cy="2565779"/>
        </p:xfrm>
        <a:graphic>
          <a:graphicData uri="http://schemas.openxmlformats.org/drawingml/2006/table">
            <a:tbl>
              <a:tblPr/>
              <a:tblGrid>
                <a:gridCol w="4653887"/>
              </a:tblGrid>
              <a:tr h="25657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 idx="4294967295"/>
          </p:nvPr>
        </p:nvSpPr>
        <p:spPr>
          <a:xfrm>
            <a:off x="3279775" y="598488"/>
            <a:ext cx="8912225" cy="1281112"/>
          </a:xfrm>
        </p:spPr>
        <p:txBody>
          <a:bodyPr/>
          <a:lstStyle/>
          <a:p>
            <a:r>
              <a:rPr lang="ru-RU" sz="2400" i="1" u="sng" smtClean="0"/>
              <a:t>-Ведущий: </a:t>
            </a:r>
            <a:r>
              <a:rPr lang="ru-RU" sz="2400" i="1" smtClean="0"/>
              <a:t>    </a:t>
            </a:r>
            <a:r>
              <a:rPr lang="ru-RU" sz="2400" smtClean="0"/>
              <a:t>Здравствуйте! В нашем лингвистическом кафе мы будем готовить сегодня необычное блюдо- "Английский язык".</a:t>
            </a:r>
          </a:p>
        </p:txBody>
      </p:sp>
      <p:sp>
        <p:nvSpPr>
          <p:cNvPr id="49155" name="Rectangle 3"/>
          <p:cNvSpPr>
            <a:spLocks noGrp="1"/>
          </p:cNvSpPr>
          <p:nvPr>
            <p:ph type="body" idx="4294967295"/>
          </p:nvPr>
        </p:nvSpPr>
        <p:spPr>
          <a:xfrm>
            <a:off x="2703513" y="2252663"/>
            <a:ext cx="9488487" cy="4316412"/>
          </a:xfrm>
        </p:spPr>
        <p:txBody>
          <a:bodyPr/>
          <a:lstStyle/>
          <a:p>
            <a:pPr>
              <a:lnSpc>
                <a:spcPct val="90000"/>
              </a:lnSpc>
              <a:buFont typeface="Wingdings 3" pitchFamily="18" charset="2"/>
              <a:buNone/>
            </a:pPr>
            <a:r>
              <a:rPr lang="en-US" sz="2400" smtClean="0"/>
              <a:t>    </a:t>
            </a:r>
            <a:r>
              <a:rPr lang="ru-RU" sz="2400" smtClean="0"/>
              <a:t>Как таковой, английский язык возник из англо-фризских наречий, которые входили в состав западногерманских групп языков. Группа германцев, завоевавшая в V веке Британию, состояла из трех племен: англов, саксов и ютов. В эту эпоху Британия была населена кельтскими племенами – бриттами и гаэлами, говоривших на различных кельтских языках: старо-галльском, старо-британском, старо-ирландском, старо-шотландском, мэнском(остров Мэн).</a:t>
            </a:r>
          </a:p>
          <a:p>
            <a:pPr>
              <a:lnSpc>
                <a:spcPct val="90000"/>
              </a:lnSpc>
            </a:pPr>
            <a:endParaRPr lang="ru-RU" sz="2400" smtClean="0"/>
          </a:p>
          <a:p>
            <a:pPr>
              <a:lnSpc>
                <a:spcPct val="90000"/>
              </a:lnSpc>
            </a:pPr>
            <a:r>
              <a:rPr lang="ru-RU" smtClean="0"/>
              <a:t> </a:t>
            </a:r>
            <a:r>
              <a:rPr lang="ru-RU" sz="2400" i="1" smtClean="0">
                <a:solidFill>
                  <a:srgbClr val="8F3162"/>
                </a:solidFill>
              </a:rPr>
              <a:t>Встречайте представителя этой группы!</a:t>
            </a:r>
            <a:r>
              <a:rPr lang="ru-RU" sz="2400" smtClean="0">
                <a:solidFill>
                  <a:srgbClr val="8F3162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9725" y="490538"/>
            <a:ext cx="6594475" cy="1531937"/>
          </a:xfrm>
        </p:spPr>
        <p:txBody>
          <a:bodyPr>
            <a:normAutofit fontScale="90000"/>
          </a:bodyPr>
          <a:lstStyle/>
          <a:p>
            <a:r>
              <a:rPr lang="ru-RU" sz="2800" b="1" i="1" smtClean="0">
                <a:solidFill>
                  <a:srgbClr val="FF0000"/>
                </a:solidFill>
                <a:ea typeface="Aharoni"/>
                <a:cs typeface="Aharoni"/>
              </a:rPr>
              <a:t>     Краткая историческая справка</a:t>
            </a: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2000" u="sng" smtClean="0">
                <a:solidFill>
                  <a:srgbClr val="8F3162"/>
                </a:solidFill>
              </a:rPr>
              <a:t>Кельты </a:t>
            </a:r>
            <a:r>
              <a:rPr lang="ru-RU" sz="3200" b="1" smtClean="0"/>
              <a:t>     </a:t>
            </a:r>
            <a:br>
              <a:rPr lang="ru-RU" sz="3200" b="1" smtClean="0"/>
            </a:br>
            <a:r>
              <a:rPr lang="en-US" sz="3200" b="1" smtClean="0"/>
              <a:t>-</a:t>
            </a:r>
            <a:r>
              <a:rPr lang="en-US" sz="2000" b="1" smtClean="0">
                <a:latin typeface="Andalus"/>
              </a:rPr>
              <a:t>Dia dauibh! Conos ata tu inniu?</a:t>
            </a:r>
            <a:br>
              <a:rPr lang="en-US" sz="2000" b="1" smtClean="0">
                <a:latin typeface="Andalus"/>
              </a:rPr>
            </a:br>
            <a:r>
              <a:rPr lang="ru-RU" sz="2000" b="1" smtClean="0">
                <a:ea typeface="Andalus"/>
                <a:cs typeface="Andalus"/>
              </a:rPr>
              <a:t>Более 2700 лет назад мы, кельты, пришли в Британию из Европы. За нами еще в античную эпоху закрепилось назад мы условное название – «бритты».</a:t>
            </a:r>
            <a:r>
              <a:rPr lang="en-US" sz="2000" smtClean="0">
                <a:latin typeface="Algerian" pitchFamily="82" charset="0"/>
                <a:ea typeface="Andalus"/>
                <a:cs typeface="Andalus"/>
              </a:rPr>
              <a:t> </a:t>
            </a:r>
            <a:r>
              <a:rPr lang="en-US" sz="2000" smtClean="0"/>
              <a:t>                 </a:t>
            </a:r>
            <a:endParaRPr lang="ru-RU" sz="2000" smtClean="0"/>
          </a:p>
        </p:txBody>
      </p:sp>
      <p:pic>
        <p:nvPicPr>
          <p:cNvPr id="24578" name="Picture 2" descr="http://paranormal-blog.ru/wp-content/uploads/2014/10/%D0%9A%D0%B5%D0%BB%D1%8C%D1%82%D1%8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0463" y="3098800"/>
            <a:ext cx="6496050" cy="342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4" descr="http://melma.ru/uploads/posts/2011-01/1294481075_woman_closes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56663" y="1392238"/>
            <a:ext cx="2927350" cy="54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rati_karibskogo_morja_saundtrek-ost_-_he`s_a_pirate_(glavnaja_tema)_(zvukoff.ru) (1)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42113" y="3717925"/>
            <a:ext cx="609600" cy="609600"/>
          </a:xfrm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i="1" smtClean="0"/>
              <a:t>- </a:t>
            </a:r>
            <a:r>
              <a:rPr lang="ru-RU" sz="3200" i="1" u="sng" smtClean="0"/>
              <a:t>Ведущий:</a:t>
            </a:r>
            <a:r>
              <a:rPr lang="ru-RU" sz="3200" i="1" smtClean="0"/>
              <a:t> Чтобы приготовить наше блюдо нам понадобится 5гр из кельтского</a:t>
            </a:r>
          </a:p>
        </p:txBody>
      </p:sp>
      <p:sp>
        <p:nvSpPr>
          <p:cNvPr id="512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buFont typeface="Wingdings 3" pitchFamily="18" charset="2"/>
              <a:buNone/>
            </a:pPr>
            <a:r>
              <a:rPr lang="ru-RU" i="1" smtClean="0"/>
              <a:t>                          </a:t>
            </a:r>
          </a:p>
          <a:p>
            <a:pPr>
              <a:buFont typeface="Wingdings 3" pitchFamily="18" charset="2"/>
              <a:buNone/>
            </a:pPr>
            <a:r>
              <a:rPr lang="ru-RU" i="1" smtClean="0"/>
              <a:t>                      (Кельт передает в мешочке 5 гр слов  повару</a:t>
            </a:r>
          </a:p>
          <a:p>
            <a:pPr>
              <a:buFont typeface="Wingdings 3" pitchFamily="18" charset="2"/>
              <a:buNone/>
            </a:pPr>
            <a:r>
              <a:rPr lang="ru-RU" i="1" smtClean="0"/>
              <a:t>                                       и тот бросает их в котел). </a:t>
            </a:r>
          </a:p>
          <a:p>
            <a:pPr>
              <a:buFont typeface="Wingdings 3" pitchFamily="18" charset="2"/>
              <a:buNone/>
            </a:pPr>
            <a:r>
              <a:rPr lang="ru-RU" i="1" smtClean="0"/>
              <a:t>                   </a:t>
            </a:r>
          </a:p>
          <a:p>
            <a:pPr>
              <a:buFont typeface="Wingdings 3" pitchFamily="18" charset="2"/>
              <a:buNone/>
            </a:pPr>
            <a:r>
              <a:rPr lang="ru-RU" i="1" smtClean="0"/>
              <a:t>                            </a:t>
            </a:r>
            <a:r>
              <a:rPr lang="ru-RU" sz="3200" b="1" i="1" smtClean="0">
                <a:solidFill>
                  <a:srgbClr val="B10F0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Встречайте следующего          завоевателя!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http://cs418419.vk.me/v418419436/7d/eQ92sx3APE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5213" y="2581275"/>
            <a:ext cx="52197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6250" y="623888"/>
            <a:ext cx="9758363" cy="1281112"/>
          </a:xfrm>
        </p:spPr>
        <p:txBody>
          <a:bodyPr>
            <a:normAutofit fontScale="90000"/>
          </a:bodyPr>
          <a:lstStyle/>
          <a:p>
            <a:r>
              <a:rPr lang="ru-RU" sz="3200" b="1" smtClean="0"/>
              <a:t>Римляне    </a:t>
            </a:r>
            <a:br>
              <a:rPr lang="ru-RU" sz="3200" b="1" smtClean="0"/>
            </a:br>
            <a:r>
              <a:rPr lang="en-US" sz="3200" b="1" smtClean="0"/>
              <a:t>-</a:t>
            </a:r>
            <a:r>
              <a:rPr lang="en-US" sz="2000" b="1" smtClean="0"/>
              <a:t>Salve! </a:t>
            </a:r>
            <a:r>
              <a:rPr lang="ru-RU" sz="1600" b="1" smtClean="0"/>
              <a:t>После завоевания нами Галлии в середине 1 века </a:t>
            </a:r>
            <a:br>
              <a:rPr lang="ru-RU" sz="1600" b="1" smtClean="0"/>
            </a:br>
            <a:r>
              <a:rPr lang="ru-RU" sz="1600" b="1" smtClean="0"/>
              <a:t>до н. э. я, </a:t>
            </a:r>
            <a:r>
              <a:rPr lang="ru-RU" sz="1600" b="1" i="1" smtClean="0">
                <a:solidFill>
                  <a:srgbClr val="265991"/>
                </a:solidFill>
              </a:rPr>
              <a:t>Юлий Цезарь</a:t>
            </a:r>
            <a:r>
              <a:rPr lang="ru-RU" sz="1600" b="1" smtClean="0"/>
              <a:t>, предпринял два похода. </a:t>
            </a:r>
            <a:br>
              <a:rPr lang="ru-RU" sz="1600" b="1" smtClean="0"/>
            </a:br>
            <a:r>
              <a:rPr lang="ru-RU" sz="1600" b="1" smtClean="0"/>
              <a:t>Британия</a:t>
            </a:r>
            <a:br>
              <a:rPr lang="ru-RU" sz="1600" b="1" smtClean="0"/>
            </a:br>
            <a:r>
              <a:rPr lang="ru-RU" sz="1600" b="1" smtClean="0"/>
              <a:t>стала одной из провинций Римской империи.</a:t>
            </a:r>
            <a:br>
              <a:rPr lang="ru-RU" sz="1600" b="1" smtClean="0"/>
            </a:br>
            <a:r>
              <a:rPr lang="ru-RU" sz="2000" i="1" smtClean="0">
                <a:solidFill>
                  <a:srgbClr val="8F3162"/>
                </a:solidFill>
              </a:rPr>
              <a:t>(75 гр. слов получаем от римлян)</a:t>
            </a:r>
            <a:r>
              <a:rPr lang="ru-RU" smtClean="0"/>
              <a:t> </a:t>
            </a:r>
            <a:r>
              <a:rPr lang="ru-RU" sz="3200" smtClean="0"/>
              <a:t> </a:t>
            </a:r>
          </a:p>
        </p:txBody>
      </p:sp>
      <p:pic>
        <p:nvPicPr>
          <p:cNvPr id="25603" name="Picture 4" descr="http://www.peremeny.ru/book/vh/files/2011/08/cesar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23238" y="492125"/>
            <a:ext cx="3813175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2 римляне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rcRect/>
          <a:stretch>
            <a:fillRect/>
          </a:stretch>
        </p:blipFill>
        <p:spPr>
          <a:xfrm>
            <a:off x="2341563" y="-111125"/>
            <a:ext cx="111125" cy="1111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7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8338" y="623888"/>
            <a:ext cx="9566275" cy="1281112"/>
          </a:xfrm>
        </p:spPr>
        <p:txBody>
          <a:bodyPr>
            <a:normAutofit fontScale="90000"/>
          </a:bodyPr>
          <a:lstStyle/>
          <a:p>
            <a:r>
              <a:rPr lang="ru-RU" sz="3200" b="1" smtClean="0"/>
              <a:t>Англосаксы</a:t>
            </a:r>
            <a:r>
              <a:rPr lang="ru-RU" sz="3200" smtClean="0"/>
              <a:t> </a:t>
            </a:r>
            <a:r>
              <a:rPr lang="en-US" sz="3200" smtClean="0"/>
              <a:t>                                                                          </a:t>
            </a:r>
            <a:br>
              <a:rPr lang="en-US" sz="3200" smtClean="0"/>
            </a:br>
            <a:r>
              <a:rPr lang="en-US" sz="2000" smtClean="0"/>
              <a:t>-Guten Tag!</a:t>
            </a:r>
            <a:r>
              <a:rPr lang="ru-RU" sz="3200" smtClean="0"/>
              <a:t> </a:t>
            </a:r>
            <a:br>
              <a:rPr lang="ru-RU" sz="3200" smtClean="0"/>
            </a:br>
            <a:r>
              <a:rPr lang="ru-RU" sz="2000" smtClean="0"/>
              <a:t>После ухода римлян большая часть острова </a:t>
            </a:r>
            <a:br>
              <a:rPr lang="ru-RU" sz="2000" smtClean="0"/>
            </a:br>
            <a:r>
              <a:rPr lang="ru-RU" sz="2000" smtClean="0"/>
              <a:t>была завоевана в 5 </a:t>
            </a:r>
            <a:r>
              <a:rPr lang="en-US" sz="2000" smtClean="0"/>
              <a:t>v</a:t>
            </a:r>
            <a:r>
              <a:rPr lang="ru-RU" sz="2000" smtClean="0"/>
              <a:t> нашими</a:t>
            </a:r>
            <a:r>
              <a:rPr lang="en-US" sz="2000" smtClean="0"/>
              <a:t> </a:t>
            </a:r>
            <a:r>
              <a:rPr lang="ru-RU" sz="2000" smtClean="0"/>
              <a:t>племенами </a:t>
            </a:r>
            <a:br>
              <a:rPr lang="ru-RU" sz="2000" smtClean="0"/>
            </a:br>
            <a:r>
              <a:rPr lang="ru-RU" sz="2000" smtClean="0"/>
              <a:t>англов, саксов и ютов.</a:t>
            </a:r>
            <a:r>
              <a:rPr lang="ru-RU" sz="3200" smtClean="0"/>
              <a:t/>
            </a:r>
            <a:br>
              <a:rPr lang="ru-RU" sz="3200" smtClean="0"/>
            </a:br>
            <a:r>
              <a:rPr lang="ru-RU" sz="2000" i="1" smtClean="0">
                <a:solidFill>
                  <a:schemeClr val="accent1"/>
                </a:solidFill>
              </a:rPr>
              <a:t>(400 гр идут от англосаксов)</a:t>
            </a:r>
            <a:r>
              <a:rPr lang="ru-RU" smtClean="0"/>
              <a:t> </a:t>
            </a:r>
          </a:p>
        </p:txBody>
      </p:sp>
      <p:pic>
        <p:nvPicPr>
          <p:cNvPr id="26626" name="Picture 2" descr="https://pp.vk.me/c623122/v623122519/31790/EW8Y3hHrjN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0400" y="2743200"/>
            <a:ext cx="6496050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http://gurkov.com/fotoraznoe/viking/vik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12263" y="1706563"/>
            <a:ext cx="2660650" cy="445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935</TotalTime>
  <Words>595</Words>
  <Application>Microsoft Office PowerPoint</Application>
  <PresentationFormat>Широкоэкранный</PresentationFormat>
  <Paragraphs>111</Paragraphs>
  <Slides>17</Slides>
  <Notes>0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Aharoni</vt:lpstr>
      <vt:lpstr>Algerian</vt:lpstr>
      <vt:lpstr>Andalus</vt:lpstr>
      <vt:lpstr>Arial</vt:lpstr>
      <vt:lpstr>Calibri</vt:lpstr>
      <vt:lpstr>Century Gothic</vt:lpstr>
      <vt:lpstr>Times New Roman</vt:lpstr>
      <vt:lpstr>Wingdings 3</vt:lpstr>
      <vt:lpstr>Легкий дым</vt:lpstr>
      <vt:lpstr>Документ</vt:lpstr>
      <vt:lpstr>          История английского           языка</vt:lpstr>
      <vt:lpstr>Презентация PowerPoint</vt:lpstr>
      <vt:lpstr>Презентация PowerPoint</vt:lpstr>
      <vt:lpstr>                  LINGUA CAFÉ                                                                                   Welcome, our dear friends!          </vt:lpstr>
      <vt:lpstr>-Ведущий:     Здравствуйте! В нашем лингвистическом кафе мы будем готовить сегодня необычное блюдо- "Английский язык".</vt:lpstr>
      <vt:lpstr>     Краткая историческая справка Кельты       -Dia dauibh! Conos ata tu inniu? Более 2700 лет назад мы, кельты, пришли в Британию из Европы. За нами еще в античную эпоху закрепилось назад мы условное название – «бритты».                  </vt:lpstr>
      <vt:lpstr>- Ведущий: Чтобы приготовить наше блюдо нам понадобится 5гр из кельтского</vt:lpstr>
      <vt:lpstr>Римляне     -Salve! После завоевания нами Галлии в середине 1 века  до н. э. я, Юлий Цезарь, предпринял два похода.  Британия стала одной из провинций Римской империи. (75 гр. слов получаем от римлян)  </vt:lpstr>
      <vt:lpstr>Англосаксы                                                                            -Guten Tag!  После ухода римлян большая часть острова  была завоевана в 5 v нашими племенами  англов, саксов и ютов. (400 гр идут от англосаксов) </vt:lpstr>
      <vt:lpstr>        Германское завоевание</vt:lpstr>
      <vt:lpstr>Норманны -Bonjour!   В 10 в после смерти короля  саксов Эдуарда  Исповедника в Британию успешно вторглись нормандцы, под  моим предводительством, ВильгельмаЗавоевателя.                                    (300 гр от нормандцев)     </vt:lpstr>
      <vt:lpstr>Cпособ приготовления блюда    (английского языка):</vt:lpstr>
      <vt:lpstr>Презентация PowerPoint</vt:lpstr>
      <vt:lpstr>Вклад Дж. Чосера в развитие английского языка  Джеффри Чосер -  поэт английского средневековья, «отец английской поэзии», один из создателей английской литературы. Он первый среди англичан дал образцы истинно художественной поэзии,  где повсюду господст- вует вкус, чувство меры,  изящество формы  и стиха. </vt:lpstr>
      <vt:lpstr>Вклад Уильяма Шекспира в формировании английского.                      В создание литературного английского языка огромный вклад внес Уильям Шекспир, именно ему принадлежит немало идиом, актуальных и в нынешнее время. </vt:lpstr>
      <vt:lpstr>  Это образец нашего глоссария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английского языка</dc:title>
  <dc:creator>Карина Бурба</dc:creator>
  <cp:lastModifiedBy>nataly-68@mail.ru</cp:lastModifiedBy>
  <cp:revision>56</cp:revision>
  <dcterms:created xsi:type="dcterms:W3CDTF">2016-01-19T15:14:24Z</dcterms:created>
  <dcterms:modified xsi:type="dcterms:W3CDTF">2016-06-10T13:42:12Z</dcterms:modified>
</cp:coreProperties>
</file>