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6800" cy="30279975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23469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46938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970407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293876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617345" algn="l" defTabSz="646938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1940814" algn="l" defTabSz="646938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264283" algn="l" defTabSz="646938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587752" algn="l" defTabSz="646938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  <a:srgbClr val="009900"/>
    <a:srgbClr val="0000CC"/>
    <a:srgbClr val="FF0000"/>
    <a:srgbClr val="FFCC66"/>
    <a:srgbClr val="FF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6625" autoAdjust="0"/>
  </p:normalViewPr>
  <p:slideViewPr>
    <p:cSldViewPr>
      <p:cViewPr>
        <p:scale>
          <a:sx n="90" d="100"/>
          <a:sy n="90" d="100"/>
        </p:scale>
        <p:origin x="-48" y="13128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AF98-1C5E-408A-9808-D2AD7B8AB117}" type="datetimeFigureOut">
              <a:rPr lang="pl-PL" smtClean="0"/>
              <a:t>2014-03-02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5628-C430-40B7-8083-EBB58B625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5628-C430-40B7-8083-EBB58B625E7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7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4207" y="9406302"/>
            <a:ext cx="18178386" cy="64911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8413" y="17158354"/>
            <a:ext cx="14969974" cy="7738566"/>
          </a:xfrm>
        </p:spPr>
        <p:txBody>
          <a:bodyPr/>
          <a:lstStyle>
            <a:lvl1pPr marL="0" indent="0" algn="ctr">
              <a:buNone/>
              <a:defRPr/>
            </a:lvl1pPr>
            <a:lvl2pPr marL="323469" indent="0" algn="ctr">
              <a:buNone/>
              <a:defRPr/>
            </a:lvl2pPr>
            <a:lvl3pPr marL="646938" indent="0" algn="ctr">
              <a:buNone/>
              <a:defRPr/>
            </a:lvl3pPr>
            <a:lvl4pPr marL="970407" indent="0" algn="ctr">
              <a:buNone/>
              <a:defRPr/>
            </a:lvl4pPr>
            <a:lvl5pPr marL="1293876" indent="0" algn="ctr">
              <a:buNone/>
              <a:defRPr/>
            </a:lvl5pPr>
            <a:lvl6pPr marL="1617345" indent="0" algn="ctr">
              <a:buNone/>
              <a:defRPr/>
            </a:lvl6pPr>
            <a:lvl7pPr marL="1940814" indent="0" algn="ctr">
              <a:buNone/>
              <a:defRPr/>
            </a:lvl7pPr>
            <a:lvl8pPr marL="2264283" indent="0" algn="ctr">
              <a:buNone/>
              <a:defRPr/>
            </a:lvl8pPr>
            <a:lvl9pPr marL="2587752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B4E6-37B1-4A70-B5D6-5FABF91F2E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45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E1D6-373B-473A-9569-519B0A3ED9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9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505459" y="1212594"/>
            <a:ext cx="4811497" cy="258364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9845" y="1212594"/>
            <a:ext cx="14327842" cy="258364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C833-D0BD-4AFB-A850-B6B09ED986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78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3540-2AFB-46B2-B57D-DC8FFCA6F5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53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89526" y="19457672"/>
            <a:ext cx="18178386" cy="601351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89526" y="12833927"/>
            <a:ext cx="18178386" cy="6623745"/>
          </a:xfrm>
        </p:spPr>
        <p:txBody>
          <a:bodyPr anchor="b"/>
          <a:lstStyle>
            <a:lvl1pPr marL="0" indent="0">
              <a:buNone/>
              <a:defRPr sz="1400"/>
            </a:lvl1pPr>
            <a:lvl2pPr marL="323469" indent="0">
              <a:buNone/>
              <a:defRPr sz="1300"/>
            </a:lvl2pPr>
            <a:lvl3pPr marL="646938" indent="0">
              <a:buNone/>
              <a:defRPr sz="1100"/>
            </a:lvl3pPr>
            <a:lvl4pPr marL="970407" indent="0">
              <a:buNone/>
              <a:defRPr sz="1000"/>
            </a:lvl4pPr>
            <a:lvl5pPr marL="1293876" indent="0">
              <a:buNone/>
              <a:defRPr sz="1000"/>
            </a:lvl5pPr>
            <a:lvl6pPr marL="1617345" indent="0">
              <a:buNone/>
              <a:defRPr sz="1000"/>
            </a:lvl6pPr>
            <a:lvl7pPr marL="1940814" indent="0">
              <a:buNone/>
              <a:defRPr sz="1000"/>
            </a:lvl7pPr>
            <a:lvl8pPr marL="2264283" indent="0">
              <a:buNone/>
              <a:defRPr sz="1000"/>
            </a:lvl8pPr>
            <a:lvl9pPr marL="258775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C82F-B160-4E12-AF11-F046096374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8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9846" y="7065404"/>
            <a:ext cx="9569108" cy="199836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746725" y="7065404"/>
            <a:ext cx="9570230" cy="1998361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1D1D-25EE-4D43-AC61-8FE6B9BF82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8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9846" y="6777708"/>
            <a:ext cx="9448989" cy="282526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469" indent="0">
              <a:buNone/>
              <a:defRPr sz="1400" b="1"/>
            </a:lvl2pPr>
            <a:lvl3pPr marL="646938" indent="0">
              <a:buNone/>
              <a:defRPr sz="1300" b="1"/>
            </a:lvl3pPr>
            <a:lvl4pPr marL="970407" indent="0">
              <a:buNone/>
              <a:defRPr sz="1100" b="1"/>
            </a:lvl4pPr>
            <a:lvl5pPr marL="1293876" indent="0">
              <a:buNone/>
              <a:defRPr sz="1100" b="1"/>
            </a:lvl5pPr>
            <a:lvl6pPr marL="1617345" indent="0">
              <a:buNone/>
              <a:defRPr sz="1100" b="1"/>
            </a:lvl6pPr>
            <a:lvl7pPr marL="1940814" indent="0">
              <a:buNone/>
              <a:defRPr sz="1100" b="1"/>
            </a:lvl7pPr>
            <a:lvl8pPr marL="2264283" indent="0">
              <a:buNone/>
              <a:defRPr sz="1100" b="1"/>
            </a:lvl8pPr>
            <a:lvl9pPr marL="2587752" indent="0">
              <a:buNone/>
              <a:defRPr sz="1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69846" y="9602969"/>
            <a:ext cx="9448989" cy="1744604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0864597" y="6777708"/>
            <a:ext cx="9452357" cy="282526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469" indent="0">
              <a:buNone/>
              <a:defRPr sz="1400" b="1"/>
            </a:lvl2pPr>
            <a:lvl3pPr marL="646938" indent="0">
              <a:buNone/>
              <a:defRPr sz="1300" b="1"/>
            </a:lvl3pPr>
            <a:lvl4pPr marL="970407" indent="0">
              <a:buNone/>
              <a:defRPr sz="1100" b="1"/>
            </a:lvl4pPr>
            <a:lvl5pPr marL="1293876" indent="0">
              <a:buNone/>
              <a:defRPr sz="1100" b="1"/>
            </a:lvl5pPr>
            <a:lvl6pPr marL="1617345" indent="0">
              <a:buNone/>
              <a:defRPr sz="1100" b="1"/>
            </a:lvl6pPr>
            <a:lvl7pPr marL="1940814" indent="0">
              <a:buNone/>
              <a:defRPr sz="1100" b="1"/>
            </a:lvl7pPr>
            <a:lvl8pPr marL="2264283" indent="0">
              <a:buNone/>
              <a:defRPr sz="1100" b="1"/>
            </a:lvl8pPr>
            <a:lvl9pPr marL="2587752" indent="0">
              <a:buNone/>
              <a:defRPr sz="1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0864597" y="9602969"/>
            <a:ext cx="9452357" cy="1744604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5EFD-FB92-417D-BBF8-DC32DE6C2F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2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043B-AB9F-45AE-8FFE-A779156B0A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13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E541-8094-43D7-A5EF-2C36ECA2F6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6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6" y="1205850"/>
            <a:ext cx="7035382" cy="513020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61183" y="1205851"/>
            <a:ext cx="11955772" cy="2584316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69846" y="6336050"/>
            <a:ext cx="7035382" cy="20712969"/>
          </a:xfrm>
        </p:spPr>
        <p:txBody>
          <a:bodyPr/>
          <a:lstStyle>
            <a:lvl1pPr marL="0" indent="0">
              <a:buNone/>
              <a:defRPr sz="1000"/>
            </a:lvl1pPr>
            <a:lvl2pPr marL="323469" indent="0">
              <a:buNone/>
              <a:defRPr sz="800"/>
            </a:lvl2pPr>
            <a:lvl3pPr marL="646938" indent="0">
              <a:buNone/>
              <a:defRPr sz="700"/>
            </a:lvl3pPr>
            <a:lvl4pPr marL="970407" indent="0">
              <a:buNone/>
              <a:defRPr sz="600"/>
            </a:lvl4pPr>
            <a:lvl5pPr marL="1293876" indent="0">
              <a:buNone/>
              <a:defRPr sz="600"/>
            </a:lvl5pPr>
            <a:lvl6pPr marL="1617345" indent="0">
              <a:buNone/>
              <a:defRPr sz="600"/>
            </a:lvl6pPr>
            <a:lvl7pPr marL="1940814" indent="0">
              <a:buNone/>
              <a:defRPr sz="600"/>
            </a:lvl7pPr>
            <a:lvl8pPr marL="2264283" indent="0">
              <a:buNone/>
              <a:defRPr sz="600"/>
            </a:lvl8pPr>
            <a:lvl9pPr marL="2587752" indent="0">
              <a:buNone/>
              <a:defRPr sz="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F0ED-DE9D-4866-8300-6F5109E5C6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11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818" y="21196208"/>
            <a:ext cx="12832529" cy="250160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91818" y="2705015"/>
            <a:ext cx="12832529" cy="18168659"/>
          </a:xfrm>
        </p:spPr>
        <p:txBody>
          <a:bodyPr/>
          <a:lstStyle>
            <a:lvl1pPr marL="0" indent="0">
              <a:buNone/>
              <a:defRPr sz="2300"/>
            </a:lvl1pPr>
            <a:lvl2pPr marL="323469" indent="0">
              <a:buNone/>
              <a:defRPr sz="2000"/>
            </a:lvl2pPr>
            <a:lvl3pPr marL="646938" indent="0">
              <a:buNone/>
              <a:defRPr sz="1700"/>
            </a:lvl3pPr>
            <a:lvl4pPr marL="970407" indent="0">
              <a:buNone/>
              <a:defRPr sz="1400"/>
            </a:lvl4pPr>
            <a:lvl5pPr marL="1293876" indent="0">
              <a:buNone/>
              <a:defRPr sz="1400"/>
            </a:lvl5pPr>
            <a:lvl6pPr marL="1617345" indent="0">
              <a:buNone/>
              <a:defRPr sz="1400"/>
            </a:lvl6pPr>
            <a:lvl7pPr marL="1940814" indent="0">
              <a:buNone/>
              <a:defRPr sz="1400"/>
            </a:lvl7pPr>
            <a:lvl8pPr marL="2264283" indent="0">
              <a:buNone/>
              <a:defRPr sz="1400"/>
            </a:lvl8pPr>
            <a:lvl9pPr marL="2587752" indent="0">
              <a:buNone/>
              <a:defRPr sz="14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91818" y="23697813"/>
            <a:ext cx="12832529" cy="3554615"/>
          </a:xfrm>
        </p:spPr>
        <p:txBody>
          <a:bodyPr/>
          <a:lstStyle>
            <a:lvl1pPr marL="0" indent="0">
              <a:buNone/>
              <a:defRPr sz="1000"/>
            </a:lvl1pPr>
            <a:lvl2pPr marL="323469" indent="0">
              <a:buNone/>
              <a:defRPr sz="800"/>
            </a:lvl2pPr>
            <a:lvl3pPr marL="646938" indent="0">
              <a:buNone/>
              <a:defRPr sz="700"/>
            </a:lvl3pPr>
            <a:lvl4pPr marL="970407" indent="0">
              <a:buNone/>
              <a:defRPr sz="600"/>
            </a:lvl4pPr>
            <a:lvl5pPr marL="1293876" indent="0">
              <a:buNone/>
              <a:defRPr sz="600"/>
            </a:lvl5pPr>
            <a:lvl6pPr marL="1617345" indent="0">
              <a:buNone/>
              <a:defRPr sz="600"/>
            </a:lvl6pPr>
            <a:lvl7pPr marL="1940814" indent="0">
              <a:buNone/>
              <a:defRPr sz="600"/>
            </a:lvl7pPr>
            <a:lvl8pPr marL="2264283" indent="0">
              <a:buNone/>
              <a:defRPr sz="600"/>
            </a:lvl8pPr>
            <a:lvl9pPr marL="2587752" indent="0">
              <a:buNone/>
              <a:defRPr sz="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A59C-4389-4EAB-9542-CCEAD9B52D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19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846" y="1212594"/>
            <a:ext cx="19247109" cy="504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2" tIns="147596" rIns="295192" bIns="1475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846" y="7065404"/>
            <a:ext cx="19247109" cy="1998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2" tIns="147596" rIns="295192" bIns="147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847" y="27574961"/>
            <a:ext cx="4989991" cy="210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2" tIns="147596" rIns="295192" bIns="147596" numCol="1" anchor="t" anchorCtr="0" compatLnSpc="1">
            <a:prstTxWarp prst="textNoShape">
              <a:avLst/>
            </a:prstTxWarp>
          </a:bodyPr>
          <a:lstStyle>
            <a:lvl1pPr defTabSz="2951655">
              <a:defRPr sz="45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055" y="27574961"/>
            <a:ext cx="6772692" cy="210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2" tIns="147596" rIns="295192" bIns="147596" numCol="1" anchor="t" anchorCtr="0" compatLnSpc="1">
            <a:prstTxWarp prst="textNoShape">
              <a:avLst/>
            </a:prstTxWarp>
          </a:bodyPr>
          <a:lstStyle>
            <a:lvl1pPr algn="ctr" defTabSz="2951655">
              <a:defRPr sz="45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6964" y="27574961"/>
            <a:ext cx="4989991" cy="210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2" tIns="147596" rIns="295192" bIns="147596" numCol="1" anchor="t" anchorCtr="0" compatLnSpc="1">
            <a:prstTxWarp prst="textNoShape">
              <a:avLst/>
            </a:prstTxWarp>
          </a:bodyPr>
          <a:lstStyle>
            <a:lvl1pPr algn="r" defTabSz="2951655">
              <a:defRPr sz="4500"/>
            </a:lvl1pPr>
          </a:lstStyle>
          <a:p>
            <a:pPr>
              <a:defRPr/>
            </a:pPr>
            <a:fld id="{0D4E7FCC-11A2-4DF1-96DD-6D5B55DB3A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65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165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2pPr>
      <a:lvl3pPr algn="ctr" defTabSz="295165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3pPr>
      <a:lvl4pPr algn="ctr" defTabSz="295165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4pPr>
      <a:lvl5pPr algn="ctr" defTabSz="295165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5pPr>
      <a:lvl6pPr marL="323469" algn="ctr" defTabSz="295165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6pPr>
      <a:lvl7pPr marL="646938" algn="ctr" defTabSz="295165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7pPr>
      <a:lvl8pPr marL="970407" algn="ctr" defTabSz="295165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8pPr>
      <a:lvl9pPr marL="1293876" algn="ctr" defTabSz="295165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07432" indent="-1107432" algn="l" defTabSz="295165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7939" indent="-922112" algn="l" defTabSz="295165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cs typeface="+mn-cs"/>
        </a:defRPr>
      </a:lvl2pPr>
      <a:lvl3pPr marL="3689569" indent="-737914" algn="l" defTabSz="2951655" rtl="0" eaLnBrk="0" fontAlgn="base" hangingPunct="0">
        <a:spcBef>
          <a:spcPct val="20000"/>
        </a:spcBef>
        <a:spcAft>
          <a:spcPct val="0"/>
        </a:spcAft>
        <a:buChar char="•"/>
        <a:defRPr sz="7800">
          <a:solidFill>
            <a:schemeClr val="tx1"/>
          </a:solidFill>
          <a:latin typeface="+mn-lt"/>
          <a:cs typeface="+mn-cs"/>
        </a:defRPr>
      </a:lvl3pPr>
      <a:lvl4pPr marL="5165396" indent="-737914" algn="l" defTabSz="2951655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  <a:cs typeface="+mn-cs"/>
        </a:defRPr>
      </a:lvl4pPr>
      <a:lvl5pPr marL="6642346" indent="-739037" algn="l" defTabSz="295165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5pPr>
      <a:lvl6pPr marL="6965815" indent="-739037" algn="l" defTabSz="295165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6pPr>
      <a:lvl7pPr marL="7289284" indent="-739037" algn="l" defTabSz="295165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7pPr>
      <a:lvl8pPr marL="7612753" indent="-739037" algn="l" defTabSz="295165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8pPr>
      <a:lvl9pPr marL="7936222" indent="-739037" algn="l" defTabSz="295165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469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938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0407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3876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7345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0814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4283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7752" algn="l" defTabSz="6469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40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 bwMode="auto">
          <a:xfrm>
            <a:off x="1080000" y="23382000"/>
            <a:ext cx="19224000" cy="5814000"/>
          </a:xfrm>
          <a:prstGeom prst="roundRect">
            <a:avLst>
              <a:gd name="adj" fmla="val 4568"/>
            </a:avLst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Prostokąt zaokrąglony 26"/>
          <p:cNvSpPr/>
          <p:nvPr/>
        </p:nvSpPr>
        <p:spPr bwMode="auto">
          <a:xfrm>
            <a:off x="1080000" y="17208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Prostokąt zaokrąglony 27"/>
          <p:cNvSpPr/>
          <p:nvPr/>
        </p:nvSpPr>
        <p:spPr bwMode="auto">
          <a:xfrm>
            <a:off x="10962000" y="17208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Prostokąt zaokrąglony 28"/>
          <p:cNvSpPr/>
          <p:nvPr/>
        </p:nvSpPr>
        <p:spPr bwMode="auto">
          <a:xfrm>
            <a:off x="10962000" y="11034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Prostokąt zaokrąglony 29"/>
          <p:cNvSpPr/>
          <p:nvPr/>
        </p:nvSpPr>
        <p:spPr bwMode="auto">
          <a:xfrm>
            <a:off x="1080000" y="11034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076588" y="3796341"/>
            <a:ext cx="19226530" cy="603935"/>
          </a:xfrm>
          <a:prstGeom prst="rect">
            <a:avLst/>
          </a:prstGeom>
          <a:effectLst>
            <a:outerShdw blurRad="635000" dir="5400000" algn="ctr" rotWithShape="0">
              <a:srgbClr val="00CCFF"/>
            </a:outerShdw>
          </a:effectLst>
        </p:spPr>
        <p:txBody>
          <a:bodyPr wrap="square" lIns="64694" tIns="32347" rIns="64694" bIns="32347" anchor="ctr">
            <a:spAutoFit/>
          </a:bodyPr>
          <a:lstStyle/>
          <a:p>
            <a:pPr algn="ctr">
              <a:defRPr/>
            </a:pPr>
            <a:r>
              <a:rPr lang="pl-PL" sz="3500" b="1" dirty="0" smtClean="0">
                <a:solidFill>
                  <a:schemeClr val="bg1"/>
                </a:solidFill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itchFamily="66" charset="0"/>
              </a:rPr>
              <a:t>Łukasz Surma, Ilona Bęczkowska, </a:t>
            </a:r>
            <a:r>
              <a:rPr lang="pl-PL" sz="3500" b="1" dirty="0" err="1" smtClean="0">
                <a:solidFill>
                  <a:schemeClr val="bg1"/>
                </a:solidFill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itchFamily="66" charset="0"/>
              </a:rPr>
              <a:t>Anika</a:t>
            </a:r>
            <a:r>
              <a:rPr lang="pl-PL" sz="3500" b="1" dirty="0" smtClean="0">
                <a:solidFill>
                  <a:schemeClr val="bg1"/>
                </a:solidFill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itchFamily="66" charset="0"/>
              </a:rPr>
              <a:t> Szady</a:t>
            </a:r>
            <a:r>
              <a:rPr lang="pl-PL" sz="3500" dirty="0" smtClean="0">
                <a:solidFill>
                  <a:schemeClr val="bg1"/>
                </a:solidFill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itchFamily="66" charset="0"/>
              </a:rPr>
              <a:t>, Wydział Chemii Uniwersytetu Marii Curie-Skłodowskiej w Lublinie</a:t>
            </a:r>
            <a:endParaRPr lang="pl-PL" sz="3500" dirty="0">
              <a:solidFill>
                <a:schemeClr val="bg1"/>
              </a:solidFill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9" name="Prostokąt 38"/>
          <p:cNvSpPr>
            <a:spLocks/>
          </p:cNvSpPr>
          <p:nvPr/>
        </p:nvSpPr>
        <p:spPr>
          <a:xfrm>
            <a:off x="3563726" y="1044000"/>
            <a:ext cx="16736862" cy="2548804"/>
          </a:xfrm>
          <a:prstGeom prst="rect">
            <a:avLst/>
          </a:prstGeom>
          <a:effectLst>
            <a:outerShdw blurRad="635000" dir="5400000" algn="ctr" rotWithShape="0">
              <a:srgbClr val="00CCFF"/>
            </a:outerShdw>
          </a:effectLst>
        </p:spPr>
        <p:txBody>
          <a:bodyPr lIns="64694" tIns="32347" rIns="64694" bIns="32347" anchor="ctr"/>
          <a:lstStyle/>
          <a:p>
            <a:pPr algn="ctr">
              <a:defRPr/>
            </a:pPr>
            <a:r>
              <a:rPr lang="pl-PL" sz="8500" b="1" kern="0" dirty="0" smtClean="0">
                <a:solidFill>
                  <a:schemeClr val="bg1"/>
                </a:solidFill>
                <a:effectLst>
                  <a:outerShdw blurRad="50800" dist="35560" dir="2700000" algn="ctr" rotWithShape="0">
                    <a:schemeClr val="bg2"/>
                  </a:outerShdw>
                </a:effectLst>
                <a:latin typeface="Monotype Corsiva" pitchFamily="66" charset="0"/>
                <a:ea typeface="+mj-ea"/>
                <a:cs typeface="Arial"/>
              </a:rPr>
              <a:t>Alkahest - tajemnice i mało znane fakty</a:t>
            </a:r>
            <a:endParaRPr lang="pl-PL" sz="8500" dirty="0">
              <a:solidFill>
                <a:schemeClr val="bg1"/>
              </a:solidFill>
              <a:effectLst>
                <a:outerShdw blurRad="50800" dist="35560" dir="2700000" algn="ctr" rotWithShape="0">
                  <a:schemeClr val="bg2"/>
                </a:outerShdw>
              </a:effectLst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1044000"/>
            <a:ext cx="2566650" cy="2556000"/>
          </a:xfrm>
          <a:prstGeom prst="rect">
            <a:avLst/>
          </a:prstGeom>
          <a:noFill/>
          <a:ln>
            <a:noFill/>
          </a:ln>
          <a:effectLst>
            <a:outerShdw blurRad="317500" dir="5400000" algn="ctr" rotWithShape="0">
              <a:srgbClr val="00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rostokąt zaokrąglony 47"/>
          <p:cNvSpPr/>
          <p:nvPr/>
        </p:nvSpPr>
        <p:spPr bwMode="auto">
          <a:xfrm>
            <a:off x="1080000" y="4679999"/>
            <a:ext cx="19226530" cy="5814001"/>
          </a:xfrm>
          <a:prstGeom prst="roundRect">
            <a:avLst>
              <a:gd name="adj" fmla="val 4568"/>
            </a:avLst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Prostokąt zaokrąglony 50"/>
          <p:cNvSpPr/>
          <p:nvPr/>
        </p:nvSpPr>
        <p:spPr bwMode="auto">
          <a:xfrm>
            <a:off x="1080000" y="4680000"/>
            <a:ext cx="19226530" cy="5814001"/>
          </a:xfrm>
          <a:prstGeom prst="roundRect">
            <a:avLst>
              <a:gd name="adj" fmla="val 4568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Prostokąt zaokrąglony 51"/>
          <p:cNvSpPr/>
          <p:nvPr/>
        </p:nvSpPr>
        <p:spPr bwMode="auto">
          <a:xfrm>
            <a:off x="1080000" y="11034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Prostokąt zaokrąglony 52"/>
          <p:cNvSpPr/>
          <p:nvPr/>
        </p:nvSpPr>
        <p:spPr bwMode="auto">
          <a:xfrm>
            <a:off x="10962000" y="11034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Prostokąt zaokrąglony 53"/>
          <p:cNvSpPr/>
          <p:nvPr/>
        </p:nvSpPr>
        <p:spPr bwMode="auto">
          <a:xfrm>
            <a:off x="1080000" y="17208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Prostokąt zaokrąglony 54"/>
          <p:cNvSpPr/>
          <p:nvPr/>
        </p:nvSpPr>
        <p:spPr bwMode="auto">
          <a:xfrm>
            <a:off x="10962000" y="17208000"/>
            <a:ext cx="9342000" cy="5634000"/>
          </a:xfrm>
          <a:prstGeom prst="roundRect">
            <a:avLst>
              <a:gd name="adj" fmla="val 4568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Prostokąt zaokrąglony 55"/>
          <p:cNvSpPr/>
          <p:nvPr/>
        </p:nvSpPr>
        <p:spPr bwMode="auto">
          <a:xfrm>
            <a:off x="1080000" y="23382000"/>
            <a:ext cx="19224000" cy="5814000"/>
          </a:xfrm>
          <a:prstGeom prst="roundRect">
            <a:avLst>
              <a:gd name="adj" fmla="val 4568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1115942" y="27586925"/>
            <a:ext cx="19226530" cy="1594622"/>
          </a:xfrm>
          <a:prstGeom prst="rect">
            <a:avLst/>
          </a:prstGeom>
          <a:effectLst/>
        </p:spPr>
        <p:txBody>
          <a:bodyPr wrap="square" lIns="180000" tIns="180000" rIns="180000" bIns="180000" anchor="ctr">
            <a:spAutoFit/>
          </a:bodyPr>
          <a:lstStyle/>
          <a:p>
            <a:pPr>
              <a:defRPr/>
            </a:pPr>
            <a:r>
              <a:rPr lang="pl-PL" sz="20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Literatura:</a:t>
            </a:r>
          </a:p>
          <a:p>
            <a:pPr>
              <a:defRPr/>
            </a:pP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[1] en.wikipedia.org</a:t>
            </a:r>
          </a:p>
          <a:p>
            <a:pPr>
              <a:defRPr/>
            </a:pP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[2</a:t>
            </a: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] http://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rsnr.royalsocietypublishing.org</a:t>
            </a:r>
          </a:p>
          <a:p>
            <a:pPr>
              <a:defRPr/>
            </a:pP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[3] A. Bielański, </a:t>
            </a:r>
            <a:r>
              <a:rPr lang="pl-PL" sz="1500" i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Podstawy chemii nieorganicznej tom 2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, Wydawnictwo Naukowe PWN, Warszawa 2010</a:t>
            </a:r>
          </a:p>
          <a:p>
            <a:pPr>
              <a:defRPr/>
            </a:pP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+mn-lt"/>
              </a:rPr>
              <a:t>[4] Niepublikowane materiały własne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4248622" y="4729006"/>
            <a:ext cx="15733810" cy="5764994"/>
          </a:xfrm>
          <a:prstGeom prst="rect">
            <a:avLst/>
          </a:prstGeom>
          <a:effectLst/>
        </p:spPr>
        <p:txBody>
          <a:bodyPr wrap="square" lIns="180000" tIns="18000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Poszukiwania oraz rozwój metod otrzymywania kamienia filozoficznego niewątpliwie przyczynił się do znacznego postępu w alchemii. Na początku XVII wieku nowym trendem w tej dziedzinie stała się koncepcja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alkahestu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- legendarnego uniwersalnego rozpuszczalnika, która stała się przedmiotem wielu ówczesnych badań.</a:t>
            </a:r>
          </a:p>
          <a:p>
            <a:pPr algn="just">
              <a:tabLst>
                <a:tab pos="360000" algn="l"/>
              </a:tabLst>
              <a:defRPr/>
            </a:pP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Stworzenie terminu „alkahest” przypisywane jest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Paracelsusowi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, który prawdopodobnie zaczerpnął ją z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arabskiego </a:t>
            </a:r>
            <a:r>
              <a:rPr lang="ar-AE" sz="2700" dirty="0" smtClean="0">
                <a:latin typeface="Monotype Corsiva" panose="03010101010201010101" pitchFamily="66" charset="0"/>
              </a:rPr>
              <a:t>القالي</a:t>
            </a:r>
            <a:r>
              <a:rPr lang="pl-PL" sz="2700" dirty="0" smtClean="0"/>
              <a:t>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(czyt.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alkali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) - ług. Alkahest znany jest też jako „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azoth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mędrców”. Legenda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alkahestu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opiera się przede wszystkim na jego hipotetycznej właściwości dzięki której może „rozkładać i pochłaniać każdą materię” oraz rozpuszczać wszelkie substancje, w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tym też złoto. Alkahest poza wykorzystaniem w procesie transmutacji miał też posiadać bezcenne właściwości lecznicze, będące podstawą do otrzymania panaceum - uniwersalnego leku na wszystkie choroby trapiące ludzkość. </a:t>
            </a:r>
          </a:p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Teoria tego uniwersalnego rozpuszczalnika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posiadała 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jednak poważną wadę, a mianowicie brak możliwości przechowywania w pojemniku - zgodnie z definicją alkahest rozpuściłby materiał z którego byłoby wykonane naczynie, stąd też podejmowano liczne próby jej modyfikacji.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W XVII wieku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Eirenaeus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Philalethes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zaproponował teorię według której alkahest miałby w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specyficzny sposób rozpuszczać jedynie materiały stanowiące część pierwiastków i żywiołów. Z kolei inna wersja podaje, że alkahest może rozpuszczać zawierające związki chemiczne oraz nie rozpuszczać pierwiastków.</a:t>
            </a:r>
            <a:endParaRPr lang="pl-PL" sz="2700" dirty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431366" y="4914851"/>
            <a:ext cx="2805255" cy="2535159"/>
            <a:chOff x="935580" y="4892790"/>
            <a:chExt cx="2805255" cy="2535159"/>
          </a:xfrm>
        </p:grpSpPr>
        <p:pic>
          <p:nvPicPr>
            <p:cNvPr id="1028" name="Picture 4" descr="Paracelsus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19" b="281"/>
            <a:stretch/>
          </p:blipFill>
          <p:spPr bwMode="auto">
            <a:xfrm>
              <a:off x="1332367" y="4892790"/>
              <a:ext cx="2011680" cy="2304000"/>
            </a:xfrm>
            <a:prstGeom prst="rect">
              <a:avLst/>
            </a:prstGeom>
            <a:noFill/>
            <a:effectLst>
              <a:outerShdw blurRad="317500" dir="5400000" algn="ctr" rotWithShape="0">
                <a:schemeClr val="bg1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Prostokąt 59"/>
            <p:cNvSpPr/>
            <p:nvPr/>
          </p:nvSpPr>
          <p:spPr>
            <a:xfrm>
              <a:off x="935580" y="7197117"/>
              <a:ext cx="2805255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1. </a:t>
              </a:r>
              <a:r>
                <a:rPr lang="pl-PL" sz="1500" dirty="0" err="1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Paracelsus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 (1493/1994 - 1541) [1]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601283" y="7810050"/>
            <a:ext cx="2465419" cy="2463080"/>
            <a:chOff x="1478338" y="7587000"/>
            <a:chExt cx="2465419" cy="2463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478" y="7587000"/>
              <a:ext cx="1565139" cy="2232248"/>
            </a:xfrm>
            <a:prstGeom prst="rect">
              <a:avLst/>
            </a:prstGeom>
            <a:noFill/>
            <a:ln>
              <a:noFill/>
            </a:ln>
            <a:effectLst>
              <a:outerShdw blurRad="317500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60001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Prostokąt 63"/>
            <p:cNvSpPr/>
            <p:nvPr/>
          </p:nvSpPr>
          <p:spPr>
            <a:xfrm>
              <a:off x="1478338" y="9819248"/>
              <a:ext cx="2465419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2. Alkahest - wizja artystyczna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66" name="Prostokąt 65"/>
          <p:cNvSpPr/>
          <p:nvPr/>
        </p:nvSpPr>
        <p:spPr>
          <a:xfrm>
            <a:off x="1260352" y="11827907"/>
            <a:ext cx="6264696" cy="4752240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Zaproponowany przez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Paracelsusa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przepis na alkahest opiera się na wapnie palonym, alkoholu etylowym oraz węglanie potasu. Współcześnie mieszanina tych substancji jest popularnie wykorzystywana jako musująca kąpiel do czyszczenia szkła laboratoryjnego.</a:t>
            </a:r>
          </a:p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W XVII wieku Jan </a:t>
            </a:r>
            <a:r>
              <a:rPr lang="pl-PL" sz="2700" dirty="0" err="1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Baptist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van </a:t>
            </a:r>
            <a:r>
              <a:rPr lang="pl-PL" sz="2700" dirty="0" err="1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Helmont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próbując 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uzyskać alkahest metodą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Paracelsusa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odkrył sposób 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otrzymywania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„słodkiej oliwy”, znanej dziś jako gliceryna - dokonał tego na 300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lat przed pierwszą opatentowaną metodą.</a:t>
            </a:r>
          </a:p>
        </p:txBody>
      </p:sp>
      <p:sp>
        <p:nvSpPr>
          <p:cNvPr id="68" name="Prostokąt 67"/>
          <p:cNvSpPr/>
          <p:nvPr/>
        </p:nvSpPr>
        <p:spPr>
          <a:xfrm>
            <a:off x="1076588" y="11034000"/>
            <a:ext cx="9345412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 </a:t>
            </a:r>
            <a:r>
              <a:rPr lang="pl-PL" sz="3500" b="1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Paracelsusa</a:t>
            </a: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i przypadkowe odkrycie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7597056" y="12187659"/>
            <a:ext cx="2506526" cy="3748731"/>
            <a:chOff x="7741072" y="12691715"/>
            <a:chExt cx="2506526" cy="374873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072" y="12691715"/>
              <a:ext cx="2506526" cy="3420195"/>
            </a:xfrm>
            <a:prstGeom prst="rect">
              <a:avLst/>
            </a:prstGeom>
            <a:noFill/>
            <a:ln>
              <a:noFill/>
            </a:ln>
            <a:effectLst>
              <a:outerShdw blurRad="317500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Prostokąt 69"/>
            <p:cNvSpPr/>
            <p:nvPr/>
          </p:nvSpPr>
          <p:spPr>
            <a:xfrm>
              <a:off x="7786472" y="16209614"/>
              <a:ext cx="2415726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3. Kąpiel do czyszczenia szkła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72" name="Prostokąt 71"/>
          <p:cNvSpPr/>
          <p:nvPr/>
        </p:nvSpPr>
        <p:spPr>
          <a:xfrm>
            <a:off x="1076588" y="17208000"/>
            <a:ext cx="9345412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„Współczesne </a:t>
            </a:r>
            <a:r>
              <a:rPr lang="pl-PL" sz="3500" b="1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alkahesty</a:t>
            </a: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”</a:t>
            </a:r>
          </a:p>
        </p:txBody>
      </p:sp>
      <p:sp>
        <p:nvSpPr>
          <p:cNvPr id="73" name="Prostokąt 72"/>
          <p:cNvSpPr/>
          <p:nvPr/>
        </p:nvSpPr>
        <p:spPr>
          <a:xfrm>
            <a:off x="10962000" y="11034000"/>
            <a:ext cx="9345412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 w dokumentach</a:t>
            </a:r>
          </a:p>
        </p:txBody>
      </p:sp>
      <p:sp>
        <p:nvSpPr>
          <p:cNvPr id="74" name="Prostokąt 73"/>
          <p:cNvSpPr/>
          <p:nvPr/>
        </p:nvSpPr>
        <p:spPr>
          <a:xfrm>
            <a:off x="10962000" y="17208000"/>
            <a:ext cx="9345412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 a „woda królewska”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2328881" y="11721183"/>
            <a:ext cx="6611650" cy="4464207"/>
            <a:chOff x="11910651" y="11827908"/>
            <a:chExt cx="6611650" cy="4464207"/>
          </a:xfrm>
        </p:grpSpPr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499" y="11827908"/>
              <a:ext cx="3080802" cy="4464207"/>
            </a:xfrm>
            <a:prstGeom prst="rect">
              <a:avLst/>
            </a:prstGeom>
            <a:noFill/>
            <a:ln>
              <a:noFill/>
            </a:ln>
            <a:effectLst>
              <a:outerShdw blurRad="317500" dir="2700000" algn="ctr" rotWithShape="0">
                <a:schemeClr val="bg1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651" y="11827908"/>
              <a:ext cx="2592079" cy="4464207"/>
            </a:xfrm>
            <a:prstGeom prst="rect">
              <a:avLst/>
            </a:prstGeom>
            <a:noFill/>
            <a:ln>
              <a:noFill/>
            </a:ln>
            <a:effectLst>
              <a:outerShdw blurRad="317500" dir="2700000" algn="ctr" rotWithShape="0">
                <a:schemeClr val="bg1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77" name="Prostokąt 76"/>
          <p:cNvSpPr/>
          <p:nvPr/>
        </p:nvSpPr>
        <p:spPr>
          <a:xfrm>
            <a:off x="13179707" y="16205299"/>
            <a:ext cx="4909998" cy="230832"/>
          </a:xfrm>
          <a:prstGeom prst="rect">
            <a:avLst/>
          </a:prstGeom>
          <a:effectLst/>
        </p:spPr>
        <p:txBody>
          <a:bodyPr wrap="none" lIns="0" tIns="0" rIns="0" bIns="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Rys. 4. Dokumenty 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The </a:t>
            </a:r>
            <a:r>
              <a:rPr lang="pl-PL" sz="15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Royal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15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Society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15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Journal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of </a:t>
            </a: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t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he </a:t>
            </a:r>
            <a:r>
              <a:rPr lang="pl-PL" sz="15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History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o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f Science</a:t>
            </a:r>
            <a:endParaRPr lang="pl-PL" sz="1500" dirty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1" name="Prostokąt 80"/>
          <p:cNvSpPr/>
          <p:nvPr/>
        </p:nvSpPr>
        <p:spPr>
          <a:xfrm>
            <a:off x="3708624" y="18020595"/>
            <a:ext cx="6441620" cy="4752240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Obecnie woda jest określana mianem „uniwersalnego rozpuszczalnika”. Dzięki swojej polarność potrafi rozpuszczać substancje o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różnym charakterze - zajmuje wysokie miejsce pod względem wszechstronności.</a:t>
            </a:r>
          </a:p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Przez krótki okres czasu  pretendentem do miana „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alkahestu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” był kwas fluorowodorowy.</a:t>
            </a:r>
          </a:p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Natomiast „organicznym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alkahestem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”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czasami nazywany jest tetrahydrofuran - używany jest do rozpuszczania związków organicznych o niskich masach molowych oraz polimerów i kauczuków.</a:t>
            </a:r>
          </a:p>
        </p:txBody>
      </p:sp>
      <p:pic>
        <p:nvPicPr>
          <p:cNvPr id="1030" name="Picture 6" descr="http://cichlid-fish.com/wp-content/uploads/2011/06/C0090246-Water_molecules_artwork-SP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07" y="17999992"/>
            <a:ext cx="2391945" cy="1422500"/>
          </a:xfrm>
          <a:prstGeom prst="rect">
            <a:avLst/>
          </a:prstGeom>
          <a:noFill/>
          <a:effectLst>
            <a:outerShdw blurRad="317500" dir="5400000" algn="ctr" rotWithShape="0">
              <a:schemeClr val="bg1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1260352" y="19759511"/>
            <a:ext cx="2412000" cy="2869308"/>
            <a:chOff x="1260352" y="19615495"/>
            <a:chExt cx="2412000" cy="2869308"/>
          </a:xfrm>
        </p:grpSpPr>
        <p:pic>
          <p:nvPicPr>
            <p:cNvPr id="1034" name="Picture 10" descr="http://www.kemetco.com/solvent_extraction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9" r="12680"/>
            <a:stretch/>
          </p:blipFill>
          <p:spPr bwMode="auto">
            <a:xfrm>
              <a:off x="1260352" y="19615495"/>
              <a:ext cx="2412000" cy="2581276"/>
            </a:xfrm>
            <a:prstGeom prst="rect">
              <a:avLst/>
            </a:prstGeom>
            <a:noFill/>
            <a:effectLst>
              <a:outerShdw blurRad="317500" dir="5400000" algn="ctr" rotWithShape="0">
                <a:schemeClr val="bg1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Prostokąt 41"/>
            <p:cNvSpPr/>
            <p:nvPr/>
          </p:nvSpPr>
          <p:spPr>
            <a:xfrm>
              <a:off x="1496944" y="22253971"/>
              <a:ext cx="1958870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6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. Woda jako „alkahest”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43" name="Prostokąt 42"/>
          <p:cNvSpPr/>
          <p:nvPr/>
        </p:nvSpPr>
        <p:spPr>
          <a:xfrm>
            <a:off x="1409171" y="19432637"/>
            <a:ext cx="2114361" cy="230832"/>
          </a:xfrm>
          <a:prstGeom prst="rect">
            <a:avLst/>
          </a:prstGeom>
          <a:effectLst/>
        </p:spPr>
        <p:txBody>
          <a:bodyPr wrap="none" lIns="0" tIns="0" rIns="0" bIns="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Rys. 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5. Model cząsteczek wody</a:t>
            </a:r>
            <a:endParaRPr lang="pl-PL" sz="1500" dirty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11053440" y="18053694"/>
            <a:ext cx="6696744" cy="3505745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Alchemicy na długo przed hipotezą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Paracelsusa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poszukiwali rozpuszczalnika niezbędnego do otrzymania kamienia filozoficznego poprzez mieszanie różnych substancji. Jedną z mieszanin, która pozwalała na roztworzenie złota i innych metali szlachetnych była „woda królewska”.</a:t>
            </a:r>
          </a:p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Mieszanina ta składa się ze stężonego kwasu solnego  oraz   kwasu   azotowego(V)    zmieszanych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17849142" y="18092315"/>
            <a:ext cx="2133290" cy="3075219"/>
            <a:chOff x="17798430" y="18145437"/>
            <a:chExt cx="2133290" cy="3075219"/>
          </a:xfrm>
        </p:grpSpPr>
        <p:pic>
          <p:nvPicPr>
            <p:cNvPr id="2" name="Picture 2" descr="http://cenblog.org/newscripts/files/2011/10/aqua-regia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430" y="18145437"/>
              <a:ext cx="2133290" cy="2844387"/>
            </a:xfrm>
            <a:prstGeom prst="rect">
              <a:avLst/>
            </a:prstGeom>
            <a:noFill/>
            <a:effectLst>
              <a:outerShdw blurRad="317500" dir="5400000" algn="ctr" rotWithShape="0">
                <a:schemeClr val="bg1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Prostokąt 48"/>
            <p:cNvSpPr/>
            <p:nvPr/>
          </p:nvSpPr>
          <p:spPr>
            <a:xfrm>
              <a:off x="17985827" y="20989824"/>
              <a:ext cx="1758495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7. „Woda królewska”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50" name="Prostokąt 49"/>
          <p:cNvSpPr/>
          <p:nvPr/>
        </p:nvSpPr>
        <p:spPr>
          <a:xfrm>
            <a:off x="11053440" y="21344582"/>
            <a:ext cx="9145016" cy="1428253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w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stosunku objętościowym  3:1. Jej silne właściwości utleniające pozwalają na roztwarzanie wielu metali szlachetnych, dlatego też była chętnie stosowanym i cennikiem odczynnikiem alchemicznym.</a:t>
            </a:r>
          </a:p>
        </p:txBody>
      </p:sp>
      <p:sp>
        <p:nvSpPr>
          <p:cNvPr id="62" name="Prostokąt 61"/>
          <p:cNvSpPr/>
          <p:nvPr/>
        </p:nvSpPr>
        <p:spPr>
          <a:xfrm>
            <a:off x="13898530" y="23382000"/>
            <a:ext cx="6408000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Zaprzeczenie istnienia</a:t>
            </a:r>
          </a:p>
        </p:txBody>
      </p:sp>
      <p:sp>
        <p:nvSpPr>
          <p:cNvPr id="61" name="Prostokąt 60"/>
          <p:cNvSpPr/>
          <p:nvPr/>
        </p:nvSpPr>
        <p:spPr>
          <a:xfrm>
            <a:off x="1080000" y="23382000"/>
            <a:ext cx="6408000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 i transmutacja</a:t>
            </a:r>
            <a:endParaRPr lang="pl-PL" sz="3500" b="1" dirty="0" smtClean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1076588" y="24102367"/>
            <a:ext cx="6411412" cy="2259250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Według legend istotą transmutacji było rozłożenie i stworzenie nowej materii. </a:t>
            </a: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lkahest jako „środowisko” przemiany miał za zadanie roztwarzać substancje do stanu „pierwszej materii” oraz wspomagać projekcję złota.</a:t>
            </a:r>
            <a:endParaRPr lang="pl-PL" sz="2700" dirty="0" smtClean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13933207" y="24102367"/>
            <a:ext cx="6283495" cy="2259250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Problem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alkahestu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ostatecznie rozwiązał Johann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Kunkel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Udowodnił, że gdyby alkahest istniał to roztworzyłby nie tylko metal poddany transmutacji w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złoto, ale i też materiał, z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 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którego wykonano naczynie.</a:t>
            </a:r>
            <a:endParaRPr lang="pl-PL" sz="2700" dirty="0" smtClean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7453040" y="24102367"/>
            <a:ext cx="6404588" cy="2259250"/>
          </a:xfrm>
          <a:prstGeom prst="rect">
            <a:avLst/>
          </a:prstGeom>
          <a:effectLst/>
        </p:spPr>
        <p:txBody>
          <a:bodyPr wrap="square" lIns="180000" tIns="0" rIns="180000" bIns="18000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27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Paracelsus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uważał, że alkahest nie musi być wykorzystany procesie transmutacji. O wiele większy potencjał upatrywał w zastosowaniu </a:t>
            </a:r>
            <a:r>
              <a:rPr lang="pl-PL" sz="27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alkahestu</a:t>
            </a:r>
            <a:r>
              <a:rPr lang="pl-PL" sz="27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jako środka leczniczego, który wzmacnia i regeneruje wątrobę.</a:t>
            </a:r>
          </a:p>
        </p:txBody>
      </p:sp>
      <p:sp>
        <p:nvSpPr>
          <p:cNvPr id="59" name="Prostokąt 58"/>
          <p:cNvSpPr/>
          <p:nvPr/>
        </p:nvSpPr>
        <p:spPr>
          <a:xfrm>
            <a:off x="7525207" y="23382000"/>
            <a:ext cx="6408000" cy="720367"/>
          </a:xfrm>
          <a:prstGeom prst="rect">
            <a:avLst/>
          </a:prstGeom>
          <a:effectLst/>
        </p:spPr>
        <p:txBody>
          <a:bodyPr wrap="square" lIns="180000" tIns="180000" rIns="180000" bIns="0" anchor="t">
            <a:spAutoFit/>
          </a:bodyPr>
          <a:lstStyle/>
          <a:p>
            <a:pPr algn="ctr">
              <a:tabLst>
                <a:tab pos="360000" algn="l"/>
              </a:tabLst>
              <a:defRPr/>
            </a:pPr>
            <a:r>
              <a:rPr lang="pl-PL" sz="3500" b="1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„Zastosowanie” w medycynie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8436815" y="26361008"/>
            <a:ext cx="4809009" cy="1380379"/>
            <a:chOff x="1633621" y="26289000"/>
            <a:chExt cx="4809009" cy="13803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475" y="26289000"/>
              <a:ext cx="2077301" cy="1081123"/>
            </a:xfrm>
            <a:prstGeom prst="rect">
              <a:avLst/>
            </a:prstGeom>
            <a:noFill/>
            <a:ln>
              <a:noFill/>
            </a:ln>
            <a:effectLst>
              <a:outerShdw blurRad="317500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Prostokąt 66"/>
            <p:cNvSpPr/>
            <p:nvPr/>
          </p:nvSpPr>
          <p:spPr>
            <a:xfrm>
              <a:off x="1633621" y="27438547"/>
              <a:ext cx="4809009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9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. Jeden z współczesnych odpowiedników 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„leczniczego </a:t>
              </a:r>
              <a:r>
                <a:rPr lang="pl-PL" sz="1500" dirty="0" err="1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alkahestu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”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6343488" y="26262293"/>
            <a:ext cx="3710952" cy="2690912"/>
            <a:chOff x="16483569" y="26262293"/>
            <a:chExt cx="3710952" cy="2690912"/>
          </a:xfrm>
        </p:grpSpPr>
        <p:pic>
          <p:nvPicPr>
            <p:cNvPr id="14" name="Picture 4" descr="http://images.fineartamerica.com/images-medium-large/abstract-water-spill-ester-rogers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" b="38686"/>
            <a:stretch/>
          </p:blipFill>
          <p:spPr bwMode="auto">
            <a:xfrm>
              <a:off x="16755232" y="26262293"/>
              <a:ext cx="3167623" cy="2459768"/>
            </a:xfrm>
            <a:prstGeom prst="rect">
              <a:avLst/>
            </a:prstGeom>
            <a:noFill/>
            <a:effectLst>
              <a:outerShdw blurRad="317500" dir="5400000" algn="ctr" rotWithShape="0">
                <a:schemeClr val="bg1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Prostokąt 68"/>
            <p:cNvSpPr/>
            <p:nvPr/>
          </p:nvSpPr>
          <p:spPr>
            <a:xfrm>
              <a:off x="16483569" y="28722373"/>
              <a:ext cx="3710952" cy="230832"/>
            </a:xfrm>
            <a:prstGeom prst="rect">
              <a:avLst/>
            </a:prstGeom>
            <a:effectLst/>
          </p:spPr>
          <p:txBody>
            <a:bodyPr wrap="none" lIns="0" tIns="0" rIns="0" bIns="0" anchor="t">
              <a:spAutoFit/>
            </a:bodyPr>
            <a:lstStyle/>
            <a:p>
              <a:pPr algn="just">
                <a:tabLst>
                  <a:tab pos="360000" algn="l"/>
                </a:tabLst>
                <a:defRPr/>
              </a:pPr>
              <a:r>
                <a:rPr lang="pl-PL" sz="1500" dirty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Rys. 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11. Roztwarzanie </a:t>
              </a:r>
              <a:r>
                <a:rPr lang="pl-PL" sz="1500" dirty="0" err="1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alkahestem</a:t>
              </a:r>
              <a:r>
                <a:rPr lang="pl-PL" sz="1500" dirty="0" smtClean="0">
                  <a:effectLst>
                    <a:outerShdw blurRad="38100" dist="35560" dir="2700000" algn="ctr" rotWithShape="0">
                      <a:schemeClr val="bg2"/>
                    </a:outerShdw>
                  </a:effectLst>
                  <a:latin typeface="Monotype Corsiva" panose="03010101010201010101" pitchFamily="66" charset="0"/>
                </a:rPr>
                <a:t> - wizja artystyczna</a:t>
              </a:r>
              <a:endPara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sp>
        <p:nvSpPr>
          <p:cNvPr id="71" name="Prostokąt 70"/>
          <p:cNvSpPr/>
          <p:nvPr/>
        </p:nvSpPr>
        <p:spPr>
          <a:xfrm>
            <a:off x="14001280" y="28722373"/>
            <a:ext cx="2117567" cy="230832"/>
          </a:xfrm>
          <a:prstGeom prst="rect">
            <a:avLst/>
          </a:prstGeom>
          <a:effectLst/>
        </p:spPr>
        <p:txBody>
          <a:bodyPr wrap="none" lIns="0" tIns="0" rIns="0" bIns="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Rys. 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10. 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J. </a:t>
            </a:r>
            <a:r>
              <a:rPr lang="pl-PL" sz="1500" dirty="0" err="1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Kunkel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(1630-1703)</a:t>
            </a:r>
            <a:endParaRPr lang="pl-PL" sz="1500" dirty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14071656" y="26262294"/>
            <a:ext cx="1976814" cy="2460080"/>
          </a:xfrm>
          <a:prstGeom prst="ellipse">
            <a:avLst/>
          </a:prstGeom>
          <a:blipFill dpi="0" rotWithShape="1">
            <a:blip r:embed="rId16"/>
            <a:srcRect/>
            <a:stretch>
              <a:fillRect l="-10000" t="-12000" r="-10000" b="-3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17500" dir="5400000" algn="ctr" rotWithShape="0">
              <a:schemeClr val="bg1"/>
            </a:outerShdw>
            <a:softEdge rad="63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Prostokąt 77"/>
          <p:cNvSpPr/>
          <p:nvPr/>
        </p:nvSpPr>
        <p:spPr>
          <a:xfrm>
            <a:off x="2011901" y="27510555"/>
            <a:ext cx="4998163" cy="230832"/>
          </a:xfrm>
          <a:prstGeom prst="rect">
            <a:avLst/>
          </a:prstGeom>
          <a:effectLst/>
        </p:spPr>
        <p:txBody>
          <a:bodyPr wrap="none" lIns="0" tIns="0" rIns="0" bIns="0" anchor="t">
            <a:spAutoFit/>
          </a:bodyPr>
          <a:lstStyle/>
          <a:p>
            <a:pPr algn="just">
              <a:tabLst>
                <a:tab pos="360000" algn="l"/>
              </a:tabLst>
              <a:defRPr/>
            </a:pPr>
            <a:r>
              <a:rPr lang="pl-PL" sz="1500" dirty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Rys. 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8.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Przykładowe s</a:t>
            </a:r>
            <a:r>
              <a:rPr lang="pl-PL" sz="1500" dirty="0" smtClean="0">
                <a:effectLst>
                  <a:outerShdw blurRad="38100" dist="35560" dir="2700000" algn="ctr" rotWithShape="0">
                    <a:schemeClr val="bg2"/>
                  </a:outerShdw>
                </a:effectLst>
                <a:latin typeface="Monotype Corsiva" panose="03010101010201010101" pitchFamily="66" charset="0"/>
              </a:rPr>
              <a:t>urowce do transmutacji; od lewej: rtęć, siarka, ołów</a:t>
            </a:r>
            <a:endParaRPr lang="pl-PL" sz="1500" dirty="0">
              <a:effectLst>
                <a:outerShdw blurRad="38100" dist="35560" dir="2700000" algn="ctr" rotWithShape="0">
                  <a:schemeClr val="bg2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48" y="26262293"/>
            <a:ext cx="1361357" cy="1179532"/>
          </a:xfrm>
          <a:prstGeom prst="rect">
            <a:avLst/>
          </a:prstGeom>
          <a:noFill/>
          <a:ln>
            <a:noFill/>
          </a:ln>
          <a:effectLst>
            <a:outerShdw blurRad="3175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00" y="26262293"/>
            <a:ext cx="1761769" cy="1179532"/>
          </a:xfrm>
          <a:prstGeom prst="rect">
            <a:avLst/>
          </a:prstGeom>
          <a:noFill/>
          <a:ln>
            <a:noFill/>
          </a:ln>
          <a:effectLst>
            <a:outerShdw blurRad="3175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radiogreenearth.org/blog/wp-content/uploads/2011/11/Mercur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8" y="26002660"/>
            <a:ext cx="1666719" cy="1666719"/>
          </a:xfrm>
          <a:prstGeom prst="rect">
            <a:avLst/>
          </a:prstGeom>
          <a:noFill/>
          <a:effectLst>
            <a:outerShdw blurRad="3175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205</Words>
  <Application>Microsoft Office PowerPoint</Application>
  <PresentationFormat>Niestandardowy</PresentationFormat>
  <Paragraphs>40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Projekt domyślny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Wodór jako paliwo w silnikach cieplnych – zastosowanie generatora HHO</dc:title>
  <dc:creator>Łukasz Surma</dc:creator>
  <cp:lastModifiedBy>Łukasz Surma</cp:lastModifiedBy>
  <cp:revision>461</cp:revision>
  <dcterms:created xsi:type="dcterms:W3CDTF">2012-03-30T16:36:26Z</dcterms:created>
  <dcterms:modified xsi:type="dcterms:W3CDTF">2014-03-02T21:34:24Z</dcterms:modified>
</cp:coreProperties>
</file>