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0" r:id="rId4"/>
    <p:sldId id="258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84" r:id="rId15"/>
    <p:sldId id="267" r:id="rId16"/>
    <p:sldId id="268" r:id="rId17"/>
    <p:sldId id="269" r:id="rId18"/>
    <p:sldId id="270" r:id="rId19"/>
    <p:sldId id="285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98" autoAdjust="0"/>
    <p:restoredTop sz="94660"/>
  </p:normalViewPr>
  <p:slideViewPr>
    <p:cSldViewPr>
      <p:cViewPr varScale="1">
        <p:scale>
          <a:sx n="45" d="100"/>
          <a:sy n="45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7B8C2-C932-47FA-B308-0943BA9A8F07}" type="datetimeFigureOut">
              <a:rPr lang="en-US" smtClean="0"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EAD02-6D29-4157-822E-FA538BB55F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AD02-6D29-4157-822E-FA538BB55FE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22B047-DBF6-469C-BFFA-A021059EF6D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21923-0347-465E-AF75-B6C807071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0"/>
            <a:ext cx="4876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64"/>
          <a:stretch>
            <a:fillRect/>
          </a:stretch>
        </p:blipFill>
        <p:spPr bwMode="auto">
          <a:xfrm>
            <a:off x="-1" y="22859"/>
            <a:ext cx="4267201" cy="683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3886200" cy="1470025"/>
          </a:xfrm>
        </p:spPr>
        <p:txBody>
          <a:bodyPr/>
          <a:lstStyle/>
          <a:p>
            <a:r>
              <a:rPr lang="en-US" sz="3600" b="1" dirty="0" err="1" smtClean="0"/>
              <a:t>Bab</a:t>
            </a:r>
            <a:r>
              <a:rPr lang="en-US" sz="3600" b="1" dirty="0" smtClean="0"/>
              <a:t> 4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 smtClean="0"/>
              <a:t>Dinamika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Partikel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304800"/>
            <a:ext cx="4800600" cy="2514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Kemampuan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miliki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setelah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mempelajari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bab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hukum</a:t>
            </a:r>
            <a:r>
              <a:rPr lang="en-US" sz="2000" dirty="0" smtClean="0">
                <a:solidFill>
                  <a:schemeClr val="bg1"/>
                </a:solidFill>
              </a:rPr>
              <a:t> Newton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prinsip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dinamika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gerak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lurus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gerak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vertikal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gerak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melingkar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beraturan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429000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Formulasi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Hukum-hukum</a:t>
            </a:r>
            <a:r>
              <a:rPr lang="en-US" sz="2800" b="1" dirty="0" smtClean="0">
                <a:solidFill>
                  <a:schemeClr val="bg1"/>
                </a:solidFill>
              </a:rPr>
              <a:t> Newton</a:t>
            </a:r>
          </a:p>
          <a:p>
            <a:pPr marL="342900" indent="-342900"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Mengenal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Berbagai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Jenis</a:t>
            </a:r>
            <a:r>
              <a:rPr lang="en-US" sz="2800" b="1" dirty="0" smtClean="0">
                <a:solidFill>
                  <a:schemeClr val="bg1"/>
                </a:solidFill>
              </a:rPr>
              <a:t> Gaya</a:t>
            </a:r>
          </a:p>
          <a:p>
            <a:pPr marL="342900" indent="-342900"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Analisis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Kuantitatif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Masalah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Dinamika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Partikel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Sederhana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</a:rPr>
              <a:t>Apakah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Aksi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Reaksi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</a:rPr>
              <a:t/>
            </a:r>
            <a:br>
              <a:rPr lang="en-US" sz="3600" b="1" i="1" dirty="0" smtClean="0">
                <a:solidFill>
                  <a:schemeClr val="bg1"/>
                </a:solidFill>
              </a:rPr>
            </a:br>
            <a:r>
              <a:rPr lang="en-US" sz="3600" b="1" i="1" dirty="0" err="1" smtClean="0">
                <a:solidFill>
                  <a:schemeClr val="bg1"/>
                </a:solidFill>
              </a:rPr>
              <a:t>dapat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Saling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Meniadakan</a:t>
            </a:r>
            <a:r>
              <a:rPr lang="en-US" sz="3600" b="1" i="1" dirty="0" smtClean="0">
                <a:solidFill>
                  <a:schemeClr val="bg1"/>
                </a:solidFill>
              </a:rPr>
              <a:t>?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14478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Pasangan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aksi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reaksi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aksi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reaksi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bekerja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berbeda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ehingga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aksi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reaksi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saling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meniadakan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965" y="3657600"/>
            <a:ext cx="858109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8683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i="1" dirty="0" err="1" smtClean="0">
                <a:solidFill>
                  <a:schemeClr val="bg1"/>
                </a:solidFill>
              </a:rPr>
              <a:t>Apakah</a:t>
            </a:r>
            <a:r>
              <a:rPr lang="en-US" sz="4000" b="1" i="1" dirty="0" smtClean="0">
                <a:solidFill>
                  <a:schemeClr val="bg1"/>
                </a:solidFill>
              </a:rPr>
              <a:t> Gaya </a:t>
            </a:r>
            <a:r>
              <a:rPr lang="en-US" sz="4000" b="1" i="1" dirty="0" err="1" smtClean="0">
                <a:solidFill>
                  <a:schemeClr val="bg1"/>
                </a:solidFill>
              </a:rPr>
              <a:t>Berat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Itu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0"/>
            <a:ext cx="6019800" cy="106680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gravitasi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Bumi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bekerja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83" r="3713"/>
          <a:stretch>
            <a:fillRect/>
          </a:stretch>
        </p:blipFill>
        <p:spPr bwMode="auto">
          <a:xfrm>
            <a:off x="5334001" y="1904999"/>
            <a:ext cx="3505200" cy="428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483" r="8187"/>
          <a:stretch>
            <a:fillRect/>
          </a:stretch>
        </p:blipFill>
        <p:spPr bwMode="auto">
          <a:xfrm>
            <a:off x="304800" y="25146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95600"/>
            <a:ext cx="2438400" cy="196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7600"/>
            <a:ext cx="22145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038600"/>
            <a:ext cx="1600200" cy="24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52400" y="533400"/>
            <a:ext cx="5638800" cy="2133600"/>
            <a:chOff x="152400" y="533400"/>
            <a:chExt cx="5638800" cy="2133600"/>
          </a:xfrm>
        </p:grpSpPr>
        <p:sp>
          <p:nvSpPr>
            <p:cNvPr id="4" name="Rectangle 3"/>
            <p:cNvSpPr/>
            <p:nvPr/>
          </p:nvSpPr>
          <p:spPr>
            <a:xfrm flipH="1">
              <a:off x="3733800" y="1752600"/>
              <a:ext cx="2057400" cy="914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w = </a:t>
              </a:r>
              <a:r>
                <a:rPr lang="en-US" sz="3600" b="1" i="1" dirty="0" smtClean="0">
                  <a:solidFill>
                    <a:schemeClr val="bg1"/>
                  </a:solidFill>
                </a:rPr>
                <a:t>m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g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533400"/>
              <a:ext cx="4724400" cy="762000"/>
            </a:xfrm>
            <a:prstGeom prst="rect">
              <a:avLst/>
            </a:prstGeom>
          </p:spPr>
          <p:txBody>
            <a:bodyPr/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Rumus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berat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2400" y="1066800"/>
              <a:ext cx="16482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ΣF = </a:t>
              </a:r>
              <a:r>
                <a:rPr lang="en-US" sz="3600" b="1" i="1" dirty="0" smtClean="0"/>
                <a:t>m</a:t>
              </a:r>
              <a:r>
                <a:rPr lang="en-US" sz="3600" b="1" dirty="0" smtClean="0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1265237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	Gaya normal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adalah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gaya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bekerja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bidang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sentuh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antara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dua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permukaan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bersentuhan</a:t>
            </a:r>
            <a:r>
              <a:rPr lang="en-US" sz="2400" i="1" dirty="0" smtClean="0"/>
              <a:t>, yang </a:t>
            </a:r>
            <a:r>
              <a:rPr lang="en-US" sz="2400" i="1" dirty="0" err="1" smtClean="0"/>
              <a:t>arahnya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selalu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tegak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lurus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bidang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sentuh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i="1" dirty="0" err="1" smtClean="0">
                <a:solidFill>
                  <a:schemeClr val="bg1"/>
                </a:solidFill>
              </a:rPr>
              <a:t>Apakah</a:t>
            </a:r>
            <a:r>
              <a:rPr lang="en-US" sz="4000" b="1" i="1" dirty="0" smtClean="0">
                <a:solidFill>
                  <a:schemeClr val="bg1"/>
                </a:solidFill>
              </a:rPr>
              <a:t> Gaya Normal </a:t>
            </a:r>
            <a:r>
              <a:rPr lang="en-US" sz="4000" b="1" i="1" dirty="0" err="1" smtClean="0">
                <a:solidFill>
                  <a:schemeClr val="bg1"/>
                </a:solidFill>
              </a:rPr>
              <a:t>Itu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2950535"/>
            <a:ext cx="7620000" cy="3602665"/>
            <a:chOff x="762000" y="2950535"/>
            <a:chExt cx="7620000" cy="3602665"/>
          </a:xfrm>
        </p:grpSpPr>
        <p:sp>
          <p:nvSpPr>
            <p:cNvPr id="4" name="Rectangle 3"/>
            <p:cNvSpPr/>
            <p:nvPr/>
          </p:nvSpPr>
          <p:spPr>
            <a:xfrm>
              <a:off x="2417135" y="2950535"/>
              <a:ext cx="4416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N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w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bukanlah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pasangan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aksi-reaksi</a:t>
              </a:r>
              <a:endParaRPr lang="en-US" sz="2000" b="1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3392390"/>
              <a:ext cx="7620000" cy="316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3636" r="6364" b="9924"/>
          <a:stretch>
            <a:fillRect/>
          </a:stretch>
        </p:blipFill>
        <p:spPr bwMode="auto">
          <a:xfrm>
            <a:off x="4572000" y="1905000"/>
            <a:ext cx="427771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83864"/>
          <a:stretch>
            <a:fillRect/>
          </a:stretch>
        </p:blipFill>
        <p:spPr bwMode="auto">
          <a:xfrm>
            <a:off x="304800" y="4648200"/>
            <a:ext cx="8382000" cy="3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182" r="48182" b="9924"/>
          <a:stretch>
            <a:fillRect/>
          </a:stretch>
        </p:blipFill>
        <p:spPr bwMode="auto">
          <a:xfrm>
            <a:off x="152400" y="838200"/>
            <a:ext cx="44958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935" y="1557670"/>
            <a:ext cx="9144000" cy="24809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Definisi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:	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Gaya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termasuk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sentuh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, yang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muncul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dua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bersentuhan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langsung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fisik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searah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sentuh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berlawanan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kecenderungan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25" y="533400"/>
            <a:ext cx="8458200" cy="8683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indent="-514350"/>
            <a:r>
              <a:rPr lang="en-US" sz="4000" b="1" i="1" dirty="0" err="1" smtClean="0">
                <a:solidFill>
                  <a:schemeClr val="bg1"/>
                </a:solidFill>
              </a:rPr>
              <a:t>Apakah</a:t>
            </a:r>
            <a:r>
              <a:rPr lang="en-US" sz="4000" b="1" i="1" dirty="0" smtClean="0">
                <a:solidFill>
                  <a:schemeClr val="bg1"/>
                </a:solidFill>
              </a:rPr>
              <a:t> Gaya </a:t>
            </a:r>
            <a:r>
              <a:rPr lang="en-US" sz="4000" b="1" i="1" dirty="0" err="1" smtClean="0">
                <a:solidFill>
                  <a:schemeClr val="bg1"/>
                </a:solidFill>
              </a:rPr>
              <a:t>Gesekan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Itu</a:t>
            </a:r>
            <a:r>
              <a:rPr lang="en-US" sz="4000" b="1" i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865" y="4038600"/>
            <a:ext cx="8610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Ketika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mendorong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statis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gesekanya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kinetis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395"/>
            <a:ext cx="8610600" cy="1197935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	</a:t>
            </a:r>
            <a:r>
              <a:rPr lang="en-US" sz="2800" b="1" i="1" dirty="0" err="1" smtClean="0"/>
              <a:t>Tegangan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adalah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gaya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tegangan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bekerja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ujung-ujung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karena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tersebut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tegang</a:t>
            </a:r>
            <a:r>
              <a:rPr lang="en-US" sz="2800" i="1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925" y="533400"/>
            <a:ext cx="8458200" cy="8683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Apakah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Gaya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Tegangan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Itu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1" y="2501205"/>
            <a:ext cx="8251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/>
              <a:t>Jika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anggap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ringan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gaya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tegangan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kedua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ujung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untuk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tali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sama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dianggap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besar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44" y="4038600"/>
            <a:ext cx="849687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34925" y="533400"/>
            <a:ext cx="8458200" cy="8683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Konsep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Gaya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Sentripetal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542038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sentripetal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menuju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lingkaran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462" y="1600200"/>
            <a:ext cx="25849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95600"/>
            <a:ext cx="178983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643" y="4038600"/>
            <a:ext cx="28220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6005" y="1752600"/>
            <a:ext cx="1354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s </a:t>
            </a: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= 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4925" y="533400"/>
            <a:ext cx="8458200" cy="8683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Gaya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Sentripetal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71763"/>
            <a:ext cx="237641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447800" y="3200400"/>
            <a:ext cx="6934200" cy="3200400"/>
            <a:chOff x="1447800" y="3200400"/>
            <a:chExt cx="6934200" cy="32004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 l="4533" t="2995" b="34120"/>
            <a:stretch>
              <a:fillRect/>
            </a:stretch>
          </p:blipFill>
          <p:spPr bwMode="auto">
            <a:xfrm>
              <a:off x="5172075" y="3200400"/>
              <a:ext cx="320992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 t="65880"/>
            <a:stretch>
              <a:fillRect/>
            </a:stretch>
          </p:blipFill>
          <p:spPr bwMode="auto">
            <a:xfrm>
              <a:off x="1447800" y="4572000"/>
              <a:ext cx="3590925" cy="1736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839200" cy="1066800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Dapatkah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mobil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membelok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tikungan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jalan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horizontal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licin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2306"/>
          <a:stretch>
            <a:fillRect/>
          </a:stretch>
        </p:blipFill>
        <p:spPr bwMode="auto">
          <a:xfrm>
            <a:off x="5562600" y="1704975"/>
            <a:ext cx="322845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7335" y="18288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Mobil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sangat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sulit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hampir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mungkin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membelok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tikungan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jalan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horizontal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licin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gesek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hampir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nol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559076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Mobil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baru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membelok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tikungan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jalan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horizontal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tersebut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kasar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sentripetal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mobil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tersebut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gesekan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jalan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horizontal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kasar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keempat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ban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mobil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2076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Hukum</a:t>
            </a:r>
            <a:r>
              <a:rPr lang="en-US" b="1" dirty="0" smtClean="0">
                <a:solidFill>
                  <a:schemeClr val="bg1"/>
                </a:solidFill>
              </a:rPr>
              <a:t> I Newton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8610600" cy="274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resultan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nol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mula-mula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diam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terus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diam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sedangkan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mula-mula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terus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724400"/>
            <a:ext cx="67733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334925" y="5334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Masalah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Balok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Lantai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Licin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3124200" cy="80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47950"/>
            <a:ext cx="520944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535" y="3886201"/>
            <a:ext cx="42344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634457"/>
            <a:ext cx="4419600" cy="2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34925" y="228600"/>
            <a:ext cx="8458200" cy="1143000"/>
          </a:xfrm>
          <a:prstGeom prst="rect">
            <a:avLst/>
          </a:prstGeom>
          <a:noFill/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Masalah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Benda yang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Dihubungkan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Katrol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40" y="1371600"/>
            <a:ext cx="8077200" cy="28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40" y="4495800"/>
            <a:ext cx="163285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540" y="5562600"/>
            <a:ext cx="2261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76800"/>
            <a:ext cx="26328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876800"/>
            <a:ext cx="2667000" cy="87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4931735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Contoh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Sebuah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mobil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bermassa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500 kg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meluncur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dari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keadaan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diam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pada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jalan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miring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tertutup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en-US" sz="1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14350" indent="-514350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	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14350" indent="-514350">
              <a:buNone/>
            </a:pP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514350" indent="-514350">
              <a:buNone/>
            </a:pP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458200" cy="1143000"/>
          </a:xfrm>
          <a:prstGeom prst="rect">
            <a:avLst/>
          </a:prstGeom>
          <a:noFill/>
        </p:spPr>
        <p:txBody>
          <a:bodyPr/>
          <a:lstStyle/>
          <a:p>
            <a:pPr marL="514350" lvl="0" indent="-514350" algn="ctr">
              <a:spcBef>
                <a:spcPct val="0"/>
              </a:spcBef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Masalah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Benda yang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514350" lvl="0" indent="-514350" algn="ctr">
              <a:spcBef>
                <a:spcPct val="0"/>
              </a:spcBef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Miring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Licin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69855"/>
            <a:ext cx="4104042" cy="21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6070" y="4137154"/>
            <a:ext cx="865313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b.	Mobil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menuruni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jalan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X)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Σ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ma → mg sin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θ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ma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miring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licin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 a = g sin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θ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 marL="514350" indent="-51435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= ( 10 ) sin 30⁰ = 5 m s⁻²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Sedang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waktu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menempuh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 =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200 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  =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v₀t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+ ½ at²</a:t>
            </a:r>
          </a:p>
          <a:p>
            <a:pPr marL="514350" indent="-514350">
              <a:buNone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	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= √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80 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4√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sekon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6070" y="2386417"/>
            <a:ext cx="4572000" cy="1652183"/>
            <a:chOff x="186070" y="2286000"/>
            <a:chExt cx="4572000" cy="1652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2993064"/>
              <a:ext cx="3505200" cy="94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86070" y="22860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14350" indent="-514350">
                <a:buAutoNum type="alphaLcPeriod"/>
              </a:pP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Gaya normal yang </a:t>
              </a:r>
              <a:r>
                <a:rPr lang="en-US" b="1" dirty="0" err="1" smtClean="0">
                  <a:solidFill>
                    <a:schemeClr val="tx2">
                      <a:lumMod val="50000"/>
                    </a:schemeClr>
                  </a:solidFill>
                </a:rPr>
                <a:t>dikerjakan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50000"/>
                    </a:schemeClr>
                  </a:solidFill>
                </a:rPr>
                <a:t>jalan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50000"/>
                    </a:schemeClr>
                  </a:solidFill>
                </a:rPr>
                <a:t>pada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 marL="514350" indent="-514350">
                <a:spcBef>
                  <a:spcPts val="0"/>
                </a:spcBef>
                <a:buNone/>
              </a:pP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r>
                <a:rPr lang="en-US" b="1" dirty="0" err="1" smtClean="0">
                  <a:solidFill>
                    <a:schemeClr val="tx2">
                      <a:lumMod val="50000"/>
                    </a:schemeClr>
                  </a:solidFill>
                </a:rPr>
                <a:t>mobil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8059"/>
            <a:ext cx="86868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evalator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kecepatan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Σf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y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= 0 	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+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N – mg =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0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063859"/>
            <a:ext cx="5334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34925" y="4572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200" b="1" i="1" dirty="0" err="1" smtClean="0">
                <a:solidFill>
                  <a:schemeClr val="bg1"/>
                </a:solidFill>
              </a:rPr>
              <a:t>Mengapa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Berat</a:t>
            </a:r>
            <a:r>
              <a:rPr lang="en-US" sz="3200" b="1" i="1" dirty="0" smtClean="0">
                <a:solidFill>
                  <a:schemeClr val="bg1"/>
                </a:solidFill>
              </a:rPr>
              <a:t> Kita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di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Evalator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Berubah-ubah</a:t>
            </a:r>
            <a:r>
              <a:rPr lang="en-US" sz="3200" b="1" i="1" dirty="0" smtClean="0">
                <a:solidFill>
                  <a:schemeClr val="bg1"/>
                </a:solidFill>
              </a:rPr>
              <a:t>?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460" y="3283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evalator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sedang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a: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Σf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= 0 	     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+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N – mg =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4195" y="1923864"/>
            <a:ext cx="1828800" cy="32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411776"/>
            <a:ext cx="1600200" cy="6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143000" y="3816459"/>
            <a:ext cx="5334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5264259"/>
            <a:ext cx="8534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Evalator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bawah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Evalator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bergerak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62865"/>
            <a:ext cx="2590800" cy="63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69065"/>
            <a:ext cx="3886200" cy="10668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	</a:t>
            </a:r>
            <a:r>
              <a:rPr lang="en-US" sz="2800" b="1" i="1" dirty="0" err="1" smtClean="0"/>
              <a:t>Persamaan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umum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tegangan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tali</a:t>
            </a:r>
            <a:r>
              <a:rPr lang="en-US" sz="2800" b="1" i="1" dirty="0" smtClean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4925" y="5334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Gerak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Bidang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Vertikal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3852"/>
            <a:ext cx="4238499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43200"/>
            <a:ext cx="3843337" cy="37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68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Agar </a:t>
            </a:r>
            <a:r>
              <a:rPr lang="en-US" sz="2800" dirty="0" smtClean="0"/>
              <a:t>air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tumpah</a:t>
            </a:r>
            <a:r>
              <a:rPr lang="en-US" sz="2800" dirty="0" smtClean="0"/>
              <a:t>,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i="1" dirty="0" err="1" smtClean="0"/>
              <a:t>kelajuan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kritis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v</a:t>
            </a:r>
            <a:r>
              <a:rPr lang="en-US" sz="1800" i="1" dirty="0" err="1" smtClean="0"/>
              <a:t>k</a:t>
            </a:r>
            <a:r>
              <a:rPr lang="en-US" sz="2000" i="1" dirty="0" smtClean="0"/>
              <a:t>:</a:t>
            </a:r>
            <a:endParaRPr lang="en-US" sz="1800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925" y="381000"/>
            <a:ext cx="8458200" cy="1219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Gerak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Vertikal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Sisi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Sebelah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Lingkaran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70488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09800"/>
            <a:ext cx="276463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48024"/>
            <a:ext cx="2981857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915" y="5585143"/>
            <a:ext cx="1882285" cy="8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4925" y="381000"/>
            <a:ext cx="8458200" cy="1219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Gerak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Melingkar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Vertikal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Sisi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Sebelah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Luar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Lingkaran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4001"/>
          <a:stretch>
            <a:fillRect/>
          </a:stretch>
        </p:blipFill>
        <p:spPr bwMode="auto">
          <a:xfrm>
            <a:off x="1981200" y="1676400"/>
            <a:ext cx="52914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9600" y="5562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Di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mana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pun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posisi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normal yang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dikerjakan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lintasan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sebelah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luar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selalu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berarah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radial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luar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6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" y="1120140"/>
            <a:ext cx="7200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3200400" cy="914400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	</a:t>
            </a:r>
            <a:r>
              <a:rPr lang="en-US" sz="2400" b="1" i="1" dirty="0" err="1" smtClean="0"/>
              <a:t>Tangen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sudut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kemiringan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belokan</a:t>
            </a:r>
            <a:endParaRPr lang="en-US" sz="16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4925" y="381000"/>
            <a:ext cx="8458200" cy="762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514350" lvl="0" indent="-51435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</a:rPr>
              <a:t>Membelok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Jalan</a:t>
            </a:r>
            <a:r>
              <a:rPr lang="en-US" sz="3600" b="1" dirty="0" smtClean="0">
                <a:solidFill>
                  <a:schemeClr val="bg1"/>
                </a:solidFill>
              </a:rPr>
              <a:t> Miring </a:t>
            </a:r>
            <a:r>
              <a:rPr lang="en-US" sz="3600" b="1" dirty="0" err="1" smtClean="0">
                <a:solidFill>
                  <a:schemeClr val="bg1"/>
                </a:solidFill>
              </a:rPr>
              <a:t>Licin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244340"/>
            <a:ext cx="2017598" cy="8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244341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 l="11500" r="7999"/>
          <a:stretch>
            <a:fillRect/>
          </a:stretch>
        </p:blipFill>
        <p:spPr bwMode="auto">
          <a:xfrm>
            <a:off x="3657600" y="5181600"/>
            <a:ext cx="2514600" cy="13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4953000"/>
            <a:ext cx="8360735" cy="1143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Sifat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benda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cenderung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mempertahankan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keadaan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geraknya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disebut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kelembaman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inersia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1"/>
            <a:ext cx="82296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Percepatan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dihasilkan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resultan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bekerja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berbanding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resultan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searah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resultan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berbanding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terbalik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massa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2076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Hukum</a:t>
            </a:r>
            <a:r>
              <a:rPr lang="en-US" b="1" dirty="0" smtClean="0">
                <a:solidFill>
                  <a:schemeClr val="bg1"/>
                </a:solidFill>
              </a:rPr>
              <a:t> II Newton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338" y="4343400"/>
            <a:ext cx="55696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8229600" cy="1020762"/>
          </a:xfrm>
          <a:noFill/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Apa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Satuan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SI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2514600"/>
            <a:ext cx="6324600" cy="2209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Satuan</a:t>
            </a:r>
            <a:r>
              <a:rPr lang="en-US" sz="3600" b="1" dirty="0" smtClean="0">
                <a:solidFill>
                  <a:schemeClr val="bg1"/>
                </a:solidFill>
              </a:rPr>
              <a:t> SI </a:t>
            </a:r>
            <a:r>
              <a:rPr lang="en-US" sz="3600" b="1" dirty="0" err="1" smtClean="0">
                <a:solidFill>
                  <a:schemeClr val="bg1"/>
                </a:solidFill>
              </a:rPr>
              <a:t>gaya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adalah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newton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1 N = (1 kg) (1 m/s²)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1 N = 1 kg m/s²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5641" r="20513"/>
          <a:stretch>
            <a:fillRect/>
          </a:stretch>
        </p:blipFill>
        <p:spPr bwMode="auto">
          <a:xfrm>
            <a:off x="304800" y="2209800"/>
            <a:ext cx="19164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v² = v₀² + 2</a:t>
            </a:r>
            <a:r>
              <a:rPr lang="el-GR" sz="2400" i="1" dirty="0" smtClean="0">
                <a:solidFill>
                  <a:schemeClr val="bg2">
                    <a:lumMod val="25000"/>
                  </a:schemeClr>
                </a:solidFill>
              </a:rPr>
              <a:t>αΔ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</a:p>
          <a:p>
            <a:pPr>
              <a:spcBef>
                <a:spcPts val="1200"/>
              </a:spcBef>
              <a:buNone/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a = 		  = 		= -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2,0 m/s²</a:t>
            </a:r>
          </a:p>
          <a:p>
            <a:pPr>
              <a:buNone/>
            </a:pPr>
            <a:endParaRPr 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flipH="1">
            <a:off x="1219200" y="5024775"/>
            <a:ext cx="1600200" cy="53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l-GR" sz="2400" dirty="0" smtClean="0">
                <a:solidFill>
                  <a:schemeClr val="bg2">
                    <a:lumMod val="25000"/>
                  </a:schemeClr>
                </a:solidFill>
              </a:rPr>
              <a:t>Δ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33764" y="4948574"/>
            <a:ext cx="1123497" cy="158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 flipH="1">
            <a:off x="1219200" y="4415174"/>
            <a:ext cx="1600200" cy="99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v² - v₀²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flipH="1">
            <a:off x="2819400" y="5024775"/>
            <a:ext cx="1524000" cy="53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 (25)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33270" y="4948574"/>
            <a:ext cx="1069997" cy="158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 flipH="1">
            <a:off x="2819400" y="4415174"/>
            <a:ext cx="1524000" cy="99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0 - 10²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Mobil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direm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dianggap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mengalami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perlambatan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295400"/>
            <a:ext cx="6553200" cy="2743200"/>
            <a:chOff x="1676400" y="1295400"/>
            <a:chExt cx="6273029" cy="25146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1295400"/>
              <a:ext cx="6273029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1752600" y="342900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200" y="563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400" i="1" dirty="0" err="1" smtClean="0">
                <a:solidFill>
                  <a:schemeClr val="bg2">
                    <a:lumMod val="25000"/>
                  </a:schemeClr>
                </a:solidFill>
              </a:rPr>
              <a:t>Σf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 = ma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hukum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II Newton)</a:t>
            </a:r>
          </a:p>
          <a:p>
            <a:pPr>
              <a:buNone/>
            </a:pPr>
            <a:r>
              <a:rPr lang="en-US" sz="2400" i="1" dirty="0" err="1" smtClean="0">
                <a:solidFill>
                  <a:schemeClr val="bg2">
                    <a:lumMod val="25000"/>
                  </a:schemeClr>
                </a:solidFill>
              </a:rPr>
              <a:t>Σf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(500 kg) (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2,0 m/s²) = - 1000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1" grpId="0"/>
      <p:bldP spid="1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5791200" cy="1752600"/>
          </a:xfrm>
        </p:spPr>
        <p:txBody>
          <a:bodyPr/>
          <a:lstStyle/>
          <a:p>
            <a:pPr algn="ctr"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mengerjakan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B,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B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mengerjakan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gaya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A, yang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besarnya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tetapi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arahnya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berlawanan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20762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Hukum</a:t>
            </a:r>
            <a:r>
              <a:rPr lang="en-US" b="1" dirty="0" smtClean="0">
                <a:solidFill>
                  <a:schemeClr val="bg1"/>
                </a:solidFill>
              </a:rPr>
              <a:t> III Newton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734580"/>
            <a:ext cx="5969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III Newton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dinyatakan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sebagai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762" y="1502735"/>
            <a:ext cx="292237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84630"/>
            <a:ext cx="2667000" cy="78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noFill/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Beberapa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Contoh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III Newton </a:t>
            </a:r>
            <a:b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Keseharian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0346" y="1447800"/>
            <a:ext cx="3846438" cy="2368153"/>
            <a:chOff x="152400" y="1447800"/>
            <a:chExt cx="3846438" cy="2368153"/>
          </a:xfrm>
        </p:grpSpPr>
        <p:sp>
          <p:nvSpPr>
            <p:cNvPr id="6" name="Rectangle 5"/>
            <p:cNvSpPr/>
            <p:nvPr/>
          </p:nvSpPr>
          <p:spPr>
            <a:xfrm>
              <a:off x="152400" y="3200400"/>
              <a:ext cx="384643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Anda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lantai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belakang</a:t>
              </a:r>
              <a:endParaRPr lang="en-US" sz="17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Lantai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Anda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depan</a:t>
              </a:r>
              <a:endParaRPr lang="en-US" sz="17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38200" y="1447800"/>
              <a:ext cx="2955368" cy="1853042"/>
              <a:chOff x="838200" y="1447800"/>
              <a:chExt cx="2955368" cy="1853042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8200" y="1447800"/>
                <a:ext cx="2590800" cy="1782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>
                <a:off x="1981200" y="3166730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545265" y="2993065"/>
                <a:ext cx="4749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aksi</a:t>
                </a:r>
                <a:endParaRPr lang="en-US" sz="1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166730" y="2971800"/>
                <a:ext cx="626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reaksi</a:t>
                </a:r>
                <a:endParaRPr lang="en-US" sz="14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51999" y="1518047"/>
            <a:ext cx="3741409" cy="2368153"/>
            <a:chOff x="4917023" y="1518047"/>
            <a:chExt cx="3741409" cy="2368153"/>
          </a:xfrm>
        </p:grpSpPr>
        <p:sp>
          <p:nvSpPr>
            <p:cNvPr id="8" name="Rectangle 7"/>
            <p:cNvSpPr/>
            <p:nvPr/>
          </p:nvSpPr>
          <p:spPr>
            <a:xfrm>
              <a:off x="4917023" y="3270647"/>
              <a:ext cx="374140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Tangan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air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belakang</a:t>
              </a:r>
              <a:endParaRPr lang="en-US" sz="17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Air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Anda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depan</a:t>
              </a:r>
              <a:endParaRPr lang="en-US" sz="17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0" y="1518047"/>
              <a:ext cx="2803468" cy="1758553"/>
              <a:chOff x="5334000" y="1518047"/>
              <a:chExt cx="2803468" cy="1758553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0" y="1518047"/>
                <a:ext cx="25908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>
                <a:off x="6489405" y="3142488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5943600" y="2968823"/>
                <a:ext cx="626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reaksi</a:t>
                </a:r>
                <a:endParaRPr lang="en-US" sz="1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62530" y="2947558"/>
                <a:ext cx="4749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aksi</a:t>
                </a:r>
                <a:endParaRPr lang="en-US" sz="14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00600" y="4035069"/>
            <a:ext cx="4202176" cy="2411153"/>
            <a:chOff x="4865624" y="4035069"/>
            <a:chExt cx="4202176" cy="2411153"/>
          </a:xfrm>
        </p:grpSpPr>
        <p:sp>
          <p:nvSpPr>
            <p:cNvPr id="12" name="Rectangle 11"/>
            <p:cNvSpPr/>
            <p:nvPr/>
          </p:nvSpPr>
          <p:spPr>
            <a:xfrm>
              <a:off x="4865624" y="5830669"/>
              <a:ext cx="420217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Peluru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senapan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belakang</a:t>
              </a:r>
              <a:endParaRPr lang="en-US" sz="17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Senapan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peluru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depan</a:t>
              </a:r>
              <a:endParaRPr lang="en-US" sz="17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4035069"/>
              <a:ext cx="2667000" cy="183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286097" y="4309730"/>
              <a:ext cx="1219200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850162" y="4136065"/>
              <a:ext cx="4749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</a:rPr>
                <a:t>aksi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71627" y="4114800"/>
              <a:ext cx="626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</a:rPr>
                <a:t>reaksi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346" y="4038600"/>
            <a:ext cx="4504054" cy="2407622"/>
            <a:chOff x="152400" y="4038600"/>
            <a:chExt cx="4504054" cy="2407622"/>
          </a:xfrm>
        </p:grpSpPr>
        <p:sp>
          <p:nvSpPr>
            <p:cNvPr id="10" name="Rectangle 9"/>
            <p:cNvSpPr/>
            <p:nvPr/>
          </p:nvSpPr>
          <p:spPr>
            <a:xfrm>
              <a:off x="152400" y="5830669"/>
              <a:ext cx="450405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Telapak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kaki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papan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belakang</a:t>
              </a:r>
              <a:endParaRPr lang="en-US" sz="17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buNone/>
              </a:pPr>
              <a:r>
                <a:rPr lang="en-US" sz="17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Reaksi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: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Papan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start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17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1700" dirty="0" err="1" smtClean="0">
                  <a:solidFill>
                    <a:schemeClr val="tx2">
                      <a:lumMod val="50000"/>
                    </a:schemeClr>
                  </a:solidFill>
                </a:rPr>
                <a:t>depan</a:t>
              </a:r>
              <a:endParaRPr lang="en-US" sz="17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38200" y="4038600"/>
              <a:ext cx="2590800" cy="1752600"/>
              <a:chOff x="838200" y="4038600"/>
              <a:chExt cx="2590800" cy="1752600"/>
            </a:xfrm>
          </p:grpSpPr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38200" y="4038600"/>
                <a:ext cx="25908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4" name="Straight Arrow Connector 23"/>
              <p:cNvCxnSpPr>
                <a:endCxn id="26" idx="1"/>
              </p:cNvCxnSpPr>
              <p:nvPr/>
            </p:nvCxnSpPr>
            <p:spPr>
              <a:xfrm>
                <a:off x="1295400" y="4800600"/>
                <a:ext cx="533400" cy="38248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859465" y="4626935"/>
                <a:ext cx="4749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aksi</a:t>
                </a:r>
                <a:endParaRPr lang="en-US" sz="1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828800" y="5029200"/>
                <a:ext cx="626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400" b="1" dirty="0" err="1" smtClean="0"/>
                  <a:t>reaksi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595"/>
            <a:ext cx="8229600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Aplikasi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Hukum</a:t>
            </a:r>
            <a:r>
              <a:rPr lang="en-US" sz="3200" b="1" dirty="0" smtClean="0">
                <a:solidFill>
                  <a:schemeClr val="bg1"/>
                </a:solidFill>
              </a:rPr>
              <a:t> III Newton </a:t>
            </a:r>
            <a:r>
              <a:rPr lang="en-US" sz="3200" b="1" dirty="0" err="1" smtClean="0">
                <a:solidFill>
                  <a:schemeClr val="bg1"/>
                </a:solidFill>
              </a:rPr>
              <a:t>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Produk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Teknologi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638300"/>
            <a:ext cx="3581399" cy="4859965"/>
            <a:chOff x="304800" y="1638300"/>
            <a:chExt cx="3581399" cy="4859965"/>
          </a:xfrm>
        </p:grpSpPr>
        <p:sp>
          <p:nvSpPr>
            <p:cNvPr id="5" name="Rectangle 4"/>
            <p:cNvSpPr/>
            <p:nvPr/>
          </p:nvSpPr>
          <p:spPr>
            <a:xfrm>
              <a:off x="304800" y="5174826"/>
              <a:ext cx="35813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Roket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menyemburkan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gas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panas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bawah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(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aksi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).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Sebagai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reaksi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, gas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panas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mendorong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roket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vertikal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ke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atas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638300"/>
              <a:ext cx="2362200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4038600" y="2038350"/>
            <a:ext cx="4800600" cy="3905250"/>
            <a:chOff x="4038600" y="2038350"/>
            <a:chExt cx="4800600" cy="3905250"/>
          </a:xfrm>
        </p:grpSpPr>
        <p:sp>
          <p:nvSpPr>
            <p:cNvPr id="7" name="Rectangle 6"/>
            <p:cNvSpPr/>
            <p:nvPr/>
          </p:nvSpPr>
          <p:spPr>
            <a:xfrm>
              <a:off x="4343400" y="2590800"/>
              <a:ext cx="12954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Diagram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mesin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jet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3886200"/>
              <a:ext cx="427007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2038350"/>
              <a:ext cx="30480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562</Words>
  <Application>Microsoft Office PowerPoint</Application>
  <PresentationFormat>On-screen Show (4:3)</PresentationFormat>
  <Paragraphs>109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Bab 4  Dinamika Partikel</vt:lpstr>
      <vt:lpstr>Hukum I Newton</vt:lpstr>
      <vt:lpstr>Slide 3</vt:lpstr>
      <vt:lpstr>Hukum II Newton</vt:lpstr>
      <vt:lpstr>Apa Satuan SI untuk gaya?</vt:lpstr>
      <vt:lpstr>Slide 6</vt:lpstr>
      <vt:lpstr>Hukum III Newton</vt:lpstr>
      <vt:lpstr>Beberapa Contoh Hukum III Newton  dalam Keseharian</vt:lpstr>
      <vt:lpstr>Aplikasi Hukum III Newton pada  Produk Teknologi</vt:lpstr>
      <vt:lpstr>Apakah Aksi dan Reaksi  dapat Saling Meniadakan?</vt:lpstr>
      <vt:lpstr>Apakah Gaya Berat Itu?</vt:lpstr>
      <vt:lpstr>Slide 12</vt:lpstr>
      <vt:lpstr>Apakah Gaya Normal Itu?</vt:lpstr>
      <vt:lpstr>Slide 14</vt:lpstr>
      <vt:lpstr>Apakah Gaya Gesekan Itu?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4  Dinamika Prtikel</dc:title>
  <dc:creator>BAMBANG</dc:creator>
  <cp:lastModifiedBy>user</cp:lastModifiedBy>
  <cp:revision>124</cp:revision>
  <dcterms:created xsi:type="dcterms:W3CDTF">2012-01-04T10:19:21Z</dcterms:created>
  <dcterms:modified xsi:type="dcterms:W3CDTF">2012-01-26T06:47:49Z</dcterms:modified>
</cp:coreProperties>
</file>