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269" r:id="rId4"/>
    <p:sldId id="270" r:id="rId5"/>
    <p:sldId id="264" r:id="rId6"/>
    <p:sldId id="266" r:id="rId7"/>
    <p:sldId id="271" r:id="rId8"/>
    <p:sldId id="272" r:id="rId9"/>
    <p:sldId id="275" r:id="rId10"/>
    <p:sldId id="277" r:id="rId11"/>
    <p:sldId id="278" r:id="rId12"/>
    <p:sldId id="279" r:id="rId13"/>
    <p:sldId id="280" r:id="rId14"/>
    <p:sldId id="282" r:id="rId15"/>
    <p:sldId id="283" r:id="rId16"/>
    <p:sldId id="268" r:id="rId17"/>
    <p:sldId id="288" r:id="rId18"/>
    <p:sldId id="289" r:id="rId19"/>
    <p:sldId id="286" r:id="rId20"/>
    <p:sldId id="265" r:id="rId21"/>
    <p:sldId id="273" r:id="rId22"/>
    <p:sldId id="29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14" autoAdjust="0"/>
  </p:normalViewPr>
  <p:slideViewPr>
    <p:cSldViewPr snapToGrid="0">
      <p:cViewPr varScale="1">
        <p:scale>
          <a:sx n="84" d="100"/>
          <a:sy n="84" d="100"/>
        </p:scale>
        <p:origin x="-139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-306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8A547-8A85-4EB6-98DD-D3DCA42E44A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49317-0EB5-41FA-B6D8-EA1090BDA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839478-52CE-405A-8D45-D59E3A455ED9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B64A2-B9D3-4CFA-A509-A24A01CFA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B64A2-B9D3-4CFA-A509-A24A01CFAD0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Природа\Prir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5085184"/>
            <a:ext cx="4907009" cy="965969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6304384"/>
            <a:ext cx="4572000" cy="553616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Природа\Priroda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339975" y="115888"/>
            <a:ext cx="65532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2339975" y="1125538"/>
            <a:ext cx="65532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07950" y="6569075"/>
            <a:ext cx="16160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3D69B"/>
                </a:solidFill>
                <a:latin typeface="Ariston" pitchFamily="66" charset="0"/>
              </a:rPr>
              <a:t>ProPowerPoint.Ru</a:t>
            </a:r>
            <a:endParaRPr lang="ru-RU" sz="1400">
              <a:solidFill>
                <a:srgbClr val="C3D69B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rsenii27\Desktop\&#1053;&#1086;&#1074;&#1072;&#1103;%20&#1087;&#1072;&#1087;&#1082;&#1072;\PRIRODA_-_Zvuki_prirody_(iPlayer.fm)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rsenii27\Desktop\&#1053;&#1086;&#1074;&#1072;&#1103;%20&#1087;&#1072;&#1087;&#1082;&#1072;\Detskie_pesni_iz_m_f_KOAPP_-_U_prirody_mnogo_dnej_(iPlayer.fm).mp3" TargetMode="External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4211638" y="2276873"/>
            <a:ext cx="4906962" cy="2304255"/>
          </a:xfrm>
        </p:spPr>
        <p:txBody>
          <a:bodyPr/>
          <a:lstStyle/>
          <a:p>
            <a:r>
              <a:rPr lang="ru-RU" sz="1800" b="1" i="1" smtClean="0"/>
              <a:t>Презентация </a:t>
            </a:r>
            <a:r>
              <a:rPr lang="ru-RU" sz="1800" b="1" i="1" dirty="0" smtClean="0"/>
              <a:t>к уроку по учебному предмету «Окружающий мир» в 3-ем классе </a:t>
            </a:r>
            <a:r>
              <a:rPr lang="ru-RU" sz="1800" b="1" i="1" smtClean="0"/>
              <a:t>на </a:t>
            </a:r>
            <a:r>
              <a:rPr lang="ru-RU" sz="1800" b="1" i="1" smtClean="0"/>
              <a:t>тему: </a:t>
            </a:r>
            <a:r>
              <a:rPr lang="ru-RU" sz="1800" b="1" i="1" dirty="0" smtClean="0"/>
              <a:t>«Лес- волшебный </a:t>
            </a:r>
            <a:r>
              <a:rPr lang="ru-RU" sz="1800" b="1" i="1" smtClean="0"/>
              <a:t>дворец</a:t>
            </a:r>
            <a:r>
              <a:rPr lang="ru-RU" sz="1800" i="1" smtClean="0"/>
              <a:t>»</a:t>
            </a:r>
            <a:endParaRPr lang="ru-RU" sz="18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5085184"/>
            <a:ext cx="4572000" cy="936104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Автор: </a:t>
            </a:r>
            <a:r>
              <a:rPr lang="ru-RU" sz="1400" b="1" i="1" dirty="0" err="1" smtClean="0">
                <a:solidFill>
                  <a:schemeClr val="tx1"/>
                </a:solidFill>
                <a:latin typeface="+mj-lt"/>
              </a:rPr>
              <a:t>Досягаева</a:t>
            </a: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 Ирина Дмитриевна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учитель начальных классов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 МБОУ «Первомайская СОШ»филиал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 в </a:t>
            </a:r>
            <a:r>
              <a:rPr lang="ru-RU" sz="1400" b="1" i="1" dirty="0" err="1" smtClean="0">
                <a:solidFill>
                  <a:schemeClr val="tx1"/>
                </a:solidFill>
                <a:latin typeface="+mj-lt"/>
              </a:rPr>
              <a:t>с.Иловай-Рождественское</a:t>
            </a: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 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КУСТАРНИКИ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975" y="760491"/>
            <a:ext cx="6553200" cy="5837159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  Кустарники - многолетнее растение, у которого несколько твёрдых стеблей ответвляется от общего корня.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Users\arsenii27\Desktop\i (4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7152" y="1692998"/>
            <a:ext cx="2901103" cy="216377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04927" y="3838669"/>
            <a:ext cx="86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бузина</a:t>
            </a:r>
            <a:endParaRPr lang="ru-RU" dirty="0"/>
          </a:p>
        </p:txBody>
      </p:sp>
      <p:pic>
        <p:nvPicPr>
          <p:cNvPr id="3075" name="Picture 3" descr="C:\Users\arsenii27\Desktop\IMG_42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5634" y="1747320"/>
            <a:ext cx="2595324" cy="222715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210678" y="3883937"/>
            <a:ext cx="109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калина</a:t>
            </a:r>
            <a:endParaRPr lang="ru-RU" dirty="0"/>
          </a:p>
        </p:txBody>
      </p:sp>
      <p:pic>
        <p:nvPicPr>
          <p:cNvPr id="3076" name="Picture 4" descr="C:\Users\arsenii27\Desktop\178126_e2c13d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1235" y="4183906"/>
            <a:ext cx="2892079" cy="211730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186820" y="6192570"/>
            <a:ext cx="1973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бересклет </a:t>
            </a:r>
            <a:endParaRPr lang="ru-RU" dirty="0"/>
          </a:p>
        </p:txBody>
      </p:sp>
      <p:pic>
        <p:nvPicPr>
          <p:cNvPr id="3077" name="Picture 5" descr="C:\Users\arsenii27\Desktop\Чем-интересно-растение-лещина-обыкновенная-и-пара-слов-о-ее-свойствах-1-768x5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0365" y="4191754"/>
            <a:ext cx="2749234" cy="2046084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6663350" y="6264998"/>
            <a:ext cx="949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лещина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Травы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Травы-растения с  мягкими зелёными стеблями.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1018" y="3938257"/>
            <a:ext cx="1867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тимофеевка</a:t>
            </a:r>
            <a:endParaRPr lang="ru-RU" dirty="0"/>
          </a:p>
        </p:txBody>
      </p:sp>
      <p:pic>
        <p:nvPicPr>
          <p:cNvPr id="4099" name="Picture 3" descr="C:\Users\arsenii27\Desktop\medunit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5164" y="1557196"/>
            <a:ext cx="2670773" cy="245348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753886" y="3883937"/>
            <a:ext cx="1556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медуница</a:t>
            </a:r>
            <a:endParaRPr lang="ru-RU" dirty="0"/>
          </a:p>
        </p:txBody>
      </p:sp>
      <p:pic>
        <p:nvPicPr>
          <p:cNvPr id="4100" name="Picture 4" descr="C:\Users\arsenii27\Desktop\matres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815" y="4309450"/>
            <a:ext cx="2931818" cy="221809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39906" y="6418907"/>
            <a:ext cx="1396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душица</a:t>
            </a:r>
            <a:endParaRPr lang="ru-RU" dirty="0"/>
          </a:p>
        </p:txBody>
      </p:sp>
      <p:pic>
        <p:nvPicPr>
          <p:cNvPr id="4101" name="Picture 5" descr="C:\Users\arsenii27\Desktop\ivan-chay-800x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5987" y="4291341"/>
            <a:ext cx="3259247" cy="224526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482281" y="6464174"/>
            <a:ext cx="129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Иван- чай</a:t>
            </a:r>
            <a:endParaRPr lang="ru-RU" dirty="0"/>
          </a:p>
        </p:txBody>
      </p:sp>
      <p:pic>
        <p:nvPicPr>
          <p:cNvPr id="4102" name="Picture 6" descr="C:\Users\arsenii27\Desktop\310326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2420" y="1551934"/>
            <a:ext cx="2842788" cy="242253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Съедобные грибы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0562" y="3385996"/>
            <a:ext cx="3165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Ядовитые грибы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rsenii27\Desktop\120945268b43c65dc8f1bd958eb71cd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3779" y="1004936"/>
            <a:ext cx="2172832" cy="20008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1474" y="2960483"/>
            <a:ext cx="1946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Белый гриб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arsenii27\Desktop\volnus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5662" y="1004936"/>
            <a:ext cx="2082298" cy="200515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1589" y="2978590"/>
            <a:ext cx="1471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Волнушка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arsenii27\Desktop\Leccinum aurantiacum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77454" y="1004936"/>
            <a:ext cx="2059964" cy="201892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790099" y="2951430"/>
            <a:ext cx="185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Подосиновик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arsenii27\Desktop\457d44db16291e31114d576ca346f65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27152" y="4046899"/>
            <a:ext cx="2245260" cy="216377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24681" y="6129196"/>
            <a:ext cx="132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Мухомор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1" name="Picture 3" descr="C:\Users\arsenii27\Desktop\2706-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17679" y="4046898"/>
            <a:ext cx="2018922" cy="218188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544840" y="6183516"/>
            <a:ext cx="22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Ложный опёнок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2" name="Picture 4" descr="C:\Users\arsenii27\Desktop\blednaya-poganka-foto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18083" y="4055953"/>
            <a:ext cx="1964602" cy="217283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726725" y="6210677"/>
            <a:ext cx="2746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Бледная поганка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3227" y="0"/>
            <a:ext cx="6553200" cy="77946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Лесная почва.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arsenii27\Desktop\011011-soi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756" y="787943"/>
            <a:ext cx="6292568" cy="4572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36619" y="5404919"/>
            <a:ext cx="7260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Лес - самый эффективный защитник почвы.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Смыв слоя почвы толщиной 20 см происходит: Под лугом - за 29 тыс. лет.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Под пологом леса за 174 тыс. лет.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Лес - дом для многих животных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rsenii27\Desktop\4526_90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1438"/>
            <a:ext cx="9144000" cy="610656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Животные Тамбовского края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rsenii27\Desktop\394268_(www.Gde-Fon.com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6706"/>
            <a:ext cx="3114391" cy="3031227"/>
          </a:xfrm>
          <a:prstGeom prst="rect">
            <a:avLst/>
          </a:prstGeom>
          <a:noFill/>
        </p:spPr>
      </p:pic>
      <p:pic>
        <p:nvPicPr>
          <p:cNvPr id="1027" name="Picture 3" descr="C:\Users\arsenii27\Desktop\5cba69a0_resizedScaled_817to6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47723"/>
            <a:ext cx="3096285" cy="3010277"/>
          </a:xfrm>
          <a:prstGeom prst="rect">
            <a:avLst/>
          </a:prstGeom>
          <a:noFill/>
        </p:spPr>
      </p:pic>
      <p:pic>
        <p:nvPicPr>
          <p:cNvPr id="1028" name="Picture 4" descr="C:\Users\arsenii27\Desktop\i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2826" y="787651"/>
            <a:ext cx="2986369" cy="3032911"/>
          </a:xfrm>
          <a:prstGeom prst="rect">
            <a:avLst/>
          </a:prstGeom>
          <a:noFill/>
        </p:spPr>
      </p:pic>
      <p:pic>
        <p:nvPicPr>
          <p:cNvPr id="1030" name="Picture 6" descr="C:\Users\arsenii27\Desktop\49ff7c76-8ea9-4b8f-448a-8e47b5bca53e-1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7232" y="3856776"/>
            <a:ext cx="3069124" cy="3001224"/>
          </a:xfrm>
          <a:prstGeom prst="rect">
            <a:avLst/>
          </a:prstGeom>
          <a:noFill/>
        </p:spPr>
      </p:pic>
      <p:pic>
        <p:nvPicPr>
          <p:cNvPr id="1031" name="Picture 7" descr="C:\Users\arsenii27\Desktop\bel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147302" y="787651"/>
            <a:ext cx="2996697" cy="3051018"/>
          </a:xfrm>
          <a:prstGeom prst="rect">
            <a:avLst/>
          </a:prstGeom>
          <a:noFill/>
        </p:spPr>
      </p:pic>
      <p:pic>
        <p:nvPicPr>
          <p:cNvPr id="1032" name="Picture 8" descr="C:\Users\arsenii27\Desktop\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192570" y="3874882"/>
            <a:ext cx="2951430" cy="298311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48143" y="3304515"/>
            <a:ext cx="63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волк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1711" y="3322622"/>
            <a:ext cx="102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лось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12729" y="3413156"/>
            <a:ext cx="1158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белка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48554" y="6488668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лиса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5375" y="6237838"/>
            <a:ext cx="90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бобр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3018" y="6264998"/>
            <a:ext cx="62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заяц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Значение леса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Лес</a:t>
            </a:r>
            <a:r>
              <a:rPr lang="ru-RU" sz="2800" dirty="0" smtClean="0"/>
              <a:t>-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дом для растений, животных, грибов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Лес</a:t>
            </a:r>
            <a:r>
              <a:rPr lang="ru-RU" sz="2800" dirty="0" smtClean="0"/>
              <a:t>-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защитник водоёмов, почвы, воздуха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Лес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источник ягод, лекарственных растений.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Лес</a:t>
            </a:r>
            <a:r>
              <a:rPr lang="ru-RU" sz="2800" dirty="0" smtClean="0">
                <a:solidFill>
                  <a:srgbClr val="00B050"/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– источник древесины.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Лес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место для отдыха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Лес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«лёгкие нашей планеты».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6" name="Picture 4" descr="C:\Users\arsenii27\Desktop\i (1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2286" y="4511616"/>
            <a:ext cx="1944539" cy="208067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Круговорот веществ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rsenii27\Desktop\Du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705" y="1575302"/>
            <a:ext cx="3330159" cy="463084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043596" y="1964602"/>
            <a:ext cx="13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Животные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arsenii27\Desktop\i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3029" y="4505937"/>
            <a:ext cx="1884230" cy="1120034"/>
          </a:xfrm>
          <a:prstGeom prst="rect">
            <a:avLst/>
          </a:prstGeom>
          <a:noFill/>
        </p:spPr>
      </p:pic>
      <p:pic>
        <p:nvPicPr>
          <p:cNvPr id="1029" name="Picture 5" descr="C:\Users\arsenii27\Desktop\kab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4778" y="2018922"/>
            <a:ext cx="1850931" cy="1352786"/>
          </a:xfrm>
          <a:prstGeom prst="rect">
            <a:avLst/>
          </a:prstGeom>
          <a:noFill/>
        </p:spPr>
      </p:pic>
      <p:pic>
        <p:nvPicPr>
          <p:cNvPr id="1030" name="Picture 6" descr="C:\Users\arsenii27\Desktop\20100615-b_14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5506" y="1285591"/>
            <a:ext cx="859187" cy="929772"/>
          </a:xfrm>
          <a:prstGeom prst="rect">
            <a:avLst/>
          </a:prstGeom>
          <a:noFill/>
        </p:spPr>
      </p:pic>
      <p:pic>
        <p:nvPicPr>
          <p:cNvPr id="1031" name="Picture 7" descr="C:\Users\arsenii27\Desktop\i (2)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708616" y="4997763"/>
            <a:ext cx="914401" cy="542958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205743" y="3892990"/>
            <a:ext cx="1072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Растения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90511" y="5622202"/>
            <a:ext cx="823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Грибы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32" name="Picture 8" descr="C:\Users\arsenii27\Desktop\i (3)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V="1">
            <a:off x="2353900" y="5612004"/>
            <a:ext cx="3607977" cy="720757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218100" y="6337425"/>
            <a:ext cx="2172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Минеральные соли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48952" y="6418906"/>
            <a:ext cx="240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Бактерии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33" name="Picture 9" descr="C:\Users\arsenii27\Desktop\0016-016-Urok-Bakteri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95352" y="5830432"/>
            <a:ext cx="1368885" cy="543208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7550590" y="4961299"/>
            <a:ext cx="1593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Мертвые остатки животных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54717" y="6373640"/>
            <a:ext cx="135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Перегной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6" name="Круговая стрелка 35"/>
          <p:cNvSpPr/>
          <p:nvPr/>
        </p:nvSpPr>
        <p:spPr>
          <a:xfrm rot="20392375">
            <a:off x="4964651" y="1587428"/>
            <a:ext cx="1391200" cy="978408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Круговая стрелка 36"/>
          <p:cNvSpPr/>
          <p:nvPr/>
        </p:nvSpPr>
        <p:spPr>
          <a:xfrm rot="3274602">
            <a:off x="7191061" y="2430926"/>
            <a:ext cx="1303860" cy="978408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Круговая стрелка 40"/>
          <p:cNvSpPr/>
          <p:nvPr/>
        </p:nvSpPr>
        <p:spPr>
          <a:xfrm rot="12090230">
            <a:off x="3590363" y="4970063"/>
            <a:ext cx="1464057" cy="134141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361487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Круговая стрелка 41"/>
          <p:cNvSpPr/>
          <p:nvPr/>
        </p:nvSpPr>
        <p:spPr>
          <a:xfrm>
            <a:off x="6120141" y="4083113"/>
            <a:ext cx="1430449" cy="1132318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Круговая стрелка 43"/>
          <p:cNvSpPr/>
          <p:nvPr/>
        </p:nvSpPr>
        <p:spPr>
          <a:xfrm rot="12009306">
            <a:off x="6579565" y="5594159"/>
            <a:ext cx="1830673" cy="978408"/>
          </a:xfrm>
          <a:prstGeom prst="circularArrow">
            <a:avLst>
              <a:gd name="adj1" fmla="val 25000"/>
              <a:gd name="adj2" fmla="val 1142319"/>
              <a:gd name="adj3" fmla="val 19124247"/>
              <a:gd name="adj4" fmla="val 746420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1473" y="144855"/>
            <a:ext cx="6611702" cy="64527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155540" y="2091351"/>
            <a:ext cx="2752253" cy="153003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Экологическая проблема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353901" y="1104523"/>
            <a:ext cx="2571184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Вырубка лесов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494638" y="2018923"/>
            <a:ext cx="850161" cy="5141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020554" y="1059255"/>
            <a:ext cx="2670772" cy="96872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Лесные пожары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6599976" y="2018923"/>
            <a:ext cx="724278" cy="407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525917" y="3847722"/>
            <a:ext cx="2634558" cy="995881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Истребление животных и растений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4363770" y="5413972"/>
            <a:ext cx="2616452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Загрязнение вод и почвы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5911914" y="3847721"/>
            <a:ext cx="2716038" cy="100493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Уничтожение заповедных зон</a:t>
            </a:r>
            <a:endParaRPr lang="ru-RU" dirty="0"/>
          </a:p>
        </p:txBody>
      </p:sp>
      <p:cxnSp>
        <p:nvCxnSpPr>
          <p:cNvPr id="25" name="Прямая со стрелкой 24"/>
          <p:cNvCxnSpPr>
            <a:stCxn id="21" idx="0"/>
          </p:cNvCxnSpPr>
          <p:nvPr/>
        </p:nvCxnSpPr>
        <p:spPr>
          <a:xfrm flipV="1">
            <a:off x="3843196" y="3521800"/>
            <a:ext cx="1081889" cy="3259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6274051" y="3503691"/>
            <a:ext cx="1285593" cy="3802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5604096" y="3675707"/>
            <a:ext cx="18106" cy="17201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Мы в лесу всего лишь гости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rsenii27\Desktop\3183696_67025nothumb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6704"/>
            <a:ext cx="3005750" cy="1874067"/>
          </a:xfrm>
          <a:prstGeom prst="rect">
            <a:avLst/>
          </a:prstGeom>
          <a:noFill/>
        </p:spPr>
      </p:pic>
      <p:pic>
        <p:nvPicPr>
          <p:cNvPr id="1027" name="Picture 3" descr="C:\Users\arsenii27\Desktop\3183678_79288nothumb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3807" y="841972"/>
            <a:ext cx="2563796" cy="1792585"/>
          </a:xfrm>
          <a:prstGeom prst="rect">
            <a:avLst/>
          </a:prstGeom>
          <a:noFill/>
        </p:spPr>
      </p:pic>
      <p:pic>
        <p:nvPicPr>
          <p:cNvPr id="1030" name="Picture 6" descr="C:\Users\arsenii27\Desktop\3183685_47040nothumb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4927" y="4908877"/>
            <a:ext cx="2525917" cy="1949123"/>
          </a:xfrm>
          <a:prstGeom prst="rect">
            <a:avLst/>
          </a:prstGeom>
          <a:noFill/>
        </p:spPr>
      </p:pic>
      <p:pic>
        <p:nvPicPr>
          <p:cNvPr id="1032" name="Picture 8" descr="C:\Users\arsenii27\Desktop\3183717_16244nothumb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79819"/>
            <a:ext cx="3141552" cy="1978182"/>
          </a:xfrm>
          <a:prstGeom prst="rect">
            <a:avLst/>
          </a:prstGeom>
          <a:noFill/>
        </p:spPr>
      </p:pic>
      <p:pic>
        <p:nvPicPr>
          <p:cNvPr id="3" name="Picture 2" descr="C:\Users\arsenii27\Desktop\3183674_23603nothumb5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3981" y="832918"/>
            <a:ext cx="2480650" cy="1862877"/>
          </a:xfrm>
          <a:prstGeom prst="rect">
            <a:avLst/>
          </a:prstGeom>
          <a:noFill/>
        </p:spPr>
      </p:pic>
      <p:pic>
        <p:nvPicPr>
          <p:cNvPr id="4" name="Picture 3" descr="C:\Users\arsenii27\Desktop\3183697_76806nothumb5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499" y="2815629"/>
            <a:ext cx="2571184" cy="1946494"/>
          </a:xfrm>
          <a:prstGeom prst="rect">
            <a:avLst/>
          </a:prstGeom>
          <a:noFill/>
        </p:spPr>
      </p:pic>
      <p:pic>
        <p:nvPicPr>
          <p:cNvPr id="5" name="Picture 4" descr="C:\Users\arsenii27\Desktop\3183700_25394nothumb5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770356"/>
            <a:ext cx="3041964" cy="1946499"/>
          </a:xfrm>
          <a:prstGeom prst="rect">
            <a:avLst/>
          </a:prstGeom>
          <a:noFill/>
        </p:spPr>
      </p:pic>
      <p:pic>
        <p:nvPicPr>
          <p:cNvPr id="6" name="Picture 5" descr="C:\Users\arsenii27\Desktop\3183669_11376nothumb5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84341" y="2806575"/>
            <a:ext cx="2471595" cy="1910282"/>
          </a:xfrm>
          <a:prstGeom prst="rect">
            <a:avLst/>
          </a:prstGeom>
          <a:noFill/>
        </p:spPr>
      </p:pic>
      <p:pic>
        <p:nvPicPr>
          <p:cNvPr id="7" name="Picture 6" descr="C:\Users\arsenii27\Desktop\3183712_70601nothumb50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93394" y="4888871"/>
            <a:ext cx="2453489" cy="196912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975" y="115888"/>
            <a:ext cx="6480497" cy="1152872"/>
          </a:xfrm>
        </p:spPr>
        <p:txBody>
          <a:bodyPr/>
          <a:lstStyle/>
          <a:p>
            <a:endParaRPr lang="ru-RU" sz="2000" b="1" dirty="0" smtClean="0"/>
          </a:p>
        </p:txBody>
      </p:sp>
      <p:pic>
        <p:nvPicPr>
          <p:cNvPr id="1026" name="Picture 2" descr="C:\Users\arsenii27\Desktop\8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0"/>
            <a:ext cx="558011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64088" y="1052736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Дом со всех сторон открыт.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Он резною крышей крыт.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Заходи в зеленый дом –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Чудеса увидишь в нем!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9261" y="2674189"/>
            <a:ext cx="1699404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B050"/>
                </a:solidFill>
              </a:rPr>
              <a:t>                   Лес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8" name="PRIRODA_-_Zvuki_prirod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388049" y="4868145"/>
            <a:ext cx="244475" cy="244475"/>
          </a:xfrm>
          <a:prstGeom prst="rect">
            <a:avLst/>
          </a:prstGeom>
        </p:spPr>
      </p:pic>
      <p:pic>
        <p:nvPicPr>
          <p:cNvPr id="3074" name="Picture 2" descr="C:\Users\arsenii27\Desktop\655682_html_m85bdce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4211" y="4735902"/>
            <a:ext cx="1759789" cy="212209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72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Работа в парах</a:t>
            </a:r>
            <a:endParaRPr lang="ru-RU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339975" y="1125538"/>
          <a:ext cx="6553200" cy="5029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84400"/>
                <a:gridCol w="2184400"/>
                <a:gridCol w="2184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Деревья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Кустарники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Травы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Берёза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Бузина</a:t>
                      </a:r>
                    </a:p>
                    <a:p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Кислица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Сосна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Калина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Копытень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Ель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Жимолость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Зверобой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Дуб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Боярышник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Земляника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Клён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Бересклет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Первоцвет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Осина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Ежевика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Костяника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arsenii27\Desktop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1682" y="224288"/>
            <a:ext cx="1664899" cy="77637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arsenii27\Desktop\800px-Идущие_лесом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435"/>
            <a:ext cx="9143999" cy="6842565"/>
          </a:xfrm>
          <a:prstGeom prst="rect">
            <a:avLst/>
          </a:prstGeom>
          <a:noFill/>
        </p:spPr>
      </p:pic>
      <p:pic>
        <p:nvPicPr>
          <p:cNvPr id="9" name="Detskie_pesni_iz_m_f_KOAPP_-_U_prirody_mnogo_dnej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73981" y="50317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45259" y="0"/>
            <a:ext cx="7061703" cy="6858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</a:t>
            </a:r>
          </a:p>
          <a:p>
            <a:pPr>
              <a:buNone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Спасибо за внимание !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7" name="Picture 3" descr="C:\Users\arsenii27\Desktop\655682_html_m85bdc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7372" y="2622730"/>
            <a:ext cx="2644744" cy="3243916"/>
          </a:xfrm>
          <a:prstGeom prst="rect">
            <a:avLst/>
          </a:prstGeom>
          <a:noFill/>
        </p:spPr>
      </p:pic>
      <p:pic>
        <p:nvPicPr>
          <p:cNvPr id="1028" name="Picture 4" descr="C:\Users\arsenii27\Desktop\i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9397" y="4780230"/>
            <a:ext cx="1530035" cy="1240325"/>
          </a:xfrm>
          <a:prstGeom prst="rect">
            <a:avLst/>
          </a:prstGeom>
          <a:noFill/>
        </p:spPr>
      </p:pic>
      <p:pic>
        <p:nvPicPr>
          <p:cNvPr id="1029" name="Picture 5" descr="C:\Users\arsenii27\Desktop\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5794" y="124485"/>
            <a:ext cx="1240324" cy="136908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Карта лесов на территории России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http://ic.pics.livejournal.com/peshkints/64184601/9536/9536_900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56603" y="793630"/>
            <a:ext cx="6987397" cy="44339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725949" y="5305245"/>
            <a:ext cx="5943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</a:rPr>
              <a:t>На территории России</a:t>
            </a:r>
            <a:r>
              <a:rPr lang="ru-RU" sz="1600" dirty="0" smtClean="0">
                <a:solidFill>
                  <a:srgbClr val="00B050"/>
                </a:solidFill>
              </a:rPr>
              <a:t> произрастает </a:t>
            </a:r>
            <a:r>
              <a:rPr lang="ru-RU" sz="1600" b="1" dirty="0" smtClean="0">
                <a:solidFill>
                  <a:srgbClr val="00B050"/>
                </a:solidFill>
              </a:rPr>
              <a:t>25%</a:t>
            </a:r>
            <a:r>
              <a:rPr lang="ru-RU" sz="1600" dirty="0" smtClean="0">
                <a:solidFill>
                  <a:srgbClr val="00B050"/>
                </a:solidFill>
              </a:rPr>
              <a:t> мировых запасов леса.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b="1" dirty="0" smtClean="0">
                <a:solidFill>
                  <a:srgbClr val="00B050"/>
                </a:solidFill>
              </a:rPr>
              <a:t>Площадь лесов в России</a:t>
            </a:r>
            <a:r>
              <a:rPr lang="ru-RU" sz="1600" dirty="0" smtClean="0">
                <a:solidFill>
                  <a:srgbClr val="00B050"/>
                </a:solidFill>
              </a:rPr>
              <a:t> занимает </a:t>
            </a:r>
            <a:r>
              <a:rPr lang="ru-RU" sz="1600" b="1" dirty="0" smtClean="0">
                <a:solidFill>
                  <a:srgbClr val="00B050"/>
                </a:solidFill>
              </a:rPr>
              <a:t>69%</a:t>
            </a:r>
            <a:r>
              <a:rPr lang="ru-RU" sz="1600" dirty="0" smtClean="0">
                <a:solidFill>
                  <a:srgbClr val="00B050"/>
                </a:solidFill>
              </a:rPr>
              <a:t> от территории страны.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b="1" dirty="0" smtClean="0">
                <a:solidFill>
                  <a:srgbClr val="00B050"/>
                </a:solidFill>
              </a:rPr>
              <a:t>На каждого жителя России</a:t>
            </a:r>
            <a:r>
              <a:rPr lang="ru-RU" sz="1600" dirty="0" smtClean="0">
                <a:solidFill>
                  <a:srgbClr val="00B050"/>
                </a:solidFill>
              </a:rPr>
              <a:t> приходится </a:t>
            </a:r>
            <a:r>
              <a:rPr lang="ru-RU" sz="1600" b="1" dirty="0" smtClean="0">
                <a:solidFill>
                  <a:srgbClr val="00B050"/>
                </a:solidFill>
              </a:rPr>
              <a:t>5,2</a:t>
            </a:r>
            <a:r>
              <a:rPr lang="ru-RU" sz="1600" dirty="0" smtClean="0">
                <a:solidFill>
                  <a:srgbClr val="00B050"/>
                </a:solidFill>
              </a:rPr>
              <a:t> гектара леса.</a:t>
            </a:r>
          </a:p>
          <a:p>
            <a:r>
              <a:rPr lang="ru-RU" sz="1600" dirty="0" smtClean="0">
                <a:solidFill>
                  <a:srgbClr val="00B050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76377" y="52103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Схема расположения лесных массивов на территории Тамбовской области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rsenii27\Desktop\wpe8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4794" y="828546"/>
            <a:ext cx="6133380" cy="461472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18407" y="5211192"/>
            <a:ext cx="5996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600" dirty="0" smtClean="0">
                <a:solidFill>
                  <a:srgbClr val="00B050"/>
                </a:solidFill>
              </a:rPr>
              <a:t>1 .</a:t>
            </a:r>
            <a:r>
              <a:rPr lang="ru-RU" sz="1600" dirty="0" err="1" smtClean="0">
                <a:solidFill>
                  <a:srgbClr val="00B050"/>
                </a:solidFill>
              </a:rPr>
              <a:t>Цнинский</a:t>
            </a:r>
            <a:r>
              <a:rPr lang="ru-RU" sz="1600" dirty="0" smtClean="0">
                <a:solidFill>
                  <a:srgbClr val="00B050"/>
                </a:solidFill>
              </a:rPr>
              <a:t> лесной массив. </a:t>
            </a:r>
          </a:p>
          <a:p>
            <a:pPr marL="342900" indent="-342900"/>
            <a:r>
              <a:rPr lang="ru-RU" sz="1600" dirty="0" smtClean="0">
                <a:solidFill>
                  <a:srgbClr val="00B050"/>
                </a:solidFill>
              </a:rPr>
              <a:t>2. </a:t>
            </a:r>
            <a:r>
              <a:rPr lang="ru-RU" sz="1600" dirty="0" err="1" smtClean="0">
                <a:solidFill>
                  <a:srgbClr val="00B050"/>
                </a:solidFill>
              </a:rPr>
              <a:t>Челнавский</a:t>
            </a:r>
            <a:r>
              <a:rPr lang="ru-RU" sz="1600" dirty="0" smtClean="0">
                <a:solidFill>
                  <a:srgbClr val="00B050"/>
                </a:solidFill>
              </a:rPr>
              <a:t> лесной массив. </a:t>
            </a:r>
          </a:p>
          <a:p>
            <a:pPr marL="342900" indent="-342900"/>
            <a:r>
              <a:rPr lang="ru-RU" sz="1600" dirty="0" smtClean="0">
                <a:solidFill>
                  <a:srgbClr val="00B050"/>
                </a:solidFill>
              </a:rPr>
              <a:t>3.  Иловайский лесной массив. </a:t>
            </a:r>
          </a:p>
          <a:p>
            <a:pPr marL="342900" indent="-342900"/>
            <a:r>
              <a:rPr lang="ru-RU" sz="1600" dirty="0" smtClean="0">
                <a:solidFill>
                  <a:srgbClr val="00B050"/>
                </a:solidFill>
              </a:rPr>
              <a:t>4.  </a:t>
            </a:r>
            <a:r>
              <a:rPr lang="ru-RU" sz="1600" dirty="0" err="1" smtClean="0">
                <a:solidFill>
                  <a:srgbClr val="00B050"/>
                </a:solidFill>
              </a:rPr>
              <a:t>Воронинский</a:t>
            </a:r>
            <a:r>
              <a:rPr lang="ru-RU" sz="1600" dirty="0" smtClean="0">
                <a:solidFill>
                  <a:srgbClr val="00B050"/>
                </a:solidFill>
              </a:rPr>
              <a:t> лесной массив.( Государственный природный заповедник «</a:t>
            </a:r>
            <a:r>
              <a:rPr lang="ru-RU" sz="1600" dirty="0" err="1" smtClean="0">
                <a:solidFill>
                  <a:srgbClr val="00B050"/>
                </a:solidFill>
              </a:rPr>
              <a:t>Воронинский</a:t>
            </a:r>
            <a:r>
              <a:rPr lang="ru-RU" sz="1600" dirty="0" smtClean="0">
                <a:solidFill>
                  <a:srgbClr val="00B050"/>
                </a:solidFill>
              </a:rPr>
              <a:t>» </a:t>
            </a:r>
          </a:p>
          <a:p>
            <a:pPr marL="342900" indent="-342900"/>
            <a:r>
              <a:rPr lang="ru-RU" sz="1600" dirty="0" smtClean="0">
                <a:solidFill>
                  <a:srgbClr val="00B050"/>
                </a:solidFill>
              </a:rPr>
              <a:t> 5. Мелкие участки на юге области.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Ярусы леса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1258" y="491169"/>
            <a:ext cx="6407427" cy="6366831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   </a:t>
            </a:r>
            <a:r>
              <a:rPr lang="ru-RU" sz="1400" b="1" dirty="0" smtClean="0">
                <a:solidFill>
                  <a:srgbClr val="00B050"/>
                </a:solidFill>
              </a:rPr>
              <a:t>Лес – это совокупность древесных и лесных растений, животных, грибов, микроорганизмов и других природных компонентов, имеющих внутренние взаимосвязи и связи с внешней средой. Деревья, кустарники, кустарнички, травы, мхи  в  лесу образуют  сложное многоярусное растительное сообщество, которое очень тесно связано с обитающими в нем животными</a:t>
            </a:r>
            <a:r>
              <a:rPr lang="ru-RU" sz="1400" dirty="0" smtClean="0">
                <a:solidFill>
                  <a:srgbClr val="00B050"/>
                </a:solidFill>
              </a:rPr>
              <a:t>.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9963" y="3899139"/>
            <a:ext cx="498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Низкорослые  деревья – 2 ярус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arsenii27\Desktop\f_clip_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99317" cy="6858000"/>
          </a:xfrm>
          <a:prstGeom prst="rect">
            <a:avLst/>
          </a:prstGeom>
          <a:noFill/>
        </p:spPr>
      </p:pic>
      <p:pic>
        <p:nvPicPr>
          <p:cNvPr id="5" name="Picture 2" descr="C:\Users\arsenii27\Desktop\i (2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5580" y="5331125"/>
            <a:ext cx="2399162" cy="1526876"/>
          </a:xfrm>
          <a:prstGeom prst="rect">
            <a:avLst/>
          </a:prstGeom>
          <a:noFill/>
        </p:spPr>
      </p:pic>
      <p:pic>
        <p:nvPicPr>
          <p:cNvPr id="2051" name="Picture 3" descr="C:\Users\arsenii27\Desktop\i (3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5011" y="5965794"/>
            <a:ext cx="3622090" cy="89220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57273" y="736848"/>
            <a:ext cx="3036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Высокие деревья - 1 ярус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7660" y="4980038"/>
            <a:ext cx="244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Кустарники – 3 ярус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20309" y="5469147"/>
            <a:ext cx="1684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Травы -4 ярус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13472" y="5175849"/>
            <a:ext cx="15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2" descr="C:\Users\arsenii27\Desktop\Rowan_tree2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1345" y="4218317"/>
            <a:ext cx="1086912" cy="263968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1063" y="115888"/>
            <a:ext cx="4692111" cy="188544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Чем больше ярусов, тем гуще </a:t>
            </a:r>
            <a:r>
              <a:rPr lang="ru-RU" sz="2000" b="1" smtClean="0">
                <a:solidFill>
                  <a:srgbClr val="00B050"/>
                </a:solidFill>
              </a:rPr>
              <a:t>тень.</a:t>
            </a:r>
            <a:r>
              <a:rPr lang="ru-RU" sz="2000" b="1" dirty="0" smtClean="0">
                <a:solidFill>
                  <a:srgbClr val="00B050"/>
                </a:solidFill>
              </a:rPr>
              <a:t/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Как растения приспособились к разному освещению? 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1800" b="1" dirty="0" smtClean="0">
                <a:solidFill>
                  <a:srgbClr val="00B050"/>
                </a:solidFill>
              </a:rPr>
              <a:t/>
            </a:r>
            <a:br>
              <a:rPr lang="ru-RU" sz="1800" b="1" dirty="0" smtClean="0">
                <a:solidFill>
                  <a:srgbClr val="00B050"/>
                </a:solidFill>
              </a:rPr>
            </a:br>
            <a:endParaRPr lang="ru-RU" sz="18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1442" y="1552754"/>
            <a:ext cx="2797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светолюбивые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38491" y="1570007"/>
            <a:ext cx="2469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теневыносливые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2604" y="5080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 descr="C:\Users\arsenii27\Desktop\1272696750_61392562bb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6099" y="2691441"/>
            <a:ext cx="2654940" cy="3226280"/>
          </a:xfrm>
          <a:prstGeom prst="rect">
            <a:avLst/>
          </a:prstGeom>
          <a:noFill/>
        </p:spPr>
      </p:pic>
      <p:pic>
        <p:nvPicPr>
          <p:cNvPr id="1028" name="Picture 4" descr="C:\Users\arsenii27\Desktop\5e56b06f3fad1a72567bf47b2e00975a_i-4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6688" y="2686152"/>
            <a:ext cx="2581304" cy="324147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975" y="115887"/>
            <a:ext cx="6553200" cy="3524460"/>
          </a:xfrm>
        </p:spPr>
        <p:txBody>
          <a:bodyPr/>
          <a:lstStyle/>
          <a:p>
            <a:r>
              <a:rPr lang="ru-RU" sz="2800" dirty="0" smtClean="0">
                <a:solidFill>
                  <a:srgbClr val="00B050"/>
                </a:solidFill>
              </a:rPr>
              <a:t>Весной веселит,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Летом холодит,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Осенью питает,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Зимой согревает.</a:t>
            </a:r>
            <a:br>
              <a:rPr lang="ru-RU" sz="2800" dirty="0" smtClean="0">
                <a:solidFill>
                  <a:srgbClr val="00B050"/>
                </a:solidFill>
              </a:rPr>
            </a:b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16725" y="288771"/>
            <a:ext cx="5340035" cy="269144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arsenii27\Desktop\tree-and-roots.pn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8222" y="2460879"/>
            <a:ext cx="5108193" cy="383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159925" y="2993366"/>
            <a:ext cx="769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крона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93766" y="4071668"/>
            <a:ext cx="717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ствол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408098" y="4304581"/>
            <a:ext cx="78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корни</a:t>
            </a:r>
            <a:endParaRPr lang="ru-RU" dirty="0"/>
          </a:p>
        </p:txBody>
      </p:sp>
      <p:cxnSp>
        <p:nvCxnSpPr>
          <p:cNvPr id="12" name="Прямая со стрелкой 11"/>
          <p:cNvCxnSpPr>
            <a:stCxn id="10" idx="3"/>
          </p:cNvCxnSpPr>
          <p:nvPr/>
        </p:nvCxnSpPr>
        <p:spPr>
          <a:xfrm>
            <a:off x="5175849" y="456337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547449" y="3019245"/>
            <a:ext cx="842082" cy="595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8" idx="3"/>
          </p:cNvCxnSpPr>
          <p:nvPr/>
        </p:nvCxnSpPr>
        <p:spPr>
          <a:xfrm flipH="1">
            <a:off x="5934974" y="4256334"/>
            <a:ext cx="976168" cy="741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Деревья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8749" y="914401"/>
            <a:ext cx="2967486" cy="9575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Хвойные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88325" y="905774"/>
            <a:ext cx="3045123" cy="96615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Лиственные</a:t>
            </a:r>
            <a:endParaRPr lang="ru-RU" dirty="0"/>
          </a:p>
        </p:txBody>
      </p:sp>
      <p:pic>
        <p:nvPicPr>
          <p:cNvPr id="1026" name="Picture 2" descr="C:\Users\arsenii27\Desktop\0_164272_44a8be85_ori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518913" y="2078281"/>
            <a:ext cx="2889850" cy="4779719"/>
          </a:xfrm>
          <a:prstGeom prst="rect">
            <a:avLst/>
          </a:prstGeom>
          <a:noFill/>
        </p:spPr>
      </p:pic>
      <p:pic>
        <p:nvPicPr>
          <p:cNvPr id="1027" name="Picture 3" descr="C:\Users\arsenii27\Desktop\f_clip_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1074" y="2225615"/>
            <a:ext cx="2838330" cy="44857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Это интересно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rsenii27\Desktop\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5230" y="879894"/>
            <a:ext cx="6978769" cy="584871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rod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401</Words>
  <Application>Microsoft Office PowerPoint</Application>
  <PresentationFormat>Экран (4:3)</PresentationFormat>
  <Paragraphs>116</Paragraphs>
  <Slides>22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Priroda</vt:lpstr>
      <vt:lpstr>Презентация к уроку по учебному предмету «Окружающий мир» в 3-ем классе на тему: «Лес- волшебный дворец»</vt:lpstr>
      <vt:lpstr>Слайд 2</vt:lpstr>
      <vt:lpstr>Карта лесов на территории России</vt:lpstr>
      <vt:lpstr>Схема расположения лесных массивов на территории Тамбовской области</vt:lpstr>
      <vt:lpstr>Ярусы леса</vt:lpstr>
      <vt:lpstr>Чем больше ярусов, тем гуще тень. Как растения приспособились к разному освещению?   </vt:lpstr>
      <vt:lpstr>Весной веселит, Летом холодит, Осенью питает, Зимой согревает. </vt:lpstr>
      <vt:lpstr>Деревья</vt:lpstr>
      <vt:lpstr>Это интересно</vt:lpstr>
      <vt:lpstr>КУСТАРНИКИ</vt:lpstr>
      <vt:lpstr>Травы</vt:lpstr>
      <vt:lpstr>Съедобные грибы</vt:lpstr>
      <vt:lpstr>Лесная почва.</vt:lpstr>
      <vt:lpstr>Лес - дом для многих животных</vt:lpstr>
      <vt:lpstr>Животные Тамбовского края</vt:lpstr>
      <vt:lpstr>Значение леса</vt:lpstr>
      <vt:lpstr>Круговорот веществ</vt:lpstr>
      <vt:lpstr>Слайд 18</vt:lpstr>
      <vt:lpstr>Мы в лесу всего лишь гости</vt:lpstr>
      <vt:lpstr>Работа в парах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«Презентация к уроку по учебному предмету «Окружающий мир» в 3-ем классе на тему «Лес- волшебный дворец».</dc:title>
  <dc:subject>Природа</dc:subject>
  <dc:creator>arsenii27</dc:creator>
  <dc:description>http://propowerpoint.ru - Бесплатные шаблоны для презентаций. Полезные советы и уроки PowerPoint .</dc:description>
  <cp:lastModifiedBy>arsenii27</cp:lastModifiedBy>
  <cp:revision>97</cp:revision>
  <dcterms:created xsi:type="dcterms:W3CDTF">2016-10-16T08:29:36Z</dcterms:created>
  <dcterms:modified xsi:type="dcterms:W3CDTF">2016-10-19T17:01:52Z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000800ee040000000000010243100207f9000400038000</vt:lpwstr>
  </property>
</Properties>
</file>