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0C9A92-E4F3-443F-A284-4BCADDBDB9CB}" type="datetimeFigureOut">
              <a:rPr lang="ru-RU" smtClean="0"/>
              <a:pPr/>
              <a:t>20.10.2016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6CEBF-7CA7-4A80-8F42-43150DA734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251520" y="764704"/>
            <a:ext cx="7416824" cy="5653792"/>
            <a:chOff x="1078730" y="338712"/>
            <a:chExt cx="7999279" cy="641702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56393" y="338712"/>
              <a:ext cx="7921616" cy="44713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5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Презентация к уроку </a:t>
              </a:r>
              <a:br>
                <a:rPr lang="ru-RU" sz="5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</a:br>
              <a:r>
                <a:rPr lang="ru-RU" sz="5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по учебному предмету «математика»  в 5 классе </a:t>
              </a:r>
              <a:br>
                <a:rPr lang="ru-RU" sz="5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</a:br>
              <a:r>
                <a:rPr lang="ru-RU" sz="5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на тему  «Площадь. Формула площади многоугольника»</a:t>
              </a:r>
              <a:endParaRPr lang="ru-RU" sz="5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078730" y="5078977"/>
              <a:ext cx="5337663" cy="16767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Автор :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Насонова Евгения Владимировна, 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математики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МАОУ СОШ № 11 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 err="1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Асбестовского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городского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округа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2016</a:t>
              </a:r>
              <a:endParaRPr lang="ru-RU" dirty="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39552" y="0"/>
            <a:ext cx="67539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Домашняя работа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51520" y="1124744"/>
            <a:ext cx="8229600" cy="45262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уровень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Измерить длину и ширину комнаты.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Вычислить площадь записать решение и ответ.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уровень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Измерить длину и ширину трёх помещений в квартире .Найти общую площадь.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уровень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Начертить план квартиры и составить для ребят задачу 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4"/>
          <p:cNvSpPr txBox="1">
            <a:spLocks/>
          </p:cNvSpPr>
          <p:nvPr/>
        </p:nvSpPr>
        <p:spPr>
          <a:xfrm>
            <a:off x="251520" y="1412776"/>
            <a:ext cx="7776864" cy="452628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Оцените свою работу на уроке, пользуясь оценочным листом;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-что получилось?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-какие возникли затруднения?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-что необходимо доработать, повторить?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672" y="548680"/>
            <a:ext cx="26641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Цели урока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268760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актуализировать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знания учащихся о площади, полученные в начальной школе; 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продолжить работу над текстовыми задачами; 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развивать грамотную математичес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кую речь; 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воспитывать самостоятельность,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активную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позицию на уроке.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как считаете вы?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Изложи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свою точку зрения.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Петя и Сережа измеряли площадь и периметр квадратной комнаты со стороной 3м.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780928"/>
            <a:ext cx="4104456" cy="3696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Картинки по запросу мальчики с рулеткой анимац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1259632" y="2996952"/>
            <a:ext cx="1837103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7200800" cy="504056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 Пети получилось, что площадь комнаты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равна 9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а периметр равен 12 м,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чего он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сделал  вывод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периметр комнаты  больше его площади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Сережа возразил Пете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перевел метры в дециметры.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Длина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стороны квадрата равна 30 дм. Его площадь равна 900 дм</a:t>
            </a:r>
            <a:r>
              <a:rPr lang="ru-RU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периметр 120 дм.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Значит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площадь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больше периметра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как считаете вы?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Изложи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свою точку зрения.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Единицы измерения площади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9" descr="Untitled-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8F2"/>
              </a:clrFrom>
              <a:clrTo>
                <a:srgbClr val="FFF8F2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1519" y="1124744"/>
            <a:ext cx="7199243" cy="2448272"/>
          </a:xfrm>
        </p:spPr>
      </p:pic>
      <p:sp>
        <p:nvSpPr>
          <p:cNvPr id="6" name="Прямоугольник 5"/>
          <p:cNvSpPr/>
          <p:nvPr/>
        </p:nvSpPr>
        <p:spPr>
          <a:xfrm>
            <a:off x="395536" y="3789040"/>
            <a:ext cx="684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измерения площади используют единичный квадрат. Единичным называется квадрат, длинна стороны которого равна выбранной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единице длины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Например, 1 квадратный сантиметр-это площадь квадрата со стороной 1 см.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Другие единицы площади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139136" cy="4205063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3500" dirty="0" smtClean="0"/>
              <a:t>(а)ар - это площадь квадрата </a:t>
            </a:r>
            <a:r>
              <a:rPr lang="ru-RU" sz="3500" dirty="0" smtClean="0"/>
              <a:t/>
            </a:r>
            <a:br>
              <a:rPr lang="ru-RU" sz="3500" dirty="0" smtClean="0"/>
            </a:br>
            <a:r>
              <a:rPr lang="ru-RU" sz="3500" dirty="0" smtClean="0"/>
              <a:t>со </a:t>
            </a:r>
            <a:r>
              <a:rPr lang="ru-RU" sz="3500" dirty="0" smtClean="0"/>
              <a:t>стороной 10 </a:t>
            </a:r>
            <a:r>
              <a:rPr lang="ru-RU" sz="3500" dirty="0" smtClean="0"/>
              <a:t>м, </a:t>
            </a:r>
            <a:br>
              <a:rPr lang="ru-RU" sz="3500" dirty="0" smtClean="0"/>
            </a:br>
            <a:r>
              <a:rPr lang="ru-RU" sz="3500" dirty="0" smtClean="0">
                <a:solidFill>
                  <a:srgbClr val="00B050"/>
                </a:solidFill>
              </a:rPr>
              <a:t>1а =100м</a:t>
            </a:r>
            <a:r>
              <a:rPr lang="ru-RU" sz="3500" baseline="30000" dirty="0" smtClean="0">
                <a:solidFill>
                  <a:srgbClr val="00B050"/>
                </a:solidFill>
              </a:rPr>
              <a:t>2  </a:t>
            </a:r>
            <a:br>
              <a:rPr lang="ru-RU" sz="3500" baseline="30000" dirty="0" smtClean="0">
                <a:solidFill>
                  <a:srgbClr val="00B050"/>
                </a:solidFill>
              </a:rPr>
            </a:br>
            <a:r>
              <a:rPr lang="ru-RU" sz="3500" dirty="0" smtClean="0"/>
              <a:t>Ары </a:t>
            </a:r>
            <a:r>
              <a:rPr lang="ru-RU" sz="3500" dirty="0" smtClean="0"/>
              <a:t>в быту обычно называют сотками.</a:t>
            </a:r>
            <a:endParaRPr lang="ru-RU" sz="3500" dirty="0" smtClean="0">
              <a:solidFill>
                <a:srgbClr val="00B05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sz="3500" dirty="0" smtClean="0"/>
              <a:t>(га)гектар - это площадь квадрата </a:t>
            </a:r>
            <a:r>
              <a:rPr lang="ru-RU" sz="3500" dirty="0" smtClean="0"/>
              <a:t/>
            </a:r>
            <a:br>
              <a:rPr lang="ru-RU" sz="3500" dirty="0" smtClean="0"/>
            </a:br>
            <a:r>
              <a:rPr lang="ru-RU" sz="3500" dirty="0" smtClean="0"/>
              <a:t>со </a:t>
            </a:r>
            <a:r>
              <a:rPr lang="ru-RU" sz="3500" dirty="0" smtClean="0"/>
              <a:t>стороной </a:t>
            </a:r>
            <a:r>
              <a:rPr lang="ru-RU" sz="3500" dirty="0" smtClean="0"/>
              <a:t>100м</a:t>
            </a:r>
            <a:br>
              <a:rPr lang="ru-RU" sz="3500" dirty="0" smtClean="0"/>
            </a:br>
            <a:r>
              <a:rPr lang="ru-RU" sz="3500" dirty="0" smtClean="0">
                <a:solidFill>
                  <a:srgbClr val="00B050"/>
                </a:solidFill>
              </a:rPr>
              <a:t>1га = 10000 м</a:t>
            </a:r>
            <a:r>
              <a:rPr lang="ru-RU" sz="3500" baseline="30000" dirty="0" smtClean="0">
                <a:solidFill>
                  <a:srgbClr val="00B050"/>
                </a:solidFill>
              </a:rPr>
              <a:t>2</a:t>
            </a:r>
            <a:endParaRPr lang="ru-RU" sz="3500" dirty="0" smtClean="0">
              <a:solidFill>
                <a:srgbClr val="00B05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Формула площади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прямоугольника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7632848" cy="544522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Измерить площадь фигуры- это значит найти число, показывающее, сколько единичных квадратов содержится в данной фигуре.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рисунка видно, что прямоугольник разбивается на единичные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квадраты. Получилась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таблица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которой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строк и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столбцов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общее число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квадратов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будет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равно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a•b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Тогда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формула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площади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прямоугольника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a•b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Picture 30" descr="Untitled-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7"/>
              </a:clrFrom>
              <a:clrTo>
                <a:srgbClr val="FFFFF7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19700" y="4005263"/>
            <a:ext cx="3457575" cy="2627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5516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Заполните таблицу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6995120" cy="4119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9024"/>
                <a:gridCol w="1399024"/>
                <a:gridCol w="1399024"/>
                <a:gridCol w="1399024"/>
                <a:gridCol w="1399024"/>
              </a:tblGrid>
              <a:tr h="871246">
                <a:tc>
                  <a:txBody>
                    <a:bodyPr/>
                    <a:lstStyle/>
                    <a:p>
                      <a:pPr algn="ctr"/>
                      <a:endParaRPr lang="ru-RU" sz="40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i="1" dirty="0" smtClean="0"/>
                        <a:t>a</a:t>
                      </a:r>
                      <a:endParaRPr lang="ru-RU" sz="4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i="1" dirty="0" smtClean="0"/>
                        <a:t>b</a:t>
                      </a:r>
                      <a:endParaRPr lang="ru-RU" sz="40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S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P</a:t>
                      </a:r>
                      <a:endParaRPr lang="ru-RU" sz="4000" dirty="0"/>
                    </a:p>
                  </a:txBody>
                  <a:tcPr/>
                </a:tc>
              </a:tr>
              <a:tr h="871246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90м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6м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12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30м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270 м</a:t>
                      </a:r>
                      <a:r>
                        <a:rPr lang="ru-RU" sz="32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12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en-U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уровень</a:t>
                      </a: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10м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24 м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573016"/>
            <a:ext cx="3581400" cy="264687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charset="0"/>
              </a:rPr>
              <a:t>1 -2 группа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charset="0"/>
              </a:rPr>
              <a:t>1. 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charset="0"/>
              </a:rPr>
              <a:t> Площадь парника.</a:t>
            </a:r>
          </a:p>
          <a:p>
            <a:r>
              <a:rPr lang="ru-RU" sz="2000" b="1" i="1" dirty="0" smtClean="0">
                <a:solidFill>
                  <a:srgbClr val="0070C0"/>
                </a:solidFill>
                <a:latin typeface="Times New Roman" charset="0"/>
              </a:rPr>
              <a:t>2. Площадь огорода160кв.м Вычисли  периметр огорода. </a:t>
            </a:r>
          </a:p>
          <a:p>
            <a:r>
              <a:rPr lang="ru-RU" sz="2000" b="1" i="1" dirty="0" smtClean="0">
                <a:solidFill>
                  <a:srgbClr val="0070C0"/>
                </a:solidFill>
                <a:latin typeface="Times New Roman" charset="0"/>
              </a:rPr>
              <a:t>3.Периметр земельного участка116кв.м. 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charset="0"/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  <a:latin typeface="Times New Roman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charset="0"/>
              </a:rPr>
              <a:t>Чему равна Площадь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charset="0"/>
              </a:rPr>
              <a:t>?</a:t>
            </a:r>
          </a:p>
          <a:p>
            <a:endParaRPr lang="ru-RU" sz="2600" b="1" i="1" dirty="0" smtClean="0">
              <a:solidFill>
                <a:srgbClr val="0000FF"/>
              </a:solidFill>
              <a:latin typeface="Times New Roman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8982" y="1072686"/>
            <a:ext cx="2667000" cy="235745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Огород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53626" y="1072686"/>
            <a:ext cx="2667000" cy="2362200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25394" y="1072686"/>
            <a:ext cx="2590800" cy="2362200"/>
          </a:xfrm>
          <a:prstGeom prst="rect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Сад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5400000">
            <a:off x="-788962" y="2186316"/>
            <a:ext cx="25146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>
            <a:off x="538982" y="1072686"/>
            <a:ext cx="26670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>
            <a:off x="3182188" y="1072686"/>
            <a:ext cx="26670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>
            <a:off x="5825394" y="1072686"/>
            <a:ext cx="26670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439120" y="501181"/>
            <a:ext cx="9252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16м 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682254" y="501182"/>
            <a:ext cx="1120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16 м 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611212" y="572620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16 м 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00904" y="1144124"/>
            <a:ext cx="1295400" cy="14024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Парник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01320" y="1858512"/>
            <a:ext cx="1371600" cy="12954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Дом 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>
            <a:off x="538982" y="2546544"/>
            <a:ext cx="12954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 flipH="1" flipV="1">
            <a:off x="1287514" y="2010118"/>
            <a:ext cx="12192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39697" y="2588428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8 м 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896320" y="1706112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9м 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106120" y="3077712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8 м </a:t>
            </a:r>
            <a:endParaRPr lang="ru-RU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096720" y="2315712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8 м </a:t>
            </a:r>
            <a:endParaRPr lang="ru-RU" sz="2400" b="1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 rot="5400000" flipH="1" flipV="1">
            <a:off x="4526014" y="2505418"/>
            <a:ext cx="12954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801320" y="3153912"/>
            <a:ext cx="13716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725120" y="1401312"/>
            <a:ext cx="152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sz="2000" b="1" dirty="0" smtClean="0"/>
              <a:t>Цветник</a:t>
            </a:r>
            <a:endParaRPr lang="ru-RU" sz="2000" b="1" dirty="0"/>
          </a:p>
        </p:txBody>
      </p:sp>
      <p:pic>
        <p:nvPicPr>
          <p:cNvPr id="26" name="Picture 3" descr="C:\мама\Мои рисунки\цветы,шары,солнце\f4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9378" y="1215562"/>
            <a:ext cx="504265" cy="476250"/>
          </a:xfrm>
          <a:prstGeom prst="rect">
            <a:avLst/>
          </a:prstGeom>
          <a:noFill/>
        </p:spPr>
      </p:pic>
      <p:pic>
        <p:nvPicPr>
          <p:cNvPr id="27" name="Picture 3" descr="C:\мама\Мои рисунки\цветы,шары,солнце\f4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1720" y="1934712"/>
            <a:ext cx="504265" cy="476250"/>
          </a:xfrm>
          <a:prstGeom prst="rect">
            <a:avLst/>
          </a:prstGeom>
          <a:noFill/>
        </p:spPr>
      </p:pic>
      <p:pic>
        <p:nvPicPr>
          <p:cNvPr id="28" name="Picture 3" descr="C:\мама\Мои рисунки\цветы,шары,солнце\f4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1720" y="2849112"/>
            <a:ext cx="504265" cy="457200"/>
          </a:xfrm>
          <a:prstGeom prst="rect">
            <a:avLst/>
          </a:prstGeom>
          <a:noFill/>
        </p:spPr>
      </p:pic>
      <p:pic>
        <p:nvPicPr>
          <p:cNvPr id="29" name="Picture 3" descr="C:\мама\Мои рисунки\цветы,шары,солнце\f4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5111015" y="2664166"/>
            <a:ext cx="357190" cy="337346"/>
          </a:xfrm>
          <a:prstGeom prst="rect">
            <a:avLst/>
          </a:prstGeom>
          <a:noFill/>
        </p:spPr>
      </p:pic>
      <p:pic>
        <p:nvPicPr>
          <p:cNvPr id="30" name="Picture 3" descr="C:\мама\Мои рисунки\цветы,шары,солнце\f4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1520" y="1934712"/>
            <a:ext cx="504265" cy="476250"/>
          </a:xfrm>
          <a:prstGeom prst="rect">
            <a:avLst/>
          </a:prstGeom>
          <a:noFill/>
        </p:spPr>
      </p:pic>
      <p:pic>
        <p:nvPicPr>
          <p:cNvPr id="31" name="Picture 3" descr="C:\мама\Мои рисунки\цветы,шары,солнце\f4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138" y="1144124"/>
            <a:ext cx="428065" cy="304800"/>
          </a:xfrm>
          <a:prstGeom prst="rect">
            <a:avLst/>
          </a:prstGeom>
          <a:noFill/>
        </p:spPr>
      </p:pic>
      <p:pic>
        <p:nvPicPr>
          <p:cNvPr id="32" name="Picture 5" descr="C:\мама\Мои рисунки\цветы,шары,солнце\f79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5520" y="1325112"/>
            <a:ext cx="609600" cy="568960"/>
          </a:xfrm>
          <a:prstGeom prst="rect">
            <a:avLst/>
          </a:prstGeom>
          <a:noFill/>
        </p:spPr>
      </p:pic>
      <p:pic>
        <p:nvPicPr>
          <p:cNvPr id="33" name="Picture 5" descr="C:\мама\Мои рисунки\цветы,шары,солнце\f79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5520" y="2315712"/>
            <a:ext cx="609600" cy="568960"/>
          </a:xfrm>
          <a:prstGeom prst="rect">
            <a:avLst/>
          </a:prstGeom>
          <a:noFill/>
        </p:spPr>
      </p:pic>
      <p:pic>
        <p:nvPicPr>
          <p:cNvPr id="34" name="Picture 5" descr="C:\мама\Мои рисунки\цветы,шары,солнце\f79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3626" y="2930074"/>
            <a:ext cx="609600" cy="568960"/>
          </a:xfrm>
          <a:prstGeom prst="rect">
            <a:avLst/>
          </a:prstGeom>
          <a:noFill/>
        </p:spPr>
      </p:pic>
      <p:pic>
        <p:nvPicPr>
          <p:cNvPr id="35" name="Picture 5" descr="C:\мама\Мои рисунки\цветы,шары,солнце\f79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8072" y="1001248"/>
            <a:ext cx="609600" cy="568960"/>
          </a:xfrm>
          <a:prstGeom prst="rect">
            <a:avLst/>
          </a:prstGeom>
          <a:noFill/>
        </p:spPr>
      </p:pic>
      <p:pic>
        <p:nvPicPr>
          <p:cNvPr id="36" name="Picture 5" descr="C:\мама\Мои рисунки\цветы,шары,солнце\f79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5320" y="1325112"/>
            <a:ext cx="609600" cy="568960"/>
          </a:xfrm>
          <a:prstGeom prst="rect">
            <a:avLst/>
          </a:prstGeom>
          <a:noFill/>
        </p:spPr>
      </p:pic>
      <p:pic>
        <p:nvPicPr>
          <p:cNvPr id="37" name="Picture 3" descr="C:\мама\Мои рисунки\цветы,шары,солнце\f4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1520" y="2772912"/>
            <a:ext cx="504265" cy="476250"/>
          </a:xfrm>
          <a:prstGeom prst="rect">
            <a:avLst/>
          </a:prstGeom>
          <a:noFill/>
        </p:spPr>
      </p:pic>
      <p:sp>
        <p:nvSpPr>
          <p:cNvPr id="38" name="TextBox 37">
            <a:hlinkClick r:id="" action="ppaction://noaction"/>
          </p:cNvPr>
          <p:cNvSpPr txBox="1"/>
          <p:nvPr/>
        </p:nvSpPr>
        <p:spPr>
          <a:xfrm>
            <a:off x="6660231" y="1287000"/>
            <a:ext cx="1043323" cy="40011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</a:rPr>
              <a:t>б</a:t>
            </a:r>
            <a:r>
              <a:rPr lang="ru-RU" sz="1400" b="1" dirty="0" smtClean="0">
                <a:solidFill>
                  <a:srgbClr val="FF0000"/>
                </a:solidFill>
              </a:rPr>
              <a:t>еседка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39" name="Picture 31" descr="j021910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25394" y="1358438"/>
            <a:ext cx="857474" cy="684369"/>
          </a:xfrm>
          <a:prstGeom prst="rect">
            <a:avLst/>
          </a:prstGeom>
          <a:noFill/>
        </p:spPr>
      </p:pic>
      <p:pic>
        <p:nvPicPr>
          <p:cNvPr id="40" name="Picture 31" descr="j021910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6372" y="2163312"/>
            <a:ext cx="896022" cy="715135"/>
          </a:xfrm>
          <a:prstGeom prst="rect">
            <a:avLst/>
          </a:prstGeom>
          <a:noFill/>
        </p:spPr>
      </p:pic>
      <p:pic>
        <p:nvPicPr>
          <p:cNvPr id="41" name="Picture 31" descr="j021910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6832" y="2715760"/>
            <a:ext cx="952948" cy="760569"/>
          </a:xfrm>
          <a:prstGeom prst="rect">
            <a:avLst/>
          </a:prstGeom>
          <a:noFill/>
        </p:spPr>
      </p:pic>
      <p:pic>
        <p:nvPicPr>
          <p:cNvPr id="42" name="Picture 31" descr="j021910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54022" y="2501446"/>
            <a:ext cx="947516" cy="756233"/>
          </a:xfrm>
          <a:prstGeom prst="rect">
            <a:avLst/>
          </a:prstGeom>
          <a:noFill/>
        </p:spPr>
      </p:pic>
      <p:pic>
        <p:nvPicPr>
          <p:cNvPr id="43" name="Picture 31" descr="j021910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8468" y="2715760"/>
            <a:ext cx="948412" cy="756949"/>
          </a:xfrm>
          <a:prstGeom prst="rect">
            <a:avLst/>
          </a:prstGeom>
          <a:noFill/>
        </p:spPr>
      </p:pic>
      <p:pic>
        <p:nvPicPr>
          <p:cNvPr id="44" name="Picture 31" descr="j021910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11320" y="1401312"/>
            <a:ext cx="838200" cy="668986"/>
          </a:xfrm>
          <a:prstGeom prst="rect">
            <a:avLst/>
          </a:prstGeom>
          <a:noFill/>
        </p:spPr>
      </p:pic>
      <p:pic>
        <p:nvPicPr>
          <p:cNvPr id="45" name="Picture 31" descr="j021910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39646" y="2163312"/>
            <a:ext cx="909864" cy="726183"/>
          </a:xfrm>
          <a:prstGeom prst="rect">
            <a:avLst/>
          </a:prstGeom>
          <a:noFill/>
        </p:spPr>
      </p:pic>
      <p:pic>
        <p:nvPicPr>
          <p:cNvPr id="46" name="Picture 31" descr="j0219108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82650" y="2501446"/>
            <a:ext cx="1143226" cy="684369"/>
          </a:xfrm>
          <a:prstGeom prst="rect">
            <a:avLst/>
          </a:prstGeom>
          <a:noFill/>
        </p:spPr>
      </p:pic>
      <p:cxnSp>
        <p:nvCxnSpPr>
          <p:cNvPr id="47" name="Прямая со стрелкой 46"/>
          <p:cNvCxnSpPr/>
          <p:nvPr/>
        </p:nvCxnSpPr>
        <p:spPr>
          <a:xfrm rot="5400000" flipH="1" flipV="1">
            <a:off x="1287498" y="2038682"/>
            <a:ext cx="12192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10800000">
            <a:off x="6396898" y="1715628"/>
            <a:ext cx="142876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49" name="Прямоугольник 48"/>
          <p:cNvSpPr/>
          <p:nvPr/>
        </p:nvSpPr>
        <p:spPr>
          <a:xfrm>
            <a:off x="4139952" y="3573016"/>
            <a:ext cx="41044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charset="0"/>
              </a:rPr>
              <a:t>3-4 группа</a:t>
            </a:r>
          </a:p>
          <a:p>
            <a:r>
              <a:rPr lang="ru-RU" sz="2000" b="1" dirty="0" smtClean="0">
                <a:solidFill>
                  <a:srgbClr val="0070C0"/>
                </a:solidFill>
                <a:latin typeface="Times New Roman" charset="0"/>
              </a:rPr>
              <a:t>1. 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charset="0"/>
              </a:rPr>
              <a:t> Площадь дома.</a:t>
            </a:r>
          </a:p>
          <a:p>
            <a:r>
              <a:rPr lang="ru-RU" sz="2000" b="1" i="1" dirty="0" smtClean="0">
                <a:solidFill>
                  <a:srgbClr val="0070C0"/>
                </a:solidFill>
                <a:latin typeface="Times New Roman" charset="0"/>
              </a:rPr>
              <a:t>2. Площадь цветника</a:t>
            </a:r>
            <a:r>
              <a:rPr lang="ru-RU" sz="2000" b="1" i="1" dirty="0">
                <a:solidFill>
                  <a:srgbClr val="0070C0"/>
                </a:solidFill>
                <a:latin typeface="Times New Roman" charset="0"/>
              </a:rPr>
              <a:t> 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charset="0"/>
              </a:rPr>
              <a:t>160м.кв. Вычисли периметр цветника</a:t>
            </a:r>
          </a:p>
          <a:p>
            <a:r>
              <a:rPr lang="ru-RU" sz="2000" b="1" i="1" dirty="0" smtClean="0">
                <a:solidFill>
                  <a:srgbClr val="0070C0"/>
                </a:solidFill>
                <a:latin typeface="Times New Roman" charset="0"/>
              </a:rPr>
              <a:t> </a:t>
            </a:r>
            <a:r>
              <a:rPr lang="ru-RU" sz="2000" b="1" i="1" dirty="0">
                <a:solidFill>
                  <a:srgbClr val="0070C0"/>
                </a:solidFill>
                <a:latin typeface="Times New Roman" charset="0"/>
              </a:rPr>
              <a:t>3.Периметр земельного участка116кв.м. Чему равна</a:t>
            </a:r>
          </a:p>
          <a:p>
            <a:r>
              <a:rPr lang="ru-RU" sz="2000" b="1" i="1" dirty="0">
                <a:solidFill>
                  <a:srgbClr val="0070C0"/>
                </a:solidFill>
                <a:latin typeface="Times New Roman" charset="0"/>
              </a:rPr>
              <a:t>Площадь?</a:t>
            </a:r>
          </a:p>
          <a:p>
            <a:endParaRPr lang="ru-RU" sz="2000" b="1" i="1" dirty="0" smtClean="0">
              <a:solidFill>
                <a:srgbClr val="0070C0"/>
              </a:solidFill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8" grpId="0" animBg="1"/>
      <p:bldP spid="49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2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341</Words>
  <Application>Microsoft Office PowerPoint</Application>
  <PresentationFormat>Экран (4:3)</PresentationFormat>
  <Paragraphs>86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Цели урока</vt:lpstr>
      <vt:lpstr>А как считаете вы?  Изложи свою точку зрения.</vt:lpstr>
      <vt:lpstr>А как считаете вы?  Изложи свою точку зрения.</vt:lpstr>
      <vt:lpstr>Единицы измерения площади</vt:lpstr>
      <vt:lpstr>Другие единицы площади</vt:lpstr>
      <vt:lpstr>Формула площади  прямоугольника</vt:lpstr>
      <vt:lpstr>Заполните таблицу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Евген</cp:lastModifiedBy>
  <cp:revision>10</cp:revision>
  <dcterms:created xsi:type="dcterms:W3CDTF">2014-07-09T08:33:20Z</dcterms:created>
  <dcterms:modified xsi:type="dcterms:W3CDTF">2016-10-20T18:38:22Z</dcterms:modified>
</cp:coreProperties>
</file>