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  <p:sldMasterId id="2147483797" r:id="rId2"/>
  </p:sldMasterIdLst>
  <p:notesMasterIdLst>
    <p:notesMasterId r:id="rId28"/>
  </p:notesMasterIdLst>
  <p:handoutMasterIdLst>
    <p:handoutMasterId r:id="rId29"/>
  </p:handoutMasterIdLst>
  <p:sldIdLst>
    <p:sldId id="256" r:id="rId3"/>
    <p:sldId id="266" r:id="rId4"/>
    <p:sldId id="294" r:id="rId5"/>
    <p:sldId id="305" r:id="rId6"/>
    <p:sldId id="300" r:id="rId7"/>
    <p:sldId id="307" r:id="rId8"/>
    <p:sldId id="306" r:id="rId9"/>
    <p:sldId id="308" r:id="rId10"/>
    <p:sldId id="273" r:id="rId11"/>
    <p:sldId id="297" r:id="rId12"/>
    <p:sldId id="283" r:id="rId13"/>
    <p:sldId id="309" r:id="rId14"/>
    <p:sldId id="298" r:id="rId15"/>
    <p:sldId id="259" r:id="rId16"/>
    <p:sldId id="277" r:id="rId17"/>
    <p:sldId id="318" r:id="rId18"/>
    <p:sldId id="321" r:id="rId19"/>
    <p:sldId id="322" r:id="rId20"/>
    <p:sldId id="314" r:id="rId21"/>
    <p:sldId id="313" r:id="rId22"/>
    <p:sldId id="312" r:id="rId23"/>
    <p:sldId id="315" r:id="rId24"/>
    <p:sldId id="326" r:id="rId25"/>
    <p:sldId id="327" r:id="rId26"/>
    <p:sldId id="320" r:id="rId2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FFFF00"/>
    <a:srgbClr val="000099"/>
    <a:srgbClr val="FF66CC"/>
    <a:srgbClr val="03492D"/>
    <a:srgbClr val="9966FF"/>
    <a:srgbClr val="FF3399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9" autoAdjust="0"/>
    <p:restoredTop sz="94660"/>
  </p:normalViewPr>
  <p:slideViewPr>
    <p:cSldViewPr>
      <p:cViewPr varScale="1">
        <p:scale>
          <a:sx n="110" d="100"/>
          <a:sy n="110" d="100"/>
        </p:scale>
        <p:origin x="10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30311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1464346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2150"/>
            <a:ext cx="4556125" cy="34163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1" y="1449146"/>
            <a:ext cx="7526338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1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C1D4B-356E-45A8-AB6A-A509148AADB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93780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B2409-E984-49CD-9F3B-1D09F6AD08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1315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6" y="4700702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B2409-E984-49CD-9F3B-1D09F6AD08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7708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3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6" y="2435956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0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B2409-E984-49CD-9F3B-1D09F6AD08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1975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B4A7F-D15E-4C5E-8411-7C8CD350D35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631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8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8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5" y="586171"/>
            <a:ext cx="1701800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2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04FC96-94DD-4286-BDF5-6D428CA565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7893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17D85-DD37-4952-BFB8-6CFE9946DA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7065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2" y="1449148"/>
            <a:ext cx="7526338" cy="2971051"/>
          </a:xfrm>
        </p:spPr>
        <p:txBody>
          <a:bodyPr/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2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C1D4B-356E-45A8-AB6A-A509148AADB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6848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8" y="2222287"/>
            <a:ext cx="7524003" cy="3636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8EDF1-9FA7-4EFE-BDAE-A564F3F1DF2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5010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2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2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31C28A-5A93-4321-B504-685DB36B741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0713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7" y="2222289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2222289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E32318-4C74-42C0-8E4D-51B9BD1B19B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8128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3636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8EDF1-9FA7-4EFE-BDAE-A564F3F1DF2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38936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7" y="2751139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1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1" y="2751139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7B37A7-6E35-4C0A-80F1-DEAE6F6DBF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0836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9612CC-54BE-4F7E-8B93-11432F62773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96790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A2DDC9-2FB7-4AC5-98FF-9BB2EBCB93E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4825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446088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446088"/>
            <a:ext cx="2660650" cy="161839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446089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2260739"/>
            <a:ext cx="2660650" cy="3600311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9E2D68-4E31-4B7E-99EB-6BF2A8255B4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37740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7" y="727523"/>
            <a:ext cx="3501548" cy="1617163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7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6041363"/>
            <a:ext cx="732659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3"/>
            <a:ext cx="247156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9"/>
            <a:ext cx="796616" cy="490599"/>
          </a:xfrm>
        </p:spPr>
        <p:txBody>
          <a:bodyPr/>
          <a:lstStyle/>
          <a:p>
            <a:pPr>
              <a:defRPr/>
            </a:pPr>
            <a:fld id="{C2E61B2D-2627-448E-A703-7AB497165F0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79966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B2409-E984-49CD-9F3B-1D09F6AD08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64030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7" y="4700704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B2409-E984-49CD-9F3B-1D09F6AD08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17182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2435958"/>
            <a:ext cx="3286891" cy="2007789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1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B2409-E984-49CD-9F3B-1D09F6AD08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82640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B4A7F-D15E-4C5E-8411-7C8CD350D35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19214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9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586171"/>
            <a:ext cx="1701800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3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04FC96-94DD-4286-BDF5-6D428CA565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1591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0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0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31C28A-5A93-4321-B504-685DB36B741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5567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17D85-DD37-4952-BFB8-6CFE9946DA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2130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6" y="2222287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0" y="2222287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E32318-4C74-42C0-8E4D-51B9BD1B19B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9680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6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6" y="2751137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751137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7B37A7-6E35-4C0A-80F1-DEAE6F6DBF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2195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9612CC-54BE-4F7E-8B93-11432F62773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6991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A2DDC9-2FB7-4AC5-98FF-9BB2EBCB93E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6772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3" y="446086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4" y="446087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2260737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9E2D68-4E31-4B7E-99EB-6BF2A8255B4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5445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6" y="727521"/>
            <a:ext cx="350154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6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7" y="6041361"/>
            <a:ext cx="732659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1"/>
            <a:ext cx="247156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7"/>
            <a:ext cx="796616" cy="490599"/>
          </a:xfrm>
        </p:spPr>
        <p:txBody>
          <a:bodyPr/>
          <a:lstStyle/>
          <a:p>
            <a:pPr>
              <a:defRPr/>
            </a:pPr>
            <a:fld id="{C2E61B2D-2627-448E-A703-7AB497165F0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7526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84400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7" y="6041361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2" y="6041361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7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84B2409-E984-49CD-9F3B-1D09F6AD08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45772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8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8" y="2184402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8" y="6041363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3" y="6041363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9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84B2409-E984-49CD-9F3B-1D09F6AD088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86552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</p:sldLayoutIdLst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4" y="1268760"/>
            <a:ext cx="7633097" cy="2520280"/>
          </a:xfrm>
          <a:effectLst/>
        </p:spPr>
        <p:txBody>
          <a:bodyPr lIns="90488" tIns="44450" rIns="90488" bIns="4445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  <a:t>Создание  славянской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  <a:t>азбуки.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  <a:t>Летопись.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79512" y="5229200"/>
            <a:ext cx="4585160" cy="12003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rgbClr val="92D05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Кузнецова Елена Васильевна</a:t>
            </a:r>
          </a:p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92D05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учитель </a:t>
            </a:r>
            <a:r>
              <a:rPr lang="ru-RU" sz="2400" b="1" dirty="0">
                <a:solidFill>
                  <a:srgbClr val="92D05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4-г класса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rgbClr val="92D05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МБОУ лицей №4 г. </a:t>
            </a:r>
            <a:r>
              <a:rPr lang="ru-RU" sz="2400" b="1" dirty="0" smtClean="0">
                <a:solidFill>
                  <a:srgbClr val="92D05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Орел</a:t>
            </a:r>
            <a:r>
              <a:rPr lang="ru-RU" sz="2400" b="1" dirty="0" smtClean="0">
                <a:solidFill>
                  <a:srgbClr val="92D05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.</a:t>
            </a:r>
            <a:endParaRPr lang="ru-RU" sz="2400" b="1" dirty="0">
              <a:solidFill>
                <a:srgbClr val="92D050"/>
              </a:solidFill>
              <a:latin typeface="Yu Gothic UI Semilight" panose="020B0400000000000000" pitchFamily="34" charset="-128"/>
              <a:ea typeface="Yu Gothic UI Semilight" panose="020B0400000000000000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636" y="12603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1" hangingPunct="1">
              <a:defRPr/>
            </a:pPr>
            <a:r>
              <a:rPr lang="ru-RU" sz="2400" b="1" dirty="0">
                <a:solidFill>
                  <a:srgbClr val="92D05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Окружающий мир </a:t>
            </a:r>
          </a:p>
          <a:p>
            <a:pPr lvl="0" algn="ctr" eaLnBrk="1" hangingPunct="1">
              <a:defRPr/>
            </a:pPr>
            <a:r>
              <a:rPr lang="ru-RU" sz="2400" b="1" dirty="0">
                <a:solidFill>
                  <a:srgbClr val="92D05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4 класс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0" y="1772816"/>
            <a:ext cx="4355976" cy="3599532"/>
          </a:xfrm>
        </p:spPr>
        <p:txBody>
          <a:bodyPr/>
          <a:lstStyle/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КИРИЛЛИЦА</a:t>
            </a:r>
            <a:b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была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названа по 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имени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одного</a:t>
            </a:r>
            <a:b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 двух братьев. </a:t>
            </a:r>
            <a:r>
              <a:rPr lang="ru-RU" sz="3200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483" name="Picture 8" descr="http://xraniteli-azbuki.vrata-uchenosti.ru/images/p36_kirillica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2" y="456629"/>
            <a:ext cx="4860968" cy="590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6"/>
          <p:cNvSpPr>
            <a:spLocks noGrp="1" noChangeArrowheads="1"/>
          </p:cNvSpPr>
          <p:nvPr>
            <p:ph type="title"/>
          </p:nvPr>
        </p:nvSpPr>
        <p:spPr>
          <a:xfrm>
            <a:off x="827584" y="119309"/>
            <a:ext cx="7850188" cy="777875"/>
          </a:xfrm>
          <a:noFill/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l" eaLnBrk="1" hangingPunct="1"/>
            <a:r>
              <a:rPr lang="ru-RU" altLang="ru-RU" sz="3600" dirty="0" smtClean="0">
                <a:ln w="0"/>
                <a:solidFill>
                  <a:srgbClr val="92D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СЛАВЯНСКАЯ  ПИСЬМЕННОСТЬ</a:t>
            </a:r>
          </a:p>
        </p:txBody>
      </p:sp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3921125" y="1908700"/>
            <a:ext cx="5115371" cy="4668313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600" kern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Святые равноапостольные Кирилл и Мефодий</a:t>
            </a:r>
            <a:r>
              <a:rPr lang="en-US" sz="3600" kern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ru-RU" sz="3600" kern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(</a:t>
            </a:r>
            <a:r>
              <a:rPr lang="en-US" sz="3600" kern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  <a:ea typeface="+mj-ea"/>
                <a:cs typeface="+mj-cs"/>
              </a:rPr>
              <a:t>IX</a:t>
            </a:r>
            <a:r>
              <a:rPr lang="ru-RU" sz="3600" kern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в</a:t>
            </a:r>
            <a:r>
              <a:rPr lang="ru-RU" sz="3600" kern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  <a:ea typeface="+mj-ea"/>
                <a:cs typeface="+mj-cs"/>
              </a:rPr>
              <a:t>.)</a:t>
            </a:r>
          </a:p>
          <a:p>
            <a:pPr marL="547688" lvl="0" indent="-411163" algn="ctr" defTabSz="914400" fontAlgn="base">
              <a:spcAft>
                <a:spcPct val="0"/>
              </a:spcAft>
              <a:buClr>
                <a:srgbClr val="000000"/>
              </a:buClr>
              <a:buSzPct val="65000"/>
              <a:buNone/>
            </a:pPr>
            <a:r>
              <a:rPr lang="ru-RU" altLang="ru-RU" sz="3500" b="1" dirty="0" smtClean="0">
                <a:solidFill>
                  <a:srgbClr val="92D050"/>
                </a:solidFill>
                <a:latin typeface="Monotype Corsiva" panose="03010101010201010101" pitchFamily="66" charset="0"/>
              </a:rPr>
              <a:t>Переведённые </a:t>
            </a:r>
            <a:r>
              <a:rPr lang="ru-RU" altLang="ru-RU" sz="3500" b="1" dirty="0">
                <a:solidFill>
                  <a:srgbClr val="92D050"/>
                </a:solidFill>
                <a:latin typeface="Monotype Corsiva" panose="03010101010201010101" pitchFamily="66" charset="0"/>
              </a:rPr>
              <a:t>ими </a:t>
            </a:r>
            <a:r>
              <a:rPr lang="ru-RU" altLang="ru-RU" sz="3500" b="1" dirty="0" smtClean="0">
                <a:solidFill>
                  <a:srgbClr val="92D050"/>
                </a:solidFill>
                <a:latin typeface="Monotype Corsiva" panose="03010101010201010101" pitchFamily="66" charset="0"/>
              </a:rPr>
              <a:t>духовные </a:t>
            </a:r>
          </a:p>
          <a:p>
            <a:pPr marL="547688" lvl="0" indent="-411163" algn="ctr" defTabSz="914400" fontAlgn="base">
              <a:spcAft>
                <a:spcPct val="0"/>
              </a:spcAft>
              <a:buClr>
                <a:srgbClr val="000000"/>
              </a:buClr>
              <a:buSzPct val="65000"/>
              <a:buNone/>
            </a:pPr>
            <a:r>
              <a:rPr lang="ru-RU" altLang="ru-RU" sz="3500" b="1" dirty="0" smtClean="0">
                <a:solidFill>
                  <a:srgbClr val="92D050"/>
                </a:solidFill>
                <a:latin typeface="Monotype Corsiva" panose="03010101010201010101" pitchFamily="66" charset="0"/>
              </a:rPr>
              <a:t>книги помогли распространению</a:t>
            </a:r>
            <a:r>
              <a:rPr lang="ru-RU" altLang="ru-RU" sz="3500" b="1" dirty="0">
                <a:solidFill>
                  <a:srgbClr val="92D050"/>
                </a:solidFill>
                <a:latin typeface="Monotype Corsiva" panose="03010101010201010101" pitchFamily="66" charset="0"/>
              </a:rPr>
              <a:t>  </a:t>
            </a:r>
            <a:r>
              <a:rPr lang="ru-RU" altLang="ru-RU" sz="3500" b="1" dirty="0" smtClean="0">
                <a:solidFill>
                  <a:srgbClr val="92D050"/>
                </a:solidFill>
                <a:latin typeface="Monotype Corsiva" panose="03010101010201010101" pitchFamily="66" charset="0"/>
              </a:rPr>
              <a:t>новой </a:t>
            </a:r>
            <a:r>
              <a:rPr lang="ru-RU" altLang="ru-RU" sz="3500" b="1" dirty="0">
                <a:solidFill>
                  <a:srgbClr val="92D050"/>
                </a:solidFill>
                <a:latin typeface="Monotype Corsiva" panose="03010101010201010101" pitchFamily="66" charset="0"/>
              </a:rPr>
              <a:t>христианской </a:t>
            </a:r>
            <a:r>
              <a:rPr lang="ru-RU" altLang="ru-RU" sz="3500" b="1" dirty="0" smtClean="0">
                <a:solidFill>
                  <a:srgbClr val="92D050"/>
                </a:solidFill>
                <a:latin typeface="Monotype Corsiva" panose="03010101010201010101" pitchFamily="66" charset="0"/>
              </a:rPr>
              <a:t>  религии.</a:t>
            </a:r>
            <a:endParaRPr lang="ru-RU" altLang="ru-RU" sz="3500" b="1" dirty="0">
              <a:solidFill>
                <a:srgbClr val="92D050"/>
              </a:solidFill>
              <a:latin typeface="Monotype Corsiva" panose="03010101010201010101" pitchFamily="66" charset="0"/>
            </a:endParaRPr>
          </a:p>
          <a:p>
            <a:pPr eaLnBrk="1" hangingPunct="1">
              <a:buFontTx/>
              <a:buNone/>
              <a:defRPr/>
            </a:pPr>
            <a:endParaRPr lang="ru-RU" altLang="ru-RU" sz="2800" b="1" dirty="0" smtClean="0">
              <a:solidFill>
                <a:srgbClr val="C0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16388" name="Picture 4" descr="Кирилл и Мефод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341438"/>
            <a:ext cx="3762375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dirty="0"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Надписи кириллицей и глаголицей на стенах собора Святой Софии в Великом Новгороде</a:t>
            </a:r>
            <a:endParaRPr lang="ru-RU" dirty="0">
              <a:solidFill>
                <a:srgbClr val="FFFF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Picture 8" descr="Глаголиц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8" y="1916832"/>
            <a:ext cx="465087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5348" y="2996952"/>
            <a:ext cx="4298280" cy="27031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4509120"/>
            <a:ext cx="21217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ru-RU" altLang="ru-RU" sz="3200" b="1" dirty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Глаголица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78629" y="5679335"/>
            <a:ext cx="20553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dirty="0" smtClean="0">
                <a:solidFill>
                  <a:srgbClr val="00B0F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Кириллица</a:t>
            </a:r>
            <a:endParaRPr lang="ru-RU" altLang="ru-RU" sz="2800" b="1" dirty="0">
              <a:solidFill>
                <a:srgbClr val="00B0F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32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4103688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75" y="309563"/>
            <a:ext cx="448627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0648"/>
            <a:ext cx="8640960" cy="136815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Азъ буки </a:t>
            </a:r>
            <a:r>
              <a:rPr lang="ru-RU" altLang="ru-RU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</a:t>
            </a:r>
            <a:r>
              <a:rPr lang="ru-RU" alt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буквы </a:t>
            </a: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Глаголь добро </a:t>
            </a:r>
            <a:r>
              <a:rPr lang="ru-RU" altLang="ru-RU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</a:t>
            </a:r>
            <a:r>
              <a:rPr lang="ru-RU" alt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  <a:r>
              <a:rPr lang="ru-RU" alt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</a:t>
            </a: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 есть.</a:t>
            </a: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6" name="Picture 4" descr="http://forumimage.ru/uploads/20101110/1289419183510094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96448"/>
            <a:ext cx="3384376" cy="422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://www.vseznayem.ru/images/stories/1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171" y="1124744"/>
            <a:ext cx="4535488" cy="568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-323850" y="3429000"/>
            <a:ext cx="4608513" cy="13112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000" dirty="0" smtClean="0"/>
              <a:t>	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387504"/>
            <a:ext cx="51125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rgbClr val="FFFF00"/>
                </a:solidFill>
              </a:rPr>
              <a:t>КАКО</a:t>
            </a:r>
            <a:r>
              <a:rPr lang="ru-RU" altLang="ru-RU" sz="3600" b="1" dirty="0">
                <a:solidFill>
                  <a:srgbClr val="FFFF00"/>
                </a:solidFill>
              </a:rPr>
              <a:t>, НАШ, ИЖЕ, </a:t>
            </a:r>
            <a:r>
              <a:rPr lang="ru-RU" altLang="ru-RU" sz="3600" b="1" dirty="0" smtClean="0">
                <a:solidFill>
                  <a:srgbClr val="FFFF00"/>
                </a:solidFill>
              </a:rPr>
              <a:t>-</a:t>
            </a:r>
            <a:endParaRPr lang="ru-RU" altLang="ru-RU" sz="3600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://vignette3.wikia.nocookie.net/lunar-eclipse/images/e/e4/4545613215465465.png/revision/latest?cb=20150327122555&amp;path-prefix=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92003"/>
            <a:ext cx="489654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776" y="1240321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defRPr/>
            </a:pPr>
            <a:r>
              <a:rPr lang="ru-RU" altLang="ru-RU" sz="3600" b="1" dirty="0" smtClean="0">
                <a:solidFill>
                  <a:srgbClr val="FFFF00"/>
                </a:solidFill>
              </a:rPr>
              <a:t>ГЛАГОЛЬ, АЗ, -</a:t>
            </a:r>
            <a:endParaRPr lang="ru-RU" altLang="ru-RU" sz="3600" b="1" dirty="0" smtClean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1971968"/>
            <a:ext cx="37048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8000" b="1" dirty="0" smtClean="0">
                <a:solidFill>
                  <a:srgbClr val="FF0000"/>
                </a:solidFill>
              </a:rPr>
              <a:t>КНИГА</a:t>
            </a:r>
            <a:endParaRPr lang="ru-RU" sz="8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79809" y="387503"/>
            <a:ext cx="1175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defRPr/>
            </a:pPr>
            <a:r>
              <a:rPr lang="ru-RU" altLang="ru-RU" sz="3600" b="1" dirty="0">
                <a:solidFill>
                  <a:srgbClr val="00B0F0"/>
                </a:solidFill>
              </a:rPr>
              <a:t>КНИ</a:t>
            </a:r>
            <a:endParaRPr lang="ru-RU" alt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78645" y="1239699"/>
            <a:ext cx="977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>
                <a:solidFill>
                  <a:srgbClr val="00B0F0"/>
                </a:solidFill>
              </a:rPr>
              <a:t>ГА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7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7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24643"/>
            <a:ext cx="8712968" cy="64621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980728"/>
            <a:ext cx="1227358" cy="12273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356992"/>
            <a:ext cx="1929647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39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2" descr="Рукописные книги Древней Рус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" t="4419" r="48691" b="23488"/>
          <a:stretch>
            <a:fillRect/>
          </a:stretch>
        </p:blipFill>
        <p:spPr bwMode="auto">
          <a:xfrm>
            <a:off x="242250" y="160213"/>
            <a:ext cx="26670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2" descr="Рукописные книги Древней Рус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29" t="30698" r="1396" b="2094"/>
          <a:stretch>
            <a:fillRect/>
          </a:stretch>
        </p:blipFill>
        <p:spPr bwMode="auto">
          <a:xfrm>
            <a:off x="6446365" y="210354"/>
            <a:ext cx="24765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78198" y="928702"/>
            <a:ext cx="29219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rgbClr val="66FFFF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ПИСЦЫ</a:t>
            </a:r>
            <a:endParaRPr lang="ru-RU" sz="54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rgbClr val="66FFFF"/>
              </a:solidFill>
              <a:effectLst>
                <a:glow rad="101600">
                  <a:srgbClr val="0070C0">
                    <a:alpha val="60000"/>
                  </a:srgb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204" y="4501445"/>
            <a:ext cx="3254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ЛЕТОПИСИ</a:t>
            </a:r>
            <a:endParaRPr lang="ru-RU" sz="44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FF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199" y="3012951"/>
            <a:ext cx="5544666" cy="37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8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568952" cy="5578962"/>
          </a:xfrm>
        </p:spPr>
        <p:txBody>
          <a:bodyPr/>
          <a:lstStyle/>
          <a:p>
            <a:pPr marL="274320" lvl="0" indent="-274320" algn="ctr" defTabSz="9144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5400" dirty="0" smtClean="0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Летопись</a:t>
            </a:r>
            <a:r>
              <a:rPr lang="ru-RU" sz="2800" dirty="0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 </a:t>
            </a:r>
            <a:r>
              <a:rPr lang="ru-RU" sz="2800" dirty="0" smtClean="0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srgbClr val="FFFF00"/>
                </a:solidFill>
                <a:latin typeface="Constantia"/>
                <a:ea typeface="+mn-ea"/>
                <a:cs typeface="+mn-cs"/>
              </a:rPr>
            </a:br>
            <a:r>
              <a:rPr lang="ru-RU" sz="3200" b="0" dirty="0" smtClean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-</a:t>
            </a:r>
            <a:r>
              <a:rPr lang="en-US" sz="3200" b="0" dirty="0" smtClean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 </a:t>
            </a:r>
            <a:r>
              <a:rPr lang="ru-RU" sz="3200" b="0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описание событий по годам</a:t>
            </a:r>
            <a:r>
              <a:rPr lang="ru-RU" sz="3200" b="0" dirty="0" smtClean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.</a:t>
            </a:r>
            <a:r>
              <a:rPr lang="ru-RU" sz="3200" b="0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3200" b="0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</a:br>
            <a:r>
              <a:rPr lang="ru-RU" sz="3200" b="0" dirty="0" smtClean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Славянское </a:t>
            </a:r>
            <a:r>
              <a:rPr lang="ru-RU" sz="3200" b="0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слово «лето» -переводится </a:t>
            </a:r>
            <a:r>
              <a:rPr lang="ru-RU" sz="3200" b="0" dirty="0" smtClean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год. </a:t>
            </a:r>
            <a:r>
              <a:rPr lang="ru-RU" sz="3200" b="0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3200" b="0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</a:br>
            <a:r>
              <a:rPr lang="ru-RU" sz="3200" b="0" dirty="0" smtClean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 </a:t>
            </a:r>
            <a:r>
              <a:rPr lang="ru-RU" sz="3200" b="0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Если на протяжении года ничего не произошло , то летописец записывал: </a:t>
            </a:r>
            <a:br>
              <a:rPr lang="ru-RU" sz="3200" b="0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</a:br>
            <a:r>
              <a:rPr lang="en-US" sz="2800" dirty="0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          </a:t>
            </a:r>
            <a:r>
              <a:rPr lang="ru-RU" sz="3200" dirty="0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«В лето … не </a:t>
            </a:r>
            <a:r>
              <a:rPr lang="ru-RU" sz="3200" dirty="0" err="1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бысть</a:t>
            </a:r>
            <a:r>
              <a:rPr lang="ru-RU" sz="3200" dirty="0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 ничего», </a:t>
            </a:r>
            <a:br>
              <a:rPr lang="ru-RU" sz="3200" dirty="0">
                <a:solidFill>
                  <a:srgbClr val="FFFF00"/>
                </a:solidFill>
                <a:latin typeface="Constantia"/>
                <a:ea typeface="+mn-ea"/>
                <a:cs typeface="+mn-cs"/>
              </a:rPr>
            </a:br>
            <a:r>
              <a:rPr lang="en-US" sz="3200" dirty="0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          </a:t>
            </a:r>
            <a:r>
              <a:rPr lang="ru-RU" sz="3200" dirty="0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«В лето … </a:t>
            </a:r>
            <a:r>
              <a:rPr lang="ru-RU" sz="3200" dirty="0" err="1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бысть</a:t>
            </a:r>
            <a:r>
              <a:rPr lang="ru-RU" sz="3200" dirty="0">
                <a:solidFill>
                  <a:srgbClr val="FFFF00"/>
                </a:solidFill>
                <a:latin typeface="Constantia"/>
                <a:ea typeface="+mn-ea"/>
                <a:cs typeface="+mn-cs"/>
              </a:rPr>
              <a:t> тишина» </a:t>
            </a:r>
            <a:br>
              <a:rPr lang="ru-RU" sz="3200" dirty="0">
                <a:solidFill>
                  <a:srgbClr val="FFFF00"/>
                </a:solidFill>
                <a:latin typeface="Constantia"/>
                <a:ea typeface="+mn-ea"/>
                <a:cs typeface="+mn-cs"/>
              </a:rPr>
            </a:br>
            <a:endParaRPr lang="ru-R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18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Boris\Downloads\слово о полк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38" y="2996952"/>
            <a:ext cx="4464496" cy="334739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25151" y="255661"/>
            <a:ext cx="8952966" cy="2741291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На древнеславянском языке написаны:</a:t>
            </a:r>
            <a:r>
              <a:rPr lang="ru-RU" sz="3200" dirty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  </a:t>
            </a:r>
            <a:b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летопись   «Повесть временных лет»,</a:t>
            </a:r>
            <a:b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древнейший свод законов «Русская Правда», </a:t>
            </a:r>
            <a:b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«Слово о полку Игореве, Игоря сына </a:t>
            </a:r>
            <a:r>
              <a:rPr lang="ru-RU" sz="3200" dirty="0" err="1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Святославля</a:t>
            </a:r>
            <a: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, </a:t>
            </a:r>
            <a:b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внука </a:t>
            </a:r>
            <a:r>
              <a:rPr lang="ru-RU" sz="3200" dirty="0" err="1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Ольгова</a:t>
            </a:r>
            <a:r>
              <a:rPr lang="ru-RU" sz="3200" dirty="0" smtClean="0">
                <a:ln>
                  <a:solidFill>
                    <a:srgbClr val="00B0F0"/>
                  </a:solidFill>
                </a:ln>
                <a:solidFill>
                  <a:srgbClr val="66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»</a:t>
            </a:r>
            <a:endParaRPr lang="ru-RU" sz="3200" dirty="0">
              <a:ln>
                <a:solidFill>
                  <a:srgbClr val="00B0F0"/>
                </a:solidFill>
              </a:ln>
              <a:solidFill>
                <a:srgbClr val="66FF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2" descr="C:\Users\Boris\Downloads\остромирово Е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7062" y="3789040"/>
            <a:ext cx="4230332" cy="2906843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555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72440" y="164817"/>
            <a:ext cx="7488063" cy="879475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  <a:defRPr/>
            </a:pPr>
            <a:r>
              <a:rPr lang="ru-RU" sz="3200" b="1" dirty="0" smtClean="0">
                <a:solidFill>
                  <a:srgbClr val="000099"/>
                </a:solidFill>
                <a:latin typeface="+mj-lt"/>
              </a:rPr>
              <a:t>Пиктограмма  –  рисуночное письмо</a:t>
            </a:r>
          </a:p>
        </p:txBody>
      </p:sp>
      <p:pic>
        <p:nvPicPr>
          <p:cNvPr id="6148" name="Picture 7" descr="древние пиктографические рисун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472" y="3498850"/>
            <a:ext cx="5221287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http://ec-dejavu.ru/images/a/archeology_4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" y="4200525"/>
            <a:ext cx="38100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 descr="http://telegraf.com.ua/files/2013/08/Algerien_5_00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58589"/>
            <a:ext cx="6567162" cy="2765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717803" cy="1159090"/>
          </a:xfr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663300"/>
                </a:solidFill>
                <a:latin typeface="Monotype Corsiva" pitchFamily="66" charset="0"/>
              </a:rPr>
              <a:t> </a:t>
            </a:r>
            <a:r>
              <a:rPr lang="ru-RU" sz="3600" dirty="0">
                <a:solidFill>
                  <a:srgbClr val="663300"/>
                </a:solidFill>
                <a:latin typeface="Monotype Corsiva" pitchFamily="66" charset="0"/>
              </a:rPr>
              <a:t>"</a:t>
            </a:r>
            <a:r>
              <a:rPr lang="ru-RU" sz="3600" dirty="0">
                <a:solidFill>
                  <a:srgbClr val="6633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  <a:t>Повесть временных лет" </a:t>
            </a:r>
            <a:r>
              <a:rPr lang="ru-RU" sz="3600" dirty="0">
                <a:solidFill>
                  <a:srgbClr val="663300"/>
                </a:solidFill>
                <a:latin typeface="Monotype Corsiva" pitchFamily="66" charset="0"/>
              </a:rPr>
              <a:t>- наиболее ранний из дошедших до нас летописных сводов. </a:t>
            </a:r>
            <a:endParaRPr lang="ru-RU" sz="3600" b="1" dirty="0">
              <a:solidFill>
                <a:srgbClr val="663300"/>
              </a:solidFill>
              <a:effectLst/>
              <a:latin typeface="Monotype Corsiva" pitchFamily="66" charset="0"/>
            </a:endParaRPr>
          </a:p>
        </p:txBody>
      </p:sp>
      <p:sp>
        <p:nvSpPr>
          <p:cNvPr id="29699" name="Текст 6"/>
          <p:cNvSpPr>
            <a:spLocks noGrp="1"/>
          </p:cNvSpPr>
          <p:nvPr>
            <p:ph type="body" idx="4294967295"/>
          </p:nvPr>
        </p:nvSpPr>
        <p:spPr>
          <a:xfrm>
            <a:off x="395536" y="1772816"/>
            <a:ext cx="4067944" cy="4425355"/>
          </a:xfrm>
        </p:spPr>
        <p:txBody>
          <a:bodyPr>
            <a:normAutofit lnSpcReduction="10000"/>
          </a:bodyPr>
          <a:lstStyle/>
          <a:p>
            <a:pPr eaLnBrk="1" hangingPunct="1"/>
            <a:endParaRPr lang="ru-RU" altLang="ru-RU" sz="2000" dirty="0" smtClean="0"/>
          </a:p>
          <a:p>
            <a:pPr marL="0" indent="0" algn="ctr" eaLnBrk="1" hangingPunct="1">
              <a:buNone/>
            </a:pPr>
            <a:r>
              <a:rPr lang="ru-RU" altLang="ru-RU" sz="3600" b="1" dirty="0" smtClean="0">
                <a:solidFill>
                  <a:srgbClr val="92D050"/>
                </a:solidFill>
                <a:latin typeface="Monotype Corsiva" panose="03010101010201010101" pitchFamily="66" charset="0"/>
              </a:rPr>
              <a:t>Нестор – монах Киево-Печерского монастыря (1056-1114) составил описание истории становления Руси</a:t>
            </a:r>
          </a:p>
          <a:p>
            <a:pPr marL="0" indent="0" algn="ctr" eaLnBrk="1" hangingPunct="1">
              <a:buNone/>
            </a:pPr>
            <a:r>
              <a:rPr lang="ru-RU" altLang="ru-RU" sz="3600" b="1" dirty="0" smtClean="0">
                <a:solidFill>
                  <a:srgbClr val="92D050"/>
                </a:solidFill>
                <a:latin typeface="Monotype Corsiva" panose="03010101010201010101" pitchFamily="66" charset="0"/>
              </a:rPr>
              <a:t> с</a:t>
            </a:r>
            <a:r>
              <a:rPr lang="en-US" altLang="ru-RU" sz="3600" b="1" dirty="0" smtClean="0">
                <a:solidFill>
                  <a:srgbClr val="92D050"/>
                </a:solidFill>
                <a:latin typeface="Monotype Corsiva" panose="03010101010201010101" pitchFamily="66" charset="0"/>
              </a:rPr>
              <a:t> V-VI</a:t>
            </a:r>
            <a:r>
              <a:rPr lang="ru-RU" altLang="ru-RU" sz="3600" b="1" dirty="0" smtClean="0">
                <a:solidFill>
                  <a:srgbClr val="92D050"/>
                </a:solidFill>
                <a:latin typeface="Monotype Corsiva" panose="03010101010201010101" pitchFamily="66" charset="0"/>
              </a:rPr>
              <a:t> веков.</a:t>
            </a:r>
          </a:p>
          <a:p>
            <a:pPr algn="ctr" eaLnBrk="1" hangingPunct="1"/>
            <a:endParaRPr lang="ru-RU" altLang="ru-RU" sz="2400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5604" name="Picture 6" descr="Нестор летописец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60032" y="1412776"/>
            <a:ext cx="3965275" cy="5287989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053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1" descr="http://player.myshared.ru/5/414889/data/images/img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11"/>
          <a:stretch>
            <a:fillRect/>
          </a:stretch>
        </p:blipFill>
        <p:spPr bwMode="auto">
          <a:xfrm>
            <a:off x="251520" y="260648"/>
            <a:ext cx="3024336" cy="511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Рисунок 2" descr="http://player.myshared.ru/5/414889/data/images/img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6" t="5850" r="8148" b="6117"/>
          <a:stretch>
            <a:fillRect/>
          </a:stretch>
        </p:blipFill>
        <p:spPr bwMode="auto">
          <a:xfrm>
            <a:off x="6444208" y="116631"/>
            <a:ext cx="2592288" cy="371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Рисунок 3" descr="http://player.myshared.ru/5/414889/data/images/img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2" t="4587" r="8502" b="5505"/>
          <a:stretch>
            <a:fillRect/>
          </a:stretch>
        </p:blipFill>
        <p:spPr bwMode="auto">
          <a:xfrm>
            <a:off x="3491880" y="2492896"/>
            <a:ext cx="2736304" cy="396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9949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Boris\Desktop\Творческие задания\ЦС.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54748" y="116632"/>
            <a:ext cx="3195144" cy="4065985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Boris\Desktop\Творческие задания\ЦС.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389" y="261856"/>
            <a:ext cx="2992055" cy="377553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5227" t="14071" r="17362" b="7642"/>
          <a:stretch/>
        </p:blipFill>
        <p:spPr>
          <a:xfrm>
            <a:off x="2195736" y="3763690"/>
            <a:ext cx="2045779" cy="29163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/>
          <a:srcRect l="19521" t="4601" r="19489" b="-2744"/>
          <a:stretch/>
        </p:blipFill>
        <p:spPr>
          <a:xfrm>
            <a:off x="4702620" y="3791918"/>
            <a:ext cx="2304256" cy="300964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915816" y="378458"/>
            <a:ext cx="3167825" cy="1156990"/>
          </a:xfrm>
          <a:prstGeom prst="rect">
            <a:avLst/>
          </a:prstGeom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smtClean="0">
                <a:solidFill>
                  <a:srgbClr val="663300"/>
                </a:solidFill>
                <a:latin typeface="Monotype Corsiva" pitchFamily="66" charset="0"/>
              </a:rPr>
              <a:t>Эти затейливые буквицы </a:t>
            </a:r>
            <a:br>
              <a:rPr lang="ru-RU" sz="2400" smtClean="0">
                <a:solidFill>
                  <a:srgbClr val="663300"/>
                </a:solidFill>
                <a:latin typeface="Monotype Corsiva" pitchFamily="66" charset="0"/>
              </a:rPr>
            </a:br>
            <a:r>
              <a:rPr lang="ru-RU" sz="2400" smtClean="0">
                <a:solidFill>
                  <a:srgbClr val="663300"/>
                </a:solidFill>
                <a:latin typeface="Monotype Corsiva" pitchFamily="66" charset="0"/>
              </a:rPr>
              <a:t>взяты из рукописных </a:t>
            </a:r>
            <a:br>
              <a:rPr lang="ru-RU" sz="2400" smtClean="0">
                <a:solidFill>
                  <a:srgbClr val="663300"/>
                </a:solidFill>
                <a:latin typeface="Monotype Corsiva" pitchFamily="66" charset="0"/>
              </a:rPr>
            </a:br>
            <a:r>
              <a:rPr lang="ru-RU" sz="2400" smtClean="0">
                <a:solidFill>
                  <a:srgbClr val="663300"/>
                </a:solidFill>
                <a:latin typeface="Monotype Corsiva" pitchFamily="66" charset="0"/>
              </a:rPr>
              <a:t>книг Древней Руси</a:t>
            </a:r>
            <a:endParaRPr lang="ru-RU" sz="2400" dirty="0">
              <a:solidFill>
                <a:srgbClr val="6633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742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Grp="1" noChangeArrowheads="1"/>
          </p:cNvSpPr>
          <p:nvPr>
            <p:ph idx="1"/>
          </p:nvPr>
        </p:nvSpPr>
        <p:spPr>
          <a:xfrm>
            <a:off x="2789636" y="2511030"/>
            <a:ext cx="377428" cy="377428"/>
          </a:xfr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2800" b="1" dirty="0"/>
              <a:t>р</a:t>
            </a:r>
          </a:p>
        </p:txBody>
      </p:sp>
      <p:sp>
        <p:nvSpPr>
          <p:cNvPr id="2" name="Прямоугольник 5"/>
          <p:cNvSpPr>
            <a:spLocks noChangeArrowheads="1"/>
          </p:cNvSpPr>
          <p:nvPr/>
        </p:nvSpPr>
        <p:spPr bwMode="auto">
          <a:xfrm>
            <a:off x="2428875" y="2893220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>
                <a:solidFill>
                  <a:prstClr val="white"/>
                </a:solidFill>
              </a:rPr>
              <a:t>б</a:t>
            </a:r>
          </a:p>
        </p:txBody>
      </p:sp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2789636" y="3267075"/>
            <a:ext cx="377428" cy="37742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е</a:t>
            </a:r>
          </a:p>
        </p:txBody>
      </p:sp>
      <p:sp>
        <p:nvSpPr>
          <p:cNvPr id="4" name="Прямоугольник 5"/>
          <p:cNvSpPr>
            <a:spLocks noChangeArrowheads="1"/>
          </p:cNvSpPr>
          <p:nvPr/>
        </p:nvSpPr>
        <p:spPr bwMode="auto">
          <a:xfrm>
            <a:off x="2789636" y="3644505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т</a:t>
            </a:r>
          </a:p>
        </p:txBody>
      </p:sp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2789636" y="2132411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>
                <a:solidFill>
                  <a:prstClr val="white"/>
                </a:solidFill>
              </a:rPr>
              <a:t>ц</a:t>
            </a: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3199707" y="4034945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и</a:t>
            </a:r>
          </a:p>
        </p:txBody>
      </p:sp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2014950" y="4430228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е</a:t>
            </a:r>
          </a:p>
        </p:txBody>
      </p:sp>
      <p:sp>
        <p:nvSpPr>
          <p:cNvPr id="9" name="Прямоугольник 5"/>
          <p:cNvSpPr>
            <a:spLocks noChangeArrowheads="1"/>
          </p:cNvSpPr>
          <p:nvPr/>
        </p:nvSpPr>
        <p:spPr bwMode="auto">
          <a:xfrm>
            <a:off x="2031140" y="4824508"/>
            <a:ext cx="377428" cy="37742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л</a:t>
            </a:r>
          </a:p>
        </p:txBody>
      </p:sp>
      <p:sp>
        <p:nvSpPr>
          <p:cNvPr id="10" name="Прямоугольник 5"/>
          <p:cNvSpPr>
            <a:spLocks noChangeArrowheads="1"/>
          </p:cNvSpPr>
          <p:nvPr/>
        </p:nvSpPr>
        <p:spPr bwMode="auto">
          <a:xfrm>
            <a:off x="2412206" y="2511030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и</a:t>
            </a:r>
          </a:p>
        </p:txBody>
      </p:sp>
      <p:sp>
        <p:nvSpPr>
          <p:cNvPr id="11" name="Прямоугольник 5"/>
          <p:cNvSpPr>
            <a:spLocks noChangeArrowheads="1"/>
          </p:cNvSpPr>
          <p:nvPr/>
        </p:nvSpPr>
        <p:spPr bwMode="auto">
          <a:xfrm>
            <a:off x="3168255" y="2511030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и</a:t>
            </a:r>
          </a:p>
        </p:txBody>
      </p:sp>
      <p:sp>
        <p:nvSpPr>
          <p:cNvPr id="12" name="Прямоугольник 5"/>
          <p:cNvSpPr>
            <a:spLocks noChangeArrowheads="1"/>
          </p:cNvSpPr>
          <p:nvPr/>
        </p:nvSpPr>
        <p:spPr bwMode="auto">
          <a:xfrm>
            <a:off x="3545681" y="2511030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л</a:t>
            </a:r>
          </a:p>
        </p:txBody>
      </p:sp>
      <p:sp>
        <p:nvSpPr>
          <p:cNvPr id="13" name="Прямоугольник 5"/>
          <p:cNvSpPr>
            <a:spLocks noChangeArrowheads="1"/>
          </p:cNvSpPr>
          <p:nvPr/>
        </p:nvSpPr>
        <p:spPr bwMode="auto">
          <a:xfrm>
            <a:off x="3924300" y="2511030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>
                <a:solidFill>
                  <a:prstClr val="white"/>
                </a:solidFill>
              </a:rPr>
              <a:t>л</a:t>
            </a:r>
          </a:p>
        </p:txBody>
      </p:sp>
      <p:sp>
        <p:nvSpPr>
          <p:cNvPr id="14" name="Прямоугольник 5"/>
          <p:cNvSpPr>
            <a:spLocks noChangeArrowheads="1"/>
          </p:cNvSpPr>
          <p:nvPr/>
        </p:nvSpPr>
        <p:spPr bwMode="auto">
          <a:xfrm>
            <a:off x="4301730" y="2511030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>
                <a:solidFill>
                  <a:prstClr val="white"/>
                </a:solidFill>
              </a:rPr>
              <a:t>и</a:t>
            </a:r>
          </a:p>
        </p:txBody>
      </p:sp>
      <p:sp>
        <p:nvSpPr>
          <p:cNvPr id="15" name="Прямоугольник 5"/>
          <p:cNvSpPr>
            <a:spLocks noChangeArrowheads="1"/>
          </p:cNvSpPr>
          <p:nvPr/>
        </p:nvSpPr>
        <p:spPr bwMode="auto">
          <a:xfrm>
            <a:off x="2033587" y="2511030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к</a:t>
            </a:r>
          </a:p>
        </p:txBody>
      </p:sp>
      <p:sp>
        <p:nvSpPr>
          <p:cNvPr id="17" name="Прямоугольник 5"/>
          <p:cNvSpPr>
            <a:spLocks noChangeArrowheads="1"/>
          </p:cNvSpPr>
          <p:nvPr/>
        </p:nvSpPr>
        <p:spPr bwMode="auto">
          <a:xfrm>
            <a:off x="4680348" y="2511030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ц</a:t>
            </a:r>
          </a:p>
        </p:txBody>
      </p:sp>
      <p:sp>
        <p:nvSpPr>
          <p:cNvPr id="18" name="Прямоугольник 5"/>
          <p:cNvSpPr>
            <a:spLocks noChangeArrowheads="1"/>
          </p:cNvSpPr>
          <p:nvPr/>
        </p:nvSpPr>
        <p:spPr bwMode="auto">
          <a:xfrm>
            <a:off x="5057775" y="2511030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а</a:t>
            </a:r>
          </a:p>
        </p:txBody>
      </p:sp>
      <p:sp>
        <p:nvSpPr>
          <p:cNvPr id="19" name="Прямоугольник 5"/>
          <p:cNvSpPr>
            <a:spLocks noChangeArrowheads="1"/>
          </p:cNvSpPr>
          <p:nvPr/>
        </p:nvSpPr>
        <p:spPr bwMode="auto">
          <a:xfrm>
            <a:off x="2412206" y="2132411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с</a:t>
            </a:r>
          </a:p>
        </p:txBody>
      </p:sp>
      <p:sp>
        <p:nvSpPr>
          <p:cNvPr id="20" name="Прямоугольник 5"/>
          <p:cNvSpPr>
            <a:spLocks noChangeArrowheads="1"/>
          </p:cNvSpPr>
          <p:nvPr/>
        </p:nvSpPr>
        <p:spPr bwMode="auto">
          <a:xfrm>
            <a:off x="2053830" y="2143126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и</a:t>
            </a:r>
          </a:p>
        </p:txBody>
      </p:sp>
      <p:sp>
        <p:nvSpPr>
          <p:cNvPr id="21" name="Прямоугольник 5"/>
          <p:cNvSpPr>
            <a:spLocks noChangeArrowheads="1"/>
          </p:cNvSpPr>
          <p:nvPr/>
        </p:nvSpPr>
        <p:spPr bwMode="auto">
          <a:xfrm>
            <a:off x="1656161" y="2132411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п</a:t>
            </a:r>
          </a:p>
        </p:txBody>
      </p:sp>
      <p:sp>
        <p:nvSpPr>
          <p:cNvPr id="22" name="Прямоугольник 5"/>
          <p:cNvSpPr>
            <a:spLocks noChangeArrowheads="1"/>
          </p:cNvSpPr>
          <p:nvPr/>
        </p:nvSpPr>
        <p:spPr bwMode="auto">
          <a:xfrm>
            <a:off x="3168255" y="2132411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ы</a:t>
            </a:r>
          </a:p>
        </p:txBody>
      </p:sp>
      <p:sp>
        <p:nvSpPr>
          <p:cNvPr id="23" name="Прямоугольник 5"/>
          <p:cNvSpPr>
            <a:spLocks noChangeArrowheads="1"/>
          </p:cNvSpPr>
          <p:nvPr/>
        </p:nvSpPr>
        <p:spPr bwMode="auto">
          <a:xfrm>
            <a:off x="2803923" y="2893220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>
                <a:solidFill>
                  <a:prstClr val="white"/>
                </a:solidFill>
              </a:rPr>
              <a:t>у</a:t>
            </a:r>
          </a:p>
        </p:txBody>
      </p:sp>
      <p:sp>
        <p:nvSpPr>
          <p:cNvPr id="24" name="Прямоугольник 5"/>
          <p:cNvSpPr>
            <a:spLocks noChangeArrowheads="1"/>
          </p:cNvSpPr>
          <p:nvPr/>
        </p:nvSpPr>
        <p:spPr bwMode="auto">
          <a:xfrm>
            <a:off x="3178969" y="2893220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>
                <a:solidFill>
                  <a:prstClr val="white"/>
                </a:solidFill>
              </a:rPr>
              <a:t>к</a:t>
            </a:r>
          </a:p>
        </p:txBody>
      </p:sp>
      <p:sp>
        <p:nvSpPr>
          <p:cNvPr id="25" name="Прямоугольник 5"/>
          <p:cNvSpPr>
            <a:spLocks noChangeArrowheads="1"/>
          </p:cNvSpPr>
          <p:nvPr/>
        </p:nvSpPr>
        <p:spPr bwMode="auto">
          <a:xfrm>
            <a:off x="3554017" y="2893220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>
                <a:solidFill>
                  <a:prstClr val="white"/>
                </a:solidFill>
              </a:rPr>
              <a:t>в</a:t>
            </a:r>
          </a:p>
        </p:txBody>
      </p:sp>
      <p:sp>
        <p:nvSpPr>
          <p:cNvPr id="26" name="Прямоугольник 5"/>
          <p:cNvSpPr>
            <a:spLocks noChangeArrowheads="1"/>
          </p:cNvSpPr>
          <p:nvPr/>
        </p:nvSpPr>
        <p:spPr bwMode="auto">
          <a:xfrm>
            <a:off x="3929062" y="2893220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и</a:t>
            </a:r>
          </a:p>
        </p:txBody>
      </p:sp>
      <p:sp>
        <p:nvSpPr>
          <p:cNvPr id="27" name="Прямоугольник 5"/>
          <p:cNvSpPr>
            <a:spLocks noChangeArrowheads="1"/>
          </p:cNvSpPr>
          <p:nvPr/>
        </p:nvSpPr>
        <p:spPr bwMode="auto">
          <a:xfrm>
            <a:off x="2412206" y="3267076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ч</a:t>
            </a:r>
          </a:p>
        </p:txBody>
      </p:sp>
      <p:sp>
        <p:nvSpPr>
          <p:cNvPr id="28" name="Прямоугольник 5"/>
          <p:cNvSpPr>
            <a:spLocks noChangeArrowheads="1"/>
          </p:cNvSpPr>
          <p:nvPr/>
        </p:nvSpPr>
        <p:spPr bwMode="auto">
          <a:xfrm>
            <a:off x="3168255" y="3267076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в</a:t>
            </a:r>
          </a:p>
        </p:txBody>
      </p:sp>
      <p:sp>
        <p:nvSpPr>
          <p:cNvPr id="29" name="Прямоугольник 5"/>
          <p:cNvSpPr>
            <a:spLocks noChangeArrowheads="1"/>
          </p:cNvSpPr>
          <p:nvPr/>
        </p:nvSpPr>
        <p:spPr bwMode="auto">
          <a:xfrm>
            <a:off x="3545681" y="3267076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и</a:t>
            </a:r>
          </a:p>
        </p:txBody>
      </p:sp>
      <p:sp>
        <p:nvSpPr>
          <p:cNvPr id="30" name="Прямоугольник 5"/>
          <p:cNvSpPr>
            <a:spLocks noChangeArrowheads="1"/>
          </p:cNvSpPr>
          <p:nvPr/>
        </p:nvSpPr>
        <p:spPr bwMode="auto">
          <a:xfrm>
            <a:off x="2412206" y="3644505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с</a:t>
            </a:r>
          </a:p>
        </p:txBody>
      </p:sp>
      <p:sp>
        <p:nvSpPr>
          <p:cNvPr id="31" name="Прямоугольник 5"/>
          <p:cNvSpPr>
            <a:spLocks noChangeArrowheads="1"/>
          </p:cNvSpPr>
          <p:nvPr/>
        </p:nvSpPr>
        <p:spPr bwMode="auto">
          <a:xfrm>
            <a:off x="2033587" y="3644505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е</a:t>
            </a:r>
          </a:p>
        </p:txBody>
      </p:sp>
      <p:sp>
        <p:nvSpPr>
          <p:cNvPr id="40101" name="Прямоугольник 5"/>
          <p:cNvSpPr>
            <a:spLocks noChangeArrowheads="1"/>
          </p:cNvSpPr>
          <p:nvPr/>
        </p:nvSpPr>
        <p:spPr bwMode="auto">
          <a:xfrm>
            <a:off x="1656161" y="3644505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н</a:t>
            </a:r>
          </a:p>
        </p:txBody>
      </p:sp>
      <p:sp>
        <p:nvSpPr>
          <p:cNvPr id="40102" name="Прямоугольник 5"/>
          <p:cNvSpPr>
            <a:spLocks noChangeArrowheads="1"/>
          </p:cNvSpPr>
          <p:nvPr/>
        </p:nvSpPr>
        <p:spPr bwMode="auto">
          <a:xfrm>
            <a:off x="2794980" y="4041715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к</a:t>
            </a:r>
          </a:p>
        </p:txBody>
      </p:sp>
      <p:sp>
        <p:nvSpPr>
          <p:cNvPr id="40103" name="Прямоугольник 5"/>
          <p:cNvSpPr>
            <a:spLocks noChangeArrowheads="1"/>
          </p:cNvSpPr>
          <p:nvPr/>
        </p:nvSpPr>
        <p:spPr bwMode="auto">
          <a:xfrm>
            <a:off x="2413942" y="4041716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у</a:t>
            </a:r>
          </a:p>
        </p:txBody>
      </p:sp>
      <p:sp>
        <p:nvSpPr>
          <p:cNvPr id="40104" name="Прямоугольник 5"/>
          <p:cNvSpPr>
            <a:spLocks noChangeArrowheads="1"/>
          </p:cNvSpPr>
          <p:nvPr/>
        </p:nvSpPr>
        <p:spPr bwMode="auto">
          <a:xfrm>
            <a:off x="2022621" y="4031215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б</a:t>
            </a:r>
          </a:p>
        </p:txBody>
      </p:sp>
      <p:sp>
        <p:nvSpPr>
          <p:cNvPr id="40105" name="Прямоугольник 5"/>
          <p:cNvSpPr>
            <a:spLocks noChangeArrowheads="1"/>
          </p:cNvSpPr>
          <p:nvPr/>
        </p:nvSpPr>
        <p:spPr bwMode="auto">
          <a:xfrm>
            <a:off x="1656161" y="4424460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п</a:t>
            </a:r>
          </a:p>
        </p:txBody>
      </p:sp>
      <p:sp>
        <p:nvSpPr>
          <p:cNvPr id="40106" name="Прямоугольник 5"/>
          <p:cNvSpPr>
            <a:spLocks noChangeArrowheads="1"/>
          </p:cNvSpPr>
          <p:nvPr/>
        </p:nvSpPr>
        <p:spPr bwMode="auto">
          <a:xfrm>
            <a:off x="2393111" y="4435996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р</a:t>
            </a:r>
          </a:p>
        </p:txBody>
      </p:sp>
      <p:sp>
        <p:nvSpPr>
          <p:cNvPr id="40107" name="Прямоугольник 5"/>
          <p:cNvSpPr>
            <a:spLocks noChangeArrowheads="1"/>
          </p:cNvSpPr>
          <p:nvPr/>
        </p:nvSpPr>
        <p:spPr bwMode="auto">
          <a:xfrm>
            <a:off x="2779481" y="4438925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г</a:t>
            </a:r>
          </a:p>
        </p:txBody>
      </p:sp>
      <p:sp>
        <p:nvSpPr>
          <p:cNvPr id="40108" name="Прямоугольник 5"/>
          <p:cNvSpPr>
            <a:spLocks noChangeArrowheads="1"/>
          </p:cNvSpPr>
          <p:nvPr/>
        </p:nvSpPr>
        <p:spPr bwMode="auto">
          <a:xfrm>
            <a:off x="2428399" y="4826975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е</a:t>
            </a:r>
          </a:p>
        </p:txBody>
      </p:sp>
      <p:sp>
        <p:nvSpPr>
          <p:cNvPr id="40109" name="Прямоугольник 5"/>
          <p:cNvSpPr>
            <a:spLocks noChangeArrowheads="1"/>
          </p:cNvSpPr>
          <p:nvPr/>
        </p:nvSpPr>
        <p:spPr bwMode="auto">
          <a:xfrm>
            <a:off x="2779481" y="4826974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т</a:t>
            </a:r>
          </a:p>
        </p:txBody>
      </p:sp>
      <p:sp>
        <p:nvSpPr>
          <p:cNvPr id="40110" name="Прямоугольник 5"/>
          <p:cNvSpPr>
            <a:spLocks noChangeArrowheads="1"/>
          </p:cNvSpPr>
          <p:nvPr/>
        </p:nvSpPr>
        <p:spPr bwMode="auto">
          <a:xfrm>
            <a:off x="3141452" y="4816631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>
                <a:solidFill>
                  <a:prstClr val="white"/>
                </a:solidFill>
              </a:rPr>
              <a:t>о</a:t>
            </a:r>
          </a:p>
        </p:txBody>
      </p:sp>
      <p:sp>
        <p:nvSpPr>
          <p:cNvPr id="40111" name="Прямоугольник 5"/>
          <p:cNvSpPr>
            <a:spLocks noChangeArrowheads="1"/>
          </p:cNvSpPr>
          <p:nvPr/>
        </p:nvSpPr>
        <p:spPr bwMode="auto">
          <a:xfrm>
            <a:off x="3526364" y="4809114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п</a:t>
            </a:r>
          </a:p>
        </p:txBody>
      </p:sp>
      <p:sp>
        <p:nvSpPr>
          <p:cNvPr id="40112" name="Прямоугольник 5"/>
          <p:cNvSpPr>
            <a:spLocks noChangeArrowheads="1"/>
          </p:cNvSpPr>
          <p:nvPr/>
        </p:nvSpPr>
        <p:spPr bwMode="auto">
          <a:xfrm>
            <a:off x="4316928" y="4824508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с</a:t>
            </a:r>
          </a:p>
        </p:txBody>
      </p:sp>
      <p:sp>
        <p:nvSpPr>
          <p:cNvPr id="40113" name="Прямоугольник 5"/>
          <p:cNvSpPr>
            <a:spLocks noChangeArrowheads="1"/>
          </p:cNvSpPr>
          <p:nvPr/>
        </p:nvSpPr>
        <p:spPr bwMode="auto">
          <a:xfrm>
            <a:off x="3929081" y="4809114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и</a:t>
            </a:r>
          </a:p>
        </p:txBody>
      </p:sp>
      <p:sp>
        <p:nvSpPr>
          <p:cNvPr id="53" name="Штриховая стрелка вправо 52"/>
          <p:cNvSpPr>
            <a:spLocks noChangeArrowheads="1"/>
          </p:cNvSpPr>
          <p:nvPr/>
        </p:nvSpPr>
        <p:spPr bwMode="auto">
          <a:xfrm>
            <a:off x="1331119" y="2187180"/>
            <a:ext cx="214313" cy="321469"/>
          </a:xfrm>
          <a:custGeom>
            <a:avLst/>
            <a:gdLst>
              <a:gd name="T0" fmla="*/ 142875 w 285750"/>
              <a:gd name="T1" fmla="*/ 0 h 428625"/>
              <a:gd name="T2" fmla="*/ 0 w 285750"/>
              <a:gd name="T3" fmla="*/ 214313 h 428625"/>
              <a:gd name="T4" fmla="*/ 142875 w 285750"/>
              <a:gd name="T5" fmla="*/ 428625 h 428625"/>
              <a:gd name="T6" fmla="*/ 285750 w 285750"/>
              <a:gd name="T7" fmla="*/ 214313 h 4286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44648 w 285750"/>
              <a:gd name="T13" fmla="*/ 107156 h 428625"/>
              <a:gd name="T14" fmla="*/ 214313 w 285750"/>
              <a:gd name="T15" fmla="*/ 321469 h 428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5750" h="428625">
                <a:moveTo>
                  <a:pt x="0" y="107156"/>
                </a:moveTo>
                <a:lnTo>
                  <a:pt x="8930" y="107156"/>
                </a:lnTo>
                <a:lnTo>
                  <a:pt x="8930" y="321469"/>
                </a:lnTo>
                <a:lnTo>
                  <a:pt x="0" y="321469"/>
                </a:lnTo>
                <a:close/>
                <a:moveTo>
                  <a:pt x="17859" y="107156"/>
                </a:moveTo>
                <a:lnTo>
                  <a:pt x="35719" y="107156"/>
                </a:lnTo>
                <a:lnTo>
                  <a:pt x="35719" y="321469"/>
                </a:lnTo>
                <a:lnTo>
                  <a:pt x="17859" y="321469"/>
                </a:lnTo>
                <a:close/>
                <a:moveTo>
                  <a:pt x="44648" y="107156"/>
                </a:moveTo>
                <a:lnTo>
                  <a:pt x="142875" y="107156"/>
                </a:lnTo>
                <a:lnTo>
                  <a:pt x="142875" y="0"/>
                </a:lnTo>
                <a:lnTo>
                  <a:pt x="285750" y="214313"/>
                </a:lnTo>
                <a:lnTo>
                  <a:pt x="142875" y="428625"/>
                </a:lnTo>
                <a:lnTo>
                  <a:pt x="142875" y="321469"/>
                </a:lnTo>
                <a:lnTo>
                  <a:pt x="44648" y="32146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685800" eaLnBrk="1" hangingPunct="1">
              <a:defRPr/>
            </a:pPr>
            <a:endParaRPr lang="ru-RU" sz="135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40114" name="Штриховая стрелка вправо 52"/>
          <p:cNvSpPr>
            <a:spLocks noChangeArrowheads="1"/>
          </p:cNvSpPr>
          <p:nvPr/>
        </p:nvSpPr>
        <p:spPr bwMode="auto">
          <a:xfrm>
            <a:off x="1737718" y="4825566"/>
            <a:ext cx="214313" cy="321469"/>
          </a:xfrm>
          <a:custGeom>
            <a:avLst/>
            <a:gdLst>
              <a:gd name="T0" fmla="*/ 142875 w 285750"/>
              <a:gd name="T1" fmla="*/ 0 h 428625"/>
              <a:gd name="T2" fmla="*/ 0 w 285750"/>
              <a:gd name="T3" fmla="*/ 214313 h 428625"/>
              <a:gd name="T4" fmla="*/ 142875 w 285750"/>
              <a:gd name="T5" fmla="*/ 428625 h 428625"/>
              <a:gd name="T6" fmla="*/ 285750 w 285750"/>
              <a:gd name="T7" fmla="*/ 214313 h 4286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44648 w 285750"/>
              <a:gd name="T13" fmla="*/ 107156 h 428625"/>
              <a:gd name="T14" fmla="*/ 214313 w 285750"/>
              <a:gd name="T15" fmla="*/ 321469 h 428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5750" h="428625">
                <a:moveTo>
                  <a:pt x="0" y="107156"/>
                </a:moveTo>
                <a:lnTo>
                  <a:pt x="8930" y="107156"/>
                </a:lnTo>
                <a:lnTo>
                  <a:pt x="8930" y="321469"/>
                </a:lnTo>
                <a:lnTo>
                  <a:pt x="0" y="321469"/>
                </a:lnTo>
                <a:close/>
                <a:moveTo>
                  <a:pt x="17859" y="107156"/>
                </a:moveTo>
                <a:lnTo>
                  <a:pt x="35719" y="107156"/>
                </a:lnTo>
                <a:lnTo>
                  <a:pt x="35719" y="321469"/>
                </a:lnTo>
                <a:lnTo>
                  <a:pt x="17859" y="321469"/>
                </a:lnTo>
                <a:close/>
                <a:moveTo>
                  <a:pt x="44648" y="107156"/>
                </a:moveTo>
                <a:lnTo>
                  <a:pt x="142875" y="107156"/>
                </a:lnTo>
                <a:lnTo>
                  <a:pt x="142875" y="0"/>
                </a:lnTo>
                <a:lnTo>
                  <a:pt x="285750" y="214313"/>
                </a:lnTo>
                <a:lnTo>
                  <a:pt x="142875" y="428625"/>
                </a:lnTo>
                <a:lnTo>
                  <a:pt x="142875" y="321469"/>
                </a:lnTo>
                <a:lnTo>
                  <a:pt x="44648" y="321469"/>
                </a:lnTo>
                <a:close/>
              </a:path>
            </a:pathLst>
          </a:custGeom>
          <a:solidFill>
            <a:srgbClr val="0000FF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685800" eaLnBrk="1" hangingPunct="1">
              <a:defRPr/>
            </a:pPr>
            <a:endParaRPr lang="ru-RU" sz="28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40115" name="Штриховая стрелка вправо 52"/>
          <p:cNvSpPr>
            <a:spLocks noChangeArrowheads="1"/>
          </p:cNvSpPr>
          <p:nvPr/>
        </p:nvSpPr>
        <p:spPr bwMode="auto">
          <a:xfrm>
            <a:off x="1369853" y="4424460"/>
            <a:ext cx="214313" cy="321469"/>
          </a:xfrm>
          <a:custGeom>
            <a:avLst/>
            <a:gdLst>
              <a:gd name="T0" fmla="*/ 142875 w 285750"/>
              <a:gd name="T1" fmla="*/ 0 h 428625"/>
              <a:gd name="T2" fmla="*/ 0 w 285750"/>
              <a:gd name="T3" fmla="*/ 214313 h 428625"/>
              <a:gd name="T4" fmla="*/ 142875 w 285750"/>
              <a:gd name="T5" fmla="*/ 428625 h 428625"/>
              <a:gd name="T6" fmla="*/ 285750 w 285750"/>
              <a:gd name="T7" fmla="*/ 214313 h 4286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44648 w 285750"/>
              <a:gd name="T13" fmla="*/ 107156 h 428625"/>
              <a:gd name="T14" fmla="*/ 214313 w 285750"/>
              <a:gd name="T15" fmla="*/ 321469 h 428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5750" h="428625">
                <a:moveTo>
                  <a:pt x="0" y="107156"/>
                </a:moveTo>
                <a:lnTo>
                  <a:pt x="8930" y="107156"/>
                </a:lnTo>
                <a:lnTo>
                  <a:pt x="8930" y="321469"/>
                </a:lnTo>
                <a:lnTo>
                  <a:pt x="0" y="321469"/>
                </a:lnTo>
                <a:close/>
                <a:moveTo>
                  <a:pt x="17859" y="107156"/>
                </a:moveTo>
                <a:lnTo>
                  <a:pt x="35719" y="107156"/>
                </a:lnTo>
                <a:lnTo>
                  <a:pt x="35719" y="321469"/>
                </a:lnTo>
                <a:lnTo>
                  <a:pt x="17859" y="321469"/>
                </a:lnTo>
                <a:close/>
                <a:moveTo>
                  <a:pt x="44648" y="107156"/>
                </a:moveTo>
                <a:lnTo>
                  <a:pt x="142875" y="107156"/>
                </a:lnTo>
                <a:lnTo>
                  <a:pt x="142875" y="0"/>
                </a:lnTo>
                <a:lnTo>
                  <a:pt x="285750" y="214313"/>
                </a:lnTo>
                <a:lnTo>
                  <a:pt x="142875" y="428625"/>
                </a:lnTo>
                <a:lnTo>
                  <a:pt x="142875" y="321469"/>
                </a:lnTo>
                <a:lnTo>
                  <a:pt x="44648" y="321469"/>
                </a:lnTo>
                <a:close/>
              </a:path>
            </a:pathLst>
          </a:custGeom>
          <a:solidFill>
            <a:srgbClr val="0000FF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685800" eaLnBrk="1" hangingPunct="1">
              <a:defRPr/>
            </a:pPr>
            <a:endParaRPr lang="ru-RU" sz="28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40116" name="Штриховая стрелка вправо 52"/>
          <p:cNvSpPr>
            <a:spLocks noChangeArrowheads="1"/>
          </p:cNvSpPr>
          <p:nvPr/>
        </p:nvSpPr>
        <p:spPr bwMode="auto">
          <a:xfrm>
            <a:off x="1716824" y="4080271"/>
            <a:ext cx="214313" cy="321469"/>
          </a:xfrm>
          <a:custGeom>
            <a:avLst/>
            <a:gdLst>
              <a:gd name="T0" fmla="*/ 142875 w 285750"/>
              <a:gd name="T1" fmla="*/ 0 h 428625"/>
              <a:gd name="T2" fmla="*/ 0 w 285750"/>
              <a:gd name="T3" fmla="*/ 214313 h 428625"/>
              <a:gd name="T4" fmla="*/ 142875 w 285750"/>
              <a:gd name="T5" fmla="*/ 428625 h 428625"/>
              <a:gd name="T6" fmla="*/ 285750 w 285750"/>
              <a:gd name="T7" fmla="*/ 214313 h 4286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44648 w 285750"/>
              <a:gd name="T13" fmla="*/ 107156 h 428625"/>
              <a:gd name="T14" fmla="*/ 214313 w 285750"/>
              <a:gd name="T15" fmla="*/ 321469 h 428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5750" h="428625">
                <a:moveTo>
                  <a:pt x="0" y="107156"/>
                </a:moveTo>
                <a:lnTo>
                  <a:pt x="8930" y="107156"/>
                </a:lnTo>
                <a:lnTo>
                  <a:pt x="8930" y="321469"/>
                </a:lnTo>
                <a:lnTo>
                  <a:pt x="0" y="321469"/>
                </a:lnTo>
                <a:close/>
                <a:moveTo>
                  <a:pt x="17859" y="107156"/>
                </a:moveTo>
                <a:lnTo>
                  <a:pt x="35719" y="107156"/>
                </a:lnTo>
                <a:lnTo>
                  <a:pt x="35719" y="321469"/>
                </a:lnTo>
                <a:lnTo>
                  <a:pt x="17859" y="321469"/>
                </a:lnTo>
                <a:close/>
                <a:moveTo>
                  <a:pt x="44648" y="107156"/>
                </a:moveTo>
                <a:lnTo>
                  <a:pt x="142875" y="107156"/>
                </a:lnTo>
                <a:lnTo>
                  <a:pt x="142875" y="0"/>
                </a:lnTo>
                <a:lnTo>
                  <a:pt x="285750" y="214313"/>
                </a:lnTo>
                <a:lnTo>
                  <a:pt x="142875" y="428625"/>
                </a:lnTo>
                <a:lnTo>
                  <a:pt x="142875" y="321469"/>
                </a:lnTo>
                <a:lnTo>
                  <a:pt x="44648" y="321469"/>
                </a:lnTo>
                <a:close/>
              </a:path>
            </a:pathLst>
          </a:custGeom>
          <a:solidFill>
            <a:srgbClr val="0000FF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685800" eaLnBrk="1" hangingPunct="1">
              <a:defRPr/>
            </a:pPr>
            <a:endParaRPr lang="ru-RU" sz="28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40117" name="Штриховая стрелка вправо 52"/>
          <p:cNvSpPr>
            <a:spLocks noChangeArrowheads="1"/>
          </p:cNvSpPr>
          <p:nvPr/>
        </p:nvSpPr>
        <p:spPr bwMode="auto">
          <a:xfrm>
            <a:off x="1385887" y="3644505"/>
            <a:ext cx="214313" cy="321469"/>
          </a:xfrm>
          <a:custGeom>
            <a:avLst/>
            <a:gdLst>
              <a:gd name="T0" fmla="*/ 142875 w 285750"/>
              <a:gd name="T1" fmla="*/ 0 h 428625"/>
              <a:gd name="T2" fmla="*/ 0 w 285750"/>
              <a:gd name="T3" fmla="*/ 214313 h 428625"/>
              <a:gd name="T4" fmla="*/ 142875 w 285750"/>
              <a:gd name="T5" fmla="*/ 428625 h 428625"/>
              <a:gd name="T6" fmla="*/ 285750 w 285750"/>
              <a:gd name="T7" fmla="*/ 214313 h 4286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44648 w 285750"/>
              <a:gd name="T13" fmla="*/ 107156 h 428625"/>
              <a:gd name="T14" fmla="*/ 214313 w 285750"/>
              <a:gd name="T15" fmla="*/ 321469 h 428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5750" h="428625">
                <a:moveTo>
                  <a:pt x="0" y="107156"/>
                </a:moveTo>
                <a:lnTo>
                  <a:pt x="8930" y="107156"/>
                </a:lnTo>
                <a:lnTo>
                  <a:pt x="8930" y="321469"/>
                </a:lnTo>
                <a:lnTo>
                  <a:pt x="0" y="321469"/>
                </a:lnTo>
                <a:close/>
                <a:moveTo>
                  <a:pt x="17859" y="107156"/>
                </a:moveTo>
                <a:lnTo>
                  <a:pt x="35719" y="107156"/>
                </a:lnTo>
                <a:lnTo>
                  <a:pt x="35719" y="321469"/>
                </a:lnTo>
                <a:lnTo>
                  <a:pt x="17859" y="321469"/>
                </a:lnTo>
                <a:close/>
                <a:moveTo>
                  <a:pt x="44648" y="107156"/>
                </a:moveTo>
                <a:lnTo>
                  <a:pt x="142875" y="107156"/>
                </a:lnTo>
                <a:lnTo>
                  <a:pt x="142875" y="0"/>
                </a:lnTo>
                <a:lnTo>
                  <a:pt x="285750" y="214313"/>
                </a:lnTo>
                <a:lnTo>
                  <a:pt x="142875" y="428625"/>
                </a:lnTo>
                <a:lnTo>
                  <a:pt x="142875" y="321469"/>
                </a:lnTo>
                <a:lnTo>
                  <a:pt x="44648" y="321469"/>
                </a:lnTo>
                <a:close/>
              </a:path>
            </a:pathLst>
          </a:custGeom>
          <a:solidFill>
            <a:srgbClr val="0000FF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685800" eaLnBrk="1" hangingPunct="1">
              <a:defRPr/>
            </a:pPr>
            <a:endParaRPr lang="ru-RU" sz="28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40118" name="Штриховая стрелка вправо 52"/>
          <p:cNvSpPr>
            <a:spLocks noChangeArrowheads="1"/>
          </p:cNvSpPr>
          <p:nvPr/>
        </p:nvSpPr>
        <p:spPr bwMode="auto">
          <a:xfrm>
            <a:off x="1785937" y="3321845"/>
            <a:ext cx="214313" cy="321469"/>
          </a:xfrm>
          <a:custGeom>
            <a:avLst/>
            <a:gdLst>
              <a:gd name="T0" fmla="*/ 142875 w 285750"/>
              <a:gd name="T1" fmla="*/ 0 h 428625"/>
              <a:gd name="T2" fmla="*/ 0 w 285750"/>
              <a:gd name="T3" fmla="*/ 214313 h 428625"/>
              <a:gd name="T4" fmla="*/ 142875 w 285750"/>
              <a:gd name="T5" fmla="*/ 428625 h 428625"/>
              <a:gd name="T6" fmla="*/ 285750 w 285750"/>
              <a:gd name="T7" fmla="*/ 214313 h 4286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44648 w 285750"/>
              <a:gd name="T13" fmla="*/ 107156 h 428625"/>
              <a:gd name="T14" fmla="*/ 214313 w 285750"/>
              <a:gd name="T15" fmla="*/ 321469 h 428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5750" h="428625">
                <a:moveTo>
                  <a:pt x="0" y="107156"/>
                </a:moveTo>
                <a:lnTo>
                  <a:pt x="8930" y="107156"/>
                </a:lnTo>
                <a:lnTo>
                  <a:pt x="8930" y="321469"/>
                </a:lnTo>
                <a:lnTo>
                  <a:pt x="0" y="321469"/>
                </a:lnTo>
                <a:close/>
                <a:moveTo>
                  <a:pt x="17859" y="107156"/>
                </a:moveTo>
                <a:lnTo>
                  <a:pt x="35719" y="107156"/>
                </a:lnTo>
                <a:lnTo>
                  <a:pt x="35719" y="321469"/>
                </a:lnTo>
                <a:lnTo>
                  <a:pt x="17859" y="321469"/>
                </a:lnTo>
                <a:close/>
                <a:moveTo>
                  <a:pt x="44648" y="107156"/>
                </a:moveTo>
                <a:lnTo>
                  <a:pt x="142875" y="107156"/>
                </a:lnTo>
                <a:lnTo>
                  <a:pt x="142875" y="0"/>
                </a:lnTo>
                <a:lnTo>
                  <a:pt x="285750" y="214313"/>
                </a:lnTo>
                <a:lnTo>
                  <a:pt x="142875" y="428625"/>
                </a:lnTo>
                <a:lnTo>
                  <a:pt x="142875" y="321469"/>
                </a:lnTo>
                <a:lnTo>
                  <a:pt x="44648" y="32146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685800" eaLnBrk="1" hangingPunct="1">
              <a:defRPr/>
            </a:pPr>
            <a:endParaRPr lang="ru-RU" sz="28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40119" name="Штриховая стрелка вправо 52"/>
          <p:cNvSpPr>
            <a:spLocks noChangeArrowheads="1"/>
          </p:cNvSpPr>
          <p:nvPr/>
        </p:nvSpPr>
        <p:spPr bwMode="auto">
          <a:xfrm>
            <a:off x="2107406" y="2893220"/>
            <a:ext cx="214313" cy="321469"/>
          </a:xfrm>
          <a:custGeom>
            <a:avLst/>
            <a:gdLst>
              <a:gd name="T0" fmla="*/ 142875 w 285750"/>
              <a:gd name="T1" fmla="*/ 0 h 428625"/>
              <a:gd name="T2" fmla="*/ 0 w 285750"/>
              <a:gd name="T3" fmla="*/ 214313 h 428625"/>
              <a:gd name="T4" fmla="*/ 142875 w 285750"/>
              <a:gd name="T5" fmla="*/ 428625 h 428625"/>
              <a:gd name="T6" fmla="*/ 285750 w 285750"/>
              <a:gd name="T7" fmla="*/ 214313 h 4286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44648 w 285750"/>
              <a:gd name="T13" fmla="*/ 107156 h 428625"/>
              <a:gd name="T14" fmla="*/ 214313 w 285750"/>
              <a:gd name="T15" fmla="*/ 321469 h 428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5750" h="428625">
                <a:moveTo>
                  <a:pt x="0" y="107156"/>
                </a:moveTo>
                <a:lnTo>
                  <a:pt x="8930" y="107156"/>
                </a:lnTo>
                <a:lnTo>
                  <a:pt x="8930" y="321469"/>
                </a:lnTo>
                <a:lnTo>
                  <a:pt x="0" y="321469"/>
                </a:lnTo>
                <a:close/>
                <a:moveTo>
                  <a:pt x="17859" y="107156"/>
                </a:moveTo>
                <a:lnTo>
                  <a:pt x="35719" y="107156"/>
                </a:lnTo>
                <a:lnTo>
                  <a:pt x="35719" y="321469"/>
                </a:lnTo>
                <a:lnTo>
                  <a:pt x="17859" y="321469"/>
                </a:lnTo>
                <a:close/>
                <a:moveTo>
                  <a:pt x="44648" y="107156"/>
                </a:moveTo>
                <a:lnTo>
                  <a:pt x="142875" y="107156"/>
                </a:lnTo>
                <a:lnTo>
                  <a:pt x="142875" y="0"/>
                </a:lnTo>
                <a:lnTo>
                  <a:pt x="285750" y="214313"/>
                </a:lnTo>
                <a:lnTo>
                  <a:pt x="142875" y="428625"/>
                </a:lnTo>
                <a:lnTo>
                  <a:pt x="142875" y="321469"/>
                </a:lnTo>
                <a:lnTo>
                  <a:pt x="44648" y="321469"/>
                </a:lnTo>
                <a:close/>
              </a:path>
            </a:pathLst>
          </a:custGeom>
          <a:solidFill>
            <a:srgbClr val="3366FF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685800" eaLnBrk="1" hangingPunct="1">
              <a:defRPr/>
            </a:pPr>
            <a:endParaRPr lang="ru-RU" sz="2800">
              <a:solidFill>
                <a:prstClr val="white"/>
              </a:solidFill>
              <a:latin typeface="Century Gothic" panose="020B0502020202020204"/>
            </a:endParaRPr>
          </a:p>
        </p:txBody>
      </p:sp>
      <p:sp>
        <p:nvSpPr>
          <p:cNvPr id="40120" name="Штриховая стрелка вправо 52"/>
          <p:cNvSpPr>
            <a:spLocks noChangeArrowheads="1"/>
          </p:cNvSpPr>
          <p:nvPr/>
        </p:nvSpPr>
        <p:spPr bwMode="auto">
          <a:xfrm>
            <a:off x="1785937" y="2518173"/>
            <a:ext cx="214313" cy="321469"/>
          </a:xfrm>
          <a:custGeom>
            <a:avLst/>
            <a:gdLst>
              <a:gd name="T0" fmla="*/ 142875 w 285750"/>
              <a:gd name="T1" fmla="*/ 0 h 428625"/>
              <a:gd name="T2" fmla="*/ 0 w 285750"/>
              <a:gd name="T3" fmla="*/ 214313 h 428625"/>
              <a:gd name="T4" fmla="*/ 142875 w 285750"/>
              <a:gd name="T5" fmla="*/ 428625 h 428625"/>
              <a:gd name="T6" fmla="*/ 285750 w 285750"/>
              <a:gd name="T7" fmla="*/ 214313 h 4286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44648 w 285750"/>
              <a:gd name="T13" fmla="*/ 107156 h 428625"/>
              <a:gd name="T14" fmla="*/ 214313 w 285750"/>
              <a:gd name="T15" fmla="*/ 321469 h 428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5750" h="428625">
                <a:moveTo>
                  <a:pt x="0" y="107156"/>
                </a:moveTo>
                <a:lnTo>
                  <a:pt x="8930" y="107156"/>
                </a:lnTo>
                <a:lnTo>
                  <a:pt x="8930" y="321469"/>
                </a:lnTo>
                <a:lnTo>
                  <a:pt x="0" y="321469"/>
                </a:lnTo>
                <a:close/>
                <a:moveTo>
                  <a:pt x="17859" y="107156"/>
                </a:moveTo>
                <a:lnTo>
                  <a:pt x="35719" y="107156"/>
                </a:lnTo>
                <a:lnTo>
                  <a:pt x="35719" y="321469"/>
                </a:lnTo>
                <a:lnTo>
                  <a:pt x="17859" y="321469"/>
                </a:lnTo>
                <a:close/>
                <a:moveTo>
                  <a:pt x="44648" y="107156"/>
                </a:moveTo>
                <a:lnTo>
                  <a:pt x="142875" y="107156"/>
                </a:lnTo>
                <a:lnTo>
                  <a:pt x="142875" y="0"/>
                </a:lnTo>
                <a:lnTo>
                  <a:pt x="285750" y="214313"/>
                </a:lnTo>
                <a:lnTo>
                  <a:pt x="142875" y="428625"/>
                </a:lnTo>
                <a:lnTo>
                  <a:pt x="142875" y="321469"/>
                </a:lnTo>
                <a:lnTo>
                  <a:pt x="44648" y="321469"/>
                </a:lnTo>
                <a:close/>
              </a:path>
            </a:pathLst>
          </a:custGeom>
          <a:solidFill>
            <a:srgbClr val="0000FF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685800" eaLnBrk="1" hangingPunct="1">
              <a:defRPr/>
            </a:pPr>
            <a:endParaRPr lang="ru-RU" sz="2800">
              <a:solidFill>
                <a:prstClr val="white"/>
              </a:solidFill>
              <a:latin typeface="Century Gothic" panose="020B0502020202020204"/>
            </a:endParaRPr>
          </a:p>
        </p:txBody>
      </p:sp>
      <p:grpSp>
        <p:nvGrpSpPr>
          <p:cNvPr id="35892" name="Group 85"/>
          <p:cNvGrpSpPr>
            <a:grpSpLocks/>
          </p:cNvGrpSpPr>
          <p:nvPr/>
        </p:nvGrpSpPr>
        <p:grpSpPr bwMode="auto">
          <a:xfrm>
            <a:off x="7622382" y="5264944"/>
            <a:ext cx="378619" cy="547688"/>
            <a:chOff x="107719363" y="109168161"/>
            <a:chExt cx="504925" cy="729000"/>
          </a:xfrm>
        </p:grpSpPr>
        <p:sp>
          <p:nvSpPr>
            <p:cNvPr id="35926" name="AutoShape 86"/>
            <p:cNvSpPr>
              <a:spLocks noChangeArrowheads="1" noChangeShapeType="1"/>
            </p:cNvSpPr>
            <p:nvPr/>
          </p:nvSpPr>
          <p:spPr bwMode="auto">
            <a:xfrm>
              <a:off x="107791572" y="109350411"/>
              <a:ext cx="333530" cy="364500"/>
            </a:xfrm>
            <a:prstGeom prst="irregularSeal1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27" name="AutoShape 87"/>
            <p:cNvSpPr>
              <a:spLocks noChangeArrowheads="1" noChangeShapeType="1"/>
            </p:cNvSpPr>
            <p:nvPr/>
          </p:nvSpPr>
          <p:spPr bwMode="auto">
            <a:xfrm>
              <a:off x="107913921" y="109168161"/>
              <a:ext cx="55588" cy="364500"/>
            </a:xfrm>
            <a:prstGeom prst="triangle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28" name="AutoShape 88"/>
            <p:cNvSpPr>
              <a:spLocks noChangeArrowheads="1" noChangeShapeType="1"/>
            </p:cNvSpPr>
            <p:nvPr/>
          </p:nvSpPr>
          <p:spPr bwMode="auto">
            <a:xfrm flipV="1">
              <a:off x="107946347" y="109532661"/>
              <a:ext cx="55588" cy="364500"/>
            </a:xfrm>
            <a:prstGeom prst="triangle">
              <a:avLst>
                <a:gd name="adj" fmla="val 10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29" name="AutoShape 89"/>
            <p:cNvSpPr>
              <a:spLocks noChangeArrowheads="1" noChangeShapeType="1"/>
            </p:cNvSpPr>
            <p:nvPr/>
          </p:nvSpPr>
          <p:spPr bwMode="auto">
            <a:xfrm rot="-5400000">
              <a:off x="107829199" y="109331701"/>
              <a:ext cx="86062" cy="305734"/>
            </a:xfrm>
            <a:prstGeom prst="triangle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30" name="AutoShape 90"/>
            <p:cNvSpPr>
              <a:spLocks noChangeArrowheads="1" noChangeShapeType="1"/>
            </p:cNvSpPr>
            <p:nvPr/>
          </p:nvSpPr>
          <p:spPr bwMode="auto">
            <a:xfrm rot="16200000" flipV="1">
              <a:off x="108068840" y="109377214"/>
              <a:ext cx="60750" cy="250146"/>
            </a:xfrm>
            <a:prstGeom prst="triangle">
              <a:avLst>
                <a:gd name="adj" fmla="val 10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35893" name="Group 109"/>
          <p:cNvGrpSpPr>
            <a:grpSpLocks/>
          </p:cNvGrpSpPr>
          <p:nvPr/>
        </p:nvGrpSpPr>
        <p:grpSpPr bwMode="auto">
          <a:xfrm>
            <a:off x="3600451" y="3914775"/>
            <a:ext cx="378619" cy="547688"/>
            <a:chOff x="107719363" y="109168161"/>
            <a:chExt cx="504925" cy="729000"/>
          </a:xfrm>
        </p:grpSpPr>
        <p:sp>
          <p:nvSpPr>
            <p:cNvPr id="35921" name="AutoShape 110"/>
            <p:cNvSpPr>
              <a:spLocks noChangeArrowheads="1" noChangeShapeType="1"/>
            </p:cNvSpPr>
            <p:nvPr/>
          </p:nvSpPr>
          <p:spPr bwMode="auto">
            <a:xfrm>
              <a:off x="107791572" y="109350411"/>
              <a:ext cx="333530" cy="364500"/>
            </a:xfrm>
            <a:prstGeom prst="irregularSeal1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22" name="AutoShape 111"/>
            <p:cNvSpPr>
              <a:spLocks noChangeArrowheads="1" noChangeShapeType="1"/>
            </p:cNvSpPr>
            <p:nvPr/>
          </p:nvSpPr>
          <p:spPr bwMode="auto">
            <a:xfrm>
              <a:off x="107913921" y="109168161"/>
              <a:ext cx="55588" cy="364500"/>
            </a:xfrm>
            <a:prstGeom prst="triangle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23" name="AutoShape 112"/>
            <p:cNvSpPr>
              <a:spLocks noChangeArrowheads="1" noChangeShapeType="1"/>
            </p:cNvSpPr>
            <p:nvPr/>
          </p:nvSpPr>
          <p:spPr bwMode="auto">
            <a:xfrm flipV="1">
              <a:off x="107946347" y="109532661"/>
              <a:ext cx="55588" cy="364500"/>
            </a:xfrm>
            <a:prstGeom prst="triangle">
              <a:avLst>
                <a:gd name="adj" fmla="val 10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24" name="AutoShape 113"/>
            <p:cNvSpPr>
              <a:spLocks noChangeArrowheads="1" noChangeShapeType="1"/>
            </p:cNvSpPr>
            <p:nvPr/>
          </p:nvSpPr>
          <p:spPr bwMode="auto">
            <a:xfrm rot="-5400000">
              <a:off x="107829199" y="109331701"/>
              <a:ext cx="86062" cy="305734"/>
            </a:xfrm>
            <a:prstGeom prst="triangle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25" name="AutoShape 114"/>
            <p:cNvSpPr>
              <a:spLocks noChangeArrowheads="1" noChangeShapeType="1"/>
            </p:cNvSpPr>
            <p:nvPr/>
          </p:nvSpPr>
          <p:spPr bwMode="auto">
            <a:xfrm rot="16200000" flipV="1">
              <a:off x="108068840" y="109377214"/>
              <a:ext cx="60750" cy="250146"/>
            </a:xfrm>
            <a:prstGeom prst="triangle">
              <a:avLst>
                <a:gd name="adj" fmla="val 10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35894" name="Group 115"/>
          <p:cNvGrpSpPr>
            <a:grpSpLocks/>
          </p:cNvGrpSpPr>
          <p:nvPr/>
        </p:nvGrpSpPr>
        <p:grpSpPr bwMode="auto">
          <a:xfrm>
            <a:off x="1331120" y="3105150"/>
            <a:ext cx="378619" cy="547688"/>
            <a:chOff x="107719363" y="109168161"/>
            <a:chExt cx="504925" cy="729000"/>
          </a:xfrm>
        </p:grpSpPr>
        <p:sp>
          <p:nvSpPr>
            <p:cNvPr id="35916" name="AutoShape 116"/>
            <p:cNvSpPr>
              <a:spLocks noChangeArrowheads="1" noChangeShapeType="1"/>
            </p:cNvSpPr>
            <p:nvPr/>
          </p:nvSpPr>
          <p:spPr bwMode="auto">
            <a:xfrm>
              <a:off x="107791572" y="109350411"/>
              <a:ext cx="333530" cy="364500"/>
            </a:xfrm>
            <a:prstGeom prst="irregularSeal1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1350">
                <a:solidFill>
                  <a:prstClr val="white"/>
                </a:solidFill>
              </a:endParaRPr>
            </a:p>
          </p:txBody>
        </p:sp>
        <p:sp>
          <p:nvSpPr>
            <p:cNvPr id="35917" name="AutoShape 117"/>
            <p:cNvSpPr>
              <a:spLocks noChangeArrowheads="1" noChangeShapeType="1"/>
            </p:cNvSpPr>
            <p:nvPr/>
          </p:nvSpPr>
          <p:spPr bwMode="auto">
            <a:xfrm>
              <a:off x="107913921" y="109168161"/>
              <a:ext cx="55588" cy="364500"/>
            </a:xfrm>
            <a:prstGeom prst="triangle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1350">
                <a:solidFill>
                  <a:prstClr val="white"/>
                </a:solidFill>
              </a:endParaRPr>
            </a:p>
          </p:txBody>
        </p:sp>
        <p:sp>
          <p:nvSpPr>
            <p:cNvPr id="35918" name="AutoShape 118"/>
            <p:cNvSpPr>
              <a:spLocks noChangeArrowheads="1" noChangeShapeType="1"/>
            </p:cNvSpPr>
            <p:nvPr/>
          </p:nvSpPr>
          <p:spPr bwMode="auto">
            <a:xfrm flipV="1">
              <a:off x="107946347" y="109532661"/>
              <a:ext cx="55588" cy="364500"/>
            </a:xfrm>
            <a:prstGeom prst="triangle">
              <a:avLst>
                <a:gd name="adj" fmla="val 10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1350">
                <a:solidFill>
                  <a:prstClr val="white"/>
                </a:solidFill>
              </a:endParaRPr>
            </a:p>
          </p:txBody>
        </p:sp>
        <p:sp>
          <p:nvSpPr>
            <p:cNvPr id="35919" name="AutoShape 119"/>
            <p:cNvSpPr>
              <a:spLocks noChangeArrowheads="1" noChangeShapeType="1"/>
            </p:cNvSpPr>
            <p:nvPr/>
          </p:nvSpPr>
          <p:spPr bwMode="auto">
            <a:xfrm rot="-5400000">
              <a:off x="107829199" y="109331701"/>
              <a:ext cx="86062" cy="305734"/>
            </a:xfrm>
            <a:prstGeom prst="triangle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1350">
                <a:solidFill>
                  <a:prstClr val="white"/>
                </a:solidFill>
              </a:endParaRPr>
            </a:p>
          </p:txBody>
        </p:sp>
        <p:sp>
          <p:nvSpPr>
            <p:cNvPr id="35920" name="AutoShape 120"/>
            <p:cNvSpPr>
              <a:spLocks noChangeArrowheads="1" noChangeShapeType="1"/>
            </p:cNvSpPr>
            <p:nvPr/>
          </p:nvSpPr>
          <p:spPr bwMode="auto">
            <a:xfrm rot="16200000" flipV="1">
              <a:off x="108068840" y="109377214"/>
              <a:ext cx="60750" cy="250146"/>
            </a:xfrm>
            <a:prstGeom prst="triangle">
              <a:avLst>
                <a:gd name="adj" fmla="val 10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35895" name="Group 121"/>
          <p:cNvGrpSpPr>
            <a:grpSpLocks/>
          </p:cNvGrpSpPr>
          <p:nvPr/>
        </p:nvGrpSpPr>
        <p:grpSpPr bwMode="auto">
          <a:xfrm>
            <a:off x="4463655" y="4508897"/>
            <a:ext cx="378619" cy="547688"/>
            <a:chOff x="107719363" y="109168161"/>
            <a:chExt cx="504925" cy="729000"/>
          </a:xfrm>
        </p:grpSpPr>
        <p:sp>
          <p:nvSpPr>
            <p:cNvPr id="35911" name="AutoShape 122"/>
            <p:cNvSpPr>
              <a:spLocks noChangeArrowheads="1" noChangeShapeType="1"/>
            </p:cNvSpPr>
            <p:nvPr/>
          </p:nvSpPr>
          <p:spPr bwMode="auto">
            <a:xfrm>
              <a:off x="107791572" y="109350411"/>
              <a:ext cx="333530" cy="364500"/>
            </a:xfrm>
            <a:prstGeom prst="irregularSeal1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12" name="AutoShape 123"/>
            <p:cNvSpPr>
              <a:spLocks noChangeArrowheads="1" noChangeShapeType="1"/>
            </p:cNvSpPr>
            <p:nvPr/>
          </p:nvSpPr>
          <p:spPr bwMode="auto">
            <a:xfrm>
              <a:off x="107913921" y="109168161"/>
              <a:ext cx="55588" cy="364500"/>
            </a:xfrm>
            <a:prstGeom prst="triangle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13" name="AutoShape 124"/>
            <p:cNvSpPr>
              <a:spLocks noChangeArrowheads="1" noChangeShapeType="1"/>
            </p:cNvSpPr>
            <p:nvPr/>
          </p:nvSpPr>
          <p:spPr bwMode="auto">
            <a:xfrm flipV="1">
              <a:off x="107946347" y="109532661"/>
              <a:ext cx="55588" cy="364500"/>
            </a:xfrm>
            <a:prstGeom prst="triangle">
              <a:avLst>
                <a:gd name="adj" fmla="val 10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14" name="AutoShape 125"/>
            <p:cNvSpPr>
              <a:spLocks noChangeArrowheads="1" noChangeShapeType="1"/>
            </p:cNvSpPr>
            <p:nvPr/>
          </p:nvSpPr>
          <p:spPr bwMode="auto">
            <a:xfrm rot="-5400000">
              <a:off x="107829199" y="109331701"/>
              <a:ext cx="86062" cy="305734"/>
            </a:xfrm>
            <a:prstGeom prst="triangle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  <p:sp>
          <p:nvSpPr>
            <p:cNvPr id="35915" name="AutoShape 126"/>
            <p:cNvSpPr>
              <a:spLocks noChangeArrowheads="1" noChangeShapeType="1"/>
            </p:cNvSpPr>
            <p:nvPr/>
          </p:nvSpPr>
          <p:spPr bwMode="auto">
            <a:xfrm rot="16200000" flipV="1">
              <a:off x="108068840" y="109377214"/>
              <a:ext cx="60750" cy="250146"/>
            </a:xfrm>
            <a:prstGeom prst="triangle">
              <a:avLst>
                <a:gd name="adj" fmla="val 10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7432" tIns="27432" rIns="27432" bIns="27432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defTabSz="685800" eaLnBrk="1" hangingPunct="1">
                <a:spcBef>
                  <a:spcPct val="0"/>
                </a:spcBef>
                <a:buNone/>
              </a:pPr>
              <a:endParaRPr lang="ru-RU" altLang="ru-RU" sz="2800">
                <a:solidFill>
                  <a:prstClr val="white"/>
                </a:solidFill>
              </a:endParaRPr>
            </a:p>
          </p:txBody>
        </p:sp>
      </p:grpSp>
      <p:sp>
        <p:nvSpPr>
          <p:cNvPr id="40121" name="Прямоугольник 5"/>
          <p:cNvSpPr>
            <a:spLocks noChangeArrowheads="1"/>
          </p:cNvSpPr>
          <p:nvPr/>
        </p:nvSpPr>
        <p:spPr bwMode="auto">
          <a:xfrm>
            <a:off x="3150522" y="4438924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а</a:t>
            </a:r>
          </a:p>
        </p:txBody>
      </p:sp>
      <p:sp>
        <p:nvSpPr>
          <p:cNvPr id="40082" name="Rectangle 146"/>
          <p:cNvSpPr>
            <a:spLocks noChangeArrowheads="1"/>
          </p:cNvSpPr>
          <p:nvPr/>
        </p:nvSpPr>
        <p:spPr bwMode="auto">
          <a:xfrm>
            <a:off x="5240020" y="3597252"/>
            <a:ext cx="3107531" cy="865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457200" indent="-457200" defTabSz="685800" eaLnBrk="1" hangingPunct="1">
              <a:lnSpc>
                <a:spcPct val="90000"/>
              </a:lnSpc>
              <a:buClr>
                <a:srgbClr val="CC9900"/>
              </a:buClr>
              <a:buSzPct val="75000"/>
              <a:buNone/>
            </a:pPr>
            <a:r>
              <a:rPr lang="ru-RU" altLang="ru-RU" sz="2800" b="1" dirty="0">
                <a:solidFill>
                  <a:srgbClr val="CC9900"/>
                </a:solidFill>
              </a:rPr>
              <a:t>Писали древние книги…</a:t>
            </a:r>
          </a:p>
          <a:p>
            <a:pPr marL="457200" indent="-457200" defTabSz="685800" eaLnBrk="1" hangingPunct="1">
              <a:lnSpc>
                <a:spcPct val="90000"/>
              </a:lnSpc>
              <a:buClr>
                <a:srgbClr val="CC9900"/>
              </a:buClr>
              <a:buSzPct val="75000"/>
              <a:buNone/>
            </a:pPr>
            <a:r>
              <a:rPr lang="ru-RU" altLang="ru-RU" sz="2800" b="1" i="1" dirty="0">
                <a:solidFill>
                  <a:srgbClr val="CC9900"/>
                </a:solidFill>
              </a:rPr>
              <a:t>                                               </a:t>
            </a:r>
          </a:p>
          <a:p>
            <a:pPr marL="457200" indent="-457200" defTabSz="685800" eaLnBrk="1" hangingPunct="1">
              <a:lnSpc>
                <a:spcPct val="90000"/>
              </a:lnSpc>
              <a:buClr>
                <a:srgbClr val="CC9900"/>
              </a:buClr>
              <a:buSzPct val="75000"/>
              <a:buNone/>
            </a:pPr>
            <a:endParaRPr lang="ru-RU" altLang="ru-RU" sz="2800" b="1" dirty="0">
              <a:solidFill>
                <a:srgbClr val="CC9900"/>
              </a:solidFill>
            </a:endParaRPr>
          </a:p>
        </p:txBody>
      </p:sp>
      <p:sp>
        <p:nvSpPr>
          <p:cNvPr id="145" name="Прямоугольник 5"/>
          <p:cNvSpPr>
            <a:spLocks noChangeArrowheads="1"/>
          </p:cNvSpPr>
          <p:nvPr/>
        </p:nvSpPr>
        <p:spPr bwMode="auto">
          <a:xfrm>
            <a:off x="3929062" y="3268267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д</a:t>
            </a:r>
          </a:p>
        </p:txBody>
      </p:sp>
      <p:sp>
        <p:nvSpPr>
          <p:cNvPr id="146" name="Прямоугольник 5"/>
          <p:cNvSpPr>
            <a:spLocks noChangeArrowheads="1"/>
          </p:cNvSpPr>
          <p:nvPr/>
        </p:nvSpPr>
        <p:spPr bwMode="auto">
          <a:xfrm>
            <a:off x="4304111" y="3268267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е</a:t>
            </a:r>
          </a:p>
        </p:txBody>
      </p:sp>
      <p:sp>
        <p:nvSpPr>
          <p:cNvPr id="109" name="Прямоугольник 5"/>
          <p:cNvSpPr>
            <a:spLocks noChangeArrowheads="1"/>
          </p:cNvSpPr>
          <p:nvPr/>
        </p:nvSpPr>
        <p:spPr bwMode="auto">
          <a:xfrm>
            <a:off x="3178969" y="3643314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о</a:t>
            </a:r>
          </a:p>
        </p:txBody>
      </p:sp>
      <p:sp>
        <p:nvSpPr>
          <p:cNvPr id="110" name="Прямоугольник 5"/>
          <p:cNvSpPr>
            <a:spLocks noChangeArrowheads="1"/>
          </p:cNvSpPr>
          <p:nvPr/>
        </p:nvSpPr>
        <p:spPr bwMode="auto">
          <a:xfrm>
            <a:off x="3554017" y="3643314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р</a:t>
            </a:r>
          </a:p>
        </p:txBody>
      </p:sp>
      <p:sp>
        <p:nvSpPr>
          <p:cNvPr id="111" name="Прямоугольник 5"/>
          <p:cNvSpPr>
            <a:spLocks noChangeArrowheads="1"/>
          </p:cNvSpPr>
          <p:nvPr/>
        </p:nvSpPr>
        <p:spPr bwMode="auto">
          <a:xfrm>
            <a:off x="2053830" y="3268267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о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2125886" y="332656"/>
            <a:ext cx="433985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hangingPunct="1">
              <a:defRPr/>
            </a:pPr>
            <a:r>
              <a:rPr lang="ru-RU" sz="5400" b="1" dirty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srgbClr val="505046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Кроссворд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281703" y="3553072"/>
            <a:ext cx="3152935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hangingPunct="1">
              <a:lnSpc>
                <a:spcPct val="90000"/>
              </a:lnSpc>
              <a:spcBef>
                <a:spcPts val="0"/>
              </a:spcBef>
              <a:buClr>
                <a:srgbClr val="CC9900"/>
              </a:buClr>
              <a:buSzPct val="75000"/>
            </a:pPr>
            <a:r>
              <a:rPr lang="ru-RU" altLang="ru-RU" sz="2800" b="1" dirty="0">
                <a:solidFill>
                  <a:srgbClr val="CC9900"/>
                </a:solidFill>
              </a:rPr>
              <a:t>Как назвали славянскую азбуку</a:t>
            </a:r>
          </a:p>
        </p:txBody>
      </p:sp>
      <p:sp>
        <p:nvSpPr>
          <p:cNvPr id="98" name="Прямоугольник 5"/>
          <p:cNvSpPr>
            <a:spLocks noChangeArrowheads="1"/>
          </p:cNvSpPr>
          <p:nvPr/>
        </p:nvSpPr>
        <p:spPr bwMode="auto">
          <a:xfrm>
            <a:off x="4295816" y="2896791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ц</a:t>
            </a:r>
          </a:p>
        </p:txBody>
      </p:sp>
      <p:sp>
        <p:nvSpPr>
          <p:cNvPr id="99" name="Прямоугольник 5"/>
          <p:cNvSpPr>
            <a:spLocks noChangeArrowheads="1"/>
          </p:cNvSpPr>
          <p:nvPr/>
        </p:nvSpPr>
        <p:spPr bwMode="auto">
          <a:xfrm>
            <a:off x="4677652" y="2874493"/>
            <a:ext cx="390838" cy="386630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а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64030" y="3442846"/>
            <a:ext cx="2976015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hangingPunct="1">
              <a:lnSpc>
                <a:spcPct val="90000"/>
              </a:lnSpc>
              <a:spcBef>
                <a:spcPts val="0"/>
              </a:spcBef>
              <a:buClr>
                <a:srgbClr val="CC9900"/>
              </a:buClr>
              <a:buSzPct val="75000"/>
            </a:pPr>
            <a:r>
              <a:rPr lang="ru-RU" altLang="ru-RU" sz="2800" b="1" dirty="0">
                <a:solidFill>
                  <a:srgbClr val="CC9900"/>
                </a:solidFill>
              </a:rPr>
              <a:t>Большая изукрашенная буква текста…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5670071" y="3173513"/>
            <a:ext cx="314926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eaLnBrk="1" hangingPunct="1">
              <a:lnSpc>
                <a:spcPct val="90000"/>
              </a:lnSpc>
              <a:spcBef>
                <a:spcPts val="0"/>
              </a:spcBef>
              <a:buClr>
                <a:srgbClr val="CC9900"/>
              </a:buClr>
              <a:buSzPct val="75000"/>
            </a:pPr>
            <a:r>
              <a:rPr lang="ru-RU" altLang="ru-RU" sz="2800" b="1" dirty="0">
                <a:solidFill>
                  <a:srgbClr val="CC9900"/>
                </a:solidFill>
              </a:rPr>
              <a:t>Свидетель событий</a:t>
            </a:r>
          </a:p>
        </p:txBody>
      </p:sp>
      <p:sp>
        <p:nvSpPr>
          <p:cNvPr id="112" name="Прямоугольник 5"/>
          <p:cNvSpPr>
            <a:spLocks noChangeArrowheads="1"/>
          </p:cNvSpPr>
          <p:nvPr/>
        </p:nvSpPr>
        <p:spPr bwMode="auto">
          <a:xfrm>
            <a:off x="4680848" y="3271839"/>
            <a:ext cx="377429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ц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346331" y="5176297"/>
            <a:ext cx="4572000" cy="125572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eaLnBrk="1" hangingPunct="1">
              <a:lnSpc>
                <a:spcPct val="90000"/>
              </a:lnSpc>
              <a:spcBef>
                <a:spcPts val="0"/>
              </a:spcBef>
              <a:buClr>
                <a:srgbClr val="CC9900"/>
              </a:buClr>
              <a:buSzPct val="75000"/>
            </a:pPr>
            <a:r>
              <a:rPr lang="ru-RU" altLang="ru-RU" sz="2800" b="1" dirty="0">
                <a:solidFill>
                  <a:srgbClr val="CC9900"/>
                </a:solidFill>
              </a:rPr>
              <a:t>Составил описание истории становления Руси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886858" y="3330594"/>
            <a:ext cx="346921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/>
            <a:r>
              <a:rPr lang="ru-RU" altLang="ru-RU" sz="2800" b="1" dirty="0">
                <a:solidFill>
                  <a:srgbClr val="CC9900"/>
                </a:solidFill>
              </a:rPr>
              <a:t>Вторая буква </a:t>
            </a:r>
            <a:endParaRPr lang="ru-RU" altLang="ru-RU" sz="2800" b="1" dirty="0" smtClean="0">
              <a:solidFill>
                <a:srgbClr val="CC9900"/>
              </a:solidFill>
            </a:endParaRPr>
          </a:p>
          <a:p>
            <a:pPr lvl="0" algn="ctr" eaLnBrk="1" hangingPunct="1"/>
            <a:r>
              <a:rPr lang="ru-RU" altLang="ru-RU" sz="2800" b="1" dirty="0" smtClean="0">
                <a:solidFill>
                  <a:srgbClr val="CC9900"/>
                </a:solidFill>
              </a:rPr>
              <a:t>славянской </a:t>
            </a:r>
            <a:r>
              <a:rPr lang="ru-RU" altLang="ru-RU" sz="2800" b="1" dirty="0">
                <a:solidFill>
                  <a:srgbClr val="CC9900"/>
                </a:solidFill>
              </a:rPr>
              <a:t>азбуки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5551700" y="3422901"/>
            <a:ext cx="26500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/>
            <a:r>
              <a:rPr lang="ru-RU" altLang="ru-RU" sz="2800" b="1" dirty="0" smtClean="0">
                <a:solidFill>
                  <a:srgbClr val="CC9900"/>
                </a:solidFill>
              </a:rPr>
              <a:t>На чём </a:t>
            </a:r>
          </a:p>
          <a:p>
            <a:pPr lvl="0" algn="ctr" eaLnBrk="1" hangingPunct="1"/>
            <a:r>
              <a:rPr lang="ru-RU" altLang="ru-RU" sz="2800" b="1" dirty="0" smtClean="0">
                <a:solidFill>
                  <a:srgbClr val="CC9900"/>
                </a:solidFill>
              </a:rPr>
              <a:t>писали книги</a:t>
            </a:r>
            <a:endParaRPr lang="ru-RU" altLang="ru-RU" sz="2800" b="1" dirty="0">
              <a:solidFill>
                <a:srgbClr val="CC9900"/>
              </a:solidFill>
            </a:endParaRPr>
          </a:p>
        </p:txBody>
      </p:sp>
      <p:sp>
        <p:nvSpPr>
          <p:cNvPr id="97" name="Прямоугольник 5"/>
          <p:cNvSpPr>
            <a:spLocks noChangeArrowheads="1"/>
          </p:cNvSpPr>
          <p:nvPr/>
        </p:nvSpPr>
        <p:spPr bwMode="auto">
          <a:xfrm>
            <a:off x="3544013" y="4443066"/>
            <a:ext cx="377428" cy="37742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м</a:t>
            </a:r>
          </a:p>
        </p:txBody>
      </p:sp>
      <p:sp>
        <p:nvSpPr>
          <p:cNvPr id="101" name="Прямоугольник 5"/>
          <p:cNvSpPr>
            <a:spLocks noChangeArrowheads="1"/>
          </p:cNvSpPr>
          <p:nvPr/>
        </p:nvSpPr>
        <p:spPr bwMode="auto">
          <a:xfrm>
            <a:off x="3939502" y="4446947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е</a:t>
            </a:r>
          </a:p>
        </p:txBody>
      </p:sp>
      <p:sp>
        <p:nvSpPr>
          <p:cNvPr id="102" name="Прямоугольник 5"/>
          <p:cNvSpPr>
            <a:spLocks noChangeArrowheads="1"/>
          </p:cNvSpPr>
          <p:nvPr/>
        </p:nvSpPr>
        <p:spPr bwMode="auto">
          <a:xfrm>
            <a:off x="4316929" y="4448356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н</a:t>
            </a:r>
          </a:p>
        </p:txBody>
      </p:sp>
      <p:sp>
        <p:nvSpPr>
          <p:cNvPr id="103" name="Прямоугольник 5"/>
          <p:cNvSpPr>
            <a:spLocks noChangeArrowheads="1"/>
          </p:cNvSpPr>
          <p:nvPr/>
        </p:nvSpPr>
        <p:spPr bwMode="auto">
          <a:xfrm>
            <a:off x="4718055" y="4446947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т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5475026" y="3189448"/>
            <a:ext cx="275107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/>
            <a:r>
              <a:rPr lang="ru-RU" altLang="ru-RU" sz="2800" b="1" dirty="0" smtClean="0">
                <a:solidFill>
                  <a:srgbClr val="CC9900"/>
                </a:solidFill>
              </a:rPr>
              <a:t>Книги об </a:t>
            </a:r>
          </a:p>
          <a:p>
            <a:pPr lvl="0" algn="ctr" eaLnBrk="1" hangingPunct="1"/>
            <a:r>
              <a:rPr lang="ru-RU" altLang="ru-RU" sz="2800" b="1" dirty="0" smtClean="0">
                <a:solidFill>
                  <a:srgbClr val="CC9900"/>
                </a:solidFill>
              </a:rPr>
              <a:t>исторических </a:t>
            </a:r>
          </a:p>
          <a:p>
            <a:pPr lvl="0" algn="ctr" eaLnBrk="1" hangingPunct="1"/>
            <a:r>
              <a:rPr lang="ru-RU" altLang="ru-RU" sz="2800" b="1" dirty="0" smtClean="0">
                <a:solidFill>
                  <a:srgbClr val="CC9900"/>
                </a:solidFill>
              </a:rPr>
              <a:t>событиях</a:t>
            </a:r>
            <a:endParaRPr lang="ru-RU" altLang="ru-RU" sz="2800" b="1" dirty="0">
              <a:solidFill>
                <a:srgbClr val="CC9900"/>
              </a:solidFill>
            </a:endParaRPr>
          </a:p>
        </p:txBody>
      </p:sp>
      <p:sp>
        <p:nvSpPr>
          <p:cNvPr id="105" name="Прямоугольник 5"/>
          <p:cNvSpPr>
            <a:spLocks noChangeArrowheads="1"/>
          </p:cNvSpPr>
          <p:nvPr/>
        </p:nvSpPr>
        <p:spPr bwMode="auto">
          <a:xfrm>
            <a:off x="4708283" y="4823318"/>
            <a:ext cx="377428" cy="378619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ADB6BC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marL="257175" indent="-257175" algn="ctr" defTabSz="68580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prstClr val="white"/>
                </a:solidFill>
              </a:rPr>
              <a:t>и</a:t>
            </a:r>
          </a:p>
        </p:txBody>
      </p:sp>
    </p:spTree>
    <p:extLst>
      <p:ext uri="{BB962C8B-B14F-4D97-AF65-F5344CB8AC3E}">
        <p14:creationId xmlns:p14="http://schemas.microsoft.com/office/powerpoint/2010/main" val="2760061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0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0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4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4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 nodeType="clickPar">
                      <p:stCondLst>
                        <p:cond delay="indefinite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4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4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4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4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4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40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40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2000"/>
                                        <p:tgtEl>
                                          <p:spTgt spid="40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4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4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4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 nodeType="clickPar">
                      <p:stCondLst>
                        <p:cond delay="indefinite"/>
                      </p:stCondLst>
                      <p:childTnLst>
                        <p:par>
                          <p:cTn id="2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2000"/>
                                        <p:tgtEl>
                                          <p:spTgt spid="40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000"/>
                                        <p:tgtEl>
                                          <p:spTgt spid="40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2000"/>
                                        <p:tgtEl>
                                          <p:spTgt spid="40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2000"/>
                                        <p:tgtEl>
                                          <p:spTgt spid="40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2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20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20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0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4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4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00"/>
                            </p:stCondLst>
                            <p:childTnLst>
                              <p:par>
                                <p:cTn id="3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500"/>
                                        <p:tgtEl>
                                          <p:spTgt spid="4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 nodeType="clickPar">
                      <p:stCondLst>
                        <p:cond delay="indefinite"/>
                      </p:stCondLst>
                      <p:childTnLst>
                        <p:par>
                          <p:cTn id="3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2000"/>
                                        <p:tgtEl>
                                          <p:spTgt spid="40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2000"/>
                                        <p:tgtEl>
                                          <p:spTgt spid="40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2000"/>
                                        <p:tgtEl>
                                          <p:spTgt spid="40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2000"/>
                                        <p:tgtEl>
                                          <p:spTgt spid="40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000"/>
                                        <p:tgtEl>
                                          <p:spTgt spid="40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000"/>
                                        <p:tgtEl>
                                          <p:spTgt spid="40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20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2000"/>
                            </p:stCondLst>
                            <p:childTnLst>
                              <p:par>
                                <p:cTn id="35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0" dur="500"/>
                                        <p:tgtEl>
                                          <p:spTgt spid="4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500"/>
                                        <p:tgtEl>
                                          <p:spTgt spid="4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500"/>
                            </p:stCondLst>
                            <p:childTnLst>
                              <p:par>
                                <p:cTn id="37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4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500"/>
                                        <p:tgtEl>
                                          <p:spTgt spid="4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82" grpId="0"/>
      <p:bldP spid="40082" grpId="1"/>
      <p:bldP spid="37" grpId="0"/>
      <p:bldP spid="37" grpId="1"/>
      <p:bldP spid="100" grpId="0"/>
      <p:bldP spid="100" grpId="1"/>
      <p:bldP spid="43" grpId="0"/>
      <p:bldP spid="43" grpId="1" build="allAtOnce"/>
      <p:bldP spid="45" grpId="0"/>
      <p:bldP spid="45" grpId="1"/>
      <p:bldP spid="33" grpId="0"/>
      <p:bldP spid="33" grpId="1"/>
      <p:bldP spid="96" grpId="0"/>
      <p:bldP spid="96" grpId="1"/>
      <p:bldP spid="104" grpId="0"/>
      <p:bldP spid="10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6570314" cy="970450"/>
          </a:xfrm>
        </p:spPr>
        <p:txBody>
          <a:bodyPr/>
          <a:lstStyle/>
          <a:p>
            <a:r>
              <a:rPr lang="ru-RU" sz="4800" dirty="0" smtClean="0">
                <a:ln>
                  <a:solidFill>
                    <a:srgbClr val="00B050"/>
                  </a:solidFill>
                </a:ln>
                <a:solidFill>
                  <a:srgbClr val="66FFFF"/>
                </a:solidFill>
                <a:latin typeface="Comic Sans MS" panose="030F0702030302020204" pitchFamily="66" charset="0"/>
              </a:rPr>
              <a:t>Домашнее задание</a:t>
            </a:r>
            <a:endParaRPr lang="ru-RU" sz="4800" dirty="0">
              <a:ln>
                <a:solidFill>
                  <a:srgbClr val="00B050"/>
                </a:solidFill>
              </a:ln>
              <a:solidFill>
                <a:srgbClr val="66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988840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3600" dirty="0" smtClean="0">
                <a:solidFill>
                  <a:srgbClr val="FFFF00"/>
                </a:solidFill>
              </a:rPr>
              <a:t>Прочитать </a:t>
            </a:r>
            <a:r>
              <a:rPr lang="ru-RU" sz="3600" dirty="0">
                <a:solidFill>
                  <a:srgbClr val="FFFF00"/>
                </a:solidFill>
              </a:rPr>
              <a:t>текст на стр. </a:t>
            </a:r>
            <a:r>
              <a:rPr lang="ru-RU" sz="3600" dirty="0" smtClean="0">
                <a:solidFill>
                  <a:srgbClr val="FFFF00"/>
                </a:solidFill>
              </a:rPr>
              <a:t>72-75</a:t>
            </a:r>
          </a:p>
          <a:p>
            <a:r>
              <a:rPr lang="ru-RU" sz="3600" dirty="0" smtClean="0">
                <a:solidFill>
                  <a:srgbClr val="00B050"/>
                </a:solidFill>
              </a:rPr>
              <a:t>2.По выбору: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rgbClr val="FFFF00"/>
                </a:solidFill>
              </a:rPr>
              <a:t> Изобразить </a:t>
            </a:r>
            <a:r>
              <a:rPr lang="ru-RU" sz="3600" dirty="0">
                <a:solidFill>
                  <a:srgbClr val="FFFF00"/>
                </a:solidFill>
              </a:rPr>
              <a:t>страницу рукописной книги, используя те же приемы, что и древнерусские </a:t>
            </a:r>
            <a:r>
              <a:rPr lang="ru-RU" sz="3600" dirty="0" smtClean="0">
                <a:solidFill>
                  <a:srgbClr val="FFFF00"/>
                </a:solidFill>
              </a:rPr>
              <a:t>мастера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FFFF00"/>
                </a:solidFill>
              </a:rPr>
              <a:t>	Описать смысловое значение букв славянской азбуки.</a:t>
            </a:r>
          </a:p>
        </p:txBody>
      </p:sp>
    </p:spTree>
    <p:extLst>
      <p:ext uri="{BB962C8B-B14F-4D97-AF65-F5344CB8AC3E}">
        <p14:creationId xmlns:p14="http://schemas.microsoft.com/office/powerpoint/2010/main" val="3350903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5.nnm.me/7/f/6/5/7/33c3fb23cb9a93c12d61838e56d_pr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1115616" y="5445224"/>
            <a:ext cx="7526338" cy="1170851"/>
          </a:xfrm>
        </p:spPr>
        <p:txBody>
          <a:bodyPr>
            <a:prstTxWarp prst="textChevronInverted">
              <a:avLst/>
            </a:prstTxWarp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anose="02040602050305030304" pitchFamily="18" charset="0"/>
              </a:rPr>
              <a:t>СПАСИБО!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32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82865"/>
            <a:ext cx="6048598" cy="7715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3399FF">
                    <a:lumMod val="50000"/>
                  </a:srgbClr>
                </a:solidFill>
                <a:ea typeface="+mn-ea"/>
                <a:cs typeface="+mn-cs"/>
              </a:rPr>
              <a:t>Пиктограммы в наши  дни</a:t>
            </a:r>
            <a:endParaRPr lang="ru-RU" dirty="0"/>
          </a:p>
        </p:txBody>
      </p:sp>
      <p:pic>
        <p:nvPicPr>
          <p:cNvPr id="7171" name="Picture 2" descr="http://inf.1september.ru/2008/21/31-1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5" y="4869160"/>
            <a:ext cx="2809301" cy="172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 descr="http://www.pics-zone.ru/img.php?url=http://apikabu.ru/img_n/2012-11_1/7m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800" y="1052736"/>
            <a:ext cx="3155465" cy="560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www.pelastus.ru/uploads/catalog/products/5114c92ba9f3d%D0%A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929" y="4987081"/>
            <a:ext cx="2952153" cy="148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asmircomp.ru/wp-content/uploads/2012/04/52ddcbfe92f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44855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://www.macguide.ru/wp-content/uploads/2010/05/Internet-Explorer-for-Mac-browser-ico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52" y="82865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://ruslan.dp.ua/templates/img/weather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29958"/>
            <a:ext cx="16192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6" y="44624"/>
            <a:ext cx="8856984" cy="1757676"/>
          </a:xfrm>
        </p:spPr>
        <p:txBody>
          <a:bodyPr/>
          <a:lstStyle/>
          <a:p>
            <a:pPr lvl="0" defTabSz="914400">
              <a:spcBef>
                <a:spcPts val="0"/>
              </a:spcBef>
              <a:defRPr/>
            </a:pPr>
            <a:r>
              <a:rPr lang="ru-RU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Первые письменные знаки древних славян – </a:t>
            </a:r>
            <a:br>
              <a:rPr lang="ru-RU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kern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</a:t>
            </a:r>
            <a:r>
              <a:rPr lang="ru-RU" sz="3200" kern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lang="ru-RU" sz="3200" kern="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черты и резы» </a:t>
            </a:r>
            <a:r>
              <a:rPr lang="ru-RU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br>
              <a:rPr lang="ru-RU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вырезанные на глине, дереве или  на </a:t>
            </a:r>
            <a:r>
              <a:rPr lang="ru-RU" sz="3200" kern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бересте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5" descr="C:\Users\Boris\Desktop\образец письма чертами и резами.jpg"/>
          <p:cNvPicPr>
            <a:picLocks noChangeAspect="1" noChangeArrowheads="1"/>
          </p:cNvPicPr>
          <p:nvPr/>
        </p:nvPicPr>
        <p:blipFill>
          <a:blip r:embed="rId2" cstate="print"/>
          <a:srcRect b="4817"/>
          <a:stretch>
            <a:fillRect/>
          </a:stretch>
        </p:blipFill>
        <p:spPr>
          <a:xfrm>
            <a:off x="395536" y="2564904"/>
            <a:ext cx="8072257" cy="332923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703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https://pp.vk.me/c622720/v622720819/263e9/dvnyaU-UWQ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88" y="260648"/>
            <a:ext cx="8804182" cy="633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25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pereformat.ru/wp-content/uploads/2014/05/aves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77" y="188640"/>
            <a:ext cx="420528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http://content.foto.my.mail.ru/mail/mtbull/_blogs/i-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64" y="179186"/>
            <a:ext cx="4119456" cy="274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http://ruspravda.info/images/original/44200558_g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49" y="3006952"/>
            <a:ext cx="6657975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1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://svyatorus.com/uploads/posts/2012-12/thumbs/1354358895_full12986258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4841875" cy="32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https://i.ytimg.com/vi/ujwFEu-7ZgI/hq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3" b="13692"/>
          <a:stretch/>
        </p:blipFill>
        <p:spPr bwMode="auto">
          <a:xfrm>
            <a:off x="4949379" y="620687"/>
            <a:ext cx="4104456" cy="223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www.blagievesti.ru/uploads/posts/2013-04/xn--80aaids4ahq3af.xn--p1ai_bukvica-glubinnye-obrazy_1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2" b="15697"/>
          <a:stretch/>
        </p:blipFill>
        <p:spPr bwMode="auto">
          <a:xfrm>
            <a:off x="9525" y="4077073"/>
            <a:ext cx="3922713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i.ytimg.com/vi/hWVxW7fJA8I/mqdefaul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r="2066"/>
          <a:stretch/>
        </p:blipFill>
        <p:spPr bwMode="auto">
          <a:xfrm>
            <a:off x="4139952" y="3684100"/>
            <a:ext cx="4896544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8328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938467" cy="796950"/>
          </a:xfrm>
        </p:spPr>
        <p:txBody>
          <a:bodyPr/>
          <a:lstStyle/>
          <a:p>
            <a:r>
              <a:rPr lang="ru-RU" altLang="ru-RU" sz="3600" dirty="0">
                <a:ln w="0"/>
                <a:solidFill>
                  <a:srgbClr val="92D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СЛАВЯНСКАЯ  ПИСЬМЕННОСТЬ</a:t>
            </a:r>
            <a:endParaRPr lang="ru-RU" dirty="0"/>
          </a:p>
        </p:txBody>
      </p:sp>
      <p:pic>
        <p:nvPicPr>
          <p:cNvPr id="55298" name="Picture 2" descr="http://nashasreda.ru/wp-content/uploads/2013/05/kirill-mefod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89" y="1196752"/>
            <a:ext cx="7339575" cy="550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48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6016" y="1268964"/>
            <a:ext cx="4427984" cy="5112364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b="1" i="1" dirty="0" smtClean="0">
                <a:solidFill>
                  <a:schemeClr val="hlink"/>
                </a:solidFill>
              </a:rPr>
              <a:t>	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ГЛАГОЛИЦА</a:t>
            </a:r>
            <a:endParaRPr lang="ru-RU" sz="40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</a:t>
            </a:r>
            <a:r>
              <a:rPr lang="ru-RU" sz="4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endParaRPr lang="ru-RU" sz="40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славянского слова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глаголъ</a:t>
            </a:r>
            <a: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»-говорить</a:t>
            </a:r>
            <a:endParaRPr lang="ru-RU" b="1" i="1" dirty="0" smtClean="0">
              <a:solidFill>
                <a:schemeClr val="hlink"/>
              </a:solidFill>
            </a:endParaRPr>
          </a:p>
        </p:txBody>
      </p:sp>
      <p:pic>
        <p:nvPicPr>
          <p:cNvPr id="19459" name="Picture 4" descr="http://xn----7sbffg7cecoh3b.xn--p1ai/images/news2/c6jIQlexoh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01625"/>
            <a:ext cx="4392166" cy="642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Цитаты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1_Цитаты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TM03457503[[fn=Цитируемая]]</Template>
  <TotalTime>3951</TotalTime>
  <Words>261</Words>
  <Application>Microsoft Office PowerPoint</Application>
  <PresentationFormat>Экран (4:3)</PresentationFormat>
  <Paragraphs>116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7" baseType="lpstr">
      <vt:lpstr>Yu Gothic UI Semilight</vt:lpstr>
      <vt:lpstr>Book Antiqua</vt:lpstr>
      <vt:lpstr>Century Gothic</vt:lpstr>
      <vt:lpstr>Comic Sans MS</vt:lpstr>
      <vt:lpstr>Constantia</vt:lpstr>
      <vt:lpstr>Monotype Corsiva</vt:lpstr>
      <vt:lpstr>Times New Roman</vt:lpstr>
      <vt:lpstr>Trebuchet MS</vt:lpstr>
      <vt:lpstr>Wingdings</vt:lpstr>
      <vt:lpstr>Wingdings 2</vt:lpstr>
      <vt:lpstr>Цитаты</vt:lpstr>
      <vt:lpstr>1_Цитаты</vt:lpstr>
      <vt:lpstr>Создание  славянской  азбуки. Летопись.</vt:lpstr>
      <vt:lpstr>Презентация PowerPoint</vt:lpstr>
      <vt:lpstr>Пиктограммы в наши  дни</vt:lpstr>
      <vt:lpstr>Первые письменные знаки древних славян –                             «черты и резы» ,  вырезанные на глине, дереве или  на бересте</vt:lpstr>
      <vt:lpstr>Презентация PowerPoint</vt:lpstr>
      <vt:lpstr>Презентация PowerPoint</vt:lpstr>
      <vt:lpstr>Презентация PowerPoint</vt:lpstr>
      <vt:lpstr>СЛАВЯНСКАЯ  ПИСЬМЕННОСТЬ</vt:lpstr>
      <vt:lpstr>Презентация PowerPoint</vt:lpstr>
      <vt:lpstr>      КИРИЛЛИЦА  была названа по имени одного  из двух братьев.  </vt:lpstr>
      <vt:lpstr>СЛАВЯНСКАЯ  ПИСЬМЕННОСТЬ</vt:lpstr>
      <vt:lpstr>Надписи кириллицей и глаголицей на стенах собора Святой Софии в Великом Новгороде</vt:lpstr>
      <vt:lpstr>Презентация PowerPoint</vt:lpstr>
      <vt:lpstr>Азъ буки веде.                           Я буквы знаю. Глаголь добро есте.             Слово – добро есть. </vt:lpstr>
      <vt:lpstr>Презентация PowerPoint</vt:lpstr>
      <vt:lpstr>Презентация PowerPoint</vt:lpstr>
      <vt:lpstr>Презентация PowerPoint</vt:lpstr>
      <vt:lpstr>Летопись  - описание событий по годам. Славянское слово «лето» -переводится год.   Если на протяжении года ничего не произошло , то летописец записывал:            «В лето … не бысть ничего»,            «В лето … бысть тишина»  </vt:lpstr>
      <vt:lpstr>На древнеславянском языке написаны:     летопись   «Повесть временных лет»,  древнейший свод законов «Русская Правда»,   «Слово о полку Игореве, Игоря сына Святославля,  внука Ольгова»</vt:lpstr>
      <vt:lpstr> "Повесть временных лет" - наиболее ранний из дошедших до нас летописных сводов. </vt:lpstr>
      <vt:lpstr>Презентация PowerPoint</vt:lpstr>
      <vt:lpstr>Презентация PowerPoint</vt:lpstr>
      <vt:lpstr>Презентация PowerPoint</vt:lpstr>
      <vt:lpstr>Домашнее задание</vt:lpstr>
      <vt:lpstr>СПАСИБО!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русской письменности</dc:title>
  <dc:creator>Елена</dc:creator>
  <cp:lastModifiedBy>Елена Кузнецова</cp:lastModifiedBy>
  <cp:revision>221</cp:revision>
  <dcterms:modified xsi:type="dcterms:W3CDTF">2016-04-12T08:19:30Z</dcterms:modified>
</cp:coreProperties>
</file>