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93" r:id="rId4"/>
    <p:sldId id="296" r:id="rId5"/>
    <p:sldId id="279" r:id="rId6"/>
    <p:sldId id="280" r:id="rId7"/>
    <p:sldId id="281" r:id="rId8"/>
    <p:sldId id="282" r:id="rId9"/>
    <p:sldId id="257" r:id="rId10"/>
    <p:sldId id="285" r:id="rId11"/>
    <p:sldId id="287" r:id="rId12"/>
    <p:sldId id="289" r:id="rId13"/>
    <p:sldId id="290" r:id="rId14"/>
    <p:sldId id="292" r:id="rId15"/>
    <p:sldId id="297" r:id="rId16"/>
    <p:sldId id="286" r:id="rId17"/>
    <p:sldId id="298" r:id="rId18"/>
    <p:sldId id="303" r:id="rId19"/>
    <p:sldId id="299" r:id="rId20"/>
    <p:sldId id="301" r:id="rId21"/>
    <p:sldId id="305" r:id="rId22"/>
    <p:sldId id="300" r:id="rId23"/>
    <p:sldId id="288" r:id="rId24"/>
    <p:sldId id="30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2492896"/>
            <a:ext cx="7572428" cy="2357454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«Натюрморт в русской живописи. Рисование с натуры натюрморта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»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869160"/>
            <a:ext cx="4857784" cy="17526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Презентация подготовлена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учителем изобразительного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искусства, методистом  МБОУ СШ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№1» г. Щекино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Monotype Corsiva" pitchFamily="66" charset="0"/>
            </a:endParaRP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Трищенко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otype Corsiva" pitchFamily="66" charset="0"/>
              </a:rPr>
              <a:t>Еленой Александровной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2530" name="Picture 2" descr="D:\DOCS\Гаганова\Методист\Шаблоны\Гиф\Разное\C21-1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640"/>
            <a:ext cx="1916504" cy="2668303"/>
          </a:xfrm>
          <a:prstGeom prst="rect">
            <a:avLst/>
          </a:prstGeom>
          <a:noFill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4427984" y="404664"/>
            <a:ext cx="4357718" cy="571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uLnTx/>
                <a:uFillTx/>
                <a:latin typeface="Monotype Corsiva" pitchFamily="66" charset="0"/>
                <a:ea typeface="+mn-ea"/>
                <a:cs typeface="+mn-cs"/>
              </a:rPr>
              <a:t>Изобразительное искусство ,6 класс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57158" y="6072206"/>
            <a:ext cx="3286148" cy="7857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Автопортрет. 1884 г.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0" y="285728"/>
            <a:ext cx="2471725" cy="1162050"/>
          </a:xfrm>
        </p:spPr>
        <p:txBody>
          <a:bodyPr>
            <a:noAutofit/>
          </a:bodyPr>
          <a:lstStyle/>
          <a:p>
            <a:pPr algn="r"/>
            <a:r>
              <a:rPr lang="ru-RU" sz="3600" dirty="0" err="1" smtClean="0">
                <a:solidFill>
                  <a:srgbClr val="FF0000"/>
                </a:solidFill>
                <a:latin typeface="Monotype Corsiva" pitchFamily="66" charset="0"/>
              </a:rPr>
              <a:t>Хруцкий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b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Иван Фомич</a:t>
            </a:r>
            <a:endParaRPr lang="ru-RU" sz="3600" dirty="0"/>
          </a:p>
        </p:txBody>
      </p:sp>
      <p:pic>
        <p:nvPicPr>
          <p:cNvPr id="29698" name="Picture 2" descr="D:\DOCS\Трищенко\Урок по аттестации\Сканер исправленные\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33" t="4260" r="2600" b="3481"/>
          <a:stretch>
            <a:fillRect/>
          </a:stretch>
        </p:blipFill>
        <p:spPr bwMode="auto">
          <a:xfrm>
            <a:off x="2857488" y="428604"/>
            <a:ext cx="5929354" cy="4429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699" name="Picture 3" descr="D:\DOCS\Трищенко\Урок по аттестации\Сканер исправленные\11.jpg"/>
          <p:cNvPicPr>
            <a:picLocks noChangeAspect="1" noChangeArrowheads="1"/>
          </p:cNvPicPr>
          <p:nvPr/>
        </p:nvPicPr>
        <p:blipFill>
          <a:blip r:embed="rId3"/>
          <a:srcRect l="4000" b="3571"/>
          <a:stretch>
            <a:fillRect/>
          </a:stretch>
        </p:blipFill>
        <p:spPr bwMode="auto">
          <a:xfrm>
            <a:off x="500034" y="3552398"/>
            <a:ext cx="1898215" cy="24158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714612" y="214290"/>
            <a:ext cx="6215106" cy="47863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643570" y="5143512"/>
            <a:ext cx="3286148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Натюрморт со свечой.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DOCS\Трищенко\Урок по аттестации\Сканер исправленные\3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56" t="3125" r="1501" b="20703"/>
          <a:stretch>
            <a:fillRect/>
          </a:stretch>
        </p:blipFill>
        <p:spPr bwMode="auto">
          <a:xfrm>
            <a:off x="500034" y="428604"/>
            <a:ext cx="8032209" cy="5643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57224" y="6072206"/>
            <a:ext cx="7572428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И.В.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Хруцкий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. Натюрморт. Цветы и фрукты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3" y="214290"/>
            <a:ext cx="2214577" cy="1500198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Кустодиев Борис Михайлович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57158" y="6143644"/>
            <a:ext cx="2114536" cy="500066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900" b="1" dirty="0" smtClean="0">
                <a:latin typeface="Monotype Corsiva" pitchFamily="66" charset="0"/>
                <a:ea typeface="+mj-ea"/>
                <a:cs typeface="+mj-cs"/>
              </a:rPr>
              <a:t>1918 г.</a:t>
            </a:r>
          </a:p>
        </p:txBody>
      </p:sp>
      <p:pic>
        <p:nvPicPr>
          <p:cNvPr id="1026" name="Picture 2" descr="D:\DOCS\Трищенко\Урок по аттестации\Сканер исправленные\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683" t="2764" r="2235" b="1959"/>
          <a:stretch>
            <a:fillRect/>
          </a:stretch>
        </p:blipFill>
        <p:spPr bwMode="auto">
          <a:xfrm>
            <a:off x="2800316" y="214290"/>
            <a:ext cx="6103662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S\Трищенко\Урок по аттестации\Сканер исправленные\2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131" t="19472" r="2235" b="6720"/>
          <a:stretch>
            <a:fillRect/>
          </a:stretch>
        </p:blipFill>
        <p:spPr bwMode="auto">
          <a:xfrm>
            <a:off x="357158" y="785794"/>
            <a:ext cx="7715304" cy="578772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329642" cy="649306"/>
          </a:xfrm>
        </p:spPr>
        <p:txBody>
          <a:bodyPr>
            <a:normAutofit/>
          </a:bodyPr>
          <a:lstStyle/>
          <a:p>
            <a:pPr algn="r"/>
            <a:r>
              <a:rPr lang="ru-RU" sz="2400" b="0" dirty="0" smtClean="0">
                <a:latin typeface="Monotype Corsiva" pitchFamily="66" charset="0"/>
              </a:rPr>
              <a:t>Б. М. Кустодиев . Извозчики. 1920 г.</a:t>
            </a:r>
            <a:endParaRPr lang="ru-RU" sz="2400" b="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00826" y="285728"/>
            <a:ext cx="2257412" cy="157163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Monotype Corsiva" pitchFamily="66" charset="0"/>
              </a:rPr>
              <a:t>Серебрякова Зинаида Евгеньевна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16" y="2071678"/>
            <a:ext cx="1828783" cy="404812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2" descr="D:\DOCS\Трищенко\Урок по аттестации\Сканер исправленные\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6102368" cy="50720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3" descr="D:\DOCS\Трищенко\Урок по аттестации\Сканер исправленные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3714752"/>
            <a:ext cx="2100275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5357826"/>
            <a:ext cx="6357950" cy="5064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З.Е. Серебрякова. Групповой портрет. «За обедом», 1914г.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429356" y="6143644"/>
            <a:ext cx="2714644" cy="5064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Автопортрет, 1909г.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Урок по аттестации\Сканер исправленные\29.jpg"/>
          <p:cNvPicPr>
            <a:picLocks noChangeAspect="1" noChangeArrowheads="1"/>
          </p:cNvPicPr>
          <p:nvPr/>
        </p:nvPicPr>
        <p:blipFill>
          <a:blip r:embed="rId2"/>
          <a:srcRect l="2769" t="2356" r="1230" b="2235"/>
          <a:stretch>
            <a:fillRect/>
          </a:stretch>
        </p:blipFill>
        <p:spPr bwMode="auto">
          <a:xfrm>
            <a:off x="418895" y="214290"/>
            <a:ext cx="8255057" cy="6429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D:\DOCS\Трищенко\Урок по аттестации\Сканер исправленные\Копия Безимени-1.jpg"/>
          <p:cNvPicPr>
            <a:picLocks noChangeAspect="1" noChangeArrowheads="1"/>
          </p:cNvPicPr>
          <p:nvPr/>
        </p:nvPicPr>
        <p:blipFill>
          <a:blip r:embed="rId2"/>
          <a:srcRect l="70291" t="53845" r="1592" b="6154"/>
          <a:stretch>
            <a:fillRect/>
          </a:stretch>
        </p:blipFill>
        <p:spPr bwMode="auto">
          <a:xfrm>
            <a:off x="3214678" y="3714752"/>
            <a:ext cx="2703654" cy="292895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D:\DOCS\Трищенко\Урок по аттестации\Сканер исправленные\Копия Безимени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059" t="4000" r="67524" b="54666"/>
          <a:stretch>
            <a:fillRect/>
          </a:stretch>
        </p:blipFill>
        <p:spPr bwMode="auto">
          <a:xfrm>
            <a:off x="357158" y="571480"/>
            <a:ext cx="2645510" cy="292895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D:\DOCS\Трищенко\Урок по аттестации\Сканер исправленные\Копия Безимени-1.jpg"/>
          <p:cNvPicPr>
            <a:picLocks noChangeAspect="1" noChangeArrowheads="1"/>
          </p:cNvPicPr>
          <p:nvPr/>
        </p:nvPicPr>
        <p:blipFill>
          <a:blip r:embed="rId2"/>
          <a:srcRect l="37741" t="3708" r="34223" b="55226"/>
          <a:stretch>
            <a:fillRect/>
          </a:stretch>
        </p:blipFill>
        <p:spPr bwMode="auto">
          <a:xfrm>
            <a:off x="357158" y="3714752"/>
            <a:ext cx="2643206" cy="2948191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D:\DOCS\Трищенко\Урок по аттестации\Сканер исправленные\Копия Безимени-1.jpg"/>
          <p:cNvPicPr>
            <a:picLocks noChangeAspect="1" noChangeArrowheads="1"/>
          </p:cNvPicPr>
          <p:nvPr/>
        </p:nvPicPr>
        <p:blipFill>
          <a:blip r:embed="rId2"/>
          <a:srcRect l="70007" t="3226" r="1744" b="56452"/>
          <a:stretch>
            <a:fillRect/>
          </a:stretch>
        </p:blipFill>
        <p:spPr bwMode="auto">
          <a:xfrm>
            <a:off x="3214678" y="1000108"/>
            <a:ext cx="2694642" cy="2500330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D:\DOCS\Трищенко\Урок по аттестации\Сканер исправленные\Копия Безимени-1.jpg"/>
          <p:cNvPicPr>
            <a:picLocks noChangeAspect="1" noChangeArrowheads="1"/>
          </p:cNvPicPr>
          <p:nvPr/>
        </p:nvPicPr>
        <p:blipFill>
          <a:blip r:embed="rId2"/>
          <a:srcRect l="5413" t="53448" r="67016" b="5172"/>
          <a:stretch>
            <a:fillRect/>
          </a:stretch>
        </p:blipFill>
        <p:spPr bwMode="auto">
          <a:xfrm>
            <a:off x="6143636" y="3714752"/>
            <a:ext cx="2562838" cy="292895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D:\DOCS\Трищенко\Урок по аттестации\Сканер исправленные\Копия Безимени-1.jpg"/>
          <p:cNvPicPr>
            <a:picLocks noChangeAspect="1" noChangeArrowheads="1"/>
          </p:cNvPicPr>
          <p:nvPr/>
        </p:nvPicPr>
        <p:blipFill>
          <a:blip r:embed="rId2"/>
          <a:srcRect l="38235" t="54074" r="33824" b="5371"/>
          <a:stretch>
            <a:fillRect/>
          </a:stretch>
        </p:blipFill>
        <p:spPr bwMode="auto">
          <a:xfrm>
            <a:off x="6143636" y="571480"/>
            <a:ext cx="2571768" cy="2928958"/>
          </a:xfrm>
          <a:prstGeom prst="rect">
            <a:avLst/>
          </a:prstGeom>
          <a:ln w="381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58204" cy="86364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Примеры композиционного расположения предметов в натюрморте</a:t>
            </a:r>
            <a:endParaRPr lang="ru-RU" sz="28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Урок по аттестации\натюрморт\p4100092[1].jpg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762000" y="428604"/>
            <a:ext cx="7620000" cy="5743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Урок по аттестации\натюрморт\p4100092[1].jpg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762000" y="428604"/>
            <a:ext cx="7620000" cy="5743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" name="Группа 10"/>
          <p:cNvGrpSpPr/>
          <p:nvPr/>
        </p:nvGrpSpPr>
        <p:grpSpPr>
          <a:xfrm>
            <a:off x="1571604" y="500836"/>
            <a:ext cx="5929354" cy="4358512"/>
            <a:chOff x="1571604" y="500836"/>
            <a:chExt cx="5929354" cy="4358512"/>
          </a:xfrm>
        </p:grpSpPr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3536149" y="2678901"/>
              <a:ext cx="4357718" cy="158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1571604" y="4857760"/>
              <a:ext cx="5929354" cy="158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Урок по аттестации\Сканер исправленные\37.jpg"/>
          <p:cNvPicPr>
            <a:picLocks noChangeAspect="1" noChangeArrowheads="1"/>
          </p:cNvPicPr>
          <p:nvPr/>
        </p:nvPicPr>
        <p:blipFill>
          <a:blip r:embed="rId2"/>
          <a:srcRect l="2127" t="2070" r="2127" b="29492"/>
          <a:stretch>
            <a:fillRect/>
          </a:stretch>
        </p:blipFill>
        <p:spPr bwMode="auto">
          <a:xfrm>
            <a:off x="414896" y="428604"/>
            <a:ext cx="8284850" cy="59293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65562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Задачи урока: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3557" name="Picture 5" descr="D:\DOCS\Трищенко\Урок по аттестации\натюрморт\m3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00108"/>
            <a:ext cx="2634067" cy="3595696"/>
          </a:xfrm>
          <a:prstGeom prst="rect">
            <a:avLst/>
          </a:prstGeom>
          <a:noFill/>
        </p:spPr>
      </p:pic>
      <p:pic>
        <p:nvPicPr>
          <p:cNvPr id="10" name="Picture 2" descr="D:\DOCS\Гаганова\Методист\Шаблоны\Рамки 2010\Рамки рис\300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-147671" y="1362060"/>
            <a:ext cx="3652863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8" name="Picture 6" descr="D:\DOCS\Трищенко\Урок по аттестации\натюрморт\Юрий Гусев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52" y="4429132"/>
            <a:ext cx="2373303" cy="1776827"/>
          </a:xfrm>
          <a:prstGeom prst="rect">
            <a:avLst/>
          </a:prstGeom>
          <a:noFill/>
        </p:spPr>
      </p:pic>
      <p:pic>
        <p:nvPicPr>
          <p:cNvPr id="12" name="Picture 2" descr="D:\DOCS\Гаганова\Методист\Шаблоны\Рамки 2010\Рамки рис\300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3929066"/>
            <a:ext cx="3600148" cy="2928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500430" y="273050"/>
            <a:ext cx="5426106" cy="65849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расширить свои представления о натюрморте;</a:t>
            </a:r>
          </a:p>
          <a:p>
            <a:pPr lvl="0">
              <a:buNone/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Palatino Linotype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познакомиться с галереей натюрмортов русских живописцев;</a:t>
            </a:r>
          </a:p>
          <a:p>
            <a:pPr lvl="0">
              <a:buNone/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Palatino Linotype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узнать о средствах художественной выразительности при создании натюрморта (пропорции, объем, форма, линия горизонта);</a:t>
            </a:r>
          </a:p>
          <a:p>
            <a:pPr lvl="0">
              <a:buNone/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Palatino Linotype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</a:rPr>
              <a:t>выполнить самостоятельно натюрморт из трех предметов (по выбору) в карандаше</a:t>
            </a:r>
            <a:r>
              <a:rPr lang="ru-RU" sz="2400" dirty="0" smtClean="0">
                <a:latin typeface="Palatino Linotype" pitchFamily="18" charset="0"/>
              </a:rPr>
              <a:t>.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Palatino Linotype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Урок по аттестации\Сканер исправленные\39.jpg"/>
          <p:cNvPicPr>
            <a:picLocks noChangeAspect="1" noChangeArrowheads="1"/>
          </p:cNvPicPr>
          <p:nvPr/>
        </p:nvPicPr>
        <p:blipFill>
          <a:blip r:embed="rId2"/>
          <a:srcRect l="4101" t="27327" r="65625" b="25514"/>
          <a:stretch>
            <a:fillRect/>
          </a:stretch>
        </p:blipFill>
        <p:spPr bwMode="auto">
          <a:xfrm>
            <a:off x="357157" y="205072"/>
            <a:ext cx="3795831" cy="63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G:\Урок по аттестации\Сканер исправленные\39.jpg"/>
          <p:cNvPicPr>
            <a:picLocks noChangeAspect="1" noChangeArrowheads="1"/>
          </p:cNvPicPr>
          <p:nvPr/>
        </p:nvPicPr>
        <p:blipFill>
          <a:blip r:embed="rId2"/>
          <a:srcRect l="4101" t="10096" r="31445" b="2841"/>
          <a:stretch>
            <a:fillRect/>
          </a:stretch>
        </p:blipFill>
        <p:spPr bwMode="auto">
          <a:xfrm>
            <a:off x="6500826" y="214290"/>
            <a:ext cx="2438416" cy="354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57158" y="5715016"/>
            <a:ext cx="4429156" cy="857256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Фрагмент картины «Купчиха на балконе» Б.М.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Кустодиева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Урок по аттестации\Сканер исправленные\39.jpg"/>
          <p:cNvPicPr>
            <a:picLocks noChangeAspect="1" noChangeArrowheads="1"/>
          </p:cNvPicPr>
          <p:nvPr/>
        </p:nvPicPr>
        <p:blipFill>
          <a:blip r:embed="rId2"/>
          <a:srcRect l="4101" t="27327" r="65625" b="25514"/>
          <a:stretch>
            <a:fillRect/>
          </a:stretch>
        </p:blipFill>
        <p:spPr bwMode="auto">
          <a:xfrm>
            <a:off x="357157" y="205072"/>
            <a:ext cx="3795831" cy="63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G:\Урок по аттестации\Сканер исправленные\39.jpg"/>
          <p:cNvPicPr>
            <a:picLocks noChangeAspect="1" noChangeArrowheads="1"/>
          </p:cNvPicPr>
          <p:nvPr/>
        </p:nvPicPr>
        <p:blipFill>
          <a:blip r:embed="rId2"/>
          <a:srcRect l="4101" t="10096" r="31445" b="2841"/>
          <a:stretch>
            <a:fillRect/>
          </a:stretch>
        </p:blipFill>
        <p:spPr bwMode="auto">
          <a:xfrm>
            <a:off x="6500826" y="214290"/>
            <a:ext cx="2438416" cy="35467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57158" y="5715016"/>
            <a:ext cx="4429156" cy="857256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Фрагмент картины «Купчиха на балконе» Б.М.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Кустодиева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2" name="Группа 11"/>
          <p:cNvGrpSpPr/>
          <p:nvPr/>
        </p:nvGrpSpPr>
        <p:grpSpPr>
          <a:xfrm>
            <a:off x="500034" y="357166"/>
            <a:ext cx="3286148" cy="4509815"/>
            <a:chOff x="571472" y="205072"/>
            <a:chExt cx="3286148" cy="4509815"/>
          </a:xfrm>
        </p:grpSpPr>
        <p:cxnSp>
          <p:nvCxnSpPr>
            <p:cNvPr id="6" name="Прямая соединительная линия 5"/>
            <p:cNvCxnSpPr>
              <a:stCxn id="4098" idx="0"/>
            </p:cNvCxnSpPr>
            <p:nvPr/>
          </p:nvCxnSpPr>
          <p:spPr>
            <a:xfrm rot="16200000" flipH="1" flipV="1">
              <a:off x="-805914" y="1582458"/>
              <a:ext cx="4438374" cy="1683601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>
              <a:stCxn id="4098" idx="0"/>
            </p:cNvCxnSpPr>
            <p:nvPr/>
          </p:nvCxnSpPr>
          <p:spPr>
            <a:xfrm rot="16200000" flipH="1">
              <a:off x="801439" y="1658706"/>
              <a:ext cx="4509814" cy="1602547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571472" y="4643446"/>
              <a:ext cx="3286148" cy="7143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t="1579" b="2105"/>
          <a:stretch>
            <a:fillRect/>
          </a:stretch>
        </p:blipFill>
        <p:spPr bwMode="auto">
          <a:xfrm>
            <a:off x="357157" y="1071546"/>
            <a:ext cx="8403919" cy="49292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Основные требования к натюрморту: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571612"/>
            <a:ext cx="8143932" cy="4572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dirty="0">
                <a:latin typeface="Palatino Linotype" pitchFamily="18" charset="0"/>
              </a:rPr>
              <a:t>к</a:t>
            </a:r>
            <a:r>
              <a:rPr lang="ru-RU" sz="2800" dirty="0" smtClean="0">
                <a:latin typeface="Palatino Linotype" pitchFamily="18" charset="0"/>
              </a:rPr>
              <a:t>омпозиция </a:t>
            </a:r>
            <a:r>
              <a:rPr lang="ru-RU" sz="2800" dirty="0">
                <a:latin typeface="Palatino Linotype" pitchFamily="18" charset="0"/>
              </a:rPr>
              <a:t>натюрморта должна состоять из предметов, тематически связанных между </a:t>
            </a:r>
            <a:r>
              <a:rPr lang="ru-RU" sz="2800" dirty="0" smtClean="0">
                <a:latin typeface="Palatino Linotype" pitchFamily="18" charset="0"/>
              </a:rPr>
              <a:t>собой;</a:t>
            </a:r>
            <a:endParaRPr lang="ru-RU" sz="2800" dirty="0">
              <a:latin typeface="Palatino Linotype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dirty="0">
                <a:latin typeface="Palatino Linotype" pitchFamily="18" charset="0"/>
              </a:rPr>
              <a:t>в</a:t>
            </a:r>
            <a:r>
              <a:rPr lang="ru-RU" sz="2800" dirty="0" smtClean="0">
                <a:latin typeface="Palatino Linotype" pitchFamily="18" charset="0"/>
              </a:rPr>
              <a:t> </a:t>
            </a:r>
            <a:r>
              <a:rPr lang="ru-RU" sz="2800" dirty="0">
                <a:latin typeface="Palatino Linotype" pitchFamily="18" charset="0"/>
              </a:rPr>
              <a:t>состав натюрморта должны входить предметы, разнообразные по форме, величине, фактуре и </a:t>
            </a:r>
            <a:r>
              <a:rPr lang="ru-RU" sz="2800" dirty="0" smtClean="0">
                <a:latin typeface="Palatino Linotype" pitchFamily="18" charset="0"/>
              </a:rPr>
              <a:t>цвету;</a:t>
            </a:r>
            <a:endParaRPr lang="ru-RU" sz="2800" dirty="0">
              <a:latin typeface="Palatino Linotype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dirty="0">
                <a:latin typeface="Palatino Linotype" pitchFamily="18" charset="0"/>
              </a:rPr>
              <a:t>п</a:t>
            </a:r>
            <a:r>
              <a:rPr lang="ru-RU" sz="2800" dirty="0" smtClean="0">
                <a:latin typeface="Palatino Linotype" pitchFamily="18" charset="0"/>
              </a:rPr>
              <a:t>редметы </a:t>
            </a:r>
            <a:r>
              <a:rPr lang="ru-RU" sz="2800" dirty="0">
                <a:latin typeface="Palatino Linotype" pitchFamily="18" charset="0"/>
              </a:rPr>
              <a:t>должны гармонично сочетаться друг с другом, соприкасаться, составляя единое целое, но не загораживать друг </a:t>
            </a:r>
            <a:r>
              <a:rPr lang="ru-RU" sz="2800" dirty="0" smtClean="0">
                <a:latin typeface="Palatino Linotype" pitchFamily="18" charset="0"/>
              </a:rPr>
              <a:t>друга;</a:t>
            </a:r>
            <a:endParaRPr lang="ru-RU" sz="2800" dirty="0">
              <a:latin typeface="Palatino Linotype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ü"/>
            </a:pPr>
            <a:r>
              <a:rPr lang="ru-RU" sz="2800" dirty="0">
                <a:latin typeface="Palatino Linotype" pitchFamily="18" charset="0"/>
              </a:rPr>
              <a:t>в</a:t>
            </a:r>
            <a:r>
              <a:rPr lang="ru-RU" sz="2800" dirty="0" smtClean="0">
                <a:latin typeface="Palatino Linotype" pitchFamily="18" charset="0"/>
              </a:rPr>
              <a:t> </a:t>
            </a:r>
            <a:r>
              <a:rPr lang="ru-RU" sz="2800" dirty="0">
                <a:latin typeface="Palatino Linotype" pitchFamily="18" charset="0"/>
              </a:rPr>
              <a:t>композиции должен </a:t>
            </a:r>
            <a:r>
              <a:rPr lang="ru-RU" sz="2800" dirty="0" smtClean="0">
                <a:latin typeface="Palatino Linotype" pitchFamily="18" charset="0"/>
              </a:rPr>
              <a:t>быть композиционный </a:t>
            </a:r>
            <a:r>
              <a:rPr lang="ru-RU" sz="2800" dirty="0">
                <a:latin typeface="Palatino Linotype" pitchFamily="18" charset="0"/>
              </a:rPr>
              <a:t>центр. </a:t>
            </a:r>
            <a:endParaRPr lang="ru-RU" sz="2800" dirty="0" smtClean="0">
              <a:latin typeface="Palatino Linotype" pitchFamily="18" charset="0"/>
            </a:endParaRPr>
          </a:p>
          <a:p>
            <a:pPr>
              <a:lnSpc>
                <a:spcPct val="90000"/>
              </a:lnSpc>
              <a:buNone/>
            </a:pPr>
            <a:endParaRPr lang="ru-RU" sz="2800" dirty="0">
              <a:latin typeface="Palatino Linotype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401080" cy="121444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Palatino Linotype" pitchFamily="18" charset="0"/>
              </a:rPr>
              <a:t>Самостоятельная работа </a:t>
            </a:r>
            <a:br>
              <a:rPr lang="ru-RU" sz="3600" dirty="0" smtClean="0">
                <a:solidFill>
                  <a:srgbClr val="FF0000"/>
                </a:solidFill>
                <a:latin typeface="Palatino Linotype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Palatino Linotype" pitchFamily="18" charset="0"/>
              </a:rPr>
              <a:t>«Рисование с натуры натюрморта»</a:t>
            </a:r>
            <a:endParaRPr lang="ru-RU" sz="3600" dirty="0">
              <a:solidFill>
                <a:srgbClr val="FF0000"/>
              </a:solidFill>
              <a:latin typeface="Palatino Linotype" pitchFamily="18" charset="0"/>
            </a:endParaRPr>
          </a:p>
        </p:txBody>
      </p:sp>
      <p:pic>
        <p:nvPicPr>
          <p:cNvPr id="5122" name="Picture 2" descr="G:\Урок по аттестации\Сканер исправленные\1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050" t="8571" r="6078" b="7143"/>
          <a:stretch>
            <a:fillRect/>
          </a:stretch>
        </p:blipFill>
        <p:spPr bwMode="auto">
          <a:xfrm>
            <a:off x="1071538" y="1857364"/>
            <a:ext cx="6858048" cy="42148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 rot="16200000">
            <a:off x="-2536085" y="2964657"/>
            <a:ext cx="6429396" cy="928662"/>
          </a:xfrm>
          <a:prstGeom prst="round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Palatino Linotype" pitchFamily="18" charset="0"/>
              </a:rPr>
              <a:t>Виды изобразительного искусства</a:t>
            </a:r>
            <a:endParaRPr lang="ru-RU" sz="2400" dirty="0">
              <a:latin typeface="Palatino Linotyp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14480" y="357166"/>
            <a:ext cx="2714644" cy="13573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latin typeface="Palatino Linotype" pitchFamily="18" charset="0"/>
            </a:endParaRPr>
          </a:p>
          <a:p>
            <a:pPr algn="ctr"/>
            <a:r>
              <a:rPr lang="ru-RU" sz="2800" dirty="0" smtClean="0">
                <a:latin typeface="Palatino Linotype" pitchFamily="18" charset="0"/>
              </a:rPr>
              <a:t> </a:t>
            </a:r>
            <a:endParaRPr lang="ru-RU" sz="2800" dirty="0">
              <a:latin typeface="Palatino Linotype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14480" y="2000240"/>
            <a:ext cx="2714644" cy="13573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latin typeface="Palatino Linotyp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85918" y="5143512"/>
            <a:ext cx="2714644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 smtClean="0">
              <a:latin typeface="Palatino Linotyp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14480" y="3571876"/>
            <a:ext cx="2786082" cy="13573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latin typeface="Palatino Linotype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0694" y="4000504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Батальная картина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3071810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Бытовая картина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00694" y="2143116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Пейзаж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00694" y="4929198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Историческая картина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00694" y="1214422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Портрет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500694" y="285728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Натюрморт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00694" y="5857892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Анималистическая картина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1214414" y="428604"/>
            <a:ext cx="428628" cy="1285884"/>
          </a:xfrm>
          <a:prstGeom prst="rightArrow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1214414" y="2071678"/>
            <a:ext cx="428628" cy="1285884"/>
          </a:xfrm>
          <a:prstGeom prst="rightArrow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1214414" y="3714752"/>
            <a:ext cx="428628" cy="1285884"/>
          </a:xfrm>
          <a:prstGeom prst="rightArrow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1214414" y="5286388"/>
            <a:ext cx="428628" cy="1285884"/>
          </a:xfrm>
          <a:prstGeom prst="rightArrow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4572000" y="3643314"/>
            <a:ext cx="714380" cy="1285884"/>
          </a:xfrm>
          <a:prstGeom prst="rightArrow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5400000">
            <a:off x="2178827" y="3464719"/>
            <a:ext cx="6357982" cy="1588"/>
          </a:xfrm>
          <a:prstGeom prst="line">
            <a:avLst/>
          </a:prstGeom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 rot="16200000">
            <a:off x="-2536085" y="2964657"/>
            <a:ext cx="6429396" cy="928662"/>
          </a:xfrm>
          <a:prstGeom prst="round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Palatino Linotype" pitchFamily="18" charset="0"/>
              </a:rPr>
              <a:t>Виды изобразительного искусства</a:t>
            </a:r>
            <a:endParaRPr lang="ru-RU" sz="2400" dirty="0">
              <a:latin typeface="Palatino Linotyp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14480" y="357166"/>
            <a:ext cx="2714644" cy="13573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Palatino Linotype" pitchFamily="18" charset="0"/>
              </a:rPr>
              <a:t>Скульптура </a:t>
            </a:r>
            <a:endParaRPr lang="ru-RU" sz="2800" dirty="0">
              <a:latin typeface="Palatino Linotype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14480" y="2000240"/>
            <a:ext cx="2714644" cy="13573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Palatino Linotype" pitchFamily="18" charset="0"/>
              </a:rPr>
              <a:t>Графика</a:t>
            </a:r>
            <a:endParaRPr lang="ru-RU" sz="2800" dirty="0">
              <a:latin typeface="Palatino Linotyp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85918" y="5143512"/>
            <a:ext cx="2714644" cy="128588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Palatino Linotype" pitchFamily="18" charset="0"/>
              </a:rPr>
              <a:t>Декоративно-прикладное искусство</a:t>
            </a:r>
            <a:endParaRPr lang="ru-RU" sz="2000" dirty="0">
              <a:latin typeface="Palatino Linotyp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14480" y="3571876"/>
            <a:ext cx="2786082" cy="135732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Palatino Linotype" pitchFamily="18" charset="0"/>
              </a:rPr>
              <a:t>Живопись</a:t>
            </a:r>
            <a:endParaRPr lang="ru-RU" sz="2800" dirty="0">
              <a:latin typeface="Palatino Linotype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00694" y="4000504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Батальная картина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3071810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Бытовая картина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00694" y="2143116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Пейзаж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00694" y="4929198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Историческая картина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00694" y="1214422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Портрет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500694" y="285728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Натюрморт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500694" y="5857892"/>
            <a:ext cx="3143272" cy="785818"/>
          </a:xfrm>
          <a:prstGeom prst="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itchFamily="18" charset="0"/>
              </a:rPr>
              <a:t>Анималистическая картина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Palatino Linotype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1214414" y="428604"/>
            <a:ext cx="428628" cy="1285884"/>
          </a:xfrm>
          <a:prstGeom prst="rightArrow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1214414" y="2071678"/>
            <a:ext cx="428628" cy="1285884"/>
          </a:xfrm>
          <a:prstGeom prst="rightArrow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1214414" y="3714752"/>
            <a:ext cx="428628" cy="1285884"/>
          </a:xfrm>
          <a:prstGeom prst="rightArrow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1214414" y="5286388"/>
            <a:ext cx="428628" cy="1285884"/>
          </a:xfrm>
          <a:prstGeom prst="rightArrow">
            <a:avLst/>
          </a:prstGeom>
          <a:solidFill>
            <a:srgbClr val="0070C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4572000" y="3643314"/>
            <a:ext cx="714380" cy="1285884"/>
          </a:xfrm>
          <a:prstGeom prst="rightArrow">
            <a:avLst/>
          </a:prstGeom>
          <a:solidFill>
            <a:srgbClr val="FFC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5400000">
            <a:off x="2178827" y="3464719"/>
            <a:ext cx="6357982" cy="1588"/>
          </a:xfrm>
          <a:prstGeom prst="line">
            <a:avLst/>
          </a:prstGeom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DOCS\Трищенко\Урок по аттестации\Сканер исправленные\27.jpg"/>
          <p:cNvPicPr>
            <a:picLocks noChangeAspect="1" noChangeArrowheads="1"/>
          </p:cNvPicPr>
          <p:nvPr/>
        </p:nvPicPr>
        <p:blipFill>
          <a:blip r:embed="rId2"/>
          <a:srcRect l="30224"/>
          <a:stretch>
            <a:fillRect/>
          </a:stretch>
        </p:blipFill>
        <p:spPr bwMode="auto">
          <a:xfrm>
            <a:off x="1142976" y="928670"/>
            <a:ext cx="5663005" cy="5357850"/>
          </a:xfrm>
          <a:prstGeom prst="rect">
            <a:avLst/>
          </a:prstGeom>
          <a:noFill/>
        </p:spPr>
      </p:pic>
      <p:pic>
        <p:nvPicPr>
          <p:cNvPr id="9" name="Picture 2" descr="D:\DOCS\Гаганова\Методист\Шаблоны\Рамки 2010\Рамки рис\304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642918"/>
            <a:ext cx="6659450" cy="6215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3"/>
          <p:cNvSpPr txBox="1">
            <a:spLocks/>
          </p:cNvSpPr>
          <p:nvPr/>
        </p:nvSpPr>
        <p:spPr>
          <a:xfrm>
            <a:off x="2928926" y="142852"/>
            <a:ext cx="5900750" cy="5841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Н. Соломин. Натюрморт с самоваром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DOCS\Гаганова\Методист\Шаблоны\Рамки 2010\Рамки рис\302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57222" y="-428652"/>
            <a:ext cx="9929882" cy="76438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2" name="Picture 2" descr="D:\DOCS\Трищенко\Урок по аттестации\Сканер исправленные\26.jpg"/>
          <p:cNvPicPr>
            <a:picLocks noChangeAspect="1" noChangeArrowheads="1"/>
          </p:cNvPicPr>
          <p:nvPr/>
        </p:nvPicPr>
        <p:blipFill>
          <a:blip r:embed="rId3"/>
          <a:srcRect l="2078" t="4312" r="2354" b="3690"/>
          <a:stretch>
            <a:fillRect/>
          </a:stretch>
        </p:blipFill>
        <p:spPr bwMode="auto">
          <a:xfrm>
            <a:off x="1000100" y="857232"/>
            <a:ext cx="7185473" cy="514353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3929058" y="0"/>
            <a:ext cx="4929222" cy="5841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И. Машков. Яблоки и рябина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Monotype Corsiva" pitchFamily="66" charset="0"/>
              </a:rPr>
              <a:t>Натюрморт</a:t>
            </a:r>
            <a:r>
              <a:rPr lang="ru-RU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 </a:t>
            </a:r>
            <a:r>
              <a:rPr lang="ru-RU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(от франц</a:t>
            </a:r>
            <a:r>
              <a:rPr lang="ru-RU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. </a:t>
            </a:r>
            <a:r>
              <a:rPr lang="en-US" sz="4800" dirty="0" smtClean="0">
                <a:solidFill>
                  <a:srgbClr val="FF0000"/>
                </a:solidFill>
                <a:latin typeface="Monotype Corsiva" pitchFamily="66" charset="0"/>
              </a:rPr>
              <a:t>nature </a:t>
            </a:r>
            <a:r>
              <a:rPr lang="en-US" sz="4800" dirty="0" err="1" smtClean="0">
                <a:solidFill>
                  <a:srgbClr val="FF0000"/>
                </a:solidFill>
                <a:latin typeface="Monotype Corsiva" pitchFamily="66" charset="0"/>
              </a:rPr>
              <a:t>morte</a:t>
            </a:r>
            <a:r>
              <a:rPr lang="ru-RU" sz="48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— буквально «мертвая природа») </a:t>
            </a:r>
            <a:r>
              <a:rPr lang="ru-RU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– это изображение неодушевленных предметов, вещей окружающих человека, предметы быта, цветы, плоды.</a:t>
            </a:r>
          </a:p>
          <a:p>
            <a:pPr>
              <a:buNone/>
            </a:pP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2286016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«</a:t>
            </a:r>
            <a: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Какая это странная живопись - натюрморт: она заставляет любоваться копией 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/>
            </a:r>
            <a:b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</a:br>
            <a: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тех вещей, оригиналами которых не любуешься»</a:t>
            </a:r>
            <a:b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</a:br>
            <a:r>
              <a:rPr lang="ru-RU" sz="36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(Б. Паскаль)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6627" name="Picture 3" descr="D:\DOCS\Трищенко\Урок по аттестации\Сканер исправленные\37.jpg"/>
          <p:cNvPicPr>
            <a:picLocks noChangeAspect="1" noChangeArrowheads="1"/>
          </p:cNvPicPr>
          <p:nvPr/>
        </p:nvPicPr>
        <p:blipFill>
          <a:blip r:embed="rId2"/>
          <a:srcRect l="2127" t="5442" r="3240" b="29492"/>
          <a:stretch>
            <a:fillRect/>
          </a:stretch>
        </p:blipFill>
        <p:spPr bwMode="auto">
          <a:xfrm>
            <a:off x="285720" y="2428868"/>
            <a:ext cx="6072230" cy="4013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2500298" y="2428868"/>
            <a:ext cx="4143404" cy="58418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В. Стожаров. Натюрморт с хлебом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DOCS\Трищенко\Урок по аттестации\Сканер исправленные\30.jpg"/>
          <p:cNvPicPr>
            <a:picLocks noChangeAspect="1" noChangeArrowheads="1"/>
          </p:cNvPicPr>
          <p:nvPr/>
        </p:nvPicPr>
        <p:blipFill>
          <a:blip r:embed="rId2"/>
          <a:srcRect l="1733" t="2899" r="1226" b="1449"/>
          <a:stretch>
            <a:fillRect/>
          </a:stretch>
        </p:blipFill>
        <p:spPr bwMode="auto">
          <a:xfrm>
            <a:off x="500034" y="571480"/>
            <a:ext cx="8001056" cy="4714908"/>
          </a:xfrm>
          <a:prstGeom prst="rect">
            <a:avLst/>
          </a:prstGeom>
          <a:noFill/>
        </p:spPr>
      </p:pic>
      <p:pic>
        <p:nvPicPr>
          <p:cNvPr id="1026" name="Picture 2" descr="D:\DOCS\Гаганова\Методист\Шаблоны\Рамки 2010\Рамки рис\3004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1" y="357166"/>
            <a:ext cx="8643999" cy="5286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214546" y="5572140"/>
            <a:ext cx="5500726" cy="10715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В.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Ярцов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.  Ягоды и фрукты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737</TotalTime>
  <Words>330</Words>
  <Application>Microsoft Office PowerPoint</Application>
  <PresentationFormat>Экран (4:3)</PresentationFormat>
  <Paragraphs>60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«Натюрморт в русской живописи. Рисование с натуры натюрморта»</vt:lpstr>
      <vt:lpstr>Задачи урока: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«Какая это странная живопись - натюрморт: она заставляет любоваться копией  тех вещей, оригиналами которых не любуешься» (Б. Паскаль) </vt:lpstr>
      <vt:lpstr>Презентация PowerPoint</vt:lpstr>
      <vt:lpstr>Хруцкий  Иван Фомич</vt:lpstr>
      <vt:lpstr>Презентация PowerPoint</vt:lpstr>
      <vt:lpstr>Кустодиев Борис Михайлович</vt:lpstr>
      <vt:lpstr>Б. М. Кустодиев . Извозчики. 1920 г.</vt:lpstr>
      <vt:lpstr>Серебрякова Зинаида Евгеньевна</vt:lpstr>
      <vt:lpstr>Презентация PowerPoint</vt:lpstr>
      <vt:lpstr>Примеры композиционного расположения предметов в натюрморте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требования к натюрморту:</vt:lpstr>
      <vt:lpstr>Самостоятельная работа  «Рисование с натуры натюрморта»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sekretar</cp:lastModifiedBy>
  <cp:revision>95</cp:revision>
  <dcterms:modified xsi:type="dcterms:W3CDTF">2015-05-29T11:29:35Z</dcterms:modified>
</cp:coreProperties>
</file>