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5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15407C5-AEE8-4F74-A8B6-FD4FA5DEAB54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5"/>
            <p14:sldId id="276"/>
          </p14:sldIdLst>
        </p14:section>
        <p14:section name="Раздел без заголовка" id="{F7D3B314-F84A-4E12-8721-7C2104C0CB4A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3A9F"/>
    <a:srgbClr val="F38DC7"/>
    <a:srgbClr val="FFFF85"/>
    <a:srgbClr val="FFFF61"/>
    <a:srgbClr val="F8AB6C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7384454-5422-4417-896A-95F2F895CF32}" type="datetimeFigureOut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6FD27E-6EAB-48A7-BFC3-F594EB93E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0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42C9E-1E56-438B-8BA4-C68F99C376D0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516E5-E34B-4B91-801D-5FF8D3FDF6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990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74E23-D765-4598-BDCB-4BC4F180B359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2BA7C-D129-426F-B261-45AEFD5204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6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90B4-6604-45B0-ACA9-A137B2B88064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E0D6B-6009-40BE-9E2D-4FAA8AEDF2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38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F8E7-E1AF-47E8-A5F0-B61D49C5B564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0A0E5-F422-4169-9E28-63DB754F96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781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EDF7B-F490-4EC0-A7DD-7FBC4052CDA4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AA467-8674-42D9-9289-A5A69C0DBC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456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C9F6-0AC0-4ADE-BCED-ADA03A4C93E4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A3C22-A34D-4408-86A3-53168D4012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518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00C0-11A3-41FE-B90B-2D213308B2B0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40377-D712-47B3-B06F-17DBF000BF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433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7B4A0-7A71-4EE4-94E2-E9CE4C693377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EAB8B-4429-48F7-AC4B-11D9908E24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88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7BA9-51E9-4CF5-A5D0-F256988FF3F5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4E8B1-1030-4AAC-BE34-3C53DFC7A7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01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2BD2-0120-40A4-8A6E-53D2B556C08B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FD9FA-BF65-48F6-AF49-69441F7507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3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84B18-EE2E-47DE-AB3B-50260EC8DFB5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007B0-A983-475D-832A-0087A7DDAE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3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400708-4C1D-4C52-9D9D-B0C2353F098B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A8ABAEA-A6D3-452F-A4EC-1538D1DC3C7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du-teacherzv.ucoz.ru/load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12.xml"/><Relationship Id="rId12" Type="http://schemas.openxmlformats.org/officeDocument/2006/relationships/slide" Target="slide10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18.xml"/><Relationship Id="rId5" Type="http://schemas.openxmlformats.org/officeDocument/2006/relationships/slide" Target="slide14.xml"/><Relationship Id="rId15" Type="http://schemas.openxmlformats.org/officeDocument/2006/relationships/slide" Target="slide7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7772400" cy="1470025"/>
          </a:xfrm>
          <a:ln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Текстовые задачи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4714875"/>
            <a:ext cx="6400800" cy="1752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Задачи на повторение курса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 2 класса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Тренажёр - игра</a:t>
            </a:r>
          </a:p>
        </p:txBody>
      </p:sp>
      <p:pic>
        <p:nvPicPr>
          <p:cNvPr id="4" name="Picture 5" descr="H:\Documents and Settings\Aida\Рабочий стол\текстуры и фоны, клипарты\новеньки картинки\graph equation h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642938"/>
            <a:ext cx="14763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:\Documents and Settings\Aida\Рабочий стол\текстуры и фоны, клипарты\новеньки картинки\graph ordered pairs h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42938"/>
            <a:ext cx="15001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:\Documents and Settings\Aida\Рабочий стол\текстуры и фоны, клипарты\новеньки картинки\points appearing on g a hc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642938"/>
            <a:ext cx="15001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1296">
            <a:off x="833438" y="5946775"/>
            <a:ext cx="12588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417638"/>
            <a:ext cx="8568952" cy="1684784"/>
          </a:xfrm>
        </p:spPr>
        <p:txBody>
          <a:bodyPr/>
          <a:lstStyle/>
          <a:p>
            <a:r>
              <a:rPr lang="ru-RU" b="1" dirty="0" smtClean="0"/>
              <a:t>У Тани 5 тетрадей в клетку, а тетрадей в линейку в 4 раза больше. Сколько всего тетрадей у Тани?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4     5 </a:t>
            </a:r>
            <a:r>
              <a:rPr lang="ru-RU" sz="2800" dirty="0">
                <a:solidFill>
                  <a:prstClr val="white"/>
                </a:solidFill>
                <a:latin typeface="Cambria" panose="02040503050406030204" pitchFamily="18" charset="0"/>
              </a:rPr>
              <a:t>+ </a:t>
            </a:r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5 </a:t>
            </a:r>
            <a:r>
              <a:rPr lang="ru-RU" sz="2800" dirty="0">
                <a:solidFill>
                  <a:prstClr val="white"/>
                </a:solidFill>
                <a:latin typeface="Cambria" panose="02040503050406030204" pitchFamily="18" charset="0"/>
              </a:rPr>
              <a:t>= </a:t>
            </a:r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25(т.)</a:t>
            </a:r>
            <a:endParaRPr lang="ru-RU" sz="28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5     4 + 5 = 25 (т.)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364088" y="4097148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987824" y="5003083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5     4 - 5 = 15 (т.)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35896" y="5362742"/>
              <a:ext cx="79255" cy="79255"/>
            </a:xfrm>
            <a:prstGeom prst="rect">
              <a:avLst/>
            </a:prstGeom>
          </p:spPr>
        </p:pic>
      </p:grpSp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1680" y="4096269"/>
            <a:ext cx="79255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4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2800" b="1" dirty="0" smtClean="0"/>
              <a:t>Портной пришил на 3 платья по 8 маленьких пуговиц на каждое и на 2 платья по 6 больших пуговиц на каждое. Сколько всего пуговиц пришил портной?</a:t>
            </a: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8   3 + 2   6 = 36 (п.)</a:t>
            </a:r>
            <a:endParaRPr lang="ru-R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4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3    8 +  6    2 </a:t>
              </a:r>
              <a:r>
                <a:rPr lang="ru-RU" sz="24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4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36 (п.)</a:t>
              </a:r>
              <a:endParaRPr lang="ru-RU" sz="24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220072" y="4091244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4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8   3 + 6   2 = 36 (п.)</a:t>
              </a:r>
              <a:endParaRPr lang="ru-RU" sz="24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1880" y="5356992"/>
              <a:ext cx="79255" cy="79255"/>
            </a:xfrm>
            <a:prstGeom prst="rect">
              <a:avLst/>
            </a:prstGeom>
          </p:spPr>
        </p:pic>
      </p:grpSp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5349928"/>
            <a:ext cx="79255" cy="79255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6139424" y="4082418"/>
            <a:ext cx="77498" cy="774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378807" y="4092582"/>
            <a:ext cx="77498" cy="774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524000" y="4082418"/>
            <a:ext cx="77498" cy="774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4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417638"/>
            <a:ext cx="8568952" cy="1684784"/>
          </a:xfrm>
        </p:spPr>
        <p:txBody>
          <a:bodyPr/>
          <a:lstStyle/>
          <a:p>
            <a:r>
              <a:rPr lang="ru-RU" sz="2400" b="1" dirty="0" smtClean="0"/>
              <a:t>Серёжа собирал модель машины из конструктора. Он взял из коробки 7 деталей зелёного цвета, 16 деталей красного и 9 – жёлтого. Сколько всего деталей понадобилось Серёже?</a:t>
            </a:r>
            <a:endParaRPr lang="ru-RU" sz="24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7 + 16 + 9 =32 (д.)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16 + (7 + 9) = 36 (д.)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987824" y="5003083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16 + 7 - </a:t>
            </a:r>
            <a:r>
              <a:rPr lang="ru-RU" sz="2400" dirty="0">
                <a:solidFill>
                  <a:prstClr val="white"/>
                </a:solidFill>
                <a:latin typeface="Cambria" panose="02040503050406030204" pitchFamily="18" charset="0"/>
              </a:rPr>
              <a:t>9 = </a:t>
            </a:r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14 (д.)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68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239338"/>
            <a:ext cx="8568952" cy="1684784"/>
          </a:xfrm>
        </p:spPr>
        <p:txBody>
          <a:bodyPr/>
          <a:lstStyle/>
          <a:p>
            <a:r>
              <a:rPr lang="ru-RU" sz="2400" b="1" dirty="0" smtClean="0"/>
              <a:t>В конструкторе 50 деталей красного, синего и зелёного цвета. Деталей красного цвета 18 штук, синего 12 штук, а остальные зелёного цвета. Сколько деталей зелёного </a:t>
            </a:r>
            <a:r>
              <a:rPr lang="ru-RU" sz="2400" b="1" dirty="0" err="1" smtClean="0"/>
              <a:t>цаета</a:t>
            </a:r>
            <a:r>
              <a:rPr lang="ru-RU" sz="2400" b="1" dirty="0" smtClean="0"/>
              <a:t> в конструкторе?</a:t>
            </a:r>
            <a:endParaRPr lang="ru-RU" sz="24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50–(18 + 12) =20(д.)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059832" y="4976269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50 – 18 – 12 = 20(д.)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50 + 18 + 12 = 80(д.)</a:t>
            </a:r>
            <a:endParaRPr lang="ru-R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8195367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95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2400" b="1" dirty="0" smtClean="0"/>
              <a:t>На каждой из двух полок было по 35 книг. С одной полки взяли 16 книг, а со второй 8 книг. Сколько всего книг теперь стоит на двух полках? </a:t>
            </a:r>
            <a:endParaRPr lang="ru-RU" sz="24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prstClr val="white"/>
                </a:solidFill>
                <a:latin typeface="Cambria" panose="02040503050406030204" pitchFamily="18" charset="0"/>
              </a:rPr>
              <a:t>(35–16)+(35-8)=46 </a:t>
            </a:r>
            <a:r>
              <a:rPr lang="ru-RU" sz="2000" dirty="0">
                <a:solidFill>
                  <a:prstClr val="white"/>
                </a:solidFill>
                <a:latin typeface="Cambria" panose="02040503050406030204" pitchFamily="18" charset="0"/>
              </a:rPr>
              <a:t>(кн.)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prstClr val="white"/>
                </a:solidFill>
                <a:latin typeface="Cambria" panose="02040503050406030204" pitchFamily="18" charset="0"/>
              </a:rPr>
              <a:t>35 – 16 – 8 = 11 (кн.)</a:t>
            </a:r>
            <a:endParaRPr lang="ru-RU" sz="20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0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35    2 –(16+8) </a:t>
              </a:r>
              <a:r>
                <a:rPr lang="ru-RU" sz="20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0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46 (кн.)</a:t>
              </a:r>
              <a:endParaRPr lang="ru-RU" sz="20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3888" y="5349928"/>
              <a:ext cx="79255" cy="79255"/>
            </a:xfrm>
            <a:prstGeom prst="rect">
              <a:avLst/>
            </a:prstGeom>
          </p:spPr>
        </p:pic>
      </p:grpSp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2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417638"/>
            <a:ext cx="8568952" cy="1684784"/>
          </a:xfrm>
        </p:spPr>
        <p:txBody>
          <a:bodyPr/>
          <a:lstStyle/>
          <a:p>
            <a:r>
              <a:rPr lang="ru-RU" sz="2400" b="1" dirty="0" smtClean="0"/>
              <a:t>В соревнованиях по прыжкам в длину участвовали 15 первоклассников и 14 второклассников, а третьеклассников – на 7 человек меньше, чем первоклассников и второклассников вместе. Сколько третьеклассников участвовало в соревнованиях?</a:t>
            </a:r>
            <a:endParaRPr lang="ru-RU" sz="24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2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15 + 14 + 7 = 36 (чел.)</a:t>
            </a:r>
            <a:endParaRPr lang="ru-RU" sz="22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2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15 + 14 – 7 = 22 (чел.)</a:t>
            </a:r>
            <a:endParaRPr lang="ru-RU" sz="22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987824" y="5003083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prstClr val="white"/>
                </a:solidFill>
                <a:latin typeface="Cambria" panose="02040503050406030204" pitchFamily="18" charset="0"/>
              </a:rPr>
              <a:t>(15 + 14) – 7 = 22 (чел.)</a:t>
            </a:r>
            <a:endParaRPr lang="ru-RU" sz="20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97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721392"/>
            <a:ext cx="8568952" cy="1684784"/>
          </a:xfrm>
        </p:spPr>
        <p:txBody>
          <a:bodyPr/>
          <a:lstStyle/>
          <a:p>
            <a:r>
              <a:rPr lang="ru-RU" sz="2800" b="1" dirty="0" smtClean="0"/>
              <a:t>Длины сторон прямоугольника 5дециметров и 6 дециметров. Найди периметр этой фигуры.</a:t>
            </a: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5   2 + 6   2 = 22 (</a:t>
            </a:r>
            <a:r>
              <a:rPr lang="ru-RU" sz="2400" dirty="0" err="1" smtClean="0">
                <a:solidFill>
                  <a:prstClr val="white"/>
                </a:solidFill>
                <a:latin typeface="Cambria" panose="02040503050406030204" pitchFamily="18" charset="0"/>
              </a:rPr>
              <a:t>дм</a:t>
            </a:r>
            <a:r>
              <a:rPr lang="ru-RU" sz="2400" dirty="0" smtClean="0">
                <a:solidFill>
                  <a:prstClr val="white"/>
                </a:solidFill>
                <a:latin typeface="Cambria" panose="02040503050406030204" pitchFamily="18" charset="0"/>
              </a:rPr>
              <a:t>)</a:t>
            </a:r>
            <a:endParaRPr lang="ru-RU" sz="24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071928" y="5012746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6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(5+6)    2 </a:t>
              </a:r>
              <a:r>
                <a:rPr lang="ru-RU" sz="26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6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22 (</a:t>
              </a:r>
              <a:r>
                <a:rPr lang="ru-RU" sz="2600" dirty="0" err="1" smtClean="0">
                  <a:solidFill>
                    <a:prstClr val="white"/>
                  </a:solidFill>
                  <a:latin typeface="Cambria" panose="02040503050406030204" pitchFamily="18" charset="0"/>
                </a:rPr>
                <a:t>дм</a:t>
              </a:r>
              <a:r>
                <a:rPr lang="ru-RU" sz="26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)</a:t>
              </a:r>
              <a:endParaRPr lang="ru-RU" sz="26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04176" y="5372313"/>
              <a:ext cx="79255" cy="79255"/>
            </a:xfrm>
            <a:prstGeom prst="rect">
              <a:avLst/>
            </a:prstGeom>
          </p:spPr>
        </p:pic>
      </p:grp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5 + 6 = 11 (</a:t>
            </a:r>
            <a:r>
              <a:rPr lang="ru-RU" sz="26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дм</a:t>
            </a:r>
            <a:r>
              <a:rPr lang="ru-RU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ru-RU" sz="2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Управляющая кнопка: домой 13">
            <a:hlinkClick r:id="rId5" action="ppaction://hlinksldjump" highlightClick="1"/>
          </p:cNvPr>
          <p:cNvSpPr/>
          <p:nvPr/>
        </p:nvSpPr>
        <p:spPr>
          <a:xfrm>
            <a:off x="8195367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2825" y="4105973"/>
            <a:ext cx="79255" cy="7925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540" y="4079004"/>
            <a:ext cx="79255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27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417BA9-51E9-4CF5-A5D0-F256988FF3F5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E8B1-1030-4AAC-BE34-3C53DFC7A7E6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8195367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1959" y="404664"/>
            <a:ext cx="8242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+mj-ea"/>
                <a:cs typeface="+mj-cs"/>
              </a:rPr>
              <a:t>Выбери верное решение задачи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1340768"/>
            <a:ext cx="81472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prstClr val="black"/>
                </a:solidFill>
                <a:latin typeface="Calibri"/>
              </a:rPr>
              <a:t>На выставку привезли 56 картин. В большом зале повесили 32 картины, а остальные развесили поровну в 3 маленьких залах. Сколько картин в одном маленьком зале?</a:t>
            </a:r>
            <a:endParaRPr lang="ru-RU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(56 – 32) : 3 = 8 (к.)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410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56 – 32 = 24 (к.)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018656" y="4797152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(56 – 3 2) – 3= 21 (к.) 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8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417BA9-51E9-4CF5-A5D0-F256988FF3F5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E8B1-1030-4AAC-BE34-3C53DFC7A7E6}" type="slidenum">
              <a:rPr lang="ru-RU" altLang="ru-RU" smtClean="0"/>
              <a:pPr/>
              <a:t>18</a:t>
            </a:fld>
            <a:endParaRPr lang="ru-RU" altLang="ru-RU"/>
          </a:p>
        </p:txBody>
      </p:sp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8195367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1959" y="404664"/>
            <a:ext cx="8242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+mj-ea"/>
                <a:cs typeface="+mj-cs"/>
              </a:rPr>
              <a:t>Выбери верное решение задачи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1340768"/>
            <a:ext cx="8147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prstClr val="black"/>
                </a:solidFill>
                <a:latin typeface="Calibri"/>
              </a:rPr>
              <a:t>Периметр квадрата 12 см. Чему равен периметр прямоугольника, если его ширина равна стороне квадрата, а длина на 2 см больше?</a:t>
            </a:r>
            <a:endParaRPr lang="ru-RU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12 : 4 +2 = 5 (см)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410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(12:4+2) + </a:t>
            </a:r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12</a:t>
            </a:r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=15(см</a:t>
            </a:r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3018656" y="4797152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(12 : 4 + 2)    2 = 10 (см)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3815" y="5175521"/>
            <a:ext cx="79255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Ресурсы:</a:t>
            </a:r>
            <a:endParaRPr lang="ru-RU" sz="6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A7B4A0-7A71-4EE4-94E2-E9CE4C693377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AB8B-4429-48F7-AC4B-11D9908E24E3}" type="slidenum">
              <a:rPr lang="ru-RU" altLang="ru-RU" smtClean="0"/>
              <a:pPr/>
              <a:t>19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916832"/>
            <a:ext cx="5538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  <a:hlinkClick r:id="rId2"/>
              </a:rPr>
              <a:t>http://</a:t>
            </a:r>
            <a:r>
              <a:rPr lang="en-US" dirty="0" smtClean="0">
                <a:solidFill>
                  <a:prstClr val="black"/>
                </a:solidFill>
                <a:latin typeface="Calibri"/>
                <a:hlinkClick r:id="rId2"/>
              </a:rPr>
              <a:t>edu-teacherzv.ucoz.ru/load</a:t>
            </a:r>
            <a:r>
              <a:rPr lang="ru-RU" dirty="0" smtClean="0">
                <a:solidFill>
                  <a:prstClr val="black"/>
                </a:solidFill>
                <a:latin typeface="Calibri"/>
              </a:rPr>
              <a:t> - шаблон презентации</a:t>
            </a: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 </a:t>
            </a:r>
            <a:endParaRPr lang="ru-RU" dirty="0"/>
          </a:p>
        </p:txBody>
      </p:sp>
      <p:pic>
        <p:nvPicPr>
          <p:cNvPr id="1026" name="Picture 2" descr="Максимова Татьяна Николаевна, Давыдкина Людмила Михайловна Математический тренажер: текстовые задачи. 3 класс. ФГО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" y="2403294"/>
            <a:ext cx="960041" cy="148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9256" y="2458184"/>
            <a:ext cx="6981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n-lt"/>
              </a:rPr>
              <a:t>Математический тренажёр: текстовые задачи, 3 класс, М.ВАКО, 2013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525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1D55D-47BB-4C27-B60F-026EF8C463A2}" type="datetime1">
              <a:rPr lang="ru-RU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54041C-1244-459D-8FBF-3BA4691E0D24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65311" y="1780802"/>
            <a:ext cx="1376302" cy="1260000"/>
            <a:chOff x="677305" y="679784"/>
            <a:chExt cx="1376302" cy="1260000"/>
          </a:xfrm>
        </p:grpSpPr>
        <p:sp>
          <p:nvSpPr>
            <p:cNvPr id="7" name="Капля 6">
              <a:hlinkClick r:id="rId2" action="ppaction://hlinksldjump"/>
            </p:cNvPr>
            <p:cNvSpPr/>
            <p:nvPr/>
          </p:nvSpPr>
          <p:spPr>
            <a:xfrm rot="17266103">
              <a:off x="1249595" y="1369591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Капля 8"/>
            <p:cNvSpPr/>
            <p:nvPr/>
          </p:nvSpPr>
          <p:spPr>
            <a:xfrm rot="2823358">
              <a:off x="677305" y="1011092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Капля 10"/>
            <p:cNvSpPr/>
            <p:nvPr/>
          </p:nvSpPr>
          <p:spPr>
            <a:xfrm rot="6414505">
              <a:off x="925914" y="679784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Капля 7"/>
            <p:cNvSpPr/>
            <p:nvPr/>
          </p:nvSpPr>
          <p:spPr>
            <a:xfrm rot="13661586">
              <a:off x="1483414" y="1056993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Капля 9"/>
            <p:cNvSpPr/>
            <p:nvPr/>
          </p:nvSpPr>
          <p:spPr>
            <a:xfrm rot="10282648">
              <a:off x="1353516" y="686475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Капля 1"/>
            <p:cNvSpPr/>
            <p:nvPr/>
          </p:nvSpPr>
          <p:spPr>
            <a:xfrm>
              <a:off x="796307" y="1338950"/>
              <a:ext cx="570193" cy="570193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Овал 2">
              <a:hlinkClick r:id="rId2" action="ppaction://hlinksldjump"/>
            </p:cNvPr>
            <p:cNvSpPr/>
            <p:nvPr/>
          </p:nvSpPr>
          <p:spPr>
            <a:xfrm>
              <a:off x="1057593" y="1101664"/>
              <a:ext cx="570193" cy="42519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361875" y="1510996"/>
            <a:ext cx="1376302" cy="1291363"/>
            <a:chOff x="2517822" y="638241"/>
            <a:chExt cx="1376302" cy="1291363"/>
          </a:xfrm>
        </p:grpSpPr>
        <p:sp>
          <p:nvSpPr>
            <p:cNvPr id="18" name="Капля 17"/>
            <p:cNvSpPr/>
            <p:nvPr/>
          </p:nvSpPr>
          <p:spPr>
            <a:xfrm rot="17266103">
              <a:off x="3086650" y="1359411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Капля 18"/>
            <p:cNvSpPr/>
            <p:nvPr/>
          </p:nvSpPr>
          <p:spPr>
            <a:xfrm rot="2823358">
              <a:off x="2517822" y="969549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Капля 19"/>
            <p:cNvSpPr/>
            <p:nvPr/>
          </p:nvSpPr>
          <p:spPr>
            <a:xfrm rot="6414505">
              <a:off x="2766431" y="638241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Капля 20">
              <a:hlinkClick r:id="rId3" action="ppaction://hlinksldjump"/>
            </p:cNvPr>
            <p:cNvSpPr/>
            <p:nvPr/>
          </p:nvSpPr>
          <p:spPr>
            <a:xfrm rot="13661586">
              <a:off x="3323931" y="1015450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Капля 21"/>
            <p:cNvSpPr/>
            <p:nvPr/>
          </p:nvSpPr>
          <p:spPr>
            <a:xfrm rot="10282648">
              <a:off x="3194033" y="644932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Капля 22">
              <a:hlinkClick r:id="rId3" action="ppaction://hlinksldjump"/>
            </p:cNvPr>
            <p:cNvSpPr/>
            <p:nvPr/>
          </p:nvSpPr>
          <p:spPr>
            <a:xfrm>
              <a:off x="2636824" y="1297407"/>
              <a:ext cx="570193" cy="570193"/>
            </a:xfrm>
            <a:prstGeom prst="teardrop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>
              <a:hlinkClick r:id="rId3" action="ppaction://hlinksldjump"/>
            </p:cNvPr>
            <p:cNvSpPr/>
            <p:nvPr/>
          </p:nvSpPr>
          <p:spPr>
            <a:xfrm>
              <a:off x="2894648" y="1091484"/>
              <a:ext cx="570193" cy="42519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hlinkClick r:id="rId3" action="ppaction://hlinksldjump"/>
                </a:rPr>
                <a:t>2</a:t>
              </a:r>
              <a:endParaRPr lang="ru-RU" dirty="0"/>
            </a:p>
          </p:txBody>
        </p:sp>
      </p:grpSp>
      <p:grpSp>
        <p:nvGrpSpPr>
          <p:cNvPr id="25" name="Группа 24"/>
          <p:cNvGrpSpPr>
            <a:grpSpLocks noChangeAspect="1"/>
          </p:cNvGrpSpPr>
          <p:nvPr/>
        </p:nvGrpSpPr>
        <p:grpSpPr>
          <a:xfrm>
            <a:off x="4526248" y="1429254"/>
            <a:ext cx="1376302" cy="1260000"/>
            <a:chOff x="782636" y="993778"/>
            <a:chExt cx="2207131" cy="2020620"/>
          </a:xfrm>
        </p:grpSpPr>
        <p:sp>
          <p:nvSpPr>
            <p:cNvPr id="26" name="Капля 25">
              <a:hlinkClick r:id="rId4" action="ppaction://hlinksldjump"/>
            </p:cNvPr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апля 26">
              <a:hlinkClick r:id="rId4" action="ppaction://hlinksldjump"/>
            </p:cNvPr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апля 27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апля 28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апля 29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апля 30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rgbClr val="F38D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>
              <a:hlinkClick r:id="rId4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3</a:t>
              </a:r>
              <a:endParaRPr lang="ru-RU" dirty="0"/>
            </a:p>
          </p:txBody>
        </p:sp>
      </p:grpSp>
      <p:grpSp>
        <p:nvGrpSpPr>
          <p:cNvPr id="33" name="Группа 32"/>
          <p:cNvGrpSpPr>
            <a:grpSpLocks noChangeAspect="1"/>
          </p:cNvGrpSpPr>
          <p:nvPr/>
        </p:nvGrpSpPr>
        <p:grpSpPr>
          <a:xfrm>
            <a:off x="4267821" y="3687666"/>
            <a:ext cx="1376302" cy="1260000"/>
            <a:chOff x="782636" y="993778"/>
            <a:chExt cx="2207131" cy="2020620"/>
          </a:xfrm>
        </p:grpSpPr>
        <p:sp>
          <p:nvSpPr>
            <p:cNvPr id="34" name="Капля 33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Капля 34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Капля 35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Капля 36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Капля 37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Капля 38"/>
            <p:cNvSpPr/>
            <p:nvPr/>
          </p:nvSpPr>
          <p:spPr>
            <a:xfrm>
              <a:off x="889275" y="2050282"/>
              <a:ext cx="914400" cy="914400"/>
            </a:xfrm>
            <a:prstGeom prst="teardrop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>
              <a:hlinkClick r:id="rId5" action="ppaction://hlinksldjump"/>
            </p:cNvPr>
            <p:cNvSpPr/>
            <p:nvPr/>
          </p:nvSpPr>
          <p:spPr>
            <a:xfrm>
              <a:off x="1392492" y="1670333"/>
              <a:ext cx="961269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11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Группа 40"/>
          <p:cNvGrpSpPr>
            <a:grpSpLocks noChangeAspect="1"/>
          </p:cNvGrpSpPr>
          <p:nvPr/>
        </p:nvGrpSpPr>
        <p:grpSpPr>
          <a:xfrm>
            <a:off x="2557316" y="3646999"/>
            <a:ext cx="1376302" cy="1260000"/>
            <a:chOff x="782636" y="993778"/>
            <a:chExt cx="2207131" cy="2020620"/>
          </a:xfrm>
        </p:grpSpPr>
        <p:sp>
          <p:nvSpPr>
            <p:cNvPr id="42" name="Капля 41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Капля 42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Капля 43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Капля 44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Капля 45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rgbClr val="FFFF6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Капля 46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>
              <a:hlinkClick r:id="rId6" action="ppaction://hlinksldjump"/>
            </p:cNvPr>
            <p:cNvSpPr/>
            <p:nvPr/>
          </p:nvSpPr>
          <p:spPr>
            <a:xfrm>
              <a:off x="1297208" y="1670333"/>
              <a:ext cx="1009685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10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Группа 48"/>
          <p:cNvGrpSpPr>
            <a:grpSpLocks noChangeAspect="1"/>
          </p:cNvGrpSpPr>
          <p:nvPr/>
        </p:nvGrpSpPr>
        <p:grpSpPr>
          <a:xfrm>
            <a:off x="549668" y="3947496"/>
            <a:ext cx="1376302" cy="1260000"/>
            <a:chOff x="782636" y="993778"/>
            <a:chExt cx="2207131" cy="2020620"/>
          </a:xfrm>
        </p:grpSpPr>
        <p:sp>
          <p:nvSpPr>
            <p:cNvPr id="50" name="Капля 49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Капля 50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Капля 51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Капля 52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Капля 53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Капля 54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>
              <a:hlinkClick r:id="rId7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9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Группа 56"/>
          <p:cNvGrpSpPr>
            <a:grpSpLocks noChangeAspect="1"/>
          </p:cNvGrpSpPr>
          <p:nvPr/>
        </p:nvGrpSpPr>
        <p:grpSpPr>
          <a:xfrm>
            <a:off x="6451478" y="1454394"/>
            <a:ext cx="1376302" cy="1260000"/>
            <a:chOff x="782636" y="993778"/>
            <a:chExt cx="2207131" cy="2020620"/>
          </a:xfrm>
        </p:grpSpPr>
        <p:sp>
          <p:nvSpPr>
            <p:cNvPr id="58" name="Капля 57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Капля 58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Капля 59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Капля 60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Капля 61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Капля 62">
              <a:hlinkClick r:id="rId8" action="ppaction://hlinksldjump"/>
            </p:cNvPr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>
              <a:hlinkClick r:id="rId8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4</a:t>
              </a:r>
              <a:endParaRPr lang="ru-RU" dirty="0"/>
            </a:p>
          </p:txBody>
        </p:sp>
      </p:grpSp>
      <p:grpSp>
        <p:nvGrpSpPr>
          <p:cNvPr id="65" name="Группа 64"/>
          <p:cNvGrpSpPr>
            <a:grpSpLocks noChangeAspect="1"/>
          </p:cNvGrpSpPr>
          <p:nvPr/>
        </p:nvGrpSpPr>
        <p:grpSpPr>
          <a:xfrm>
            <a:off x="6187094" y="3716125"/>
            <a:ext cx="1376302" cy="1260000"/>
            <a:chOff x="782636" y="993778"/>
            <a:chExt cx="2207131" cy="2020620"/>
          </a:xfrm>
        </p:grpSpPr>
        <p:sp>
          <p:nvSpPr>
            <p:cNvPr id="66" name="Капля 65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Капля 66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Капля 67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Капля 68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Капля 69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Капля 70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>
              <a:hlinkClick r:id="rId9" action="ppaction://hlinksldjump"/>
            </p:cNvPr>
            <p:cNvSpPr/>
            <p:nvPr/>
          </p:nvSpPr>
          <p:spPr>
            <a:xfrm>
              <a:off x="1392492" y="1670333"/>
              <a:ext cx="1037432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12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Группа 72"/>
          <p:cNvGrpSpPr>
            <a:grpSpLocks noChangeAspect="1"/>
          </p:cNvGrpSpPr>
          <p:nvPr/>
        </p:nvGrpSpPr>
        <p:grpSpPr>
          <a:xfrm>
            <a:off x="7390635" y="2753312"/>
            <a:ext cx="1376302" cy="1260000"/>
            <a:chOff x="782636" y="993778"/>
            <a:chExt cx="2207131" cy="2020620"/>
          </a:xfrm>
        </p:grpSpPr>
        <p:sp>
          <p:nvSpPr>
            <p:cNvPr id="74" name="Капля 73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Капля 74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Капля 75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Капля 76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Капля 77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Капля 78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>
              <a:hlinkClick r:id="rId10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8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1" name="Группа 80"/>
          <p:cNvGrpSpPr>
            <a:grpSpLocks noChangeAspect="1"/>
          </p:cNvGrpSpPr>
          <p:nvPr/>
        </p:nvGrpSpPr>
        <p:grpSpPr>
          <a:xfrm>
            <a:off x="7204519" y="4774747"/>
            <a:ext cx="1376302" cy="1260000"/>
            <a:chOff x="782636" y="993778"/>
            <a:chExt cx="2207131" cy="2020620"/>
          </a:xfrm>
        </p:grpSpPr>
        <p:sp>
          <p:nvSpPr>
            <p:cNvPr id="82" name="Капля 81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Капля 82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Капля 83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Капля 84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Капля 85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Капля 86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>
              <a:hlinkClick r:id="rId11" action="ppaction://hlinksldjump"/>
            </p:cNvPr>
            <p:cNvSpPr/>
            <p:nvPr/>
          </p:nvSpPr>
          <p:spPr>
            <a:xfrm>
              <a:off x="1392492" y="1670333"/>
              <a:ext cx="1101917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16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Группа 88"/>
          <p:cNvGrpSpPr>
            <a:grpSpLocks noChangeAspect="1"/>
          </p:cNvGrpSpPr>
          <p:nvPr/>
        </p:nvGrpSpPr>
        <p:grpSpPr>
          <a:xfrm>
            <a:off x="5360273" y="2563130"/>
            <a:ext cx="1376302" cy="1260000"/>
            <a:chOff x="782636" y="993778"/>
            <a:chExt cx="2207131" cy="2020620"/>
          </a:xfrm>
          <a:solidFill>
            <a:srgbClr val="FFE89F"/>
          </a:solidFill>
        </p:grpSpPr>
        <p:sp>
          <p:nvSpPr>
            <p:cNvPr id="90" name="Капля 89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Капля 90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Капля 91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Капля 92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Капля 93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Капля 94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>
              <a:hlinkClick r:id="rId12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7</a:t>
              </a:r>
              <a:endParaRPr lang="ru-RU" dirty="0"/>
            </a:p>
          </p:txBody>
        </p:sp>
      </p:grpSp>
      <p:grpSp>
        <p:nvGrpSpPr>
          <p:cNvPr id="97" name="Группа 96"/>
          <p:cNvGrpSpPr>
            <a:grpSpLocks noChangeAspect="1"/>
          </p:cNvGrpSpPr>
          <p:nvPr/>
        </p:nvGrpSpPr>
        <p:grpSpPr>
          <a:xfrm>
            <a:off x="3453081" y="2437298"/>
            <a:ext cx="1376302" cy="1260000"/>
            <a:chOff x="782636" y="993778"/>
            <a:chExt cx="2207131" cy="2020620"/>
          </a:xfrm>
        </p:grpSpPr>
        <p:sp>
          <p:nvSpPr>
            <p:cNvPr id="98" name="Капля 97">
              <a:hlinkClick r:id="rId13" action="ppaction://hlinksldjump"/>
            </p:cNvPr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Капля 98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Капля 99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Капля 100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Капля 101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Капля 102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Овал 103">
              <a:hlinkClick r:id="rId13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6</a:t>
              </a:r>
              <a:endParaRPr lang="ru-RU" dirty="0"/>
            </a:p>
          </p:txBody>
        </p:sp>
      </p:grpSp>
      <p:grpSp>
        <p:nvGrpSpPr>
          <p:cNvPr id="105" name="Группа 104"/>
          <p:cNvGrpSpPr>
            <a:grpSpLocks noChangeAspect="1"/>
          </p:cNvGrpSpPr>
          <p:nvPr/>
        </p:nvGrpSpPr>
        <p:grpSpPr>
          <a:xfrm>
            <a:off x="5066732" y="4874383"/>
            <a:ext cx="1376302" cy="1260000"/>
            <a:chOff x="782636" y="993778"/>
            <a:chExt cx="2207131" cy="2020620"/>
          </a:xfrm>
        </p:grpSpPr>
        <p:sp>
          <p:nvSpPr>
            <p:cNvPr id="106" name="Капля 105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Капля 106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Капля 107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Капля 108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Капля 109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Капля 110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>
              <a:hlinkClick r:id="rId14" action="ppaction://hlinksldjump"/>
            </p:cNvPr>
            <p:cNvSpPr/>
            <p:nvPr/>
          </p:nvSpPr>
          <p:spPr>
            <a:xfrm>
              <a:off x="1392492" y="1670333"/>
              <a:ext cx="1006632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15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Группа 112"/>
          <p:cNvGrpSpPr>
            <a:grpSpLocks noChangeAspect="1"/>
          </p:cNvGrpSpPr>
          <p:nvPr/>
        </p:nvGrpSpPr>
        <p:grpSpPr>
          <a:xfrm>
            <a:off x="1689261" y="4884705"/>
            <a:ext cx="1376302" cy="1260000"/>
            <a:chOff x="782636" y="993778"/>
            <a:chExt cx="2207131" cy="2020620"/>
          </a:xfrm>
        </p:grpSpPr>
        <p:sp>
          <p:nvSpPr>
            <p:cNvPr id="114" name="Капля 113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Капля 114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Капля 115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Капля 116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Капля 117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Капля 118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>
              <a:hlinkClick r:id="rId9" action="ppaction://hlinksldjump"/>
            </p:cNvPr>
            <p:cNvSpPr/>
            <p:nvPr/>
          </p:nvSpPr>
          <p:spPr>
            <a:xfrm>
              <a:off x="1392492" y="1670333"/>
              <a:ext cx="948398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13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Группа 120"/>
          <p:cNvGrpSpPr>
            <a:grpSpLocks noChangeAspect="1"/>
          </p:cNvGrpSpPr>
          <p:nvPr/>
        </p:nvGrpSpPr>
        <p:grpSpPr>
          <a:xfrm>
            <a:off x="1472472" y="2735051"/>
            <a:ext cx="1376302" cy="1260000"/>
            <a:chOff x="782636" y="993778"/>
            <a:chExt cx="2207131" cy="2020620"/>
          </a:xfrm>
        </p:grpSpPr>
        <p:sp>
          <p:nvSpPr>
            <p:cNvPr id="122" name="Капля 121">
              <a:hlinkClick r:id="rId15" action="ppaction://hlinksldjump"/>
            </p:cNvPr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Капля 122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Капля 123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Капля 124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Капля 125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Капля 126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rgbClr val="F8AB6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Овал 127">
              <a:hlinkClick r:id="rId15" action="ppaction://hlinksldjump"/>
            </p:cNvPr>
            <p:cNvSpPr/>
            <p:nvPr/>
          </p:nvSpPr>
          <p:spPr>
            <a:xfrm>
              <a:off x="1392492" y="1670333"/>
              <a:ext cx="914400" cy="68187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5</a:t>
              </a:r>
              <a:endParaRPr lang="ru-RU" dirty="0"/>
            </a:p>
          </p:txBody>
        </p:sp>
      </p:grpSp>
      <p:grpSp>
        <p:nvGrpSpPr>
          <p:cNvPr id="129" name="Группа 128"/>
          <p:cNvGrpSpPr>
            <a:grpSpLocks noChangeAspect="1"/>
          </p:cNvGrpSpPr>
          <p:nvPr/>
        </p:nvGrpSpPr>
        <p:grpSpPr>
          <a:xfrm>
            <a:off x="3310531" y="4903549"/>
            <a:ext cx="1376302" cy="1260000"/>
            <a:chOff x="782636" y="993778"/>
            <a:chExt cx="2207131" cy="2020620"/>
          </a:xfrm>
        </p:grpSpPr>
        <p:sp>
          <p:nvSpPr>
            <p:cNvPr id="130" name="Капля 129"/>
            <p:cNvSpPr/>
            <p:nvPr/>
          </p:nvSpPr>
          <p:spPr>
            <a:xfrm rot="17266103">
              <a:off x="1700399" y="2099998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Капля 130"/>
            <p:cNvSpPr/>
            <p:nvPr/>
          </p:nvSpPr>
          <p:spPr>
            <a:xfrm rot="2823358">
              <a:off x="782636" y="1525085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Капля 131"/>
            <p:cNvSpPr/>
            <p:nvPr/>
          </p:nvSpPr>
          <p:spPr>
            <a:xfrm rot="6414505">
              <a:off x="1181323" y="993778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Капля 132"/>
            <p:cNvSpPr/>
            <p:nvPr/>
          </p:nvSpPr>
          <p:spPr>
            <a:xfrm rot="13661586">
              <a:off x="2075367" y="1598696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Капля 133"/>
            <p:cNvSpPr/>
            <p:nvPr/>
          </p:nvSpPr>
          <p:spPr>
            <a:xfrm rot="10282648">
              <a:off x="1867054" y="1004508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Капля 134"/>
            <p:cNvSpPr/>
            <p:nvPr/>
          </p:nvSpPr>
          <p:spPr>
            <a:xfrm>
              <a:off x="973475" y="2050860"/>
              <a:ext cx="914400" cy="914400"/>
            </a:xfrm>
            <a:prstGeom prst="teardrop">
              <a:avLst/>
            </a:prstGeom>
            <a:solidFill>
              <a:srgbClr val="EA3A9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>
              <a:hlinkClick r:id="rId16" action="ppaction://hlinksldjump"/>
            </p:cNvPr>
            <p:cNvSpPr/>
            <p:nvPr/>
          </p:nvSpPr>
          <p:spPr>
            <a:xfrm>
              <a:off x="1425901" y="1670820"/>
              <a:ext cx="1047506" cy="6818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14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77677" y="211933"/>
            <a:ext cx="86069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+mj-ea"/>
                <a:cs typeface="+mj-cs"/>
              </a:rPr>
              <a:t>Для выбора задачи «кликни» мышкой по сердцевине цветка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3600" b="1" dirty="0" smtClean="0"/>
              <a:t>За одним столиком могут разместиться 4  человека. Сколько человек может разместиться за 3 такими столиками?</a:t>
            </a:r>
            <a:endParaRPr lang="ru-RU" sz="3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 + 4 = 7 (чел.)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3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   4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12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(чел.)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5364088" y="4091244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4   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3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12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(чел.)</a:t>
              </a: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35896" y="5349928"/>
              <a:ext cx="79255" cy="79255"/>
            </a:xfrm>
            <a:prstGeom prst="rect">
              <a:avLst/>
            </a:prstGeom>
          </p:spPr>
        </p:pic>
      </p:grpSp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8174585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3600" b="1" dirty="0" smtClean="0"/>
              <a:t>Цена карандаша 8 рублей. Сколько надо заплатить за 5 таких карандашей?</a:t>
            </a:r>
            <a:endParaRPr lang="ru-RU" sz="3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8 + 5 = 13(руб.)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8    5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40 (руб.)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364088" y="4091244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5    8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40 (руб.)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35896" y="5349928"/>
              <a:ext cx="79255" cy="79255"/>
            </a:xfrm>
            <a:prstGeom prst="rect">
              <a:avLst/>
            </a:prstGeom>
          </p:spPr>
        </p:pic>
      </p:grpSp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8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239338"/>
            <a:ext cx="8568952" cy="1684784"/>
          </a:xfrm>
        </p:spPr>
        <p:txBody>
          <a:bodyPr/>
          <a:lstStyle/>
          <a:p>
            <a:r>
              <a:rPr lang="ru-RU" sz="3600" b="1" dirty="0" smtClean="0"/>
              <a:t>В магазин привезли 15 кг мармелада. Мармелад расфасовали в 4 пакета по 2 кг в каждый. Сколько кг мармелада осталось расфасовать?</a:t>
            </a:r>
            <a:endParaRPr lang="ru-RU" sz="3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15 – 4 – 2 = 9 (кг)</a:t>
            </a:r>
            <a:endParaRPr lang="ru-RU" sz="28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600" dirty="0">
                  <a:solidFill>
                    <a:prstClr val="white"/>
                  </a:solidFill>
                  <a:latin typeface="Cambria" panose="02040503050406030204" pitchFamily="18" charset="0"/>
                </a:rPr>
                <a:t>15 – </a:t>
              </a:r>
              <a:r>
                <a:rPr lang="ru-RU" sz="26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(4   2) </a:t>
              </a:r>
              <a:r>
                <a:rPr lang="ru-RU" sz="26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7 (кг) </a:t>
              </a: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83968" y="5372313"/>
              <a:ext cx="79255" cy="79255"/>
            </a:xfrm>
            <a:prstGeom prst="rect">
              <a:avLst/>
            </a:prstGeom>
          </p:spPr>
        </p:pic>
      </p:grpSp>
      <p:grpSp>
        <p:nvGrpSpPr>
          <p:cNvPr id="12" name="Группа 11"/>
          <p:cNvGrpSpPr/>
          <p:nvPr/>
        </p:nvGrpSpPr>
        <p:grpSpPr>
          <a:xfrm>
            <a:off x="1078632" y="3709930"/>
            <a:ext cx="3024336" cy="792088"/>
            <a:chOff x="1078632" y="3709930"/>
            <a:chExt cx="3024336" cy="792088"/>
          </a:xfrm>
        </p:grpSpPr>
        <p:sp>
          <p:nvSpPr>
            <p:cNvPr id="6" name="Блок-схема: альтернативный процесс 5"/>
            <p:cNvSpPr/>
            <p:nvPr/>
          </p:nvSpPr>
          <p:spPr>
            <a:xfrm>
              <a:off x="1078632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6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15 – (2    4) = 7 (кг) </a:t>
              </a:r>
              <a:endParaRPr lang="ru-RU" sz="2600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39752" y="4115673"/>
              <a:ext cx="79255" cy="79255"/>
            </a:xfrm>
            <a:prstGeom prst="rect">
              <a:avLst/>
            </a:prstGeom>
          </p:spPr>
        </p:pic>
      </p:grpSp>
      <p:sp>
        <p:nvSpPr>
          <p:cNvPr id="14" name="Управляющая кнопка: домой 13">
            <a:hlinkClick r:id="rId5" action="ppaction://hlinksldjump" highlightClick="1"/>
          </p:cNvPr>
          <p:cNvSpPr/>
          <p:nvPr/>
        </p:nvSpPr>
        <p:spPr>
          <a:xfrm>
            <a:off x="8174585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2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3600" b="1" dirty="0" smtClean="0"/>
              <a:t>В вазочке 6 шоколадных конфет, а карамелек в 2 раза больше. Сколько всего конфет в вазочке?</a:t>
            </a:r>
            <a:endParaRPr lang="ru-RU" sz="3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6+(6 + 2)=14(к.)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2    6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12 (к.)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580112" y="4091244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6 + 6    2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18 (к.)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02968" y="5356993"/>
              <a:ext cx="79255" cy="79255"/>
            </a:xfrm>
            <a:prstGeom prst="rect">
              <a:avLst/>
            </a:prstGeom>
          </p:spPr>
        </p:pic>
      </p:grpSp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7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417638"/>
            <a:ext cx="8568952" cy="1684784"/>
          </a:xfrm>
        </p:spPr>
        <p:txBody>
          <a:bodyPr/>
          <a:lstStyle/>
          <a:p>
            <a:r>
              <a:rPr lang="ru-RU" sz="2400" b="1" dirty="0" smtClean="0"/>
              <a:t>Андрей коллекционирует наклейки с изображением птиц. После того, как он разместил по 4 наклейки на 7 страницах альбома, у него осталось ещё 9 наклеек. Сколько всего наклеек было у Андрея?</a:t>
            </a:r>
            <a:endParaRPr lang="ru-RU" sz="24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7   4 </a:t>
            </a:r>
            <a:r>
              <a:rPr lang="ru-RU" sz="2800" dirty="0">
                <a:solidFill>
                  <a:prstClr val="white"/>
                </a:solidFill>
                <a:latin typeface="Cambria" panose="02040503050406030204" pitchFamily="18" charset="0"/>
              </a:rPr>
              <a:t>+ 9 = 37 (н.)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4   7 + 9 = 37 (н.)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292080" y="4097148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987824" y="5003083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4   7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-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9 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19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(н.)</a:t>
              </a: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3888" y="5372313"/>
              <a:ext cx="79255" cy="79255"/>
            </a:xfrm>
            <a:prstGeom prst="rect">
              <a:avLst/>
            </a:prstGeom>
          </p:spPr>
        </p:pic>
      </p:grpSp>
      <p:sp>
        <p:nvSpPr>
          <p:cNvPr id="13" name="Управляющая кнопка: домой 12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1535" y="4096269"/>
            <a:ext cx="79255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5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239338"/>
            <a:ext cx="8568952" cy="1684784"/>
          </a:xfrm>
        </p:spPr>
        <p:txBody>
          <a:bodyPr/>
          <a:lstStyle/>
          <a:p>
            <a:r>
              <a:rPr lang="ru-RU" b="1" dirty="0" smtClean="0"/>
              <a:t>На дачном участке посадили 20 кустов малины, а потом ещё 3 ряда смородины по 5 кустов в каждом. Сколько кустов посадили на дачном участке?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88024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prstClr val="white"/>
                </a:solidFill>
                <a:latin typeface="Cambria" panose="02040503050406030204" pitchFamily="18" charset="0"/>
              </a:rPr>
              <a:t>3   5 + 20 = 35 (к.)</a:t>
            </a:r>
            <a:endParaRPr lang="ru-RU" sz="2800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600" dirty="0">
                  <a:solidFill>
                    <a:prstClr val="white"/>
                  </a:solidFill>
                  <a:latin typeface="Cambria" panose="02040503050406030204" pitchFamily="18" charset="0"/>
                </a:rPr>
                <a:t>20 + </a:t>
              </a:r>
              <a:r>
                <a:rPr lang="ru-RU" sz="26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3     5 </a:t>
              </a:r>
              <a:r>
                <a:rPr lang="ru-RU" sz="26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35 (к.)</a:t>
              </a: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11960" y="5332685"/>
              <a:ext cx="79255" cy="79255"/>
            </a:xfrm>
            <a:prstGeom prst="rect">
              <a:avLst/>
            </a:prstGeom>
          </p:spPr>
        </p:pic>
      </p:grpSp>
      <p:grpSp>
        <p:nvGrpSpPr>
          <p:cNvPr id="12" name="Группа 11"/>
          <p:cNvGrpSpPr/>
          <p:nvPr/>
        </p:nvGrpSpPr>
        <p:grpSpPr>
          <a:xfrm>
            <a:off x="1078632" y="3709930"/>
            <a:ext cx="3024336" cy="792088"/>
            <a:chOff x="1078632" y="3709930"/>
            <a:chExt cx="3024336" cy="792088"/>
          </a:xfrm>
        </p:grpSpPr>
        <p:sp>
          <p:nvSpPr>
            <p:cNvPr id="6" name="Блок-схема: альтернативный процесс 5"/>
            <p:cNvSpPr/>
            <p:nvPr/>
          </p:nvSpPr>
          <p:spPr>
            <a:xfrm>
              <a:off x="1078632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600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20 + 5   3 = 35 (к.)</a:t>
              </a:r>
              <a:endParaRPr lang="ru-RU" sz="2600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67744" y="4105974"/>
              <a:ext cx="79255" cy="79255"/>
            </a:xfrm>
            <a:prstGeom prst="rect">
              <a:avLst/>
            </a:prstGeom>
          </p:spPr>
        </p:pic>
      </p:grpSp>
      <p:sp>
        <p:nvSpPr>
          <p:cNvPr id="14" name="Управляющая кнопка: домой 13">
            <a:hlinkClick r:id="rId5" action="ppaction://hlinksldjump" highlightClick="1"/>
          </p:cNvPr>
          <p:cNvSpPr/>
          <p:nvPr/>
        </p:nvSpPr>
        <p:spPr>
          <a:xfrm>
            <a:off x="8195367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2825" y="4105973"/>
            <a:ext cx="79255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Выбери верное решение задачи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1684784"/>
          </a:xfrm>
        </p:spPr>
        <p:txBody>
          <a:bodyPr/>
          <a:lstStyle/>
          <a:p>
            <a:r>
              <a:rPr lang="ru-RU" sz="3600" b="1" dirty="0" smtClean="0"/>
              <a:t>Высота сарая 6 метров, это в 3раза меньше, чем высота дома. Чему равна высота дома?</a:t>
            </a:r>
            <a:endParaRPr lang="ru-RU" sz="3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CF8E7-E1AF-47E8-A5F0-B61D49C5B564}" type="datetime1">
              <a:rPr lang="ru-RU" smtClean="0"/>
              <a:pPr>
                <a:defRPr/>
              </a:pPr>
              <a:t>30.03.2014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A0E5-F422-4169-9E28-63DB754F9620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078632" y="3709930"/>
            <a:ext cx="3024336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6 </a:t>
            </a:r>
            <a:r>
              <a:rPr lang="ru-RU" sz="2800" dirty="0">
                <a:solidFill>
                  <a:schemeClr val="bg1"/>
                </a:solidFill>
                <a:latin typeface="Cambria" panose="02040503050406030204" pitchFamily="18" charset="0"/>
              </a:rPr>
              <a:t>:</a:t>
            </a:r>
            <a:r>
              <a:rPr lang="ru-R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3 = 2 (м)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788024" y="3709930"/>
            <a:ext cx="3024336" cy="792088"/>
            <a:chOff x="4788024" y="3709930"/>
            <a:chExt cx="3024336" cy="7920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4788024" y="3709930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3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    6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18 (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м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580112" y="4091244"/>
              <a:ext cx="77498" cy="774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059832" y="4976269"/>
            <a:ext cx="3024336" cy="792088"/>
            <a:chOff x="3059832" y="4976269"/>
            <a:chExt cx="3024336" cy="792088"/>
          </a:xfrm>
        </p:grpSpPr>
        <p:sp>
          <p:nvSpPr>
            <p:cNvPr id="8" name="Блок-схема: альтернативный процесс 7"/>
            <p:cNvSpPr/>
            <p:nvPr/>
          </p:nvSpPr>
          <p:spPr>
            <a:xfrm>
              <a:off x="3059832" y="4976269"/>
              <a:ext cx="3024336" cy="792088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6    3 </a:t>
              </a:r>
              <a:r>
                <a:rPr lang="ru-RU" sz="2800" dirty="0">
                  <a:solidFill>
                    <a:prstClr val="white"/>
                  </a:solidFill>
                  <a:latin typeface="Cambria" panose="02040503050406030204" pitchFamily="18" charset="0"/>
                </a:rPr>
                <a:t>= </a:t>
              </a:r>
              <a:r>
                <a:rPr lang="ru-RU" sz="2800" dirty="0" smtClean="0">
                  <a:solidFill>
                    <a:prstClr val="white"/>
                  </a:solidFill>
                  <a:latin typeface="Cambria" panose="02040503050406030204" pitchFamily="18" charset="0"/>
                </a:rPr>
                <a:t>18 (м.)</a:t>
              </a:r>
              <a:endParaRPr lang="ru-RU" sz="2800" dirty="0">
                <a:solidFill>
                  <a:prstClr val="white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51920" y="5349928"/>
              <a:ext cx="79255" cy="79255"/>
            </a:xfrm>
            <a:prstGeom prst="rect">
              <a:avLst/>
            </a:prstGeom>
          </p:spPr>
        </p:pic>
      </p:grpSp>
      <p:sp>
        <p:nvSpPr>
          <p:cNvPr id="11" name="Управляющая кнопка: домой 10">
            <a:hlinkClick r:id="rId5" action="ppaction://hlinksldjump" highlightClick="1"/>
          </p:cNvPr>
          <p:cNvSpPr/>
          <p:nvPr/>
        </p:nvSpPr>
        <p:spPr>
          <a:xfrm>
            <a:off x="8182744" y="5589240"/>
            <a:ext cx="504056" cy="51598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0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to_podojd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a_ne_ponimaj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математика - 13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- 13!</Template>
  <TotalTime>439</TotalTime>
  <Words>992</Words>
  <Application>Microsoft Office PowerPoint</Application>
  <PresentationFormat>Экран (4:3)</PresentationFormat>
  <Paragraphs>140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математика - 13!</vt:lpstr>
      <vt:lpstr>Текстовые задачи</vt:lpstr>
      <vt:lpstr>Презентация PowerPoint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Выбери верное решение задачи</vt:lpstr>
      <vt:lpstr>Презентация PowerPoint</vt:lpstr>
      <vt:lpstr>Презентация PowerPoint</vt:lpstr>
      <vt:lpstr>Ресурсы: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Текстовые задачи</dc:title>
  <dc:creator>Ирина</dc:creator>
  <dc:description>http://aida.ucoz.ru</dc:description>
  <cp:lastModifiedBy>Ирина</cp:lastModifiedBy>
  <cp:revision>44</cp:revision>
  <dcterms:created xsi:type="dcterms:W3CDTF">2014-03-26T04:04:20Z</dcterms:created>
  <dcterms:modified xsi:type="dcterms:W3CDTF">2014-03-30T07:13:26Z</dcterms:modified>
</cp:coreProperties>
</file>