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5"/>
  </p:notesMasterIdLst>
  <p:sldIdLst>
    <p:sldId id="256" r:id="rId2"/>
    <p:sldId id="257" r:id="rId3"/>
    <p:sldId id="259" r:id="rId4"/>
    <p:sldId id="261" r:id="rId5"/>
    <p:sldId id="258" r:id="rId6"/>
    <p:sldId id="260" r:id="rId7"/>
    <p:sldId id="265" r:id="rId8"/>
    <p:sldId id="264" r:id="rId9"/>
    <p:sldId id="262" r:id="rId10"/>
    <p:sldId id="263" r:id="rId11"/>
    <p:sldId id="272" r:id="rId12"/>
    <p:sldId id="266" r:id="rId13"/>
    <p:sldId id="267" r:id="rId14"/>
    <p:sldId id="268" r:id="rId15"/>
    <p:sldId id="271" r:id="rId16"/>
    <p:sldId id="269" r:id="rId17"/>
    <p:sldId id="270" r:id="rId18"/>
    <p:sldId id="273" r:id="rId19"/>
    <p:sldId id="274" r:id="rId20"/>
    <p:sldId id="275" r:id="rId21"/>
    <p:sldId id="276" r:id="rId22"/>
    <p:sldId id="277" r:id="rId23"/>
    <p:sldId id="278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63CF03-C411-416B-9E86-0849163AF750}" type="datetimeFigureOut">
              <a:rPr lang="ru-RU" smtClean="0"/>
              <a:t>07.10.2014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B7FD92-F84F-4298-B14D-E700B593BDC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622517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B7FD92-F84F-4298-B14D-E700B593BDCF}" type="slidenum">
              <a:rPr lang="ru-RU" smtClean="0"/>
              <a:t>12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380784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85E13-DABD-480B-B709-EC58FB5D386D}" type="datetimeFigureOut">
              <a:rPr lang="ru-RU" smtClean="0"/>
              <a:t>07.10.2014</a:t>
            </a:fld>
            <a:endParaRPr lang="ru-RU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25333-B2B3-4397-8ED5-4A5B19B5319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85E13-DABD-480B-B709-EC58FB5D386D}" type="datetimeFigureOut">
              <a:rPr lang="ru-RU" smtClean="0"/>
              <a:t>07.10.2014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25333-B2B3-4397-8ED5-4A5B19B5319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85E13-DABD-480B-B709-EC58FB5D386D}" type="datetimeFigureOut">
              <a:rPr lang="ru-RU" smtClean="0"/>
              <a:t>07.10.2014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25333-B2B3-4397-8ED5-4A5B19B5319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85E13-DABD-480B-B709-EC58FB5D386D}" type="datetimeFigureOut">
              <a:rPr lang="ru-RU" smtClean="0"/>
              <a:t>07.10.2014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25333-B2B3-4397-8ED5-4A5B19B5319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85E13-DABD-480B-B709-EC58FB5D386D}" type="datetimeFigureOut">
              <a:rPr lang="ru-RU" smtClean="0"/>
              <a:t>07.10.2014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25333-B2B3-4397-8ED5-4A5B19B5319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85E13-DABD-480B-B709-EC58FB5D386D}" type="datetimeFigureOut">
              <a:rPr lang="ru-RU" smtClean="0"/>
              <a:t>07.10.2014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25333-B2B3-4397-8ED5-4A5B19B5319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85E13-DABD-480B-B709-EC58FB5D386D}" type="datetimeFigureOut">
              <a:rPr lang="ru-RU" smtClean="0"/>
              <a:t>07.10.2014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25333-B2B3-4397-8ED5-4A5B19B5319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85E13-DABD-480B-B709-EC58FB5D386D}" type="datetimeFigureOut">
              <a:rPr lang="ru-RU" smtClean="0"/>
              <a:t>07.10.2014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25333-B2B3-4397-8ED5-4A5B19B5319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85E13-DABD-480B-B709-EC58FB5D386D}" type="datetimeFigureOut">
              <a:rPr lang="ru-RU" smtClean="0"/>
              <a:t>07.10.2014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9825333-B2B3-4397-8ED5-4A5B19B5319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85E13-DABD-480B-B709-EC58FB5D386D}" type="datetimeFigureOut">
              <a:rPr lang="ru-RU" smtClean="0"/>
              <a:t>07.10.2014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25333-B2B3-4397-8ED5-4A5B19B5319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85E13-DABD-480B-B709-EC58FB5D386D}" type="datetimeFigureOut">
              <a:rPr lang="ru-RU" smtClean="0"/>
              <a:t>07.10.2014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25333-B2B3-4397-8ED5-4A5B19B5319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D085E13-DABD-480B-B709-EC58FB5D386D}" type="datetimeFigureOut">
              <a:rPr lang="ru-RU" smtClean="0"/>
              <a:t>07.10.2014</a:t>
            </a:fld>
            <a:endParaRPr lang="ru-RU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9825333-B2B3-4397-8ED5-4A5B19B53190}" type="slidenum">
              <a:rPr lang="ru-RU" smtClean="0"/>
              <a:t>‹#›</a:t>
            </a:fld>
            <a:endParaRPr lang="ru-RU" dirty="0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wipe/>
  </p:transition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95536" y="1700808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ru-RU" sz="4000" dirty="0" smtClean="0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Праздники и их содержание в различных религиозных культурах</a:t>
            </a:r>
            <a:r>
              <a:rPr lang="ru-RU" sz="4000" dirty="0" smtClean="0">
                <a:solidFill>
                  <a:srgbClr val="990000"/>
                </a:solidFill>
                <a:latin typeface="Bookman Old Style" panose="02050604050505020204" pitchFamily="18" charset="0"/>
              </a:rPr>
              <a:t>.</a:t>
            </a:r>
            <a:endParaRPr lang="ru-RU" sz="4000" dirty="0">
              <a:solidFill>
                <a:srgbClr val="9900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Презентация выполнена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Чернышевской </a:t>
            </a:r>
            <a:r>
              <a:rPr lang="ru-RU" dirty="0" smtClean="0"/>
              <a:t>Еленой Яковлевной,</a:t>
            </a:r>
          </a:p>
          <a:p>
            <a:pPr marL="0" indent="0">
              <a:buNone/>
            </a:pPr>
            <a:r>
              <a:rPr lang="ru-RU" dirty="0" smtClean="0"/>
              <a:t>учителем средней школы №31 города Подольска Московской области.</a:t>
            </a:r>
          </a:p>
          <a:p>
            <a:pPr marL="0" indent="0">
              <a:buNone/>
            </a:pPr>
            <a:endParaRPr lang="ru-RU" dirty="0" smtClean="0"/>
          </a:p>
        </p:txBody>
      </p:sp>
      <p:pic>
        <p:nvPicPr>
          <p:cNvPr id="6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0884" y="0"/>
            <a:ext cx="2084388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10115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32" y="188640"/>
            <a:ext cx="8229600" cy="1143000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Христианские праздники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0884" y="0"/>
            <a:ext cx="2084388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Documents and Settings\Admin\Рабочий стол\фоторелигии\87e579713e18c3797dc88d457cc3fbb1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2276872"/>
            <a:ext cx="5419058" cy="4389437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286000" y="2551837"/>
            <a:ext cx="61744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23528" y="1979613"/>
            <a:ext cx="2808312" cy="425769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Установленные Православной Церковью праздники представляют </a:t>
            </a:r>
          </a:p>
          <a:p>
            <a:pPr>
              <a:buNone/>
            </a:pP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основные моменты священной истории и несут в себе живое </a:t>
            </a:r>
          </a:p>
          <a:p>
            <a:pPr>
              <a:buNone/>
            </a:pP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воспоминание о земной жизни Иисуса Христа и Богоматери.</a:t>
            </a:r>
            <a:endParaRPr lang="ru-RU" sz="2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482295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36712"/>
            <a:ext cx="6583684" cy="1296144"/>
          </a:xfrm>
        </p:spPr>
        <p:txBody>
          <a:bodyPr>
            <a:noAutofit/>
          </a:bodyPr>
          <a:lstStyle/>
          <a:p>
            <a:pPr algn="ctr"/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Праздник праздников для православных – это </a:t>
            </a:r>
            <a:r>
              <a:rPr lang="ru-RU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Пасха</a:t>
            </a: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прославляющая Воскресение Иисуса Христа. Апостолы завещали</a:t>
            </a:r>
            <a:b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отмечать христианскую Пасху в первое воскресенье после </a:t>
            </a:r>
            <a:b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весеннего равноденствия.</a:t>
            </a:r>
            <a:b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solidFill>
                <a:srgbClr val="FF0000"/>
              </a:solidFill>
            </a:endParaRPr>
          </a:p>
        </p:txBody>
      </p:sp>
      <p:pic>
        <p:nvPicPr>
          <p:cNvPr id="4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0884" y="0"/>
            <a:ext cx="2084388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Documents and Settings\Admin\Рабочий стол\фоторелигии\cgnf_160409_101317_1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462" y="1962944"/>
            <a:ext cx="5553075" cy="43338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8268186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6707088" cy="1143000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Рождество Пресвятой Богородицы</a:t>
            </a:r>
            <a:br>
              <a:rPr lang="ru-RU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0884" y="0"/>
            <a:ext cx="2084388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Объект 4" descr="Рождество Пресвятой Богородицы"/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492896"/>
            <a:ext cx="4752528" cy="36724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4522694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556792"/>
            <a:ext cx="7128792" cy="1143000"/>
          </a:xfrm>
        </p:spPr>
        <p:txBody>
          <a:bodyPr>
            <a:noAutofit/>
          </a:bodyPr>
          <a:lstStyle/>
          <a:p>
            <a:pPr algn="ctr"/>
            <a:r>
              <a:rPr lang="ru-RU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itchFamily="18" charset="0"/>
              </a:rPr>
              <a:t>Крещение</a:t>
            </a: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- один из главных христианских праздников. Праздником Крещения </a:t>
            </a:r>
            <a:b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заканчиваются Рождественские святки, продолжающиеся с 7 по 19 января. </a:t>
            </a:r>
            <a:b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Documents and Settings\Admin\Рабочий стол\фоторелигии\krechenie-big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2564904"/>
            <a:ext cx="6192688" cy="384656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0884" y="0"/>
            <a:ext cx="2084388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484761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6707088" cy="1932824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Покро́в Пресвятой Богоро́дицы </a:t>
            </a: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— праздник, отмечаемый </a:t>
            </a:r>
            <a:b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преимущественно в русском православии; в Русской Церкви </a:t>
            </a:r>
            <a:b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считается одним из великих. Имеет фиксированную дату </a:t>
            </a:r>
            <a:b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празднования — 1 октября по юлианскому календарю (14 октября </a:t>
            </a:r>
            <a:b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 новому стилю).</a:t>
            </a:r>
            <a:b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solidFill>
                <a:srgbClr val="FF0000"/>
              </a:solidFill>
            </a:endParaRPr>
          </a:p>
        </p:txBody>
      </p:sp>
      <p:pic>
        <p:nvPicPr>
          <p:cNvPr id="4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0884" y="0"/>
            <a:ext cx="2084388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Documents and Settings\Admin\Рабочий стол\фоторелигии\0_61d0c_25fa5767_XL.jpe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1956673"/>
            <a:ext cx="3630430" cy="4389437"/>
          </a:xfrm>
          <a:prstGeom prst="rect">
            <a:avLst/>
          </a:prstGeom>
          <a:noFill/>
        </p:spPr>
      </p:pic>
      <p:pic>
        <p:nvPicPr>
          <p:cNvPr id="6" name="Рисунок 5" descr="Покров пресвятой Богородицы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1560" y="2852936"/>
            <a:ext cx="2237344" cy="29523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842402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6602412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Сретение Господне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Объект 3" descr="Сретение Господне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772816"/>
            <a:ext cx="3888432" cy="410445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9612" y="-1"/>
            <a:ext cx="2084388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316633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89806"/>
            <a:ext cx="6583684" cy="1143000"/>
          </a:xfrm>
        </p:spPr>
        <p:txBody>
          <a:bodyPr>
            <a:noAutofit/>
          </a:bodyPr>
          <a:lstStyle/>
          <a:p>
            <a:pPr algn="ctr"/>
            <a:r>
              <a:rPr lang="ru-RU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Благовещение Пресвятой Богородицы</a:t>
            </a:r>
            <a:br>
              <a:rPr lang="ru-RU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9612" y="-1"/>
            <a:ext cx="2084388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Объект 4" descr="Благовещение Пресвятой Богородицы"/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132856"/>
            <a:ext cx="3960440" cy="39604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2121491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6707088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Успение пресвятой </a:t>
            </a:r>
            <a:r>
              <a:rPr lang="ru-RU" dirty="0">
                <a:solidFill>
                  <a:srgbClr val="FF0000"/>
                </a:solidFill>
              </a:rPr>
              <a:t>Богородицы</a:t>
            </a:r>
          </a:p>
        </p:txBody>
      </p:sp>
      <p:pic>
        <p:nvPicPr>
          <p:cNvPr id="4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0884" y="0"/>
            <a:ext cx="2084388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Объект 4" descr="Успение Пресвятой Богородицы"/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420888"/>
            <a:ext cx="5565227" cy="36724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306209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6707088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rgbClr val="FF0000"/>
                </a:solidFill>
              </a:rPr>
              <a:t>Вознесение Господне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0884" y="0"/>
            <a:ext cx="2084388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Объект 4" descr="Вознесение Господне"/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979613"/>
            <a:ext cx="3456384" cy="40416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7274328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6707088" cy="1152128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Буддийские праздники.</a:t>
            </a: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5" name="Picture 2" descr="C:\Documents and Settings\Admin\Рабочий стол\фоторелигии\x_0dbd51b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0684" y="1935163"/>
            <a:ext cx="6342631" cy="4389437"/>
          </a:xfrm>
          <a:prstGeom prst="rect">
            <a:avLst/>
          </a:prstGeom>
          <a:noFill/>
        </p:spPr>
      </p:pic>
      <p:pic>
        <p:nvPicPr>
          <p:cNvPr id="6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0884" y="0"/>
            <a:ext cx="2084388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4870475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6583684" cy="1500776"/>
          </a:xfrm>
        </p:spPr>
        <p:txBody>
          <a:bodyPr anchor="t">
            <a:noAutofit/>
          </a:bodyPr>
          <a:lstStyle/>
          <a:p>
            <a:pPr algn="ctr"/>
            <a:r>
              <a:rPr lang="ru-RU" sz="32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Все буддийские обряды связаны с личностью Будды. </a:t>
            </a:r>
            <a:endParaRPr lang="ru-RU" sz="32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4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0884" y="0"/>
            <a:ext cx="2084388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Documents and Settings\Admin\Рабочий стол\фоторелигии\2372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64890" y="1935163"/>
            <a:ext cx="6614220" cy="438943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3288739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692696"/>
            <a:ext cx="6429324" cy="1944216"/>
          </a:xfrm>
        </p:spPr>
        <p:txBody>
          <a:bodyPr>
            <a:noAutofit/>
          </a:bodyPr>
          <a:lstStyle/>
          <a:p>
            <a:pPr algn="ctr"/>
            <a:r>
              <a:rPr lang="ru-RU" sz="18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Ежегодно 8 апреля все буддисты празднуют день рождения Будды </a:t>
            </a:r>
            <a:br>
              <a:rPr lang="ru-RU" sz="18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Гаутамы. День смерти (паринирвана) Будды отмечают, как правило, </a:t>
            </a:r>
            <a:br>
              <a:rPr lang="ru-RU" sz="18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15-й день седьмой луны, в июле. В этот день поминают всех </a:t>
            </a:r>
            <a:br>
              <a:rPr lang="ru-RU" sz="18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умерших: пускают по рекам зажженные лампы, дабы они освещали </a:t>
            </a:r>
            <a:br>
              <a:rPr lang="ru-RU" sz="18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усопшим дорогу в рай, по которой прошёл Будда. </a:t>
            </a:r>
            <a:br>
              <a:rPr lang="ru-RU" sz="18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8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4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0884" y="0"/>
            <a:ext cx="2084388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Documents and Settings\Admin\Рабочий стол\фоторелигии\TAT_LoiKrathong08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2636912"/>
            <a:ext cx="5112568" cy="324036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7438571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6583684" cy="1143000"/>
          </a:xfrm>
        </p:spPr>
        <p:txBody>
          <a:bodyPr>
            <a:normAutofit fontScale="90000"/>
          </a:bodyPr>
          <a:lstStyle/>
          <a:p>
            <a:r>
              <a:rPr lang="ru-RU" sz="20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Также отмечается День рождения Далай-ламы XIV, но он не </a:t>
            </a:r>
            <a:br>
              <a:rPr lang="ru-RU" sz="20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является каноническим праздником. Одновременно этот праздник </a:t>
            </a:r>
            <a:br>
              <a:rPr lang="ru-RU" sz="20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фиксированный – Далай-лама родился 6 июля.</a:t>
            </a:r>
            <a:br>
              <a:rPr lang="ru-RU" sz="20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4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0884" y="0"/>
            <a:ext cx="2084388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Documents and Settings\Admin\Рабочий стол\фоторелигии\Tenzin_Gyatzo_foto_1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2204864"/>
            <a:ext cx="2933700" cy="381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0805377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6707088" cy="1143000"/>
          </a:xfrm>
        </p:spPr>
        <p:txBody>
          <a:bodyPr/>
          <a:lstStyle/>
          <a:p>
            <a:pPr algn="ctr"/>
            <a:r>
              <a:rPr lang="ru-RU" dirty="0" smtClean="0"/>
              <a:t>Иудаистские праздники.</a:t>
            </a:r>
            <a:endParaRPr lang="ru-RU" dirty="0"/>
          </a:p>
        </p:txBody>
      </p:sp>
      <p:pic>
        <p:nvPicPr>
          <p:cNvPr id="4" name="Picture 3" descr="C:\Documents and Settings\Admin\Рабочий стол\фоторелигии\artworks-000004821132-dx2md4-crop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32000" y="2447131"/>
            <a:ext cx="5080000" cy="33655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0884" y="0"/>
            <a:ext cx="2084388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1732152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6583684" cy="1143000"/>
          </a:xfrm>
        </p:spPr>
        <p:txBody>
          <a:bodyPr>
            <a:noAutofit/>
          </a:bodyPr>
          <a:lstStyle/>
          <a:p>
            <a:pPr algn="ctr"/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Шаббат – седьмой день Творения (с вечера пятницы до полуночи </a:t>
            </a:r>
            <a:b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субботы) напоминает, что Бог отдыхал на седьмой день после </a:t>
            </a:r>
            <a:b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сотворения мира и что человек должен поступать так же. </a:t>
            </a:r>
            <a:endParaRPr lang="ru-RU" sz="20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4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0884" y="0"/>
            <a:ext cx="2084388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Documents and Settings\Admin\Рабочий стол\фоторелигии\77752676_294112_266272446724734_100000259435791_1119811_8256945_n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06267" y="1935163"/>
            <a:ext cx="3531466" cy="438943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4877147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Ханука.</a:t>
            </a:r>
            <a:endParaRPr lang="ru-RU" dirty="0"/>
          </a:p>
        </p:txBody>
      </p:sp>
      <p:pic>
        <p:nvPicPr>
          <p:cNvPr id="4" name="Picture 3" descr="C:\Documents and Settings\Admin\Рабочий стол\фоторелигии\0_7e636_16695095_XL.jpe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2276872"/>
            <a:ext cx="5328592" cy="3816424"/>
          </a:xfrm>
          <a:prstGeom prst="rect">
            <a:avLst/>
          </a:prstGeom>
          <a:noFill/>
        </p:spPr>
      </p:pic>
      <p:pic>
        <p:nvPicPr>
          <p:cNvPr id="5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0884" y="0"/>
            <a:ext cx="2084388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882635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6583684" cy="1143000"/>
          </a:xfrm>
        </p:spPr>
        <p:txBody>
          <a:bodyPr>
            <a:noAutofit/>
          </a:bodyPr>
          <a:lstStyle/>
          <a:p>
            <a:pPr algn="ctr"/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Шавуот – праздник в память о даровании Богом Моисею на горе </a:t>
            </a:r>
            <a:b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Синай Десяти заповедей, а так же праздник первых плодов.</a:t>
            </a:r>
            <a:b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" name="Picture 2" descr="C:\Documents and Settings\Admin\Рабочий стол\фоторелигии\bible-archeology-exodus-mt-sinai-sinai-drawing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7048" y="2000853"/>
            <a:ext cx="6089904" cy="4258056"/>
          </a:xfrm>
          <a:prstGeom prst="rect">
            <a:avLst/>
          </a:prstGeom>
          <a:noFill/>
        </p:spPr>
      </p:pic>
      <p:pic>
        <p:nvPicPr>
          <p:cNvPr id="5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0884" y="0"/>
            <a:ext cx="2084388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5255116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5554960" cy="636680"/>
          </a:xfrm>
        </p:spPr>
        <p:txBody>
          <a:bodyPr>
            <a:normAutofit/>
          </a:bodyPr>
          <a:lstStyle/>
          <a:p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Суккот – семидневный праздник Урожая</a:t>
            </a:r>
            <a:endParaRPr lang="ru-RU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" name="Picture 2" descr="C:\Documents and Settings\Admin\Рабочий стол\фоторелигии\Sukkot_prayers_with_four_species,_tb10130306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2276872"/>
            <a:ext cx="4824536" cy="3672408"/>
          </a:xfrm>
          <a:prstGeom prst="rect">
            <a:avLst/>
          </a:prstGeom>
          <a:noFill/>
        </p:spPr>
      </p:pic>
      <p:pic>
        <p:nvPicPr>
          <p:cNvPr id="5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0884" y="0"/>
            <a:ext cx="2084388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5995381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8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Ислам: обряды и </a:t>
            </a:r>
            <a:r>
              <a:rPr lang="ru-RU" sz="4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праздники.</a:t>
            </a:r>
            <a:r>
              <a:rPr lang="ru-RU" sz="48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8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rgbClr val="00B050"/>
              </a:solidFill>
            </a:endParaRPr>
          </a:p>
        </p:txBody>
      </p:sp>
      <p:pic>
        <p:nvPicPr>
          <p:cNvPr id="4" name="Picture 3" descr="C:\Documents and Settings\Admin\Рабочий стол\фоторелигии\_40737215_hajj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1844824"/>
            <a:ext cx="4536504" cy="3960440"/>
          </a:xfrm>
          <a:prstGeom prst="rect">
            <a:avLst/>
          </a:prstGeom>
          <a:noFill/>
        </p:spPr>
      </p:pic>
      <p:pic>
        <p:nvPicPr>
          <p:cNvPr id="5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0884" y="0"/>
            <a:ext cx="2084388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4712801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7408" y="774066"/>
            <a:ext cx="6573340" cy="854734"/>
          </a:xfrm>
        </p:spPr>
        <p:txBody>
          <a:bodyPr>
            <a:normAutofit/>
          </a:bodyPr>
          <a:lstStyle/>
          <a:p>
            <a:pPr algn="ctr">
              <a:spcBef>
                <a:spcPts val="0"/>
              </a:spcBef>
            </a:pPr>
            <a: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Наиболее почитаемый праздник мусульман –курбан-байрам (праздник жертвоприношения). </a:t>
            </a:r>
            <a:endParaRPr lang="ru-RU" sz="2400" dirty="0">
              <a:solidFill>
                <a:srgbClr val="00B050"/>
              </a:solidFill>
            </a:endParaRPr>
          </a:p>
        </p:txBody>
      </p:sp>
      <p:pic>
        <p:nvPicPr>
          <p:cNvPr id="4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0884" y="-26640"/>
            <a:ext cx="2084388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Documents and Settings\Admin\Рабочий стол\фоторелигии\img315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65606" y="1935163"/>
            <a:ext cx="3412787" cy="438943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919943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6583684" cy="1143000"/>
          </a:xfrm>
        </p:spPr>
        <p:txBody>
          <a:bodyPr>
            <a:normAutofit/>
          </a:bodyPr>
          <a:lstStyle/>
          <a:p>
            <a:pPr algn="ctr">
              <a:spcBef>
                <a:spcPts val="0"/>
              </a:spcBef>
            </a:pPr>
            <a:r>
              <a:rPr lang="ru-RU" sz="24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Конец поста правоверные отмечают </a:t>
            </a:r>
            <a: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праздником</a:t>
            </a:r>
            <a:r>
              <a:rPr lang="ru-RU" sz="24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ураза-байрам (праздник разговения).</a:t>
            </a:r>
            <a:endParaRPr lang="ru-RU" sz="2400" dirty="0">
              <a:solidFill>
                <a:srgbClr val="00B050"/>
              </a:solidFill>
            </a:endParaRPr>
          </a:p>
        </p:txBody>
      </p:sp>
      <p:pic>
        <p:nvPicPr>
          <p:cNvPr id="4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0884" y="-26640"/>
            <a:ext cx="2084388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Documents and Settings\Admin\Рабочий стол\фоторелигии\news-QB4MGnlS2J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0" y="2986881"/>
            <a:ext cx="3048000" cy="2286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3775866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63165"/>
            <a:ext cx="6583684" cy="989807"/>
          </a:xfrm>
        </p:spPr>
        <p:txBody>
          <a:bodyPr>
            <a:noAutofit/>
          </a:bodyPr>
          <a:lstStyle/>
          <a:p>
            <a:pPr algn="ctr">
              <a:spcBef>
                <a:spcPts val="0"/>
              </a:spcBef>
            </a:pPr>
            <a:r>
              <a:rPr lang="ru-RU" sz="24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Во время праздника Ашура, поминая муки Хусейна, внука пророка, </a:t>
            </a:r>
            <a:br>
              <a:rPr lang="ru-RU" sz="24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мусумальне-шииты бичуют себя до крови.</a:t>
            </a:r>
            <a:br>
              <a:rPr lang="ru-RU" sz="24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solidFill>
                <a:srgbClr val="00B050"/>
              </a:solidFill>
            </a:endParaRPr>
          </a:p>
        </p:txBody>
      </p:sp>
      <p:pic>
        <p:nvPicPr>
          <p:cNvPr id="4" name="Picture 2" descr="C:\Documents and Settings\Admin\Рабочий стол\фоторелигии\1272260263_doseng.org_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68123" y="1935163"/>
            <a:ext cx="6607754" cy="4389437"/>
          </a:xfrm>
          <a:prstGeom prst="rect">
            <a:avLst/>
          </a:prstGeom>
          <a:noFill/>
        </p:spPr>
      </p:pic>
      <p:pic>
        <p:nvPicPr>
          <p:cNvPr id="5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0884" y="-26640"/>
            <a:ext cx="2084388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5802167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90</TotalTime>
  <Words>185</Words>
  <Application>Microsoft Office PowerPoint</Application>
  <PresentationFormat>Экран (4:3)</PresentationFormat>
  <Paragraphs>34</Paragraphs>
  <Slides>23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Поток</vt:lpstr>
      <vt:lpstr>Праздники и их содержание в различных религиозных культурах.</vt:lpstr>
      <vt:lpstr>Христианские праздники</vt:lpstr>
      <vt:lpstr>Праздник праздников для православных – это Пасха, прославляющая Воскресение Иисуса Христа. Апостолы завещали отмечать христианскую Пасху в первое воскресенье после  весеннего равноденствия. </vt:lpstr>
      <vt:lpstr>Рождество Пресвятой Богородицы </vt:lpstr>
      <vt:lpstr>Крещение - один из главных христианских праздников. Праздником Крещения  заканчиваются Рождественские святки, продолжающиеся с 7 по 19 января.  </vt:lpstr>
      <vt:lpstr>Покро́в Пресвятой Богоро́дицы — праздник, отмечаемый  преимущественно в русском православии; в Русской Церкви  считается одним из великих. Имеет фиксированную дату  празднования — 1 октября по юлианскому календарю (14 октября  по новому стилю). </vt:lpstr>
      <vt:lpstr>Сретение Господне </vt:lpstr>
      <vt:lpstr>Благовещение Пресвятой Богородицы </vt:lpstr>
      <vt:lpstr>Успение пресвятой Богородицы</vt:lpstr>
      <vt:lpstr>Вознесение Господне </vt:lpstr>
      <vt:lpstr>Буддийские праздники.</vt:lpstr>
      <vt:lpstr>Все буддийские обряды связаны с личностью Будды. </vt:lpstr>
      <vt:lpstr>Ежегодно 8 апреля все буддисты празднуют день рождения Будды  Гаутамы. День смерти (паринирвана) Будды отмечают, как правило,  на 15-й день седьмой луны, в июле. В этот день поминают всех  умерших: пускают по рекам зажженные лампы, дабы они освещали  усопшим дорогу в рай, по которой прошёл Будда.  </vt:lpstr>
      <vt:lpstr>Также отмечается День рождения Далай-ламы XIV, но он не  является каноническим праздником. Одновременно этот праздник  фиксированный – Далай-лама родился 6 июля. </vt:lpstr>
      <vt:lpstr>Иудаистские праздники.</vt:lpstr>
      <vt:lpstr>Шаббат – седьмой день Творения (с вечера пятницы до полуночи  субботы) напоминает, что Бог отдыхал на седьмой день после  сотворения мира и что человек должен поступать так же. </vt:lpstr>
      <vt:lpstr>Ханука.</vt:lpstr>
      <vt:lpstr>Шавуот – праздник в память о даровании Богом Моисею на горе  Синай Десяти заповедей, а так же праздник первых плодов. </vt:lpstr>
      <vt:lpstr>Суккот – семидневный праздник Урожая</vt:lpstr>
      <vt:lpstr>Ислам: обряды и праздники. </vt:lpstr>
      <vt:lpstr>Наиболее почитаемый праздник мусульман –курбан-байрам (праздник жертвоприношения). </vt:lpstr>
      <vt:lpstr>Конец поста правоверные отмечают праздником ураза-байрам (праздник разговения).</vt:lpstr>
      <vt:lpstr>Во время праздника Ашура, поминая муки Хусейна, внука пророка,  мусумальне-шииты бичуют себя до крови.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Праздники и их содержание в различных религиозных культурах.</dc:title>
  <dc:creator>Елена</dc:creator>
  <cp:lastModifiedBy>Елена</cp:lastModifiedBy>
  <cp:revision>34</cp:revision>
  <dcterms:created xsi:type="dcterms:W3CDTF">2013-12-08T14:44:07Z</dcterms:created>
  <dcterms:modified xsi:type="dcterms:W3CDTF">2014-10-07T17:46:24Z</dcterms:modified>
</cp:coreProperties>
</file>