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14" r:id="rId2"/>
    <p:sldId id="328" r:id="rId3"/>
    <p:sldId id="315" r:id="rId4"/>
    <p:sldId id="316" r:id="rId5"/>
    <p:sldId id="320" r:id="rId6"/>
    <p:sldId id="329" r:id="rId7"/>
    <p:sldId id="330" r:id="rId8"/>
    <p:sldId id="331" r:id="rId9"/>
    <p:sldId id="332" r:id="rId10"/>
    <p:sldId id="323" r:id="rId11"/>
    <p:sldId id="325" r:id="rId12"/>
    <p:sldId id="317" r:id="rId13"/>
    <p:sldId id="338" r:id="rId14"/>
    <p:sldId id="335" r:id="rId15"/>
    <p:sldId id="293" r:id="rId16"/>
    <p:sldId id="294" r:id="rId17"/>
    <p:sldId id="296" r:id="rId18"/>
    <p:sldId id="327" r:id="rId19"/>
    <p:sldId id="305" r:id="rId20"/>
    <p:sldId id="290" r:id="rId21"/>
    <p:sldId id="30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22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8" autoAdjust="0"/>
  </p:normalViewPr>
  <p:slideViewPr>
    <p:cSldViewPr>
      <p:cViewPr varScale="1">
        <p:scale>
          <a:sx n="107" d="100"/>
          <a:sy n="107" d="100"/>
        </p:scale>
        <p:origin x="-78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4ACE6-E124-447E-AB0D-F8A32D8CD79F}" type="datetimeFigureOut">
              <a:rPr lang="ru-RU" smtClean="0"/>
              <a:t>21.04.2015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CF1A5F-B5EE-4470-B4E0-ACA083625D4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5979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gif"/><Relationship Id="rId3" Type="http://schemas.openxmlformats.org/officeDocument/2006/relationships/image" Target="../media/image33.gif"/><Relationship Id="rId7" Type="http://schemas.openxmlformats.org/officeDocument/2006/relationships/image" Target="../media/image37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gif"/><Relationship Id="rId5" Type="http://schemas.openxmlformats.org/officeDocument/2006/relationships/image" Target="../media/image35.gif"/><Relationship Id="rId4" Type="http://schemas.openxmlformats.org/officeDocument/2006/relationships/image" Target="../media/image34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7" Type="http://schemas.openxmlformats.org/officeDocument/2006/relationships/image" Target="../media/image22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gif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40125"/>
            <a:ext cx="8839200" cy="659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404664"/>
            <a:ext cx="8352928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Побажимова Ирина Ивановна</a:t>
            </a:r>
          </a:p>
          <a:p>
            <a:r>
              <a:rPr lang="ru-RU" b="1" i="1" dirty="0" smtClean="0">
                <a:solidFill>
                  <a:srgbClr val="C00000"/>
                </a:solidFill>
              </a:rPr>
              <a:t>                                  </a:t>
            </a:r>
            <a:r>
              <a:rPr lang="ru-RU" sz="1400" b="1" i="1" dirty="0" smtClean="0">
                <a:solidFill>
                  <a:srgbClr val="C00000"/>
                </a:solidFill>
              </a:rPr>
              <a:t>учитель  изобразительного  искусства </a:t>
            </a:r>
          </a:p>
          <a:p>
            <a:r>
              <a:rPr lang="ru-RU" sz="1400" b="1" i="1" dirty="0">
                <a:solidFill>
                  <a:srgbClr val="C00000"/>
                </a:solidFill>
              </a:rPr>
              <a:t> </a:t>
            </a:r>
            <a:r>
              <a:rPr lang="ru-RU" sz="1400" b="1" i="1" dirty="0" smtClean="0">
                <a:solidFill>
                  <a:srgbClr val="C00000"/>
                </a:solidFill>
              </a:rPr>
              <a:t>                                            МОУ «Средняя общеобразовательная школа№3» </a:t>
            </a:r>
          </a:p>
          <a:p>
            <a:r>
              <a:rPr lang="ru-RU" sz="1400" b="1" i="1" dirty="0">
                <a:solidFill>
                  <a:srgbClr val="C00000"/>
                </a:solidFill>
              </a:rPr>
              <a:t> </a:t>
            </a:r>
            <a:r>
              <a:rPr lang="ru-RU" sz="1400" b="1" i="1" dirty="0" smtClean="0">
                <a:solidFill>
                  <a:srgbClr val="C00000"/>
                </a:solidFill>
              </a:rPr>
              <a:t>                                            Курской области, </a:t>
            </a:r>
            <a:r>
              <a:rPr lang="ru-RU" sz="1400" b="1" i="1" dirty="0" smtClean="0">
                <a:solidFill>
                  <a:srgbClr val="C00000"/>
                </a:solidFill>
              </a:rPr>
              <a:t>г. Железногорска</a:t>
            </a:r>
            <a:endParaRPr lang="ru-RU" sz="1400" b="1" i="1" dirty="0" smtClean="0">
              <a:solidFill>
                <a:srgbClr val="C00000"/>
              </a:solidFill>
            </a:endParaRPr>
          </a:p>
          <a:p>
            <a:pPr algn="ctr"/>
            <a:endParaRPr lang="ru-RU" sz="800" b="1" dirty="0">
              <a:solidFill>
                <a:srgbClr val="C00000"/>
              </a:solidFill>
            </a:endParaRPr>
          </a:p>
          <a:p>
            <a:pPr algn="ctr"/>
            <a:endParaRPr lang="ru-RU" sz="24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Презентация</a:t>
            </a:r>
          </a:p>
          <a:p>
            <a:pPr algn="ctr"/>
            <a:r>
              <a:rPr lang="ru-RU" sz="2400" i="1" dirty="0" smtClean="0">
                <a:solidFill>
                  <a:srgbClr val="C00000"/>
                </a:solidFill>
              </a:rPr>
              <a:t> </a:t>
            </a:r>
            <a:r>
              <a:rPr lang="ru-RU" sz="1400" i="1" dirty="0">
                <a:solidFill>
                  <a:srgbClr val="C00000"/>
                </a:solidFill>
              </a:rPr>
              <a:t>к уроку по учебному предмету </a:t>
            </a:r>
            <a:endParaRPr lang="ru-RU" sz="1400" i="1" dirty="0" smtClean="0">
              <a:solidFill>
                <a:srgbClr val="C00000"/>
              </a:solidFill>
            </a:endParaRPr>
          </a:p>
          <a:p>
            <a:pPr algn="ctr"/>
            <a:r>
              <a:rPr lang="ru-RU" sz="1400" i="1" dirty="0" smtClean="0">
                <a:solidFill>
                  <a:srgbClr val="C00000"/>
                </a:solidFill>
              </a:rPr>
              <a:t>«Изобразительное искусство» </a:t>
            </a:r>
          </a:p>
          <a:p>
            <a:pPr algn="ctr"/>
            <a:r>
              <a:rPr lang="ru-RU" sz="1400" i="1" dirty="0" smtClean="0">
                <a:solidFill>
                  <a:srgbClr val="C00000"/>
                </a:solidFill>
              </a:rPr>
              <a:t>в 5-ом классе</a:t>
            </a:r>
          </a:p>
          <a:p>
            <a:pPr algn="ctr"/>
            <a:r>
              <a:rPr lang="ru-RU" sz="1400" i="1" dirty="0" smtClean="0">
                <a:solidFill>
                  <a:srgbClr val="C00000"/>
                </a:solidFill>
              </a:rPr>
              <a:t> </a:t>
            </a:r>
            <a:r>
              <a:rPr lang="ru-RU" sz="1400" i="1" dirty="0">
                <a:solidFill>
                  <a:srgbClr val="C00000"/>
                </a:solidFill>
              </a:rPr>
              <a:t>на </a:t>
            </a:r>
            <a:r>
              <a:rPr lang="ru-RU" sz="1400" i="1" dirty="0" smtClean="0">
                <a:solidFill>
                  <a:srgbClr val="C00000"/>
                </a:solidFill>
              </a:rPr>
              <a:t>тему</a:t>
            </a:r>
            <a:r>
              <a:rPr lang="ru-RU" sz="2400" i="1" dirty="0" smtClean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«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чём рассказывают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нам гербы и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эмблемы»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004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75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725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725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3350"/>
            <a:ext cx="8839200" cy="659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588" y="2097881"/>
            <a:ext cx="6810375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99792" y="764704"/>
            <a:ext cx="33123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 щитов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7799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Click="0" advTm="1000">
        <p:split orient="vert"/>
      </p:transition>
    </mc:Choice>
    <mc:Fallback xmlns="">
      <p:transition spd="slow" advClick="0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26" y="66983"/>
            <a:ext cx="8887162" cy="6631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 descr="http://www.gerb.bel.ru/pages/geraldika/img/delenie/split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793" y="1797797"/>
            <a:ext cx="720080" cy="91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8946" y="2688366"/>
            <a:ext cx="14781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Рассечённый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05619" y="427320"/>
            <a:ext cx="37444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Деление щита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6" name="Picture 6" descr="http://www.gerb.bel.ru/pages/geraldika/img/delenie/perfess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886" y="1758141"/>
            <a:ext cx="720080" cy="91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60122" y="2749570"/>
            <a:ext cx="16450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Пересечённый</a:t>
            </a:r>
            <a:endParaRPr lang="ru-RU" dirty="0"/>
          </a:p>
        </p:txBody>
      </p:sp>
      <p:pic>
        <p:nvPicPr>
          <p:cNvPr id="15370" name="Picture 10" descr="http://www.gerb.bel.ru/pages/geraldika/img/delenie/right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845" y="1760537"/>
            <a:ext cx="720080" cy="91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11079" y="2708920"/>
            <a:ext cx="1343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Скошенный</a:t>
            </a:r>
          </a:p>
        </p:txBody>
      </p:sp>
      <p:pic>
        <p:nvPicPr>
          <p:cNvPr id="15372" name="Picture 12" descr="http://www.gerb.bel.ru/pages/geraldika/img/delenie/quarterli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946" y="3628402"/>
            <a:ext cx="767183" cy="970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27584" y="4863642"/>
            <a:ext cx="1849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Четверо частный</a:t>
            </a:r>
            <a:endParaRPr lang="ru-RU" dirty="0"/>
          </a:p>
        </p:txBody>
      </p:sp>
      <p:pic>
        <p:nvPicPr>
          <p:cNvPr id="15374" name="Picture 14" descr="http://www.gerb.bel.ru/pages/geraldika/img/delenie/salt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972" y="3641174"/>
            <a:ext cx="746994" cy="945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596826" y="4702795"/>
            <a:ext cx="1800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Четверо частный </a:t>
            </a:r>
            <a:r>
              <a:rPr lang="ru-RU" dirty="0"/>
              <a:t>скошенный</a:t>
            </a:r>
          </a:p>
        </p:txBody>
      </p:sp>
      <p:pic>
        <p:nvPicPr>
          <p:cNvPr id="15376" name="Picture 16" descr="http://www.gerb.bel.ru/pages/geraldika/img/delenie/pall2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3632" y="3598562"/>
            <a:ext cx="746994" cy="945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294616" y="4725143"/>
            <a:ext cx="16369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Трёхчастный</a:t>
            </a:r>
          </a:p>
          <a:p>
            <a:r>
              <a:rPr lang="ru-RU" dirty="0" smtClean="0"/>
              <a:t>вилообразный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82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/>
      <p:bldP spid="4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3350"/>
            <a:ext cx="8839200" cy="659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64698"/>
            <a:ext cx="1090613" cy="126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28991" y="1853499"/>
            <a:ext cx="11612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Перевязь справа</a:t>
            </a:r>
            <a:endParaRPr lang="ru-RU" dirty="0"/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547" y="561522"/>
            <a:ext cx="1122363" cy="12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240430" y="1890173"/>
            <a:ext cx="791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Глава</a:t>
            </a:r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264" y="617291"/>
            <a:ext cx="1139825" cy="126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149328" y="1975015"/>
            <a:ext cx="7605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Пояс</a:t>
            </a:r>
            <a:endParaRPr lang="ru-RU" dirty="0"/>
          </a:p>
        </p:txBody>
      </p:sp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391" y="617290"/>
            <a:ext cx="1133475" cy="126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7081169" y="2074839"/>
            <a:ext cx="12350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Подножие</a:t>
            </a:r>
          </a:p>
        </p:txBody>
      </p:sp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205" y="2636912"/>
            <a:ext cx="1042987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872438" y="3845309"/>
            <a:ext cx="1220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Стропило</a:t>
            </a:r>
          </a:p>
        </p:txBody>
      </p:sp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49" y="2612304"/>
            <a:ext cx="1079500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3727955" y="3868017"/>
            <a:ext cx="16880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Крест вилообразный</a:t>
            </a:r>
          </a:p>
        </p:txBody>
      </p:sp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048" y="2575611"/>
            <a:ext cx="1127125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6032048" y="3977416"/>
            <a:ext cx="8168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Столб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7" y="5679766"/>
            <a:ext cx="8496943" cy="882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lvl="0">
              <a:lnSpc>
                <a:spcPct val="110000"/>
              </a:lnSpc>
              <a:spcBef>
                <a:spcPct val="20000"/>
              </a:spcBef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Геральдические </a:t>
            </a:r>
            <a:r>
              <a:rPr lang="ru-RU" sz="24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фигуры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делят щит на несколько полей определённого цвета.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3854" y="4774903"/>
            <a:ext cx="8064896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lvl="0">
              <a:lnSpc>
                <a:spcPct val="110000"/>
              </a:lnSpc>
              <a:spcBef>
                <a:spcPct val="20000"/>
              </a:spcBef>
              <a:buClr>
                <a:srgbClr val="F14124">
                  <a:lumMod val="75000"/>
                </a:srgbClr>
              </a:buClr>
              <a:buSzPct val="130000"/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большинстве случаев щит разделён на несколько частей, каждая из которых называется </a:t>
            </a:r>
            <a:r>
              <a:rPr lang="ru-RU" sz="24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полем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281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  <p:bldP spid="17" grpId="0"/>
      <p:bldP spid="22" grpId="0"/>
      <p:bldP spid="3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16" y="133350"/>
            <a:ext cx="8839200" cy="659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332656"/>
            <a:ext cx="84969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>
              <a:solidFill>
                <a:srgbClr val="C00000"/>
              </a:solidFill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Значение </a:t>
            </a:r>
            <a:r>
              <a:rPr lang="ru-RU" b="1" dirty="0" smtClean="0">
                <a:solidFill>
                  <a:srgbClr val="C00000"/>
                </a:solidFill>
              </a:rPr>
              <a:t>цвета </a:t>
            </a:r>
            <a:r>
              <a:rPr lang="ru-RU" b="1" dirty="0">
                <a:solidFill>
                  <a:srgbClr val="C00000"/>
                </a:solidFill>
              </a:rPr>
              <a:t>в геральдике особенно </a:t>
            </a:r>
            <a:r>
              <a:rPr lang="ru-RU" b="1" dirty="0" smtClean="0">
                <a:solidFill>
                  <a:srgbClr val="C00000"/>
                </a:solidFill>
              </a:rPr>
              <a:t>велико. </a:t>
            </a:r>
            <a:r>
              <a:rPr lang="ru-RU" b="1" dirty="0" smtClean="0">
                <a:solidFill>
                  <a:srgbClr val="C00000"/>
                </a:solidFill>
              </a:rPr>
              <a:t>Он  </a:t>
            </a:r>
            <a:r>
              <a:rPr lang="ru-RU" b="1" dirty="0" smtClean="0">
                <a:solidFill>
                  <a:srgbClr val="C00000"/>
                </a:solidFill>
              </a:rPr>
              <a:t>характеризует </a:t>
            </a:r>
            <a:r>
              <a:rPr lang="ru-RU" b="1" dirty="0">
                <a:solidFill>
                  <a:srgbClr val="C00000"/>
                </a:solidFill>
              </a:rPr>
              <a:t>владельца герба. </a:t>
            </a:r>
            <a:r>
              <a:rPr lang="ru-RU" b="1" dirty="0" smtClean="0">
                <a:solidFill>
                  <a:srgbClr val="C00000"/>
                </a:solidFill>
              </a:rPr>
              <a:t>Изначально </a:t>
            </a:r>
            <a:r>
              <a:rPr lang="ru-RU" b="1" dirty="0">
                <a:solidFill>
                  <a:srgbClr val="C00000"/>
                </a:solidFill>
              </a:rPr>
              <a:t>использовались лишь четыре цвета, однако со временем палитра расширилась путём </a:t>
            </a:r>
            <a:r>
              <a:rPr lang="ru-RU" b="1" dirty="0" smtClean="0">
                <a:solidFill>
                  <a:srgbClr val="C00000"/>
                </a:solidFill>
              </a:rPr>
              <a:t>смешивания </a:t>
            </a:r>
            <a:r>
              <a:rPr lang="ru-RU" b="1" dirty="0">
                <a:solidFill>
                  <a:srgbClr val="C00000"/>
                </a:solidFill>
              </a:rPr>
              <a:t>красок. </a:t>
            </a:r>
            <a:endParaRPr lang="ru-RU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44750" y="33502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endParaRPr lang="ru-RU" b="1" kern="10" dirty="0">
              <a:ln w="9525">
                <a:solidFill>
                  <a:srgbClr val="5C0C19"/>
                </a:solidFill>
                <a:round/>
                <a:headEnd/>
                <a:tailEnd/>
              </a:ln>
              <a:solidFill>
                <a:srgbClr val="9F142B"/>
              </a:solidFill>
              <a:latin typeface="Georgia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2875002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953645" y="284725"/>
            <a:ext cx="6982210" cy="1054147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lvl="0" algn="ctr"/>
            <a:r>
              <a:rPr lang="ru-RU" sz="4000" b="1" kern="10" dirty="0" smtClean="0">
                <a:ln w="9525">
                  <a:solidFill>
                    <a:srgbClr val="5C0C19"/>
                  </a:solidFill>
                  <a:round/>
                  <a:headEnd/>
                  <a:tailEnd/>
                </a:ln>
                <a:solidFill>
                  <a:srgbClr val="9F142B"/>
                </a:solidFill>
                <a:latin typeface="Georgia"/>
              </a:rPr>
              <a:t>Символика </a:t>
            </a:r>
            <a:r>
              <a:rPr lang="ru-RU" sz="4000" b="1" kern="10" dirty="0">
                <a:ln w="9525">
                  <a:solidFill>
                    <a:srgbClr val="5C0C19"/>
                  </a:solidFill>
                  <a:round/>
                  <a:headEnd/>
                  <a:tailEnd/>
                </a:ln>
                <a:solidFill>
                  <a:srgbClr val="9F142B"/>
                </a:solidFill>
                <a:latin typeface="Georgia"/>
              </a:rPr>
              <a:t>цвета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01840" y="2690336"/>
            <a:ext cx="19571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красный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56284" y="2767280"/>
            <a:ext cx="2357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-мужество, храбрость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77617" y="3213556"/>
            <a:ext cx="15568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33"/>
                </a:solidFill>
                <a:latin typeface="Arial"/>
                <a:cs typeface="Arial"/>
              </a:rPr>
              <a:t>черный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342911" y="3276794"/>
            <a:ext cx="3238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-скромность, учёность, печаль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37944" y="3737999"/>
            <a:ext cx="17252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зеленый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342910" y="3814943"/>
            <a:ext cx="32383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-надежд, изобилие, свобода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67628" y="4324369"/>
            <a:ext cx="16103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"/>
                <a:cs typeface="Arial"/>
              </a:rPr>
              <a:t>золотой</a:t>
            </a:r>
            <a:endParaRPr lang="ru-RU" sz="28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342911" y="4401313"/>
            <a:ext cx="2794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-богатство, сила, верность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75400" y="4952775"/>
            <a:ext cx="13612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белый</a:t>
            </a:r>
            <a:endParaRPr lang="ru-RU" sz="28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342911" y="5029719"/>
            <a:ext cx="22784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-невинность, чистота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810499" y="5523903"/>
            <a:ext cx="16249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CCFF"/>
                </a:solidFill>
                <a:latin typeface="Arial"/>
                <a:cs typeface="Arial"/>
              </a:rPr>
              <a:t>голубой</a:t>
            </a:r>
            <a:endParaRPr lang="ru-RU" sz="28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327354" y="5536750"/>
            <a:ext cx="28457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-величие, красота, ясность</a:t>
            </a:r>
          </a:p>
        </p:txBody>
      </p:sp>
    </p:spTree>
    <p:extLst>
      <p:ext uri="{BB962C8B-B14F-4D97-AF65-F5344CB8AC3E}">
        <p14:creationId xmlns:p14="http://schemas.microsoft.com/office/powerpoint/2010/main" val="325294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5" grpId="0"/>
      <p:bldP spid="10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60"/>
            <a:ext cx="9144000" cy="659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29422" y="345438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Традиция помещать на щит различные отличительные знаки берёт своё начало во времена крестовых походов. В пылу сражения было крайне сложно отличить своих собратьев по оружию от противника, ведь рыцарские доспехи выглядели примерно одинаково, а боевые построения постоянно изменялись в ходе </a:t>
            </a:r>
            <a:r>
              <a:rPr lang="ru-RU" b="1" dirty="0" smtClean="0">
                <a:solidFill>
                  <a:srgbClr val="C00000"/>
                </a:solidFill>
              </a:rPr>
              <a:t>битвы. Именно </a:t>
            </a:r>
            <a:r>
              <a:rPr lang="ru-RU" b="1" dirty="0">
                <a:solidFill>
                  <a:srgbClr val="C00000"/>
                </a:solidFill>
              </a:rPr>
              <a:t>поэтому благородные рыцари стали помещать на щиты различных символические изображения, которые отличали их личные доблести и служили опознавательным знаком на поле </a:t>
            </a:r>
            <a:r>
              <a:rPr lang="ru-RU" b="1" dirty="0" smtClean="0">
                <a:solidFill>
                  <a:srgbClr val="C00000"/>
                </a:solidFill>
              </a:rPr>
              <a:t>сражения.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9220" name="Picture 4" descr="&amp;SHCHcy;&amp;icy;&amp;tcy; &amp;kcy;&amp;acy;&amp;pcy;&amp;lcy;&amp;iecy;&amp;vcy;&amp;icy;&amp;dcy;&amp;ncy;&amp;ycy;&amp;jcy; &amp;scy; &amp;zcy;&amp;ocy;&amp;lcy;&amp;ocy;&amp;tcy;&amp;ycy;&amp;mcy; &amp;gcy;&amp;rcy;&amp;icy;&amp;fcy;&amp;ocy;&amp;ncy;&amp;ocy;&amp;mcy;. . &amp;Kcy;&amp;ucy;&amp;pcy;&amp;icy;&amp;tcy;&amp;softcy; &amp;shchcy;&amp;icy;&amp;t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735" y="3182847"/>
            <a:ext cx="1612074" cy="240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&amp;SHCHcy;&amp;icy;&amp;tcy; &amp;rcy;&amp;ycy;&amp;tscy;&amp;acy;&amp;rcy;&amp;scy;&amp;kcy;&amp;icy;&amp;jcy; Art Gladius - &amp;kcy;&amp;ucy;&amp;pcy;&amp;icy;&amp;tcy;&amp;softcy; &amp;pcy;&amp;ocy;&amp;dcy;&amp;acy;&amp;rcy;&amp;ocy;&amp;kcy; &amp;ncy;&amp;acy; Podarkoff.r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54" y="535790"/>
            <a:ext cx="1406882" cy="1406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&amp;HARDcy;-&amp;Fcy;&amp;ocy;&amp;tcy;&amp;ocy; - &amp;Bcy;&amp;lcy;&amp;icy;&amp;scy;&amp;tcy;&amp;acy;&amp;tcy;&amp;iecy;&amp;lcy;&amp;softcy;&amp;ncy;&amp;acy;&amp;yacy; &amp;dcy;&amp;icy;&amp;pcy;&amp;lcy;&amp;ocy;&amp;mcy;&amp;acy;&amp;tcy;&amp;icy;&amp;ya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789" y="5044881"/>
            <a:ext cx="1450788" cy="108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2" name="Picture 16" descr="&amp;Pcy;&amp;ocy;&amp;rcy;&amp;tcy;&amp;scy;&amp;icy;&amp;gcy;&amp;acy;&amp;rcy; &amp;scy; &amp;gcy;&amp;iecy;&amp;rcy;&amp;bcy;&amp;acy;&amp;mcy;&amp;icy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420" y="722346"/>
            <a:ext cx="1204049" cy="150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18" descr="&amp;Icy;&amp;zcy;&amp;ocy;&amp;bcy;&amp;rcy;&amp;acy;&amp;zhcy;&amp;iecy;&amp;ncy;&amp;icy;&amp;yacy; &amp;tscy;&amp;vcy;&amp;iecy;&amp;tcy;&amp;ocy;&amp;vcy; &amp;vcy; &amp;gcy;&amp;iecy;&amp;rcy;&amp;bcy;&amp;acy;&amp;khcy; &amp;rcy;&amp;ucy;&amp;scy;&amp;scy;&amp;kcy;&amp;ocy;&amp;gcy;&amp;ocy; &amp;dcy;&amp;vcy;&amp;ocy;&amp;rcy;&amp;yacy;&amp;ncy;&amp;scy;&amp;tcy;&amp;vcy;&amp;acy; - &amp;rcy;&amp;acy;&amp;mcy;&amp;acy; &amp;dcy;&amp;lcy;&amp;yacy; &amp;rcy;&amp;icy;&amp;scy;&amp;ucy;&amp;ncy;&amp;kcy;&amp;ocy;&amp;vcy;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058356"/>
            <a:ext cx="1306350" cy="1207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6" name="Picture 20" descr="&amp;Kcy;&amp;IEcy;&amp;Ncy;&amp;Tcy;&amp;Acy;&amp;Ncy; - &amp;ocy;&amp;bcy;&amp;zcy;&amp;ocy;&amp;rcy; &amp;icy;&amp;gcy;&amp;rcy;&amp;ycy;, &amp;scy;&amp;kcy;&amp;rcy;&amp;icy;&amp;ncy;&amp;shcy;&amp;ocy;&amp;tcy;&amp;ycy;, &amp;rcy;&amp;iecy;&amp;gcy;&amp;icy;&amp;scy;&amp;tcy;&amp;rcy;&amp;acy;&amp;tscy;&amp;icy;&amp;yacy; &amp;pcy;&amp;rcy;&amp;yacy;&amp;mcy;&amp;ocy; &amp;ncy;&amp;acy; games-empire!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47" y="2716208"/>
            <a:ext cx="1563789" cy="1876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500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">
        <p14:reveal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655718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Каждое изображение на поле щита несет в себе определенный смысл. </a:t>
            </a:r>
          </a:p>
          <a:p>
            <a:pPr marL="45720" lvl="0">
              <a:spcBef>
                <a:spcPct val="20000"/>
              </a:spcBef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Голубь - 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символ чистоты.</a:t>
            </a:r>
          </a:p>
          <a:p>
            <a:pPr marL="45720" lvl="0">
              <a:spcBef>
                <a:spcPct val="20000"/>
              </a:spcBef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Колос  - 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земледелие, богатство  земли.</a:t>
            </a:r>
          </a:p>
          <a:p>
            <a:pPr marL="45720" lvl="0">
              <a:spcBef>
                <a:spcPct val="20000"/>
              </a:spcBef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Пчела -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символ трудолюбия  и  неутомимости. </a:t>
            </a:r>
          </a:p>
          <a:p>
            <a:pPr marL="45720" lvl="0">
              <a:spcBef>
                <a:spcPct val="20000"/>
              </a:spcBef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Рука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- храбрость.</a:t>
            </a:r>
          </a:p>
          <a:p>
            <a:pPr marL="45720" lvl="0">
              <a:spcBef>
                <a:spcPct val="20000"/>
              </a:spcBef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Свиток – 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символ  учёности, отношение к большой  науке.</a:t>
            </a:r>
          </a:p>
          <a:p>
            <a:pPr marL="45720" lvl="0">
              <a:spcBef>
                <a:spcPct val="20000"/>
              </a:spcBef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Сова – 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символ мудрости, смекалки и расторопности.</a:t>
            </a:r>
          </a:p>
          <a:p>
            <a:pPr marL="45720" lvl="0">
              <a:spcBef>
                <a:spcPct val="20000"/>
              </a:spcBef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Солнце – 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символ истины.</a:t>
            </a:r>
            <a:endParaRPr lang="ru-RU" sz="2400" b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>
              <a:spcBef>
                <a:spcPct val="20000"/>
              </a:spcBef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Лавровы  венец –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символ нерушимости, величия и победы.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24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>
              <a:spcBef>
                <a:spcPct val="20000"/>
              </a:spcBef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Молот - 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символ труда. </a:t>
            </a:r>
          </a:p>
          <a:p>
            <a:pPr marL="45720" lvl="0">
              <a:spcBef>
                <a:spcPct val="20000"/>
              </a:spcBef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Дуб - 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символ крепости и силы.</a:t>
            </a:r>
          </a:p>
          <a:p>
            <a:pPr marL="45720" lvl="0">
              <a:spcBef>
                <a:spcPct val="20000"/>
              </a:spcBef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Факел – 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символ правды, стремления к знаниям.</a:t>
            </a:r>
          </a:p>
          <a:p>
            <a:pPr marL="45720" lvl="0">
              <a:spcBef>
                <a:spcPct val="20000"/>
              </a:spcBef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Оливковое дерево - 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мир.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10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9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9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640960" cy="224676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28600" lvl="0" indent="-18288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средневековье гербы были и у ремесленников. В гербах гильдий ремесленников, как правило, изображались профессиональные инструменты и принадлежности. Не трудно распознать гербы ткачей, портных, мельников, перчаточников.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byurger.bos.ru/files/images/a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5518" y="2636912"/>
            <a:ext cx="5929354" cy="1748138"/>
          </a:xfrm>
          <a:prstGeom prst="rect">
            <a:avLst/>
          </a:prstGeom>
          <a:solidFill>
            <a:srgbClr val="00B050"/>
          </a:solidFill>
        </p:spPr>
      </p:pic>
      <p:pic>
        <p:nvPicPr>
          <p:cNvPr id="4" name="Picture 4" descr="http://byurger.bos.ru/files/images/a0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5538" y="4509120"/>
            <a:ext cx="5987578" cy="1785950"/>
          </a:xfrm>
          <a:prstGeom prst="rect">
            <a:avLst/>
          </a:prstGeom>
          <a:solidFill>
            <a:schemeClr val="accent3"/>
          </a:solidFill>
        </p:spPr>
      </p:pic>
    </p:spTree>
    <p:extLst>
      <p:ext uri="{BB962C8B-B14F-4D97-AF65-F5344CB8AC3E}">
        <p14:creationId xmlns:p14="http://schemas.microsoft.com/office/powerpoint/2010/main" val="395655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8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40960" cy="70788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kern="10" dirty="0">
                <a:ln w="9525">
                  <a:solidFill>
                    <a:srgbClr val="5C0C19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Герб России</a:t>
            </a:r>
          </a:p>
        </p:txBody>
      </p:sp>
      <p:pic>
        <p:nvPicPr>
          <p:cNvPr id="3" name="Picture 9" descr="rf1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4750" y="1196752"/>
            <a:ext cx="4254500" cy="5041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1351801"/>
            <a:ext cx="2016224" cy="147732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Arial" charset="0"/>
              </a:rPr>
              <a:t>Двуглавый орел</a:t>
            </a:r>
            <a:br>
              <a:rPr lang="ru-RU" dirty="0">
                <a:solidFill>
                  <a:srgbClr val="000000"/>
                </a:solidFill>
                <a:latin typeface="Arial" charset="0"/>
              </a:rPr>
            </a:br>
            <a:r>
              <a:rPr lang="ru-RU" dirty="0">
                <a:solidFill>
                  <a:srgbClr val="000000"/>
                </a:solidFill>
                <a:latin typeface="Arial" charset="0"/>
              </a:rPr>
              <a:t>-главная фигура</a:t>
            </a:r>
            <a:br>
              <a:rPr lang="ru-RU" dirty="0">
                <a:solidFill>
                  <a:srgbClr val="000000"/>
                </a:solidFill>
                <a:latin typeface="Arial" charset="0"/>
              </a:rPr>
            </a:br>
            <a:r>
              <a:rPr lang="ru-RU" dirty="0">
                <a:solidFill>
                  <a:srgbClr val="000000"/>
                </a:solidFill>
                <a:latin typeface="Arial" charset="0"/>
              </a:rPr>
              <a:t>герба, символизирует</a:t>
            </a:r>
            <a:br>
              <a:rPr lang="ru-RU" dirty="0">
                <a:solidFill>
                  <a:srgbClr val="000000"/>
                </a:solidFill>
                <a:latin typeface="Arial" charset="0"/>
              </a:rPr>
            </a:br>
            <a:r>
              <a:rPr lang="ru-RU" dirty="0">
                <a:solidFill>
                  <a:srgbClr val="000000"/>
                </a:solidFill>
                <a:latin typeface="Arial" charset="0"/>
              </a:rPr>
              <a:t>силу державы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246704"/>
            <a:ext cx="1944216" cy="6463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Arial" charset="0"/>
              </a:rPr>
              <a:t>Скипетр -символ власти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9248" y="4132091"/>
            <a:ext cx="1782472" cy="147732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Arial" charset="0"/>
              </a:rPr>
              <a:t>Воин-победитель</a:t>
            </a:r>
            <a:br>
              <a:rPr lang="ru-RU" dirty="0">
                <a:solidFill>
                  <a:srgbClr val="000000"/>
                </a:solidFill>
                <a:latin typeface="Arial" charset="0"/>
              </a:rPr>
            </a:br>
            <a:r>
              <a:rPr lang="ru-RU" dirty="0">
                <a:solidFill>
                  <a:srgbClr val="000000"/>
                </a:solidFill>
                <a:latin typeface="Arial" charset="0"/>
              </a:rPr>
              <a:t>символизирует защиту государства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092280" y="1628800"/>
            <a:ext cx="1656184" cy="92333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Arial" charset="0"/>
              </a:rPr>
              <a:t>Корона-символ законности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963429" y="4132092"/>
            <a:ext cx="1944216" cy="120032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Arial" charset="0"/>
              </a:rPr>
              <a:t>Держава-символ могущества страны</a:t>
            </a:r>
          </a:p>
        </p:txBody>
      </p:sp>
    </p:spTree>
    <p:extLst>
      <p:ext uri="{BB962C8B-B14F-4D97-AF65-F5344CB8AC3E}">
        <p14:creationId xmlns:p14="http://schemas.microsoft.com/office/powerpoint/2010/main" val="286390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3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3350"/>
            <a:ext cx="8839200" cy="659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268169"/>
            <a:ext cx="5040560" cy="5275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055139"/>
            <a:ext cx="1250319" cy="1188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983" y="3055139"/>
            <a:ext cx="1286331" cy="1195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39652" y="260648"/>
            <a:ext cx="6264696" cy="70788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kern="10" dirty="0" smtClean="0">
                <a:ln w="9525">
                  <a:solidFill>
                    <a:srgbClr val="5C0C19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Гербы  городов </a:t>
            </a:r>
            <a:endParaRPr lang="ru-RU" sz="4000" b="1" kern="10" dirty="0">
              <a:ln w="9525">
                <a:solidFill>
                  <a:srgbClr val="5C0C19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47548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25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66623"/>
            <a:ext cx="8640960" cy="267765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современном мире корпоративная геральдика не утратила свою актуальность и популярность. Собственные гербы имеют как мелкие предприятия (мастерские, кафе, гостиницы и т.д.), так и крупнейшие концерны. Учебным заведениям также считается престижным иметь свой герб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91162"/>
            <a:ext cx="1938337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102386"/>
            <a:ext cx="1712913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789039"/>
            <a:ext cx="2764673" cy="2277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472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25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75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4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3905"/>
            <a:ext cx="8839200" cy="659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348880"/>
            <a:ext cx="327977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00" y="2617167"/>
            <a:ext cx="1584325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810" y="4211811"/>
            <a:ext cx="1511300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54312" y="404663"/>
            <a:ext cx="70353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чём 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рассказывают  нам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6826" y="1196752"/>
            <a:ext cx="51125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гербы </a:t>
            </a: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эмблемы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892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3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3350"/>
            <a:ext cx="8839200" cy="659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0561" y="133350"/>
            <a:ext cx="4462463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65" y="692696"/>
            <a:ext cx="8918575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57475"/>
            <a:ext cx="6870700" cy="420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606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75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75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75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3350"/>
            <a:ext cx="8839200" cy="659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83768" y="40466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kern="10" dirty="0">
                <a:ln w="9525">
                  <a:solidFill>
                    <a:srgbClr val="5C0C19"/>
                  </a:solidFill>
                  <a:round/>
                  <a:headEnd/>
                  <a:tailEnd/>
                </a:ln>
                <a:solidFill>
                  <a:srgbClr val="9F14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Практическая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kern="10" dirty="0">
                <a:ln w="9525">
                  <a:solidFill>
                    <a:srgbClr val="5C0C19"/>
                  </a:solidFill>
                  <a:round/>
                  <a:headEnd/>
                  <a:tailEnd/>
                </a:ln>
                <a:solidFill>
                  <a:srgbClr val="9F14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работа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3" y="5733256"/>
            <a:ext cx="7718425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47311" y="1772816"/>
            <a:ext cx="6336704" cy="3145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SzPct val="80000"/>
              <a:buFont typeface="Wingdings" pitchFamily="2" charset="2"/>
              <a:buChar char="n"/>
            </a:pPr>
            <a:r>
              <a:rPr lang="ru-RU" altLang="ru-RU" sz="3200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Придумайте </a:t>
            </a:r>
            <a:r>
              <a:rPr lang="ru-RU" altLang="ru-RU" sz="32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герб своей семьи, используя язык символов.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SzPct val="80000"/>
              <a:buFont typeface="Wingdings" pitchFamily="2" charset="2"/>
              <a:buChar char="n"/>
            </a:pPr>
            <a:r>
              <a:rPr lang="ru-RU" altLang="ru-RU" sz="3200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Продумайте </a:t>
            </a:r>
            <a:r>
              <a:rPr lang="ru-RU" altLang="ru-RU" sz="32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форму щита, его деление, а также цвет, девиз, учитывая интересы свои и членов своей семьи.</a:t>
            </a:r>
          </a:p>
        </p:txBody>
      </p:sp>
    </p:spTree>
    <p:extLst>
      <p:ext uri="{BB962C8B-B14F-4D97-AF65-F5344CB8AC3E}">
        <p14:creationId xmlns:p14="http://schemas.microsoft.com/office/powerpoint/2010/main" val="226907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75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3350"/>
            <a:ext cx="8839200" cy="659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07704" y="1988840"/>
            <a:ext cx="51845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эмблема</a:t>
            </a:r>
            <a:r>
              <a:rPr lang="ru-RU" b="1" dirty="0">
                <a:solidFill>
                  <a:srgbClr val="C00000"/>
                </a:solidFill>
              </a:rPr>
              <a:t>, отличительный знак, передаваемый по наследству, на котором изображаются предметы, символизирующие владельца герба (человека, сословие, род, город, страну и т. п.). </a:t>
            </a:r>
          </a:p>
        </p:txBody>
      </p:sp>
      <p:pic>
        <p:nvPicPr>
          <p:cNvPr id="4102" name="Picture 6" descr="&amp;Fcy;&amp;acy;&amp;jcy;&amp;lcy;:CoA Dukes of Bourbon ancien (chivalric).svg - &amp;Vcy;&amp;icy;&amp;kcy;&amp;icy;&amp;pcy;&amp;iecy;&amp;dcy;&amp;icy;&amp;ya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483998"/>
            <a:ext cx="1788071" cy="2623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3" y="587146"/>
            <a:ext cx="894035" cy="1401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 descr="&amp;Pcy;&amp;rcy;&amp;acy;&amp;vcy;&amp;icy;&amp;lcy;&amp;acy; &amp;scy;&amp;ocy;&amp;zcy;&amp;dcy;&amp;acy;&amp;ncy;&amp;icy;&amp;yacy; &amp;fcy;&amp;acy;&amp;mcy;&amp;icy;&amp;lcy;&amp;softcy;&amp;ncy;&amp;ocy;&amp;gcy;&amp;ocy; &amp;gcy;&amp;iecy;&amp;rcy;&amp;bcy;&amp;acy; &amp;Scy;&amp;ocy;&amp;zcy;&amp;dcy;&amp;acy;&amp;ncy;&amp;icy;&amp;iecy; &amp;fcy;&amp;acy;&amp;mcy;&amp;icy;&amp;lcy;&amp;softcy;&amp;ncy;&amp;ocy;&amp;gcy;&amp;ocy; &amp;gcy;&amp;iecy;&amp;rcy;&amp;bcy;&amp;acy; &amp;scy;&amp;iecy;&amp;mcy;&amp;softcy;&amp;icy; &amp;Zcy;&amp;acy;&amp;kcy;&amp;lcy;&amp;yucy;&amp;chcy;&amp;iecy;&amp;ncy;&amp;icy;&amp;ie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1161323" cy="1393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&amp;scy;&amp;iecy;&amp;mcy;&amp;iecy;&amp;jcy;&amp;ncy;&amp;ycy;&amp;jcy; &amp;gcy;&amp;iecy;&amp;rcy;&amp;bcy; &amp;fcy;&amp;ocy;&amp;tcy;&amp;ocy; &amp;Fcy;&amp;lcy;&amp;acy;&amp;gcy;&amp;icy; &amp;icy; &amp;gcy;&amp;iecy;&amp;rcy;&amp;bcy;&amp;ycy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680" y="4199513"/>
            <a:ext cx="1478639" cy="2094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3" name="Picture 27" descr="File:RU COA Swishchow.svg - Wikimedia Common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77072"/>
            <a:ext cx="2111294" cy="223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13887" y="1280953"/>
            <a:ext cx="56447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Герб</a:t>
            </a:r>
            <a:r>
              <a:rPr lang="ru-RU" b="1" dirty="0">
                <a:solidFill>
                  <a:srgbClr val="C00000"/>
                </a:solidFill>
              </a:rPr>
              <a:t> (польск</a:t>
            </a:r>
            <a:r>
              <a:rPr lang="ru-RU" b="1" dirty="0" smtClean="0">
                <a:solidFill>
                  <a:srgbClr val="C00000"/>
                </a:solidFill>
              </a:rPr>
              <a:t>.- </a:t>
            </a:r>
            <a:r>
              <a:rPr lang="en-US" b="1" dirty="0" smtClean="0">
                <a:solidFill>
                  <a:srgbClr val="C00000"/>
                </a:solidFill>
              </a:rPr>
              <a:t>H</a:t>
            </a:r>
            <a:r>
              <a:rPr lang="ru-RU" b="1" dirty="0" smtClean="0">
                <a:solidFill>
                  <a:srgbClr val="C00000"/>
                </a:solidFill>
              </a:rPr>
              <a:t>erb</a:t>
            </a:r>
            <a:r>
              <a:rPr lang="ru-RU" b="1" dirty="0" smtClean="0">
                <a:solidFill>
                  <a:srgbClr val="C00000"/>
                </a:solidFill>
              </a:rPr>
              <a:t>, </a:t>
            </a:r>
            <a:r>
              <a:rPr lang="ru-RU" b="1" dirty="0">
                <a:solidFill>
                  <a:srgbClr val="C00000"/>
                </a:solidFill>
              </a:rPr>
              <a:t>от нем. </a:t>
            </a:r>
            <a:r>
              <a:rPr lang="ru-RU" b="1" dirty="0">
                <a:solidFill>
                  <a:srgbClr val="C00000"/>
                </a:solidFill>
              </a:rPr>
              <a:t>Erbe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- </a:t>
            </a:r>
            <a:r>
              <a:rPr lang="ru-RU" b="1" dirty="0" smtClean="0">
                <a:solidFill>
                  <a:srgbClr val="C00000"/>
                </a:solidFill>
              </a:rPr>
              <a:t>наследство</a:t>
            </a:r>
            <a:r>
              <a:rPr lang="ru-RU" b="1" dirty="0">
                <a:solidFill>
                  <a:srgbClr val="C00000"/>
                </a:solidFill>
              </a:rPr>
              <a:t>) </a:t>
            </a:r>
            <a:r>
              <a:rPr lang="ru-RU" b="1" dirty="0" smtClean="0">
                <a:solidFill>
                  <a:srgbClr val="C00000"/>
                </a:solidFill>
              </a:rPr>
              <a:t>-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882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75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75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3350"/>
            <a:ext cx="8839200" cy="659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&amp;Scy;&amp;rcy;&amp;iecy;&amp;dcy;&amp;ncy;&amp;iecy;&amp;vcy;&amp;iecy;&amp;kcy;&amp;ocy;&amp;vcy;&amp;ycy;&amp;iecy; &amp;Vcy;&amp;ocy;&amp;jcy;&amp;ncy;&amp;ycy; v1.5 - Castle Defense - &amp;Kcy;&amp;acy;&amp;rcy;&amp;tcy;&amp;ycy; - &amp;Fcy;&amp;acy;&amp;jcy;&amp;lcy;&amp;ycy; - &amp;Vcy;&amp;scy;&amp;iocy; &amp;dcy;&amp;lcy;&amp;yacy; WarCraft, StarCraft, WoW, DotA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587" y="908720"/>
            <a:ext cx="295232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5071" y="1316607"/>
            <a:ext cx="22502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>
              <a:solidFill>
                <a:srgbClr val="C00000"/>
              </a:solidFill>
            </a:endParaRPr>
          </a:p>
          <a:p>
            <a:pPr lvl="0"/>
            <a:r>
              <a:rPr lang="ru-RU" b="1" dirty="0" smtClean="0">
                <a:solidFill>
                  <a:srgbClr val="C00000"/>
                </a:solidFill>
              </a:rPr>
              <a:t>в </a:t>
            </a:r>
            <a:r>
              <a:rPr lang="ru-RU" b="1" dirty="0">
                <a:solidFill>
                  <a:srgbClr val="C00000"/>
                </a:solidFill>
              </a:rPr>
              <a:t>Западной Европе в средние века. </a:t>
            </a:r>
          </a:p>
        </p:txBody>
      </p:sp>
      <p:pic>
        <p:nvPicPr>
          <p:cNvPr id="1036" name="Picture 12" descr="&amp;Ocy;&amp;bcy;&amp;ocy;&amp;icy; &amp;Zcy;&amp;acy;&amp;mcy;&amp;kcy;&amp;icy; Castle Gerolstein Germany &amp;Gcy;&amp;ocy;&amp;rcy;&amp;ocy;&amp;dcy;&amp;acy; &amp;Fcy;&amp;ocy;&amp;tcy;&amp;ocy; 28535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59" y="3284984"/>
            <a:ext cx="2809083" cy="224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857" y="1127728"/>
            <a:ext cx="1657598" cy="2514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07896" y="4408152"/>
            <a:ext cx="50010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rgbClr val="C00000"/>
                </a:solidFill>
              </a:rPr>
              <a:t>которые </a:t>
            </a:r>
            <a:r>
              <a:rPr lang="ru-RU" b="1" dirty="0">
                <a:solidFill>
                  <a:srgbClr val="C00000"/>
                </a:solidFill>
              </a:rPr>
              <a:t>ставили на боевых щитах, а также на шлемах, флагах и попонах лошадей. Они помогали закованным с головы до ног воинам различать друг друга на </a:t>
            </a:r>
            <a:r>
              <a:rPr lang="ru-RU" b="1" dirty="0" smtClean="0">
                <a:solidFill>
                  <a:srgbClr val="C00000"/>
                </a:solidFill>
              </a:rPr>
              <a:t>расстоянии.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6448" y="1004828"/>
            <a:ext cx="21733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Самые первые гербы появились 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4083595"/>
            <a:ext cx="36324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Это были личные знаки рыцарей,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044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75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64" y="141898"/>
            <a:ext cx="8839200" cy="659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825" y="1124744"/>
            <a:ext cx="4956175" cy="513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08820" y="332656"/>
            <a:ext cx="39421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Элементы  герба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964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7898"/>
            <a:ext cx="8839200" cy="659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&amp;Mcy;&amp;acy;&amp;ncy;&amp;tcy;&amp;icy;&amp;ya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244827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59832" y="1052736"/>
            <a:ext cx="33478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el-GR" b="1" dirty="0" smtClean="0">
                <a:solidFill>
                  <a:srgbClr val="C00000"/>
                </a:solidFill>
              </a:rPr>
              <a:t>«</a:t>
            </a:r>
            <a:r>
              <a:rPr lang="ru-RU" b="1" dirty="0">
                <a:solidFill>
                  <a:srgbClr val="C00000"/>
                </a:solidFill>
              </a:rPr>
              <a:t>шерстяной плащ</a:t>
            </a:r>
            <a:r>
              <a:rPr lang="ru-RU" b="1" dirty="0" smtClean="0">
                <a:solidFill>
                  <a:srgbClr val="C00000"/>
                </a:solidFill>
              </a:rPr>
              <a:t>») -традиционная </a:t>
            </a:r>
            <a:r>
              <a:rPr lang="ru-RU" b="1" dirty="0">
                <a:solidFill>
                  <a:srgbClr val="C00000"/>
                </a:solidFill>
              </a:rPr>
              <a:t>часть парадного облачения монарха. В геральдике этот атрибут суверенитета присутствует в гербах </a:t>
            </a:r>
            <a:r>
              <a:rPr lang="ru-RU" b="1" dirty="0" smtClean="0">
                <a:solidFill>
                  <a:srgbClr val="C00000"/>
                </a:solidFill>
              </a:rPr>
              <a:t>монархов, </a:t>
            </a:r>
            <a:r>
              <a:rPr lang="ru-RU" b="1" dirty="0">
                <a:solidFill>
                  <a:srgbClr val="C00000"/>
                </a:solidFill>
              </a:rPr>
              <a:t>а также представителей высшей </a:t>
            </a:r>
            <a:r>
              <a:rPr lang="ru-RU" b="1" dirty="0" smtClean="0">
                <a:solidFill>
                  <a:srgbClr val="C00000"/>
                </a:solidFill>
              </a:rPr>
              <a:t>аристократии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3080" name="Picture 8" descr="&amp;Ocy;&amp;tcy;&amp;vcy;&amp;iecy;&amp;tcy;&amp;ycy;@Mail.Ru: &amp;Kcy;&amp;tcy;&amp;ocy; &amp;pcy;&amp;rcy;&amp;icy;&amp;dcy;&amp;ucy;&amp;mcy;&amp;acy;&amp;lcy; &amp;gcy;&amp;iecy;&amp;rcy;&amp;acy;&amp;lcy;&amp;softcy;&amp;dcy;&amp;icy;&amp;kcy;&amp;ucy;? . &amp;Kcy;&amp;tcy;&amp;ocy; &amp;pcy;&amp;rcy;&amp;icy;&amp;dcy;&amp;ucy;&amp;mcy;&amp;acy;&amp;lcy; &amp;gcy;&amp;iecy;&amp;rcy;&amp;acy;&amp;lcy;&amp;softcy;&amp;dcy;&amp;icy;&amp;kcy;&amp;ucy;?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968755"/>
            <a:ext cx="2571750" cy="240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59832" y="575371"/>
            <a:ext cx="33991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Мантия</a:t>
            </a:r>
            <a:r>
              <a:rPr lang="ru-RU" b="1" dirty="0">
                <a:solidFill>
                  <a:srgbClr val="C00000"/>
                </a:solidFill>
              </a:rPr>
              <a:t> (греч.</a:t>
            </a:r>
            <a:r>
              <a:rPr lang="el-GR" b="1" dirty="0">
                <a:solidFill>
                  <a:srgbClr val="C00000"/>
                </a:solidFill>
              </a:rPr>
              <a:t>μανδύη </a:t>
            </a:r>
            <a:r>
              <a:rPr lang="ru-RU" b="1" dirty="0">
                <a:solidFill>
                  <a:srgbClr val="C00000"/>
                </a:solidFill>
              </a:rPr>
              <a:t>-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876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8000">
        <p:fade/>
      </p:transition>
    </mc:Choice>
    <mc:Fallback xmlns="">
      <p:transition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75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3350"/>
            <a:ext cx="8839200" cy="659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18937" y="2014389"/>
            <a:ext cx="3843275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геральдическое украшение, </a:t>
            </a:r>
            <a:r>
              <a:rPr lang="ru-RU" b="1" dirty="0">
                <a:solidFill>
                  <a:srgbClr val="C00000"/>
                </a:solidFill>
              </a:rPr>
              <a:t>напоминающий целый или изорванный плащ, изображается в виде прикреплённой к шлему материи.</a:t>
            </a:r>
            <a:r>
              <a:rPr lang="ru-RU" b="1" dirty="0"/>
              <a:t> </a:t>
            </a:r>
            <a:endParaRPr lang="ru-RU" b="1" dirty="0" smtClean="0"/>
          </a:p>
          <a:p>
            <a:pPr algn="ctr"/>
            <a:r>
              <a:rPr lang="ru-RU" sz="1200" dirty="0"/>
              <a:t/>
            </a:r>
            <a:br>
              <a:rPr lang="ru-RU" sz="1200" dirty="0"/>
            </a:br>
            <a:endParaRPr lang="ru-RU" sz="1200" dirty="0"/>
          </a:p>
        </p:txBody>
      </p:sp>
      <p:pic>
        <p:nvPicPr>
          <p:cNvPr id="4100" name="Picture 4" descr="&amp;TScy;&amp;iecy;&amp;lcy;&amp;ycy;&amp;jcy; &amp;ncy;&amp;acy;&amp;mcy;&amp;iocy;&amp;t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118110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&amp;Ncy;&amp;acy;&amp;mcy;&amp;iocy;&amp;tcy; &amp;scy; &amp;rcy;&amp;ocy;&amp;vcy;&amp;ncy;&amp;ycy;&amp;mcy; &amp;kcy;&amp;rcy;&amp;acy;&amp;iecy;&amp;m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940" y="2132856"/>
            <a:ext cx="1171575" cy="2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&amp;Ncy;&amp;acy;&amp;mcy;&amp;iocy;&amp;tcy; &amp;scy; &amp;vcy;&amp;ycy;&amp;rcy;&amp;iecy;&amp;zcy;&amp;acy;&amp;ncy;&amp;ncy;&amp;ycy;&amp;mcy; &amp;kcy;&amp;rcy;&amp;acy;&amp;iecy;&amp;m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861048"/>
            <a:ext cx="1323975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&amp;Ncy;&amp;acy;&amp;mcy;&amp;iocy;&amp;tcy; &amp;vcy; &amp;vcy;&amp;icy;&amp;dcy;&amp;iecy; &amp;ucy;&amp;zcy;&amp;kcy;&amp;icy;&amp;khcy; &amp;dcy;&amp;lcy;&amp;icy;&amp;ncy;&amp;ncy;&amp;ycy;&amp;khcy; &amp;pcy;&amp;ocy;&amp;lcy;&amp;ocy;&amp;scy; &amp;mcy;&amp;acy;&amp;tcy;&amp;iecy;&amp;rcy;&amp;icy;&amp;icy; (XV &amp;vcy;&amp;iecy;&amp;kcy;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06080"/>
            <a:ext cx="1390650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&amp;Ncy;&amp;acy;&amp;mcy;&amp;iocy;&amp;tcy; &amp;vcy; &amp;vcy;&amp;icy;&amp;dcy;&amp;iecy; &amp;rcy;&amp;acy;&amp;scy;&amp;tcy;&amp;icy;&amp;tcy;&amp;iecy;&amp;lcy;&amp;softcy;&amp;ncy;&amp;ocy;&amp;gcy;&amp;ocy; &amp;ocy;&amp;rcy;&amp;ncy;&amp;acy;&amp;mcy;&amp;iecy;&amp;ncy;&amp;tcy;&amp;acy; (XVI &amp;vcy;&amp;iecy;&amp;kcy;)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089" y="4005064"/>
            <a:ext cx="131445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2410" y="4449886"/>
            <a:ext cx="20530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Целый, с ровным или вырезанным краем (XIV век)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568539" y="2625233"/>
            <a:ext cx="22951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Намёт в виде узких длинных полос материи (XV век)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568539" y="5373216"/>
            <a:ext cx="22951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Намёт в виде растительного орнамента (XVI век)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809350"/>
            <a:ext cx="4572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Намёт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 (фр. </a:t>
            </a:r>
            <a:r>
              <a:rPr lang="ru-RU" b="1" i="1" dirty="0">
                <a:solidFill>
                  <a:srgbClr val="C00000"/>
                </a:solidFill>
              </a:rPr>
              <a:t>les</a:t>
            </a:r>
            <a:r>
              <a:rPr lang="ru-RU" b="1" i="1" dirty="0">
                <a:solidFill>
                  <a:srgbClr val="C00000"/>
                </a:solidFill>
              </a:rPr>
              <a:t> </a:t>
            </a:r>
            <a:r>
              <a:rPr lang="ru-RU" b="1" i="1" dirty="0">
                <a:solidFill>
                  <a:srgbClr val="C00000"/>
                </a:solidFill>
              </a:rPr>
              <a:t>lambrequins</a:t>
            </a:r>
            <a:r>
              <a:rPr lang="ru-RU" b="1" dirty="0">
                <a:solidFill>
                  <a:srgbClr val="C00000"/>
                </a:solidFill>
              </a:rPr>
              <a:t>) -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652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4000">
        <p14:reveal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2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3350"/>
            <a:ext cx="8839200" cy="659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476672"/>
            <a:ext cx="792087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                                   в </a:t>
            </a:r>
            <a:r>
              <a:rPr lang="ru-RU" dirty="0">
                <a:solidFill>
                  <a:srgbClr val="C00000"/>
                </a:solidFill>
              </a:rPr>
              <a:t>гербе указывает на титул обладателя герба.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>
                <a:solidFill>
                  <a:srgbClr val="C00000"/>
                </a:solidFill>
              </a:rPr>
              <a:t>Т</a:t>
            </a:r>
            <a:r>
              <a:rPr lang="ru-RU" dirty="0" smtClean="0">
                <a:solidFill>
                  <a:srgbClr val="C00000"/>
                </a:solidFill>
              </a:rPr>
              <a:t>ипы геральдических </a:t>
            </a:r>
            <a:r>
              <a:rPr lang="ru-RU" dirty="0">
                <a:solidFill>
                  <a:srgbClr val="C00000"/>
                </a:solidFill>
              </a:rPr>
              <a:t>корон: императорские, королевские и княжеские короны, которые изображаются в гербах монархов и в государственных гербах (а также в гербах административных областей), 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Обычай украшать шлем короной появился у рыцарей XV в </a:t>
            </a:r>
            <a:r>
              <a:rPr lang="ru-RU" dirty="0" smtClean="0">
                <a:solidFill>
                  <a:srgbClr val="C00000"/>
                </a:solidFill>
              </a:rPr>
              <a:t>веке.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ru-RU" dirty="0">
                <a:solidFill>
                  <a:srgbClr val="C00000"/>
                </a:solidFill>
              </a:rPr>
              <a:t>С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развитием феодализма даже самые мелкие феодалы начали носить короны и украшать ими гербы. Очень часто корона не является знаком королевского или княжеского достоинства, а выполняет чисто декоративную функцию. </a:t>
            </a:r>
          </a:p>
        </p:txBody>
      </p:sp>
      <p:pic>
        <p:nvPicPr>
          <p:cNvPr id="5124" name="Picture 4" descr="&amp;Kcy;&amp;ocy;&amp;rcy;&amp;ocy;&amp;ncy;&amp;y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75" y="3068960"/>
            <a:ext cx="6724650" cy="345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188640"/>
            <a:ext cx="18269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Корона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71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3349"/>
            <a:ext cx="8839200" cy="659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01201" y="1860156"/>
            <a:ext cx="4536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это </a:t>
            </a:r>
            <a:r>
              <a:rPr lang="ru-RU" b="1" dirty="0">
                <a:solidFill>
                  <a:srgbClr val="C00000"/>
                </a:solidFill>
              </a:rPr>
              <a:t>фигуры, расположенные по сторонам щита и поддерживающие </a:t>
            </a:r>
            <a:r>
              <a:rPr lang="ru-RU" b="1" dirty="0" smtClean="0">
                <a:solidFill>
                  <a:srgbClr val="C00000"/>
                </a:solidFill>
              </a:rPr>
              <a:t>его.</a:t>
            </a:r>
            <a:endParaRPr lang="ru-RU" sz="1200" b="1" dirty="0">
              <a:solidFill>
                <a:srgbClr val="C00000"/>
              </a:solidFill>
            </a:endParaRPr>
          </a:p>
        </p:txBody>
      </p:sp>
      <p:pic>
        <p:nvPicPr>
          <p:cNvPr id="6148" name="Picture 4" descr="&amp;Kcy;&amp;ocy;&amp;rcy;&amp;ocy;&amp;lcy;&amp;icy; &amp;Gcy;&amp;ocy;&amp;lcy;&amp;lcy;&amp;acy;&amp;ncy;&amp;dcy;&amp;icy;&amp;icy; 17 &amp;Vcy;&amp;iecy;&amp;kcy;&amp;a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03" y="731618"/>
            <a:ext cx="1395874" cy="1340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Flashgamedev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752353"/>
            <a:ext cx="1527944" cy="1597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&amp;Bcy;&amp;iecy;&amp;scy;&amp;pcy;&amp;ocy;&amp;lcy;&amp;iecy;&amp;zcy;&amp;ncy;&amp;ycy;&amp;iecy; &amp;fcy;&amp;acy;&amp;kcy;&amp;tcy;&amp;ycy; - 30 &quot; banana.by - &amp;Scy;&amp;acy;&amp;mcy;&amp;ycy;&amp;iecy; &amp;zhcy;&amp;iecy;&amp;lcy;&amp;tcy;&amp;ycy;&amp;iecy; &amp;ncy;&amp;ocy;&amp;vcy;&amp;ocy;&amp;scy;&amp;tcy;&amp;icy; &amp;Rcy;&amp;acy;&amp;zcy;&amp;vcy;&amp;lcy;&amp;iecy;&amp;kcy;&amp;acy;&amp;tcy;&amp;iecy;&amp;lcy;&amp;softcy;&amp;ncy;&amp;ycy;&amp;jcy; &amp;pcy;&amp;ocy;&amp;rcy;&amp;tcy;&amp;acy;&amp;l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307" y="3068960"/>
            <a:ext cx="2671383" cy="168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&amp;Gcy;&amp;ocy;&amp;scy;&amp;ucy;&amp;dcy;&amp;acy;&amp;rcy;&amp;scy;&amp;tcy;&amp;vcy;&amp;iecy;&amp;ncy;&amp;ncy;&amp;acy;&amp;yacy; &amp;scy;&amp;icy;&amp;mcy;&amp;vcy;&amp;ocy;&amp;lcy;&amp;icy;&amp;kcy;&amp;acy;: &amp;gcy;&amp;iecy;&amp;rcy;&amp;bcy;&amp;ycy; &amp;bcy;&amp;iecy;&amp;lcy;&amp;ocy;&amp;rcy;&amp;ucy;&amp;scy;&amp;scy;&amp;kcy;&amp;icy;&amp;khcy; &amp;gcy;&amp;ocy;&amp;rcy;&amp;ocy;&amp;dcy;&amp;ocy;&amp;vcy; - &amp;Acy;&amp;lcy;&amp;softcy;&amp;mcy;&amp;acy;&amp;ncy;&amp;acy;&amp;khcy; &quot;&amp;Scy;&amp;tcy;&amp;rcy;&amp;acy;&amp;ncy;&amp;icy;&amp;tscy;&amp;ycy; &amp;icy;&amp;scy;&amp;tcy;&amp;ocy;&amp;rcy;&amp;icy;&amp;icy; &amp;Bcy;&amp;iecy;&amp;lcy;&amp;ocy;&amp;rcy;&amp;ucy;&amp;scy;&amp;scy;&amp;icy;&amp;icy;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776" y="620688"/>
            <a:ext cx="1772365" cy="1562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&amp;Scy;&amp;iecy;&amp;mcy;&amp;softcy;&amp;yacy;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698" y="2752353"/>
            <a:ext cx="1318494" cy="144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&amp;Gcy;&amp;iecy;&amp;rcy;&amp;bcy; &amp;Kcy;&amp;icy;&amp;rcy;&amp;icy;&amp;lcy;&amp;lcy;&amp;ocy;&amp;vcy;&amp;acy;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503" y="4758217"/>
            <a:ext cx="1559397" cy="159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&amp;Ocy;&amp;tcy;&amp;vcy;&amp;iecy;&amp;tcy;&amp;ycy;@Mail.Ru: &amp;Kcy;&amp;tcy;&amp;ocy; &amp;icy;&amp;zcy;&amp;ocy;&amp;bcy;&amp;rcy;&amp;acy;&amp;zhcy;&amp;iecy;&amp;ncy; &amp;ncy;&amp;acy; &amp;gcy;&amp;iecy;&amp;rcy;&amp;bcy;&amp;iecy; &amp;Scy;&amp;ocy;&amp;lcy;&amp;ocy;&amp;mcy;&amp;ocy;&amp;ncy;&amp;ocy;&amp;vcy;&amp;ycy;&amp;khcy; &amp;ocy;&amp;scy;&amp;tcy;&amp;rcy;&amp;ocy;&amp;vcy;&amp;ocy;&amp;vcy;?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219" y="4770617"/>
            <a:ext cx="1196243" cy="158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53497" y="1002269"/>
            <a:ext cx="38209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Щитодержатель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609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1532</TotalTime>
  <Words>665</Words>
  <Application>Microsoft Office PowerPoint</Application>
  <PresentationFormat>Экран (4:3)</PresentationFormat>
  <Paragraphs>101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 I</dc:creator>
  <cp:lastModifiedBy>Iriska</cp:lastModifiedBy>
  <cp:revision>150</cp:revision>
  <cp:lastPrinted>2015-04-01T05:31:02Z</cp:lastPrinted>
  <dcterms:created xsi:type="dcterms:W3CDTF">2015-02-27T17:07:22Z</dcterms:created>
  <dcterms:modified xsi:type="dcterms:W3CDTF">2015-04-21T20:00:19Z</dcterms:modified>
</cp:coreProperties>
</file>