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6" r:id="rId2"/>
    <p:sldId id="265" r:id="rId3"/>
    <p:sldId id="266" r:id="rId4"/>
    <p:sldId id="267" r:id="rId5"/>
    <p:sldId id="308" r:id="rId6"/>
    <p:sldId id="268" r:id="rId7"/>
    <p:sldId id="272" r:id="rId8"/>
    <p:sldId id="271" r:id="rId9"/>
    <p:sldId id="273" r:id="rId10"/>
    <p:sldId id="303" r:id="rId11"/>
    <p:sldId id="304" r:id="rId12"/>
    <p:sldId id="275" r:id="rId13"/>
    <p:sldId id="256" r:id="rId14"/>
    <p:sldId id="274" r:id="rId15"/>
    <p:sldId id="276" r:id="rId16"/>
    <p:sldId id="279" r:id="rId17"/>
    <p:sldId id="280" r:id="rId18"/>
    <p:sldId id="282" r:id="rId19"/>
    <p:sldId id="285" r:id="rId20"/>
    <p:sldId id="310" r:id="rId21"/>
    <p:sldId id="311" r:id="rId22"/>
    <p:sldId id="293" r:id="rId23"/>
    <p:sldId id="305" r:id="rId24"/>
    <p:sldId id="309" r:id="rId25"/>
    <p:sldId id="312" r:id="rId26"/>
    <p:sldId id="297" r:id="rId2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0" d="100"/>
          <a:sy n="100" d="100"/>
        </p:scale>
        <p:origin x="-21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AF1298C5-A55B-49E7-8243-1D3072EF8ED0}" type="datetimeFigureOut">
              <a:rPr lang="ru-RU" smtClean="0"/>
              <a:pPr/>
              <a:t>17.03.2015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933294E-8511-4855-8454-C538BB5C19EA}"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F1298C5-A55B-49E7-8243-1D3072EF8ED0}" type="datetimeFigureOut">
              <a:rPr lang="ru-RU" smtClean="0"/>
              <a:pPr/>
              <a:t>17.03.2015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933294E-8511-4855-8454-C538BB5C19EA}"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F1298C5-A55B-49E7-8243-1D3072EF8ED0}" type="datetimeFigureOut">
              <a:rPr lang="ru-RU" smtClean="0"/>
              <a:pPr/>
              <a:t>17.03.2015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933294E-8511-4855-8454-C538BB5C19EA}"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F1298C5-A55B-49E7-8243-1D3072EF8ED0}" type="datetimeFigureOut">
              <a:rPr lang="ru-RU" smtClean="0"/>
              <a:pPr/>
              <a:t>17.03.2015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933294E-8511-4855-8454-C538BB5C19EA}"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F1298C5-A55B-49E7-8243-1D3072EF8ED0}" type="datetimeFigureOut">
              <a:rPr lang="ru-RU" smtClean="0"/>
              <a:pPr/>
              <a:t>17.03.2015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933294E-8511-4855-8454-C538BB5C19EA}"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AF1298C5-A55B-49E7-8243-1D3072EF8ED0}" type="datetimeFigureOut">
              <a:rPr lang="ru-RU" smtClean="0"/>
              <a:pPr/>
              <a:t>17.03.2015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933294E-8511-4855-8454-C538BB5C19EA}"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AF1298C5-A55B-49E7-8243-1D3072EF8ED0}" type="datetimeFigureOut">
              <a:rPr lang="ru-RU" smtClean="0"/>
              <a:pPr/>
              <a:t>17.03.2015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933294E-8511-4855-8454-C538BB5C19EA}"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AF1298C5-A55B-49E7-8243-1D3072EF8ED0}" type="datetimeFigureOut">
              <a:rPr lang="ru-RU" smtClean="0"/>
              <a:pPr/>
              <a:t>17.03.2015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933294E-8511-4855-8454-C538BB5C19EA}"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F1298C5-A55B-49E7-8243-1D3072EF8ED0}" type="datetimeFigureOut">
              <a:rPr lang="ru-RU" smtClean="0"/>
              <a:pPr/>
              <a:t>17.03.2015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933294E-8511-4855-8454-C538BB5C19EA}"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F1298C5-A55B-49E7-8243-1D3072EF8ED0}" type="datetimeFigureOut">
              <a:rPr lang="ru-RU" smtClean="0"/>
              <a:pPr/>
              <a:t>17.03.2015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933294E-8511-4855-8454-C538BB5C19EA}"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F1298C5-A55B-49E7-8243-1D3072EF8ED0}" type="datetimeFigureOut">
              <a:rPr lang="ru-RU" smtClean="0"/>
              <a:pPr/>
              <a:t>17.03.2015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933294E-8511-4855-8454-C538BB5C19EA}"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8488C4"/>
            </a:gs>
            <a:gs pos="53000">
              <a:srgbClr val="D4DEFF"/>
            </a:gs>
            <a:gs pos="83000">
              <a:srgbClr val="D4DEFF"/>
            </a:gs>
            <a:gs pos="99000">
              <a:srgbClr val="96AB94"/>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1298C5-A55B-49E7-8243-1D3072EF8ED0}" type="datetimeFigureOut">
              <a:rPr lang="ru-RU" smtClean="0"/>
              <a:pPr/>
              <a:t>17.03.2015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33294E-8511-4855-8454-C538BB5C19EA}"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content.foto.mail.ru/mail/naruta-11/58/i-64.jp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57166"/>
            <a:ext cx="8229600" cy="5768997"/>
          </a:xfrm>
        </p:spPr>
        <p:txBody>
          <a:bodyPr>
            <a:normAutofit fontScale="92500" lnSpcReduction="10000"/>
          </a:bodyPr>
          <a:lstStyle/>
          <a:p>
            <a:pPr algn="ctr">
              <a:buNone/>
            </a:pPr>
            <a:r>
              <a:rPr lang="ru-RU" dirty="0" smtClean="0"/>
              <a:t>   </a:t>
            </a:r>
            <a:r>
              <a:rPr lang="ru-RU"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Презентация </a:t>
            </a:r>
            <a:r>
              <a:rPr lang="ru-RU"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к </a:t>
            </a:r>
            <a:r>
              <a:rPr lang="ru-RU"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уроку</a:t>
            </a:r>
          </a:p>
          <a:p>
            <a:pPr algn="ctr">
              <a:buNone/>
            </a:pPr>
            <a:r>
              <a:rPr lang="ru-RU"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 </a:t>
            </a:r>
            <a:r>
              <a:rPr lang="ru-RU"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по учебному предмету «Русский язык» </a:t>
            </a:r>
            <a:endParaRPr lang="ru-RU"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endParaRPr>
          </a:p>
          <a:p>
            <a:pPr algn="ctr">
              <a:buNone/>
            </a:pPr>
            <a:r>
              <a:rPr lang="ru-RU"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в </a:t>
            </a:r>
            <a:r>
              <a:rPr lang="ru-RU"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7-ом классе на тему </a:t>
            </a:r>
            <a:endParaRPr lang="ru-RU"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endParaRPr>
          </a:p>
          <a:p>
            <a:pPr algn="ctr">
              <a:buNone/>
            </a:pPr>
            <a:r>
              <a:rPr lang="ru-RU"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a:t>
            </a:r>
            <a:r>
              <a:rPr lang="ru-RU"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Производные и непроизводные предлоги».</a:t>
            </a:r>
          </a:p>
          <a:p>
            <a:pPr algn="r">
              <a:buNone/>
            </a:pPr>
            <a:endParaRPr lang="ru-RU"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endParaRPr>
          </a:p>
          <a:p>
            <a:pPr algn="r">
              <a:buNone/>
            </a:pPr>
            <a:endParaRPr lang="ru-RU"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endParaRPr>
          </a:p>
          <a:p>
            <a:pPr algn="r">
              <a:buNone/>
            </a:pPr>
            <a:r>
              <a:rPr lang="ru-RU"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Фаюстова Людмила Евгеньевна учитель </a:t>
            </a:r>
            <a:r>
              <a:rPr lang="ru-RU"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русского языка</a:t>
            </a:r>
          </a:p>
          <a:p>
            <a:pPr algn="r">
              <a:buNone/>
            </a:pPr>
            <a:r>
              <a:rPr lang="ru-RU"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 </a:t>
            </a:r>
            <a:r>
              <a:rPr lang="ru-RU" b="1"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и </a:t>
            </a:r>
            <a:r>
              <a:rPr lang="ru-RU" b="1"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литературы </a:t>
            </a:r>
            <a:endParaRPr lang="ru-RU"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endParaRPr>
          </a:p>
          <a:p>
            <a:pPr algn="r">
              <a:buNone/>
            </a:pPr>
            <a:r>
              <a:rPr lang="ru-RU"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МБОУ гимназия № 42 г. </a:t>
            </a:r>
            <a:r>
              <a:rPr lang="ru-RU"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Пензы</a:t>
            </a:r>
            <a:endParaRPr lang="ru-RU" b="1" dirty="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642918"/>
            <a:ext cx="8229600" cy="5483245"/>
          </a:xfrm>
        </p:spPr>
        <p:txBody>
          <a:bodyPr/>
          <a:lstStyle/>
          <a:p>
            <a:r>
              <a:rPr lang="ru-RU"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2 группа</a:t>
            </a:r>
            <a:r>
              <a:rPr lang="ru-RU" dirty="0" smtClean="0"/>
              <a:t>: Найди «лишнее» слово и объясните свой выбор: в, до, около, к, по.</a:t>
            </a:r>
          </a:p>
          <a:p>
            <a:r>
              <a:rPr lang="ru-RU"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Эталон</a:t>
            </a:r>
            <a:r>
              <a:rPr lang="ru-RU" dirty="0" smtClean="0"/>
              <a:t>: Найди «лишнее» слово и объясните свой выбор: в, до, </a:t>
            </a:r>
            <a:r>
              <a:rPr lang="ru-RU" dirty="0" smtClean="0">
                <a:solidFill>
                  <a:schemeClr val="accent6">
                    <a:lumMod val="75000"/>
                  </a:schemeClr>
                </a:solidFill>
              </a:rPr>
              <a:t>около</a:t>
            </a:r>
            <a:r>
              <a:rPr lang="ru-RU" dirty="0" smtClean="0"/>
              <a:t>, к, по.</a:t>
            </a:r>
          </a:p>
        </p:txBody>
      </p:sp>
      <p:pic>
        <p:nvPicPr>
          <p:cNvPr id="4" name="Picture 4"/>
          <p:cNvPicPr>
            <a:picLocks noChangeAspect="1" noChangeArrowheads="1"/>
          </p:cNvPicPr>
          <p:nvPr/>
        </p:nvPicPr>
        <p:blipFill>
          <a:blip r:embed="rId2"/>
          <a:srcRect/>
          <a:stretch>
            <a:fillRect/>
          </a:stretch>
        </p:blipFill>
        <p:spPr bwMode="auto">
          <a:xfrm rot="545356">
            <a:off x="6446657" y="4310072"/>
            <a:ext cx="2285984" cy="220918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7" presetClass="entr" presetSubtype="8"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1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4"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10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20" dur="10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57166"/>
            <a:ext cx="8229600" cy="5768997"/>
          </a:xfrm>
        </p:spPr>
        <p:txBody>
          <a:bodyPr>
            <a:normAutofit/>
          </a:bodyPr>
          <a:lstStyle/>
          <a:p>
            <a:r>
              <a:rPr lang="ru-RU" sz="2400"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3 группа</a:t>
            </a:r>
            <a:r>
              <a:rPr lang="ru-RU" sz="2400" dirty="0" smtClean="0"/>
              <a:t>: В отличие от собак и волков, которым нужно поддерживать сильный запах своего тела, чтобы охотиться сообща, кошки постоянно вылизывают свою шерсть для того, чтобы не спугнуть своим запахом добычу.</a:t>
            </a:r>
          </a:p>
          <a:p>
            <a:r>
              <a:rPr lang="ru-RU" sz="2400"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Эталон</a:t>
            </a:r>
            <a:r>
              <a:rPr lang="ru-RU" sz="2400" dirty="0" smtClean="0"/>
              <a:t>: </a:t>
            </a:r>
            <a:r>
              <a:rPr lang="ru-RU" sz="2400" dirty="0" smtClean="0">
                <a:solidFill>
                  <a:schemeClr val="accent6">
                    <a:lumMod val="75000"/>
                  </a:schemeClr>
                </a:solidFill>
              </a:rPr>
              <a:t>В отличие от</a:t>
            </a:r>
            <a:r>
              <a:rPr lang="ru-RU" sz="2400" dirty="0" smtClean="0"/>
              <a:t> собак и волков, которым нужно поддерживать сильный запах своего тела, чтобы охотиться сообща, кошки постоянно вылизывают свою шерсть </a:t>
            </a:r>
            <a:r>
              <a:rPr lang="ru-RU" sz="2400" dirty="0" smtClean="0">
                <a:solidFill>
                  <a:schemeClr val="accent6">
                    <a:lumMod val="75000"/>
                  </a:schemeClr>
                </a:solidFill>
              </a:rPr>
              <a:t>для</a:t>
            </a:r>
            <a:r>
              <a:rPr lang="ru-RU" sz="2400" dirty="0" smtClean="0"/>
              <a:t> того, чтобы не спугнуть своим запахом добычу.</a:t>
            </a:r>
            <a:endParaRPr lang="ru-RU" sz="2400" dirty="0"/>
          </a:p>
        </p:txBody>
      </p:sp>
      <p:pic>
        <p:nvPicPr>
          <p:cNvPr id="4" name="Picture 4"/>
          <p:cNvPicPr>
            <a:picLocks noChangeAspect="1" noChangeArrowheads="1"/>
          </p:cNvPicPr>
          <p:nvPr/>
        </p:nvPicPr>
        <p:blipFill>
          <a:blip r:embed="rId2"/>
          <a:srcRect/>
          <a:stretch>
            <a:fillRect/>
          </a:stretch>
        </p:blipFill>
        <p:spPr bwMode="auto">
          <a:xfrm rot="410413">
            <a:off x="6303781" y="4310071"/>
            <a:ext cx="2285984" cy="220918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7" presetClass="entr" presetSubtype="8"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1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4"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8"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10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20" dur="10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2844" y="0"/>
            <a:ext cx="7429552" cy="6215082"/>
          </a:xfrm>
        </p:spPr>
        <p:txBody>
          <a:bodyPr>
            <a:normAutofit/>
          </a:bodyPr>
          <a:lstStyle/>
          <a:p>
            <a:endParaRPr lang="ru-RU" sz="3000" dirty="0" smtClean="0"/>
          </a:p>
          <a:p>
            <a:endParaRPr lang="ru-RU" sz="3000" dirty="0" smtClean="0"/>
          </a:p>
          <a:p>
            <a:r>
              <a:rPr lang="ru-RU" sz="3000"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4 группа</a:t>
            </a:r>
            <a:r>
              <a:rPr lang="ru-RU" sz="3000" dirty="0" smtClean="0"/>
              <a:t>: Несмотря на  постоянное общение с человеком, кошки любят делать всё по-своему. </a:t>
            </a:r>
          </a:p>
          <a:p>
            <a:endParaRPr lang="ru-RU" sz="3000" dirty="0" smtClean="0"/>
          </a:p>
          <a:p>
            <a:r>
              <a:rPr lang="ru-RU" sz="3000"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Эталон</a:t>
            </a:r>
            <a:r>
              <a:rPr lang="ru-RU" sz="3000" dirty="0" smtClean="0"/>
              <a:t>: </a:t>
            </a:r>
            <a:r>
              <a:rPr lang="ru-RU" sz="3000" dirty="0" smtClean="0">
                <a:solidFill>
                  <a:schemeClr val="accent6">
                    <a:lumMod val="75000"/>
                  </a:schemeClr>
                </a:solidFill>
              </a:rPr>
              <a:t>Несмотря на  </a:t>
            </a:r>
            <a:r>
              <a:rPr lang="ru-RU" sz="3000" dirty="0" smtClean="0"/>
              <a:t>постоянное общение </a:t>
            </a:r>
            <a:r>
              <a:rPr lang="ru-RU" sz="3000" dirty="0" smtClean="0">
                <a:solidFill>
                  <a:schemeClr val="accent6">
                    <a:lumMod val="75000"/>
                  </a:schemeClr>
                </a:solidFill>
              </a:rPr>
              <a:t>с</a:t>
            </a:r>
            <a:r>
              <a:rPr lang="ru-RU" sz="3000" dirty="0" smtClean="0"/>
              <a:t> человеком, кошки любят делать всё по-своему. </a:t>
            </a:r>
          </a:p>
          <a:p>
            <a:endParaRPr lang="ru-RU" dirty="0"/>
          </a:p>
        </p:txBody>
      </p:sp>
      <p:pic>
        <p:nvPicPr>
          <p:cNvPr id="5124" name="Picture 4"/>
          <p:cNvPicPr>
            <a:picLocks noChangeAspect="1" noChangeArrowheads="1"/>
          </p:cNvPicPr>
          <p:nvPr/>
        </p:nvPicPr>
        <p:blipFill>
          <a:blip r:embed="rId2"/>
          <a:srcRect/>
          <a:stretch>
            <a:fillRect/>
          </a:stretch>
        </p:blipFill>
        <p:spPr bwMode="auto">
          <a:xfrm rot="280721">
            <a:off x="6375218" y="4381510"/>
            <a:ext cx="2285984" cy="220918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5124"/>
                                        </p:tgtEl>
                                        <p:attrNameLst>
                                          <p:attrName>style.visibility</p:attrName>
                                        </p:attrNameLst>
                                      </p:cBhvr>
                                      <p:to>
                                        <p:strVal val="visible"/>
                                      </p:to>
                                    </p:set>
                                    <p:anim calcmode="lin" valueType="num">
                                      <p:cBhvr>
                                        <p:cTn id="7" dur="1000" fill="hold"/>
                                        <p:tgtEl>
                                          <p:spTgt spid="5124"/>
                                        </p:tgtEl>
                                        <p:attrNameLst>
                                          <p:attrName>ppt_w</p:attrName>
                                        </p:attrNameLst>
                                      </p:cBhvr>
                                      <p:tavLst>
                                        <p:tav tm="0">
                                          <p:val>
                                            <p:strVal val="#ppt_w*0.70"/>
                                          </p:val>
                                        </p:tav>
                                        <p:tav tm="100000">
                                          <p:val>
                                            <p:strVal val="#ppt_w"/>
                                          </p:val>
                                        </p:tav>
                                      </p:tavLst>
                                    </p:anim>
                                    <p:anim calcmode="lin" valueType="num">
                                      <p:cBhvr>
                                        <p:cTn id="8" dur="1000" fill="hold"/>
                                        <p:tgtEl>
                                          <p:spTgt spid="5124"/>
                                        </p:tgtEl>
                                        <p:attrNameLst>
                                          <p:attrName>ppt_h</p:attrName>
                                        </p:attrNameLst>
                                      </p:cBhvr>
                                      <p:tavLst>
                                        <p:tav tm="0">
                                          <p:val>
                                            <p:strVal val="#ppt_h"/>
                                          </p:val>
                                        </p:tav>
                                        <p:tav tm="100000">
                                          <p:val>
                                            <p:strVal val="#ppt_h"/>
                                          </p:val>
                                        </p:tav>
                                      </p:tavLst>
                                    </p:anim>
                                    <p:animEffect transition="in" filter="fade">
                                      <p:cBhvr>
                                        <p:cTn id="9" dur="1000"/>
                                        <p:tgtEl>
                                          <p:spTgt spid="5124"/>
                                        </p:tgtEl>
                                      </p:cBhvr>
                                    </p:animEffect>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10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4"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10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0" dur="10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214423"/>
            <a:ext cx="7772400" cy="2071701"/>
          </a:xfrm>
        </p:spPr>
        <p:txBody>
          <a:bodyPr>
            <a:normAutofit/>
          </a:bodyPr>
          <a:lstStyle/>
          <a:p>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ТЕМА УРОКА:</a:t>
            </a:r>
            <a:endParaRPr lang="ru-RU"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3" name="Подзаголовок 2"/>
          <p:cNvSpPr>
            <a:spLocks noGrp="1"/>
          </p:cNvSpPr>
          <p:nvPr>
            <p:ph type="subTitle" idx="1"/>
          </p:nvPr>
        </p:nvSpPr>
        <p:spPr>
          <a:xfrm>
            <a:off x="1371600" y="3500438"/>
            <a:ext cx="6400800" cy="2138362"/>
          </a:xfrm>
        </p:spPr>
        <p:txBody>
          <a:bodyPr>
            <a:noAutofit/>
          </a:bodyPr>
          <a:lstStyle/>
          <a:p>
            <a:r>
              <a:rPr lang="ru-RU" sz="4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Производные и непроизводные предлоги</a:t>
            </a:r>
            <a:endParaRPr lang="ru-RU"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70" decel="100000"/>
                                        <p:tgtEl>
                                          <p:spTgt spid="3">
                                            <p:txEl>
                                              <p:pRg st="0" end="0"/>
                                            </p:txEl>
                                          </p:spTgt>
                                        </p:tgtEl>
                                      </p:cBhvr>
                                    </p:animEffect>
                                    <p:animScale>
                                      <p:cBhvr>
                                        <p:cTn id="8" dur="770" decel="100000"/>
                                        <p:tgtEl>
                                          <p:spTgt spid="3">
                                            <p:txEl>
                                              <p:pRg st="0" end="0"/>
                                            </p:txEl>
                                          </p:spTgt>
                                        </p:tgtEl>
                                      </p:cBhvr>
                                      <p:from x="10000" y="10000"/>
                                      <p:to x="200000" y="450000"/>
                                    </p:animScale>
                                    <p:animScale>
                                      <p:cBhvr>
                                        <p:cTn id="9" dur="1230" accel="100000" fill="hold">
                                          <p:stCondLst>
                                            <p:cond delay="770"/>
                                          </p:stCondLst>
                                        </p:cTn>
                                        <p:tgtEl>
                                          <p:spTgt spid="3">
                                            <p:txEl>
                                              <p:pRg st="0" end="0"/>
                                            </p:txEl>
                                          </p:spTgt>
                                        </p:tgtEl>
                                      </p:cBhvr>
                                      <p:from x="200000" y="450000"/>
                                      <p:to x="100000" y="100000"/>
                                    </p:animScale>
                                    <p:set>
                                      <p:cBhvr>
                                        <p:cTn id="10" dur="770" fill="hold"/>
                                        <p:tgtEl>
                                          <p:spTgt spid="3">
                                            <p:txEl>
                                              <p:pRg st="0" end="0"/>
                                            </p:txEl>
                                          </p:spTgt>
                                        </p:tgtEl>
                                        <p:attrNameLst>
                                          <p:attrName>ppt_x</p:attrName>
                                        </p:attrNameLst>
                                      </p:cBhvr>
                                      <p:to>
                                        <p:strVal val="(0.5)"/>
                                      </p:to>
                                    </p:set>
                                    <p:anim from="(0.5)" to="(#ppt_x)" calcmode="lin" valueType="num">
                                      <p:cBhvr>
                                        <p:cTn id="11" dur="1230" accel="100000" fill="hold">
                                          <p:stCondLst>
                                            <p:cond delay="770"/>
                                          </p:stCondLst>
                                        </p:cTn>
                                        <p:tgtEl>
                                          <p:spTgt spid="3">
                                            <p:txEl>
                                              <p:pRg st="0" end="0"/>
                                            </p:txEl>
                                          </p:spTgt>
                                        </p:tgtEl>
                                        <p:attrNameLst>
                                          <p:attrName>ppt_x</p:attrName>
                                        </p:attrNameLst>
                                      </p:cBhvr>
                                    </p:anim>
                                    <p:set>
                                      <p:cBhvr>
                                        <p:cTn id="12" dur="770" fill="hold"/>
                                        <p:tgtEl>
                                          <p:spTgt spid="3">
                                            <p:txEl>
                                              <p:pRg st="0" end="0"/>
                                            </p:txEl>
                                          </p:spTgt>
                                        </p:tgtEl>
                                        <p:attrNameLst>
                                          <p:attrName>ppt_y</p:attrName>
                                        </p:attrNameLst>
                                      </p:cBhvr>
                                      <p:to>
                                        <p:strVal val="(#ppt_y+0.4)"/>
                                      </p:to>
                                    </p:set>
                                    <p:anim from="(#ppt_y+0.4)" to="(#ppt_y)" calcmode="lin" valueType="num">
                                      <p:cBhvr>
                                        <p:cTn id="13" dur="1230" accel="100000" fill="hold">
                                          <p:stCondLst>
                                            <p:cond delay="770"/>
                                          </p:stCondLst>
                                        </p:cTn>
                                        <p:tgtEl>
                                          <p:spTgt spid="3">
                                            <p:txEl>
                                              <p:pRg st="0" end="0"/>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dirty="0" smtClean="0"/>
              <a:t/>
            </a:r>
            <a:br>
              <a:rPr lang="ru-RU" sz="3100" dirty="0" smtClean="0"/>
            </a:br>
            <a:r>
              <a:rPr lang="ru-RU" sz="3100" dirty="0" smtClean="0"/>
              <a:t/>
            </a:r>
            <a:br>
              <a:rPr lang="ru-RU" sz="3100" dirty="0" smtClean="0"/>
            </a:br>
            <a:r>
              <a:rPr lang="ru-RU" sz="3100" dirty="0" smtClean="0"/>
              <a:t/>
            </a:r>
            <a:br>
              <a:rPr lang="ru-RU" sz="3100" dirty="0" smtClean="0"/>
            </a:br>
            <a:r>
              <a:rPr lang="ru-RU" sz="3100" dirty="0" smtClean="0"/>
              <a:t/>
            </a:r>
            <a:br>
              <a:rPr lang="ru-RU" sz="3100" dirty="0" smtClean="0"/>
            </a:br>
            <a:r>
              <a:rPr lang="ru-RU" sz="3100" dirty="0" smtClean="0"/>
              <a:t/>
            </a:r>
            <a:br>
              <a:rPr lang="ru-RU" sz="3100" dirty="0" smtClean="0"/>
            </a:br>
            <a:r>
              <a:rPr lang="ru-RU" sz="3100" dirty="0" smtClean="0"/>
              <a:t/>
            </a:r>
            <a:br>
              <a:rPr lang="ru-RU" sz="3100" dirty="0" smtClean="0"/>
            </a:br>
            <a:r>
              <a:rPr lang="ru-RU" sz="31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Попробуйте самостоятельно сформулировать задачи  нашего урока</a:t>
            </a: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endParaRPr lang="ru-RU" dirty="0"/>
          </a:p>
        </p:txBody>
      </p:sp>
      <p:sp>
        <p:nvSpPr>
          <p:cNvPr id="3" name="Содержимое 2"/>
          <p:cNvSpPr>
            <a:spLocks noGrp="1"/>
          </p:cNvSpPr>
          <p:nvPr>
            <p:ph sz="half" idx="1"/>
          </p:nvPr>
        </p:nvSpPr>
        <p:spPr/>
        <p:txBody>
          <a:bodyPr>
            <a:normAutofit fontScale="92500" lnSpcReduction="20000"/>
          </a:bodyPr>
          <a:lstStyle/>
          <a:p>
            <a:pPr>
              <a:buNone/>
            </a:pPr>
            <a:r>
              <a:rPr lang="ru-RU" dirty="0" smtClean="0"/>
              <a:t>    </a:t>
            </a:r>
          </a:p>
          <a:p>
            <a:pPr>
              <a:buNone/>
            </a:pPr>
            <a:r>
              <a:rPr lang="ru-RU"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Познакомиться с …</a:t>
            </a:r>
          </a:p>
          <a:p>
            <a:pPr>
              <a:buNone/>
            </a:pPr>
            <a:endParaRPr lang="ru-RU"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buNone/>
            </a:pPr>
            <a:r>
              <a:rPr lang="ru-RU"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Учиться различать ...</a:t>
            </a:r>
          </a:p>
          <a:p>
            <a:pPr>
              <a:buNone/>
            </a:pPr>
            <a:r>
              <a:rPr lang="ru-RU"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p>
          <a:p>
            <a:pPr>
              <a:buNone/>
            </a:pPr>
            <a:r>
              <a:rPr lang="ru-RU"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Правильно</a:t>
            </a:r>
          </a:p>
          <a:p>
            <a:pPr>
              <a:buNone/>
            </a:pPr>
            <a:r>
              <a:rPr lang="ru-RU"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использовать …</a:t>
            </a:r>
            <a:endParaRPr lang="ru-RU"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4" name="Содержимое 3"/>
          <p:cNvSpPr>
            <a:spLocks noGrp="1"/>
          </p:cNvSpPr>
          <p:nvPr>
            <p:ph sz="half" idx="2"/>
          </p:nvPr>
        </p:nvSpPr>
        <p:spPr/>
        <p:txBody>
          <a:bodyPr>
            <a:normAutofit fontScale="92500" lnSpcReduction="20000"/>
          </a:bodyPr>
          <a:lstStyle/>
          <a:p>
            <a:pPr algn="ctr">
              <a:buNone/>
            </a:pPr>
            <a:r>
              <a:rPr lang="ru-RU" dirty="0" smtClean="0"/>
              <a:t>   </a:t>
            </a:r>
            <a:r>
              <a:rPr lang="ru-RU"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Цель урока: познакомиться с производными и непроизводными предлогами; учиться различать производные и непроизводные предлоги, правильно использовать их в устной и письменной речи.</a:t>
            </a:r>
            <a:endParaRPr lang="ru-RU"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8" dur="5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9" dur="500"/>
                                        <p:tgtEl>
                                          <p:spTgt spid="3">
                                            <p:txEl>
                                              <p:pRg st="1" end="1"/>
                                            </p:txEl>
                                          </p:spTgt>
                                        </p:tgtEl>
                                      </p:cBhvr>
                                    </p:animEffect>
                                  </p:childTnLst>
                                </p:cTn>
                              </p:par>
                              <p:par>
                                <p:cTn id="10" presetID="55"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 calcmode="lin" valueType="num">
                                      <p:cBhvr>
                                        <p:cTn id="12" dur="5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13" dur="5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14" dur="500"/>
                                        <p:tgtEl>
                                          <p:spTgt spid="3">
                                            <p:txEl>
                                              <p:pRg st="3" end="3"/>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 calcmode="lin" valueType="num">
                                      <p:cBhvr>
                                        <p:cTn id="17" dur="5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18" dur="5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19" dur="500"/>
                                        <p:tgtEl>
                                          <p:spTgt spid="3">
                                            <p:txEl>
                                              <p:pRg st="4" end="4"/>
                                            </p:txEl>
                                          </p:spTgt>
                                        </p:tgtEl>
                                      </p:cBhvr>
                                    </p:animEffect>
                                  </p:childTnLst>
                                </p:cTn>
                              </p:par>
                              <p:par>
                                <p:cTn id="20" presetID="55"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 calcmode="lin" valueType="num">
                                      <p:cBhvr>
                                        <p:cTn id="22" dur="500" fill="hold"/>
                                        <p:tgtEl>
                                          <p:spTgt spid="3">
                                            <p:txEl>
                                              <p:pRg st="5" end="5"/>
                                            </p:txEl>
                                          </p:spTgt>
                                        </p:tgtEl>
                                        <p:attrNameLst>
                                          <p:attrName>ppt_w</p:attrName>
                                        </p:attrNameLst>
                                      </p:cBhvr>
                                      <p:tavLst>
                                        <p:tav tm="0">
                                          <p:val>
                                            <p:strVal val="#ppt_w*0.70"/>
                                          </p:val>
                                        </p:tav>
                                        <p:tav tm="100000">
                                          <p:val>
                                            <p:strVal val="#ppt_w"/>
                                          </p:val>
                                        </p:tav>
                                      </p:tavLst>
                                    </p:anim>
                                    <p:anim calcmode="lin" valueType="num">
                                      <p:cBhvr>
                                        <p:cTn id="23" dur="500" fill="hold"/>
                                        <p:tgtEl>
                                          <p:spTgt spid="3">
                                            <p:txEl>
                                              <p:pRg st="5" end="5"/>
                                            </p:txEl>
                                          </p:spTgt>
                                        </p:tgtEl>
                                        <p:attrNameLst>
                                          <p:attrName>ppt_h</p:attrName>
                                        </p:attrNameLst>
                                      </p:cBhvr>
                                      <p:tavLst>
                                        <p:tav tm="0">
                                          <p:val>
                                            <p:strVal val="#ppt_h"/>
                                          </p:val>
                                        </p:tav>
                                        <p:tav tm="100000">
                                          <p:val>
                                            <p:strVal val="#ppt_h"/>
                                          </p:val>
                                        </p:tav>
                                      </p:tavLst>
                                    </p:anim>
                                    <p:animEffect transition="in" filter="fade">
                                      <p:cBhvr>
                                        <p:cTn id="24" dur="500"/>
                                        <p:tgtEl>
                                          <p:spTgt spid="3">
                                            <p:txEl>
                                              <p:pRg st="5" end="5"/>
                                            </p:txEl>
                                          </p:spTgt>
                                        </p:tgtEl>
                                      </p:cBhvr>
                                    </p:animEffect>
                                  </p:childTnLst>
                                </p:cTn>
                              </p:par>
                              <p:par>
                                <p:cTn id="25" presetID="55"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calcmode="lin" valueType="num">
                                      <p:cBhvr>
                                        <p:cTn id="27" dur="500" fill="hold"/>
                                        <p:tgtEl>
                                          <p:spTgt spid="3">
                                            <p:txEl>
                                              <p:pRg st="6" end="6"/>
                                            </p:txEl>
                                          </p:spTgt>
                                        </p:tgtEl>
                                        <p:attrNameLst>
                                          <p:attrName>ppt_w</p:attrName>
                                        </p:attrNameLst>
                                      </p:cBhvr>
                                      <p:tavLst>
                                        <p:tav tm="0">
                                          <p:val>
                                            <p:strVal val="#ppt_w*0.70"/>
                                          </p:val>
                                        </p:tav>
                                        <p:tav tm="100000">
                                          <p:val>
                                            <p:strVal val="#ppt_w"/>
                                          </p:val>
                                        </p:tav>
                                      </p:tavLst>
                                    </p:anim>
                                    <p:anim calcmode="lin" valueType="num">
                                      <p:cBhvr>
                                        <p:cTn id="28" dur="500" fill="hold"/>
                                        <p:tgtEl>
                                          <p:spTgt spid="3">
                                            <p:txEl>
                                              <p:pRg st="6" end="6"/>
                                            </p:txEl>
                                          </p:spTgt>
                                        </p:tgtEl>
                                        <p:attrNameLst>
                                          <p:attrName>ppt_h</p:attrName>
                                        </p:attrNameLst>
                                      </p:cBhvr>
                                      <p:tavLst>
                                        <p:tav tm="0">
                                          <p:val>
                                            <p:strVal val="#ppt_h"/>
                                          </p:val>
                                        </p:tav>
                                        <p:tav tm="100000">
                                          <p:val>
                                            <p:strVal val="#ppt_h"/>
                                          </p:val>
                                        </p:tav>
                                      </p:tavLst>
                                    </p:anim>
                                    <p:animEffect transition="in" filter="fade">
                                      <p:cBhvr>
                                        <p:cTn id="29" dur="500"/>
                                        <p:tgtEl>
                                          <p:spTgt spid="3">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5" presetClass="entr" presetSubtype="0" fill="hold" nodeType="clickEffect">
                                  <p:stCondLst>
                                    <p:cond delay="0"/>
                                  </p:stCondLst>
                                  <p:childTnLst>
                                    <p:set>
                                      <p:cBhvr>
                                        <p:cTn id="33" dur="1" fill="hold">
                                          <p:stCondLst>
                                            <p:cond delay="0"/>
                                          </p:stCondLst>
                                        </p:cTn>
                                        <p:tgtEl>
                                          <p:spTgt spid="4">
                                            <p:txEl>
                                              <p:pRg st="0" end="0"/>
                                            </p:txEl>
                                          </p:spTgt>
                                        </p:tgtEl>
                                        <p:attrNameLst>
                                          <p:attrName>style.visibility</p:attrName>
                                        </p:attrNameLst>
                                      </p:cBhvr>
                                      <p:to>
                                        <p:strVal val="visible"/>
                                      </p:to>
                                    </p:set>
                                    <p:anim calcmode="lin" valueType="num">
                                      <p:cBhvr>
                                        <p:cTn id="34" dur="5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35" dur="5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36"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Древнерусские предлоги</a:t>
            </a:r>
            <a:endParaRPr lang="ru-RU"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3" name="Содержимое 2"/>
          <p:cNvSpPr>
            <a:spLocks noGrp="1"/>
          </p:cNvSpPr>
          <p:nvPr>
            <p:ph sz="half" idx="1"/>
          </p:nvPr>
        </p:nvSpPr>
        <p:spPr>
          <a:xfrm>
            <a:off x="457200" y="1600200"/>
            <a:ext cx="7972452" cy="4525963"/>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buNone/>
            </a:pP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K</a:t>
            </a:r>
            <a:r>
              <a:rPr lang="ru-RU"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Ъ</a:t>
            </a: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N </a:t>
            </a:r>
            <a:r>
              <a:rPr lang="ru-RU"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K</a:t>
            </a:r>
            <a:r>
              <a:rPr lang="ru-RU"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Ъ </a:t>
            </a:r>
            <a:endPar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buNone/>
            </a:pP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a:t>
            </a:r>
            <a:r>
              <a:rPr lang="ru-RU"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Ъ</a:t>
            </a: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N </a:t>
            </a:r>
            <a:r>
              <a:rPr lang="ru-RU"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a:t>
            </a:r>
            <a:r>
              <a:rPr lang="ru-RU"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Ъ  </a:t>
            </a:r>
          </a:p>
          <a:p>
            <a:pPr>
              <a:buNone/>
            </a:pPr>
            <a:r>
              <a:rPr lang="ru-RU"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ВЪ</a:t>
            </a: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N</a:t>
            </a:r>
            <a:r>
              <a:rPr lang="ru-RU"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ВЪ </a:t>
            </a:r>
            <a:endParaRPr lang="ru-RU"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027" name="Picture 3"/>
          <p:cNvPicPr>
            <a:picLocks noChangeAspect="1" noChangeArrowheads="1"/>
          </p:cNvPicPr>
          <p:nvPr/>
        </p:nvPicPr>
        <p:blipFill>
          <a:blip r:embed="rId2"/>
          <a:srcRect/>
          <a:stretch>
            <a:fillRect/>
          </a:stretch>
        </p:blipFill>
        <p:spPr bwMode="auto">
          <a:xfrm>
            <a:off x="4768042" y="2471623"/>
            <a:ext cx="3967907" cy="3279731"/>
          </a:xfrm>
          <a:prstGeom prst="rect">
            <a:avLst/>
          </a:prstGeom>
          <a:noFill/>
          <a:ln w="9525">
            <a:noFill/>
            <a:miter lim="800000"/>
            <a:headEnd/>
            <a:tailEnd/>
          </a:ln>
          <a:effectLst/>
        </p:spPr>
      </p:pic>
      <p:cxnSp>
        <p:nvCxnSpPr>
          <p:cNvPr id="9" name="Прямая со стрелкой 8"/>
          <p:cNvCxnSpPr/>
          <p:nvPr/>
        </p:nvCxnSpPr>
        <p:spPr>
          <a:xfrm>
            <a:off x="2428860" y="2071678"/>
            <a:ext cx="42862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Прямая со стрелкой 11"/>
          <p:cNvCxnSpPr/>
          <p:nvPr/>
        </p:nvCxnSpPr>
        <p:spPr>
          <a:xfrm>
            <a:off x="2428860" y="3071810"/>
            <a:ext cx="42862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p:nvPr/>
        </p:nvCxnSpPr>
        <p:spPr>
          <a:xfrm>
            <a:off x="2357422" y="4071942"/>
            <a:ext cx="42862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6"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000"/>
                            </p:stCondLst>
                            <p:childTnLst>
                              <p:par>
                                <p:cTn id="19" presetID="15" presetClass="entr" presetSubtype="0" fill="hold"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3" dur="1000" fill="hold"/>
                                        <p:tgtEl>
                                          <p:spTgt spid="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3">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Определите, от каких частей	 речи образуются производные предлоги</a:t>
            </a:r>
            <a:endParaRPr lang="ru-RU" sz="3200" dirty="0"/>
          </a:p>
        </p:txBody>
      </p:sp>
      <p:sp>
        <p:nvSpPr>
          <p:cNvPr id="3" name="Содержимое 2"/>
          <p:cNvSpPr>
            <a:spLocks noGrp="1"/>
          </p:cNvSpPr>
          <p:nvPr>
            <p:ph sz="half" idx="1"/>
          </p:nvPr>
        </p:nvSpPr>
        <p:spPr>
          <a:xfrm>
            <a:off x="457200" y="1600200"/>
            <a:ext cx="4614866" cy="4525963"/>
          </a:xfrm>
        </p:spPr>
        <p:txBody>
          <a:bodyPr/>
          <a:lstStyle/>
          <a:p>
            <a:pPr>
              <a:buNone/>
            </a:pPr>
            <a:r>
              <a:rPr lang="ru-RU" dirty="0" smtClean="0"/>
              <a:t>   </a:t>
            </a:r>
          </a:p>
          <a:p>
            <a:pPr>
              <a:buNone/>
            </a:pPr>
            <a:endParaRPr lang="ru-RU" dirty="0" smtClean="0"/>
          </a:p>
          <a:p>
            <a:pPr>
              <a:buNone/>
            </a:pPr>
            <a:r>
              <a:rPr lang="ru-RU" dirty="0" smtClean="0"/>
              <a:t>    </a:t>
            </a:r>
            <a:r>
              <a:rPr lang="ru-RU" u="sng" dirty="0" smtClean="0">
                <a:solidFill>
                  <a:schemeClr val="accent6">
                    <a:lumMod val="75000"/>
                  </a:schemeClr>
                </a:solidFill>
              </a:rPr>
              <a:t>В течение </a:t>
            </a:r>
            <a:r>
              <a:rPr lang="ru-RU" dirty="0" smtClean="0"/>
              <a:t>нескольких веков в Египте кошки  почитались как священные животные.</a:t>
            </a:r>
          </a:p>
          <a:p>
            <a:pPr>
              <a:buNone/>
            </a:pPr>
            <a:endParaRPr lang="ru-RU" dirty="0"/>
          </a:p>
        </p:txBody>
      </p:sp>
      <p:pic>
        <p:nvPicPr>
          <p:cNvPr id="5" name="Picture 2"/>
          <p:cNvPicPr>
            <a:picLocks noGrp="1" noChangeAspect="1" noChangeArrowheads="1"/>
          </p:cNvPicPr>
          <p:nvPr>
            <p:ph sz="half" idx="2"/>
          </p:nvPr>
        </p:nvPicPr>
        <p:blipFill>
          <a:blip r:embed="rId2"/>
          <a:srcRect/>
          <a:stretch>
            <a:fillRect/>
          </a:stretch>
        </p:blipFill>
        <p:spPr bwMode="auto">
          <a:xfrm rot="491150">
            <a:off x="5883028" y="1778155"/>
            <a:ext cx="2221622" cy="4525963"/>
          </a:xfrm>
          <a:prstGeom prst="rect">
            <a:avLst/>
          </a:prstGeom>
          <a:ln>
            <a:noFill/>
          </a:ln>
          <a:effectLst>
            <a:softEdge rad="112500"/>
          </a:effectLst>
        </p:spPr>
      </p:pic>
      <p:sp>
        <p:nvSpPr>
          <p:cNvPr id="6" name="Скругленный прямоугольник 5"/>
          <p:cNvSpPr/>
          <p:nvPr/>
        </p:nvSpPr>
        <p:spPr>
          <a:xfrm>
            <a:off x="785786" y="4714884"/>
            <a:ext cx="3500462" cy="7858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chemeClr val="accent6">
                    <a:lumMod val="75000"/>
                  </a:schemeClr>
                </a:solidFill>
              </a:rPr>
              <a:t>существительное</a:t>
            </a:r>
          </a:p>
          <a:p>
            <a:pPr algn="ctr"/>
            <a:r>
              <a:rPr lang="ru-RU" sz="2800" dirty="0" smtClean="0">
                <a:solidFill>
                  <a:schemeClr val="accent6">
                    <a:lumMod val="75000"/>
                  </a:schemeClr>
                </a:solidFill>
              </a:rPr>
              <a:t>с предлогом</a:t>
            </a:r>
            <a:endParaRPr lang="ru-RU" sz="2800" dirty="0">
              <a:solidFill>
                <a:schemeClr val="accent6">
                  <a:lumMod val="75000"/>
                </a:schemeClr>
              </a:solidFill>
            </a:endParaRPr>
          </a:p>
        </p:txBody>
      </p:sp>
      <p:sp>
        <p:nvSpPr>
          <p:cNvPr id="11" name="Скругленный прямоугольник 10"/>
          <p:cNvSpPr/>
          <p:nvPr/>
        </p:nvSpPr>
        <p:spPr>
          <a:xfrm>
            <a:off x="785786" y="2285992"/>
            <a:ext cx="2143140" cy="3571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В течение чего?</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circle(in)">
                                      <p:cBhvr>
                                        <p:cTn id="14" dur="2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38" presetClass="entr" presetSubtype="0" accel="50000" fill="hold" grpId="0" nodeType="clickEffect">
                                  <p:stCondLst>
                                    <p:cond delay="0"/>
                                  </p:stCondLst>
                                  <p:iterate type="lt">
                                    <p:tmPct val="50000"/>
                                  </p:iterate>
                                  <p:childTnLst>
                                    <p:set>
                                      <p:cBhvr>
                                        <p:cTn id="18" dur="1" fill="hold">
                                          <p:stCondLst>
                                            <p:cond delay="0"/>
                                          </p:stCondLst>
                                        </p:cTn>
                                        <p:tgtEl>
                                          <p:spTgt spid="11"/>
                                        </p:tgtEl>
                                        <p:attrNameLst>
                                          <p:attrName>style.visibility</p:attrName>
                                        </p:attrNameLst>
                                      </p:cBhvr>
                                      <p:to>
                                        <p:strVal val="visible"/>
                                      </p:to>
                                    </p:set>
                                    <p:set>
                                      <p:cBhvr>
                                        <p:cTn id="19" dur="455" fill="hold">
                                          <p:stCondLst>
                                            <p:cond delay="0"/>
                                          </p:stCondLst>
                                        </p:cTn>
                                        <p:tgtEl>
                                          <p:spTgt spid="11"/>
                                        </p:tgtEl>
                                        <p:attrNameLst>
                                          <p:attrName>style.rotation</p:attrName>
                                        </p:attrNameLst>
                                      </p:cBhvr>
                                      <p:to>
                                        <p:strVal val="-45.0"/>
                                      </p:to>
                                    </p:set>
                                    <p:anim calcmode="lin" valueType="num">
                                      <p:cBhvr>
                                        <p:cTn id="20" dur="455" fill="hold">
                                          <p:stCondLst>
                                            <p:cond delay="455"/>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21" dur="455"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22" dur="156" decel="50000" autoRev="1" fill="hold">
                                          <p:stCondLst>
                                            <p:cond delay="455"/>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23" dur="136" fill="hold">
                                          <p:stCondLst>
                                            <p:cond delay="864"/>
                                          </p:stCondLst>
                                        </p:cTn>
                                        <p:tgtEl>
                                          <p:spTgt spid="11"/>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Определите, от каких частей	 речи образуются производные предлоги</a:t>
            </a:r>
            <a:endParaRPr lang="ru-RU" sz="3200" dirty="0"/>
          </a:p>
        </p:txBody>
      </p:sp>
      <p:sp>
        <p:nvSpPr>
          <p:cNvPr id="3" name="Содержимое 2"/>
          <p:cNvSpPr>
            <a:spLocks noGrp="1"/>
          </p:cNvSpPr>
          <p:nvPr>
            <p:ph sz="half" idx="1"/>
          </p:nvPr>
        </p:nvSpPr>
        <p:spPr>
          <a:xfrm>
            <a:off x="457200" y="1600200"/>
            <a:ext cx="4614866" cy="4525963"/>
          </a:xfrm>
        </p:spPr>
        <p:txBody>
          <a:bodyPr>
            <a:normAutofit/>
          </a:bodyPr>
          <a:lstStyle/>
          <a:p>
            <a:pPr>
              <a:buNone/>
            </a:pPr>
            <a:r>
              <a:rPr lang="ru-RU" dirty="0" smtClean="0"/>
              <a:t>    </a:t>
            </a:r>
            <a:r>
              <a:rPr lang="ru-RU" u="sng" dirty="0" smtClean="0">
                <a:solidFill>
                  <a:schemeClr val="accent6">
                    <a:lumMod val="75000"/>
                  </a:schemeClr>
                </a:solidFill>
              </a:rPr>
              <a:t>Благодаря</a:t>
            </a:r>
            <a:r>
              <a:rPr lang="ru-RU" dirty="0" smtClean="0"/>
              <a:t> кошкам персидское войско в  525 г. до н. э. одержало победу над египтянами: персы поместили этих животных перед своим войском в виде живого щита.</a:t>
            </a:r>
          </a:p>
          <a:p>
            <a:pPr>
              <a:buNone/>
            </a:pPr>
            <a:endParaRPr lang="ru-RU" dirty="0"/>
          </a:p>
        </p:txBody>
      </p:sp>
      <p:pic>
        <p:nvPicPr>
          <p:cNvPr id="2050" name="Picture 2"/>
          <p:cNvPicPr>
            <a:picLocks noGrp="1" noChangeAspect="1" noChangeArrowheads="1"/>
          </p:cNvPicPr>
          <p:nvPr>
            <p:ph sz="half" idx="2"/>
          </p:nvPr>
        </p:nvPicPr>
        <p:blipFill>
          <a:blip r:embed="rId2"/>
          <a:srcRect/>
          <a:stretch>
            <a:fillRect/>
          </a:stretch>
        </p:blipFill>
        <p:spPr bwMode="auto">
          <a:xfrm rot="253067">
            <a:off x="5238750" y="1928802"/>
            <a:ext cx="3405216" cy="38576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Скругленный прямоугольник 6"/>
          <p:cNvSpPr/>
          <p:nvPr/>
        </p:nvSpPr>
        <p:spPr>
          <a:xfrm>
            <a:off x="1000100" y="5786454"/>
            <a:ext cx="3000396" cy="7858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chemeClr val="accent6">
                    <a:lumMod val="75000"/>
                  </a:schemeClr>
                </a:solidFill>
              </a:rPr>
              <a:t>деепричастие</a:t>
            </a:r>
            <a:endParaRPr lang="ru-RU" sz="3200" dirty="0">
              <a:solidFill>
                <a:schemeClr val="accent6">
                  <a:lumMod val="75000"/>
                </a:schemeClr>
              </a:solidFill>
            </a:endParaRPr>
          </a:p>
        </p:txBody>
      </p:sp>
      <p:sp>
        <p:nvSpPr>
          <p:cNvPr id="6" name="Скругленный прямоугольник 5"/>
          <p:cNvSpPr/>
          <p:nvPr/>
        </p:nvSpPr>
        <p:spPr>
          <a:xfrm>
            <a:off x="928662" y="1357298"/>
            <a:ext cx="2500330" cy="2857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Благодаря кому?</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1000" fill="hold"/>
                                        <p:tgtEl>
                                          <p:spTgt spid="2050"/>
                                        </p:tgtEl>
                                        <p:attrNameLst>
                                          <p:attrName>ppt_w</p:attrName>
                                        </p:attrNameLst>
                                      </p:cBhvr>
                                      <p:tavLst>
                                        <p:tav tm="0">
                                          <p:val>
                                            <p:strVal val="#ppt_w*0.70"/>
                                          </p:val>
                                        </p:tav>
                                        <p:tav tm="100000">
                                          <p:val>
                                            <p:strVal val="#ppt_w"/>
                                          </p:val>
                                        </p:tav>
                                      </p:tavLst>
                                    </p:anim>
                                    <p:anim calcmode="lin" valueType="num">
                                      <p:cBhvr>
                                        <p:cTn id="8" dur="1000" fill="hold"/>
                                        <p:tgtEl>
                                          <p:spTgt spid="2050"/>
                                        </p:tgtEl>
                                        <p:attrNameLst>
                                          <p:attrName>ppt_h</p:attrName>
                                        </p:attrNameLst>
                                      </p:cBhvr>
                                      <p:tavLst>
                                        <p:tav tm="0">
                                          <p:val>
                                            <p:strVal val="#ppt_h"/>
                                          </p:val>
                                        </p:tav>
                                        <p:tav tm="100000">
                                          <p:val>
                                            <p:strVal val="#ppt_h"/>
                                          </p:val>
                                        </p:tav>
                                      </p:tavLst>
                                    </p:anim>
                                    <p:animEffect transition="in" filter="fade">
                                      <p:cBhvr>
                                        <p:cTn id="9" dur="1000"/>
                                        <p:tgtEl>
                                          <p:spTgt spid="2050"/>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circle(in)">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38" presetClass="entr" presetSubtype="0" accel="50000" fill="hold" grpId="0" nodeType="clickEffect">
                                  <p:stCondLst>
                                    <p:cond delay="0"/>
                                  </p:stCondLst>
                                  <p:iterate type="lt">
                                    <p:tmPct val="50000"/>
                                  </p:iterate>
                                  <p:childTnLst>
                                    <p:set>
                                      <p:cBhvr>
                                        <p:cTn id="18" dur="1" fill="hold">
                                          <p:stCondLst>
                                            <p:cond delay="0"/>
                                          </p:stCondLst>
                                        </p:cTn>
                                        <p:tgtEl>
                                          <p:spTgt spid="6"/>
                                        </p:tgtEl>
                                        <p:attrNameLst>
                                          <p:attrName>style.visibility</p:attrName>
                                        </p:attrNameLst>
                                      </p:cBhvr>
                                      <p:to>
                                        <p:strVal val="visible"/>
                                      </p:to>
                                    </p:set>
                                    <p:set>
                                      <p:cBhvr>
                                        <p:cTn id="19" dur="455" fill="hold">
                                          <p:stCondLst>
                                            <p:cond delay="0"/>
                                          </p:stCondLst>
                                        </p:cTn>
                                        <p:tgtEl>
                                          <p:spTgt spid="6"/>
                                        </p:tgtEl>
                                        <p:attrNameLst>
                                          <p:attrName>style.rotation</p:attrName>
                                        </p:attrNameLst>
                                      </p:cBhvr>
                                      <p:to>
                                        <p:strVal val="-45.0"/>
                                      </p:to>
                                    </p:set>
                                    <p:anim calcmode="lin" valueType="num">
                                      <p:cBhvr>
                                        <p:cTn id="20" dur="455" fill="hold">
                                          <p:stCondLst>
                                            <p:cond delay="455"/>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21" dur="455"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22" dur="156" decel="50000" autoRev="1" fill="hold">
                                          <p:stCondLst>
                                            <p:cond delay="455"/>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23" dur="136" fill="hold">
                                          <p:stCondLst>
                                            <p:cond delay="864"/>
                                          </p:stCondLst>
                                        </p:cTn>
                                        <p:tgtEl>
                                          <p:spTgt spid="6"/>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Определите, от каких частей	 речи образуются производные предлоги</a:t>
            </a:r>
            <a:endParaRPr lang="ru-RU" sz="3200" dirty="0"/>
          </a:p>
        </p:txBody>
      </p:sp>
      <p:sp>
        <p:nvSpPr>
          <p:cNvPr id="3" name="Содержимое 2"/>
          <p:cNvSpPr>
            <a:spLocks noGrp="1"/>
          </p:cNvSpPr>
          <p:nvPr>
            <p:ph sz="half" idx="1"/>
          </p:nvPr>
        </p:nvSpPr>
        <p:spPr>
          <a:xfrm>
            <a:off x="285720" y="1600200"/>
            <a:ext cx="4429156" cy="4525963"/>
          </a:xfrm>
        </p:spPr>
        <p:txBody>
          <a:bodyPr>
            <a:normAutofit/>
          </a:bodyPr>
          <a:lstStyle/>
          <a:p>
            <a:pPr>
              <a:buNone/>
            </a:pPr>
            <a:r>
              <a:rPr lang="ru-RU" dirty="0" smtClean="0"/>
              <a:t>    </a:t>
            </a:r>
          </a:p>
          <a:p>
            <a:pPr>
              <a:buNone/>
            </a:pPr>
            <a:endParaRPr lang="ru-RU" dirty="0" smtClean="0"/>
          </a:p>
          <a:p>
            <a:pPr>
              <a:buNone/>
            </a:pPr>
            <a:r>
              <a:rPr lang="ru-RU" dirty="0" smtClean="0"/>
              <a:t>   Какими-то незримыми нитями кошка объединяет </a:t>
            </a:r>
            <a:r>
              <a:rPr lang="ru-RU" u="sng" dirty="0" smtClean="0">
                <a:solidFill>
                  <a:schemeClr val="accent6">
                    <a:lumMod val="75000"/>
                  </a:schemeClr>
                </a:solidFill>
              </a:rPr>
              <a:t>вокруг</a:t>
            </a:r>
            <a:r>
              <a:rPr lang="ru-RU" dirty="0" smtClean="0"/>
              <a:t> себя всю семью, создает особую ауру.</a:t>
            </a:r>
          </a:p>
          <a:p>
            <a:pPr>
              <a:buNone/>
            </a:pPr>
            <a:endParaRPr lang="ru-RU" dirty="0"/>
          </a:p>
        </p:txBody>
      </p:sp>
      <p:pic>
        <p:nvPicPr>
          <p:cNvPr id="3074" name="Picture 2"/>
          <p:cNvPicPr>
            <a:picLocks noGrp="1" noChangeAspect="1" noChangeArrowheads="1"/>
          </p:cNvPicPr>
          <p:nvPr>
            <p:ph sz="half" idx="2"/>
          </p:nvPr>
        </p:nvPicPr>
        <p:blipFill>
          <a:blip r:embed="rId2"/>
          <a:srcRect/>
          <a:stretch>
            <a:fillRect/>
          </a:stretch>
        </p:blipFill>
        <p:spPr bwMode="auto">
          <a:xfrm>
            <a:off x="4786314" y="1857364"/>
            <a:ext cx="4071966" cy="4071966"/>
          </a:xfrm>
          <a:prstGeom prst="rect">
            <a:avLst/>
          </a:prstGeom>
          <a:noFill/>
          <a:ln w="9525">
            <a:noFill/>
            <a:miter lim="800000"/>
            <a:headEnd/>
            <a:tailEnd/>
          </a:ln>
          <a:effectLst/>
          <a:scene3d>
            <a:camera prst="orthographicFront"/>
            <a:lightRig rig="threePt" dir="t"/>
          </a:scene3d>
          <a:sp3d>
            <a:bevelT/>
          </a:sp3d>
        </p:spPr>
      </p:pic>
      <p:sp>
        <p:nvSpPr>
          <p:cNvPr id="7" name="Скругленный прямоугольник 6"/>
          <p:cNvSpPr/>
          <p:nvPr/>
        </p:nvSpPr>
        <p:spPr>
          <a:xfrm>
            <a:off x="857224" y="5357826"/>
            <a:ext cx="3500462" cy="6429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dirty="0" smtClean="0">
                <a:solidFill>
                  <a:schemeClr val="accent6">
                    <a:lumMod val="75000"/>
                  </a:schemeClr>
                </a:solidFill>
              </a:rPr>
              <a:t>наречие</a:t>
            </a:r>
            <a:endParaRPr lang="ru-RU" sz="3600" dirty="0">
              <a:solidFill>
                <a:schemeClr val="accent6">
                  <a:lumMod val="75000"/>
                </a:schemeClr>
              </a:solidFill>
            </a:endParaRPr>
          </a:p>
        </p:txBody>
      </p:sp>
      <p:sp>
        <p:nvSpPr>
          <p:cNvPr id="6" name="Скругленный прямоугольник 5"/>
          <p:cNvSpPr/>
          <p:nvPr/>
        </p:nvSpPr>
        <p:spPr>
          <a:xfrm>
            <a:off x="3286116" y="3143248"/>
            <a:ext cx="1285884"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Вокруг кого?</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1000" fill="hold"/>
                                        <p:tgtEl>
                                          <p:spTgt spid="3074"/>
                                        </p:tgtEl>
                                        <p:attrNameLst>
                                          <p:attrName>ppt_w</p:attrName>
                                        </p:attrNameLst>
                                      </p:cBhvr>
                                      <p:tavLst>
                                        <p:tav tm="0">
                                          <p:val>
                                            <p:strVal val="#ppt_w*0.70"/>
                                          </p:val>
                                        </p:tav>
                                        <p:tav tm="100000">
                                          <p:val>
                                            <p:strVal val="#ppt_w"/>
                                          </p:val>
                                        </p:tav>
                                      </p:tavLst>
                                    </p:anim>
                                    <p:anim calcmode="lin" valueType="num">
                                      <p:cBhvr>
                                        <p:cTn id="8" dur="1000" fill="hold"/>
                                        <p:tgtEl>
                                          <p:spTgt spid="3074"/>
                                        </p:tgtEl>
                                        <p:attrNameLst>
                                          <p:attrName>ppt_h</p:attrName>
                                        </p:attrNameLst>
                                      </p:cBhvr>
                                      <p:tavLst>
                                        <p:tav tm="0">
                                          <p:val>
                                            <p:strVal val="#ppt_h"/>
                                          </p:val>
                                        </p:tav>
                                        <p:tav tm="100000">
                                          <p:val>
                                            <p:strVal val="#ppt_h"/>
                                          </p:val>
                                        </p:tav>
                                      </p:tavLst>
                                    </p:anim>
                                    <p:animEffect transition="in" filter="fade">
                                      <p:cBhvr>
                                        <p:cTn id="9" dur="1000"/>
                                        <p:tgtEl>
                                          <p:spTgt spid="3074"/>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circle(in)">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38" presetClass="entr" presetSubtype="0" accel="50000" fill="hold" grpId="0" nodeType="clickEffect">
                                  <p:stCondLst>
                                    <p:cond delay="0"/>
                                  </p:stCondLst>
                                  <p:iterate type="lt">
                                    <p:tmPct val="50000"/>
                                  </p:iterate>
                                  <p:childTnLst>
                                    <p:set>
                                      <p:cBhvr>
                                        <p:cTn id="18" dur="1" fill="hold">
                                          <p:stCondLst>
                                            <p:cond delay="0"/>
                                          </p:stCondLst>
                                        </p:cTn>
                                        <p:tgtEl>
                                          <p:spTgt spid="6"/>
                                        </p:tgtEl>
                                        <p:attrNameLst>
                                          <p:attrName>style.visibility</p:attrName>
                                        </p:attrNameLst>
                                      </p:cBhvr>
                                      <p:to>
                                        <p:strVal val="visible"/>
                                      </p:to>
                                    </p:set>
                                    <p:set>
                                      <p:cBhvr>
                                        <p:cTn id="19" dur="455" fill="hold">
                                          <p:stCondLst>
                                            <p:cond delay="0"/>
                                          </p:stCondLst>
                                        </p:cTn>
                                        <p:tgtEl>
                                          <p:spTgt spid="6"/>
                                        </p:tgtEl>
                                        <p:attrNameLst>
                                          <p:attrName>style.rotation</p:attrName>
                                        </p:attrNameLst>
                                      </p:cBhvr>
                                      <p:to>
                                        <p:strVal val="-45.0"/>
                                      </p:to>
                                    </p:set>
                                    <p:anim calcmode="lin" valueType="num">
                                      <p:cBhvr>
                                        <p:cTn id="20" dur="455" fill="hold">
                                          <p:stCondLst>
                                            <p:cond delay="455"/>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21" dur="455"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22" dur="156" decel="50000" autoRev="1" fill="hold">
                                          <p:stCondLst>
                                            <p:cond delay="455"/>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23" dur="136" fill="hold">
                                          <p:stCondLst>
                                            <p:cond delay="864"/>
                                          </p:stCondLst>
                                        </p:cTn>
                                        <p:tgtEl>
                                          <p:spTgt spid="6"/>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dirty="0" smtClean="0"/>
              <a:t/>
            </a:r>
            <a:br>
              <a:rPr lang="ru-RU" sz="3100" dirty="0" smtClean="0"/>
            </a:br>
            <a:r>
              <a:rPr lang="ru-RU" sz="31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Обобщите наблюдения по производным предлогам, используя вопросы:</a:t>
            </a:r>
            <a:r>
              <a:rPr lang="ru-RU" dirty="0" smtClean="0"/>
              <a:t/>
            </a:r>
            <a:br>
              <a:rPr lang="ru-RU" dirty="0" smtClean="0"/>
            </a:br>
            <a:endParaRPr lang="ru-RU" dirty="0"/>
          </a:p>
        </p:txBody>
      </p:sp>
      <p:sp>
        <p:nvSpPr>
          <p:cNvPr id="3" name="Содержимое 2"/>
          <p:cNvSpPr>
            <a:spLocks noGrp="1"/>
          </p:cNvSpPr>
          <p:nvPr>
            <p:ph idx="1"/>
          </p:nvPr>
        </p:nvSpPr>
        <p:spPr/>
        <p:txBody>
          <a:bodyPr>
            <a:normAutofit lnSpcReduction="10000"/>
          </a:bodyPr>
          <a:lstStyle/>
          <a:p>
            <a:pPr>
              <a:buNone/>
            </a:pPr>
            <a:r>
              <a:rPr lang="ru-RU" dirty="0" smtClean="0"/>
              <a:t>1.Как образуются производные предлоги?</a:t>
            </a:r>
          </a:p>
          <a:p>
            <a:pPr>
              <a:buNone/>
            </a:pPr>
            <a:r>
              <a:rPr lang="ru-RU" dirty="0" smtClean="0"/>
              <a:t>2.Что происходит с лексическим значением и морфологическими признаками при переходе самостоятельных частей речи в служебные?</a:t>
            </a:r>
          </a:p>
          <a:p>
            <a:pPr>
              <a:buNone/>
            </a:pPr>
            <a:r>
              <a:rPr lang="ru-RU" dirty="0" smtClean="0"/>
              <a:t>3.Какие самостоятельные части речи могут переходить в предлоги?</a:t>
            </a:r>
          </a:p>
          <a:p>
            <a:pPr>
              <a:buNone/>
            </a:pP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2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2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2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2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5" dur="2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6" dur="2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2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2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1" dur="2000" fill="hold"/>
                                        <p:tgtEl>
                                          <p:spTgt spid="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2" dur="2000" fill="hold"/>
                                        <p:tgtEl>
                                          <p:spTgt spid="3">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4000"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Шуточные вопросы</a:t>
            </a:r>
            <a:br>
              <a:rPr lang="ru-RU" sz="4000"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br>
            <a:endParaRPr lang="ru-RU" sz="4000" b="1" dirty="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endParaRPr>
          </a:p>
        </p:txBody>
      </p:sp>
      <p:sp>
        <p:nvSpPr>
          <p:cNvPr id="3" name="Содержимое 2"/>
          <p:cNvSpPr>
            <a:spLocks noGrp="1"/>
          </p:cNvSpPr>
          <p:nvPr>
            <p:ph sz="half" idx="1"/>
          </p:nvPr>
        </p:nvSpPr>
        <p:spPr/>
        <p:txBody>
          <a:bodyPr>
            <a:normAutofit/>
          </a:bodyPr>
          <a:lstStyle/>
          <a:p>
            <a:endParaRPr lang="ru-RU" dirty="0" smtClean="0"/>
          </a:p>
          <a:p>
            <a:pPr>
              <a:buNone/>
            </a:pPr>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Название какого очень распространенного дерева состоит из четырех предлогов?</a:t>
            </a:r>
            <a:endParaRPr lang="ru-RU" dirty="0" smtClean="0"/>
          </a:p>
          <a:p>
            <a:endParaRPr lang="ru-RU" dirty="0" smtClean="0"/>
          </a:p>
          <a:p>
            <a:pPr algn="ctr">
              <a:buNone/>
            </a:pPr>
            <a:r>
              <a:rPr lang="ru-RU"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С- О - С - НА</a:t>
            </a:r>
            <a:endParaRPr lang="ru-RU" sz="4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1026" name="Picture 2"/>
          <p:cNvPicPr>
            <a:picLocks noGrp="1" noChangeAspect="1" noChangeArrowheads="1"/>
          </p:cNvPicPr>
          <p:nvPr>
            <p:ph sz="half" idx="2"/>
          </p:nvPr>
        </p:nvPicPr>
        <p:blipFill>
          <a:blip r:embed="rId2"/>
          <a:srcRect/>
          <a:stretch>
            <a:fillRect/>
          </a:stretch>
        </p:blipFill>
        <p:spPr bwMode="auto">
          <a:xfrm>
            <a:off x="4996952" y="1571613"/>
            <a:ext cx="3685086" cy="4143404"/>
          </a:xfrm>
          <a:prstGeom prst="rect">
            <a:avLst/>
          </a:prstGeom>
          <a:noFill/>
          <a:ln w="9525">
            <a:solidFill>
              <a:schemeClr val="accent3">
                <a:lumMod val="60000"/>
                <a:lumOff val="40000"/>
              </a:schemeClr>
            </a:solid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ircle(in)">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wipe(down)">
                                      <p:cBhvr>
                                        <p:cTn id="12" dur="580">
                                          <p:stCondLst>
                                            <p:cond delay="0"/>
                                          </p:stCondLst>
                                        </p:cTn>
                                        <p:tgtEl>
                                          <p:spTgt spid="1026"/>
                                        </p:tgtEl>
                                      </p:cBhvr>
                                    </p:animEffect>
                                    <p:anim calcmode="lin" valueType="num">
                                      <p:cBhvr>
                                        <p:cTn id="13" dur="1822" tmFilter="0,0; 0.14,0.36; 0.43,0.73; 0.71,0.91; 1.0,1.0">
                                          <p:stCondLst>
                                            <p:cond delay="0"/>
                                          </p:stCondLst>
                                        </p:cTn>
                                        <p:tgtEl>
                                          <p:spTgt spid="1026"/>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026"/>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026"/>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026"/>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026"/>
                                        </p:tgtEl>
                                        <p:attrNameLst>
                                          <p:attrName>ppt_y</p:attrName>
                                        </p:attrNameLst>
                                      </p:cBhvr>
                                      <p:tavLst>
                                        <p:tav tm="0" fmla="#ppt_y-sin(pi*$)/81">
                                          <p:val>
                                            <p:fltVal val="0"/>
                                          </p:val>
                                        </p:tav>
                                        <p:tav tm="100000">
                                          <p:val>
                                            <p:fltVal val="1"/>
                                          </p:val>
                                        </p:tav>
                                      </p:tavLst>
                                    </p:anim>
                                    <p:animScale>
                                      <p:cBhvr>
                                        <p:cTn id="18" dur="26">
                                          <p:stCondLst>
                                            <p:cond delay="650"/>
                                          </p:stCondLst>
                                        </p:cTn>
                                        <p:tgtEl>
                                          <p:spTgt spid="1026"/>
                                        </p:tgtEl>
                                      </p:cBhvr>
                                      <p:to x="100000" y="60000"/>
                                    </p:animScale>
                                    <p:animScale>
                                      <p:cBhvr>
                                        <p:cTn id="19" dur="166" decel="50000">
                                          <p:stCondLst>
                                            <p:cond delay="676"/>
                                          </p:stCondLst>
                                        </p:cTn>
                                        <p:tgtEl>
                                          <p:spTgt spid="1026"/>
                                        </p:tgtEl>
                                      </p:cBhvr>
                                      <p:to x="100000" y="100000"/>
                                    </p:animScale>
                                    <p:animScale>
                                      <p:cBhvr>
                                        <p:cTn id="20" dur="26">
                                          <p:stCondLst>
                                            <p:cond delay="1312"/>
                                          </p:stCondLst>
                                        </p:cTn>
                                        <p:tgtEl>
                                          <p:spTgt spid="1026"/>
                                        </p:tgtEl>
                                      </p:cBhvr>
                                      <p:to x="100000" y="80000"/>
                                    </p:animScale>
                                    <p:animScale>
                                      <p:cBhvr>
                                        <p:cTn id="21" dur="166" decel="50000">
                                          <p:stCondLst>
                                            <p:cond delay="1338"/>
                                          </p:stCondLst>
                                        </p:cTn>
                                        <p:tgtEl>
                                          <p:spTgt spid="1026"/>
                                        </p:tgtEl>
                                      </p:cBhvr>
                                      <p:to x="100000" y="100000"/>
                                    </p:animScale>
                                    <p:animScale>
                                      <p:cBhvr>
                                        <p:cTn id="22" dur="26">
                                          <p:stCondLst>
                                            <p:cond delay="1642"/>
                                          </p:stCondLst>
                                        </p:cTn>
                                        <p:tgtEl>
                                          <p:spTgt spid="1026"/>
                                        </p:tgtEl>
                                      </p:cBhvr>
                                      <p:to x="100000" y="90000"/>
                                    </p:animScale>
                                    <p:animScale>
                                      <p:cBhvr>
                                        <p:cTn id="23" dur="166" decel="50000">
                                          <p:stCondLst>
                                            <p:cond delay="1668"/>
                                          </p:stCondLst>
                                        </p:cTn>
                                        <p:tgtEl>
                                          <p:spTgt spid="1026"/>
                                        </p:tgtEl>
                                      </p:cBhvr>
                                      <p:to x="100000" y="100000"/>
                                    </p:animScale>
                                    <p:animScale>
                                      <p:cBhvr>
                                        <p:cTn id="24" dur="26">
                                          <p:stCondLst>
                                            <p:cond delay="1808"/>
                                          </p:stCondLst>
                                        </p:cTn>
                                        <p:tgtEl>
                                          <p:spTgt spid="1026"/>
                                        </p:tgtEl>
                                      </p:cBhvr>
                                      <p:to x="100000" y="95000"/>
                                    </p:animScale>
                                    <p:animScale>
                                      <p:cBhvr>
                                        <p:cTn id="25" dur="166" decel="50000">
                                          <p:stCondLst>
                                            <p:cond delay="1834"/>
                                          </p:stCondLst>
                                        </p:cTn>
                                        <p:tgtEl>
                                          <p:spTgt spid="1026"/>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blinds(horizontal)">
                                      <p:cBhvr>
                                        <p:cTn id="3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57200" y="214291"/>
            <a:ext cx="4040188" cy="500065"/>
          </a:xfrm>
        </p:spPr>
        <p:txBody>
          <a:bodyPr>
            <a:normAutofit/>
          </a:bodyPr>
          <a:lstStyle/>
          <a:p>
            <a:pPr algn="ctr"/>
            <a:r>
              <a:rPr lang="ru-RU"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Текст 1</a:t>
            </a:r>
            <a:endParaRPr lang="ru-RU" dirty="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endParaRPr>
          </a:p>
        </p:txBody>
      </p:sp>
      <p:sp>
        <p:nvSpPr>
          <p:cNvPr id="4" name="Содержимое 3"/>
          <p:cNvSpPr>
            <a:spLocks noGrp="1"/>
          </p:cNvSpPr>
          <p:nvPr>
            <p:ph sz="half" idx="2"/>
          </p:nvPr>
        </p:nvSpPr>
        <p:spPr>
          <a:xfrm>
            <a:off x="457200" y="714356"/>
            <a:ext cx="4040188" cy="5411807"/>
          </a:xfrm>
        </p:spPr>
        <p:txBody>
          <a:bodyPr>
            <a:normAutofit fontScale="92500" lnSpcReduction="10000"/>
          </a:bodyPr>
          <a:lstStyle/>
          <a:p>
            <a:pPr>
              <a:buNone/>
            </a:pPr>
            <a:r>
              <a:rPr lang="ru-RU" dirty="0" smtClean="0"/>
              <a:t>     Удивительное создание кошка! Она часто идёт навстречу   опасности. Все кошки очень хорошие охотники. В отличие  от других животных эти зверьки необычайно терпеливы. В течение  долгого времени кошка ждёт, пока мышь выйдет из норки. У кошек прекрасное зрение, но в полной темноте они не видят. В такие моменты вместо   глаз кошку выручают усы.</a:t>
            </a:r>
            <a:endParaRPr lang="ru-RU" dirty="0"/>
          </a:p>
        </p:txBody>
      </p:sp>
      <p:sp>
        <p:nvSpPr>
          <p:cNvPr id="5" name="Текст 4"/>
          <p:cNvSpPr>
            <a:spLocks noGrp="1"/>
          </p:cNvSpPr>
          <p:nvPr>
            <p:ph type="body" sz="quarter" idx="3"/>
          </p:nvPr>
        </p:nvSpPr>
        <p:spPr>
          <a:xfrm>
            <a:off x="4645025" y="214291"/>
            <a:ext cx="4041775" cy="500065"/>
          </a:xfrm>
        </p:spPr>
        <p:txBody>
          <a:bodyPr>
            <a:normAutofit/>
          </a:bodyPr>
          <a:lstStyle/>
          <a:p>
            <a:pPr algn="ctr"/>
            <a:r>
              <a:rPr lang="ru-RU"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Текст 1 (эталон)</a:t>
            </a:r>
            <a:endParaRPr lang="ru-RU" dirty="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endParaRPr>
          </a:p>
        </p:txBody>
      </p:sp>
      <p:sp>
        <p:nvSpPr>
          <p:cNvPr id="6" name="Содержимое 5"/>
          <p:cNvSpPr>
            <a:spLocks noGrp="1"/>
          </p:cNvSpPr>
          <p:nvPr>
            <p:ph sz="quarter" idx="4"/>
          </p:nvPr>
        </p:nvSpPr>
        <p:spPr>
          <a:xfrm>
            <a:off x="4645025" y="785794"/>
            <a:ext cx="4041775" cy="5340369"/>
          </a:xfrm>
        </p:spPr>
        <p:txBody>
          <a:bodyPr>
            <a:normAutofit fontScale="92500" lnSpcReduction="20000"/>
          </a:bodyPr>
          <a:lstStyle/>
          <a:p>
            <a:pPr>
              <a:buNone/>
            </a:pPr>
            <a:r>
              <a:rPr lang="ru-RU" dirty="0" smtClean="0"/>
              <a:t>    Удивительное создание кошка! Она часто идёт </a:t>
            </a:r>
            <a:r>
              <a:rPr lang="ru-RU" u="sng" dirty="0" smtClean="0">
                <a:solidFill>
                  <a:schemeClr val="accent6">
                    <a:lumMod val="75000"/>
                  </a:schemeClr>
                </a:solidFill>
              </a:rPr>
              <a:t>навстречу</a:t>
            </a:r>
            <a:r>
              <a:rPr lang="ru-RU" dirty="0" smtClean="0">
                <a:solidFill>
                  <a:schemeClr val="accent6">
                    <a:lumMod val="75000"/>
                  </a:schemeClr>
                </a:solidFill>
              </a:rPr>
              <a:t>  </a:t>
            </a:r>
            <a:r>
              <a:rPr lang="ru-RU" dirty="0" smtClean="0"/>
              <a:t>(нар.) опасности. Все кошки очень хорошие охотники. </a:t>
            </a:r>
            <a:r>
              <a:rPr lang="ru-RU" u="sng" dirty="0" smtClean="0">
                <a:solidFill>
                  <a:schemeClr val="accent6">
                    <a:lumMod val="75000"/>
                  </a:schemeClr>
                </a:solidFill>
              </a:rPr>
              <a:t>В отличие</a:t>
            </a:r>
            <a:r>
              <a:rPr lang="ru-RU" dirty="0" smtClean="0">
                <a:solidFill>
                  <a:schemeClr val="accent6">
                    <a:lumMod val="75000"/>
                  </a:schemeClr>
                </a:solidFill>
              </a:rPr>
              <a:t> </a:t>
            </a:r>
            <a:r>
              <a:rPr lang="ru-RU" dirty="0" smtClean="0"/>
              <a:t>(сущ.) </a:t>
            </a:r>
            <a:r>
              <a:rPr lang="ru-RU" u="sng" dirty="0" smtClean="0">
                <a:solidFill>
                  <a:srgbClr val="FFFF00"/>
                </a:solidFill>
              </a:rPr>
              <a:t>от</a:t>
            </a:r>
            <a:r>
              <a:rPr lang="ru-RU" dirty="0" smtClean="0">
                <a:solidFill>
                  <a:srgbClr val="FFFF00"/>
                </a:solidFill>
              </a:rPr>
              <a:t> </a:t>
            </a:r>
            <a:r>
              <a:rPr lang="ru-RU" dirty="0" smtClean="0"/>
              <a:t>других животных эти зверьки необычайно терпеливы. </a:t>
            </a:r>
            <a:r>
              <a:rPr lang="ru-RU" u="sng" dirty="0" smtClean="0">
                <a:solidFill>
                  <a:schemeClr val="accent6">
                    <a:lumMod val="75000"/>
                  </a:schemeClr>
                </a:solidFill>
              </a:rPr>
              <a:t>В течение</a:t>
            </a:r>
            <a:r>
              <a:rPr lang="ru-RU" dirty="0" smtClean="0">
                <a:solidFill>
                  <a:schemeClr val="accent6">
                    <a:lumMod val="75000"/>
                  </a:schemeClr>
                </a:solidFill>
              </a:rPr>
              <a:t> </a:t>
            </a:r>
            <a:r>
              <a:rPr lang="ru-RU" dirty="0" smtClean="0"/>
              <a:t>(сущ.) долгого времени кошка ждёт, пока мышь выйдет </a:t>
            </a:r>
            <a:r>
              <a:rPr lang="ru-RU" b="1" u="sng" dirty="0" smtClean="0">
                <a:solidFill>
                  <a:srgbClr val="FFFF00"/>
                </a:solidFill>
              </a:rPr>
              <a:t>из</a:t>
            </a:r>
            <a:r>
              <a:rPr lang="ru-RU" dirty="0" smtClean="0">
                <a:solidFill>
                  <a:srgbClr val="FFFF00"/>
                </a:solidFill>
              </a:rPr>
              <a:t> </a:t>
            </a:r>
            <a:r>
              <a:rPr lang="ru-RU" dirty="0" smtClean="0"/>
              <a:t>норки. </a:t>
            </a:r>
            <a:r>
              <a:rPr lang="ru-RU" b="1" u="sng" dirty="0" smtClean="0">
                <a:solidFill>
                  <a:srgbClr val="FFFF00"/>
                </a:solidFill>
              </a:rPr>
              <a:t>У</a:t>
            </a:r>
            <a:r>
              <a:rPr lang="ru-RU" dirty="0" smtClean="0"/>
              <a:t> кошек прекрасное зрение, но </a:t>
            </a:r>
            <a:r>
              <a:rPr lang="ru-RU" b="1" u="sng" dirty="0" smtClean="0">
                <a:solidFill>
                  <a:srgbClr val="FFFF00"/>
                </a:solidFill>
              </a:rPr>
              <a:t>в</a:t>
            </a:r>
            <a:r>
              <a:rPr lang="ru-RU" b="1" dirty="0" smtClean="0">
                <a:solidFill>
                  <a:srgbClr val="FFFF00"/>
                </a:solidFill>
              </a:rPr>
              <a:t> </a:t>
            </a:r>
            <a:r>
              <a:rPr lang="ru-RU" dirty="0" smtClean="0"/>
              <a:t>полной темноте они не видят. </a:t>
            </a:r>
            <a:r>
              <a:rPr lang="ru-RU" b="1" u="sng" dirty="0" smtClean="0">
                <a:solidFill>
                  <a:srgbClr val="FFFF00"/>
                </a:solidFill>
              </a:rPr>
              <a:t>В</a:t>
            </a:r>
            <a:r>
              <a:rPr lang="ru-RU" dirty="0" smtClean="0"/>
              <a:t> такие моменты </a:t>
            </a:r>
            <a:r>
              <a:rPr lang="ru-RU" u="sng" dirty="0" smtClean="0">
                <a:solidFill>
                  <a:schemeClr val="accent6">
                    <a:lumMod val="75000"/>
                  </a:schemeClr>
                </a:solidFill>
              </a:rPr>
              <a:t>вместо</a:t>
            </a:r>
            <a:r>
              <a:rPr lang="ru-RU" dirty="0" smtClean="0"/>
              <a:t>  (нар.) глаз кошку выручают усы. </a:t>
            </a:r>
            <a:endParaRPr lang="ru-RU" dirty="0"/>
          </a:p>
        </p:txBody>
      </p:sp>
      <p:pic>
        <p:nvPicPr>
          <p:cNvPr id="7" name="Picture 4"/>
          <p:cNvPicPr>
            <a:picLocks noChangeAspect="1" noChangeArrowheads="1"/>
          </p:cNvPicPr>
          <p:nvPr/>
        </p:nvPicPr>
        <p:blipFill>
          <a:blip r:embed="rId2" cstate="print"/>
          <a:srcRect/>
          <a:stretch>
            <a:fillRect/>
          </a:stretch>
        </p:blipFill>
        <p:spPr bwMode="auto">
          <a:xfrm>
            <a:off x="3000364" y="5357826"/>
            <a:ext cx="2071702" cy="1500174"/>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3" presetClass="entr" presetSubtype="10" fill="hold" grpId="0" nodeType="after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blinds(horizontal)">
                                      <p:cBhvr>
                                        <p:cTn id="13" dur="500"/>
                                        <p:tgtEl>
                                          <p:spTgt spid="4">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blinds(horizontal)">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57200" y="142853"/>
            <a:ext cx="4040188" cy="714380"/>
          </a:xfrm>
        </p:spPr>
        <p:txBody>
          <a:bodyPr/>
          <a:lstStyle/>
          <a:p>
            <a:pPr algn="ctr"/>
            <a:r>
              <a:rPr lang="ru-RU"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Текст 2</a:t>
            </a:r>
            <a:endParaRPr lang="ru-RU" dirty="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endParaRPr>
          </a:p>
        </p:txBody>
      </p:sp>
      <p:sp>
        <p:nvSpPr>
          <p:cNvPr id="4" name="Содержимое 3"/>
          <p:cNvSpPr>
            <a:spLocks noGrp="1"/>
          </p:cNvSpPr>
          <p:nvPr>
            <p:ph sz="half" idx="2"/>
          </p:nvPr>
        </p:nvSpPr>
        <p:spPr>
          <a:xfrm>
            <a:off x="457200" y="857233"/>
            <a:ext cx="4040188" cy="4929221"/>
          </a:xfrm>
        </p:spPr>
        <p:txBody>
          <a:bodyPr>
            <a:normAutofit fontScale="92500" lnSpcReduction="10000"/>
          </a:bodyPr>
          <a:lstStyle/>
          <a:p>
            <a:pPr>
              <a:buNone/>
            </a:pPr>
            <a:r>
              <a:rPr lang="ru-RU" dirty="0" smtClean="0"/>
              <a:t>     Кошки отличаются тонким слухом. Со стороны может показаться, что киска спит. Да, она спит, но ввиду   особенностей организма слышит вокруг   себя все звуки. Наши питомцы любят поговорить. Много разных чувств они могут выразить за счёт   голоса. Благодаря   кошкам люди избегают разных опасностей.</a:t>
            </a:r>
            <a:endParaRPr lang="ru-RU" dirty="0"/>
          </a:p>
        </p:txBody>
      </p:sp>
      <p:sp>
        <p:nvSpPr>
          <p:cNvPr id="5" name="Текст 4"/>
          <p:cNvSpPr>
            <a:spLocks noGrp="1"/>
          </p:cNvSpPr>
          <p:nvPr>
            <p:ph type="body" sz="quarter" idx="3"/>
          </p:nvPr>
        </p:nvSpPr>
        <p:spPr>
          <a:xfrm>
            <a:off x="4645025" y="142853"/>
            <a:ext cx="4041775" cy="714380"/>
          </a:xfrm>
        </p:spPr>
        <p:txBody>
          <a:bodyPr/>
          <a:lstStyle/>
          <a:p>
            <a:pPr algn="ctr"/>
            <a:r>
              <a:rPr lang="ru-RU"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Текст 2 (эталон)</a:t>
            </a:r>
            <a:endParaRPr lang="ru-RU" dirty="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endParaRPr>
          </a:p>
        </p:txBody>
      </p:sp>
      <p:sp>
        <p:nvSpPr>
          <p:cNvPr id="6" name="Содержимое 5"/>
          <p:cNvSpPr>
            <a:spLocks noGrp="1"/>
          </p:cNvSpPr>
          <p:nvPr>
            <p:ph sz="quarter" idx="4"/>
          </p:nvPr>
        </p:nvSpPr>
        <p:spPr>
          <a:xfrm>
            <a:off x="4645025" y="928670"/>
            <a:ext cx="4041775" cy="4786346"/>
          </a:xfrm>
        </p:spPr>
        <p:txBody>
          <a:bodyPr>
            <a:normAutofit fontScale="92500" lnSpcReduction="20000"/>
          </a:bodyPr>
          <a:lstStyle/>
          <a:p>
            <a:pPr>
              <a:buNone/>
            </a:pPr>
            <a:r>
              <a:rPr lang="ru-RU" dirty="0" smtClean="0"/>
              <a:t>    Кошки отличаются тонким слухом. </a:t>
            </a:r>
            <a:r>
              <a:rPr lang="ru-RU" b="1" u="sng" dirty="0" smtClean="0">
                <a:solidFill>
                  <a:srgbClr val="FFFF00"/>
                </a:solidFill>
              </a:rPr>
              <a:t>Со</a:t>
            </a:r>
            <a:r>
              <a:rPr lang="ru-RU" b="1" dirty="0" smtClean="0"/>
              <a:t> </a:t>
            </a:r>
            <a:r>
              <a:rPr lang="ru-RU" dirty="0" smtClean="0"/>
              <a:t>стороны может показаться, что киска спит. Да, она спит, но </a:t>
            </a:r>
            <a:r>
              <a:rPr lang="ru-RU" u="sng" dirty="0" smtClean="0">
                <a:solidFill>
                  <a:schemeClr val="accent6">
                    <a:lumMod val="75000"/>
                  </a:schemeClr>
                </a:solidFill>
              </a:rPr>
              <a:t>ввиду</a:t>
            </a:r>
            <a:r>
              <a:rPr lang="ru-RU" dirty="0" smtClean="0"/>
              <a:t>  (сущ.) особенностей организма слышит </a:t>
            </a:r>
            <a:r>
              <a:rPr lang="ru-RU" u="sng" dirty="0" smtClean="0">
                <a:solidFill>
                  <a:schemeClr val="accent6">
                    <a:lumMod val="75000"/>
                  </a:schemeClr>
                </a:solidFill>
              </a:rPr>
              <a:t>вокруг</a:t>
            </a:r>
            <a:r>
              <a:rPr lang="ru-RU" dirty="0" smtClean="0"/>
              <a:t>  (нар.) себя все звуки. Наши питомцы любят поговорить. Много разных чувств они могут выразить </a:t>
            </a:r>
            <a:r>
              <a:rPr lang="ru-RU" u="sng" dirty="0" smtClean="0">
                <a:solidFill>
                  <a:schemeClr val="accent6">
                    <a:lumMod val="75000"/>
                  </a:schemeClr>
                </a:solidFill>
              </a:rPr>
              <a:t>за счёт</a:t>
            </a:r>
            <a:r>
              <a:rPr lang="ru-RU" dirty="0" smtClean="0"/>
              <a:t>  (сущ.) голоса. </a:t>
            </a:r>
            <a:r>
              <a:rPr lang="ru-RU" u="sng" dirty="0" smtClean="0">
                <a:solidFill>
                  <a:schemeClr val="accent6">
                    <a:lumMod val="75000"/>
                  </a:schemeClr>
                </a:solidFill>
              </a:rPr>
              <a:t>Благодаря</a:t>
            </a:r>
            <a:r>
              <a:rPr lang="ru-RU" dirty="0" smtClean="0"/>
              <a:t>  (</a:t>
            </a:r>
            <a:r>
              <a:rPr lang="ru-RU" dirty="0" err="1" smtClean="0"/>
              <a:t>дч</a:t>
            </a:r>
            <a:r>
              <a:rPr lang="ru-RU" dirty="0" smtClean="0"/>
              <a:t>.) кошкам люди избегают разных опасностей.</a:t>
            </a:r>
            <a:endParaRPr lang="ru-RU" dirty="0"/>
          </a:p>
        </p:txBody>
      </p:sp>
      <p:pic>
        <p:nvPicPr>
          <p:cNvPr id="7" name="Picture 2"/>
          <p:cNvPicPr>
            <a:picLocks noChangeAspect="1" noChangeArrowheads="1"/>
          </p:cNvPicPr>
          <p:nvPr/>
        </p:nvPicPr>
        <p:blipFill>
          <a:blip r:embed="rId2"/>
          <a:srcRect/>
          <a:stretch>
            <a:fillRect/>
          </a:stretch>
        </p:blipFill>
        <p:spPr bwMode="auto">
          <a:xfrm>
            <a:off x="3071802" y="5286388"/>
            <a:ext cx="1905000" cy="1428750"/>
          </a:xfrm>
          <a:prstGeom prst="rect">
            <a:avLst/>
          </a:prstGeom>
          <a:noFill/>
          <a:ln w="9525">
            <a:noFill/>
            <a:miter lim="800000"/>
            <a:headEnd/>
            <a:tailEnd/>
          </a:ln>
          <a:effectLst>
            <a:glow rad="228600">
              <a:schemeClr val="accent6">
                <a:satMod val="175000"/>
                <a:alpha val="40000"/>
              </a:schemeClr>
            </a:glo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05"/>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 calcmode="lin" valueType="num">
                                      <p:cBhvr>
                                        <p:cTn id="9" dur="1000" fill="hold"/>
                                        <p:tgtEl>
                                          <p:spTgt spid="7"/>
                                        </p:tgtEl>
                                        <p:attrNameLst>
                                          <p:attrName>ppt_x</p:attrName>
                                        </p:attrNameLst>
                                      </p:cBhvr>
                                      <p:tavLst>
                                        <p:tav tm="0">
                                          <p:val>
                                            <p:strVal val="#ppt_x-.2"/>
                                          </p:val>
                                        </p:tav>
                                        <p:tav tm="100000">
                                          <p:val>
                                            <p:strVal val="#ppt_x"/>
                                          </p:val>
                                        </p:tav>
                                      </p:tavLst>
                                    </p:anim>
                                    <p:anim calcmode="lin" valueType="num">
                                      <p:cBhvr>
                                        <p:cTn id="10" dur="1000" fill="hold"/>
                                        <p:tgtEl>
                                          <p:spTgt spid="7"/>
                                        </p:tgtEl>
                                        <p:attrNameLst>
                                          <p:attrName>ppt_y</p:attrName>
                                        </p:attrNameLst>
                                      </p:cBhvr>
                                      <p:tavLst>
                                        <p:tav tm="0">
                                          <p:val>
                                            <p:strVal val="#ppt_y"/>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animEffect transition="in" filter="blinds(horizontal)">
                                      <p:cBhvr>
                                        <p:cTn id="2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Оцените свою работу</a:t>
            </a:r>
            <a:endParaRPr lang="ru-RU"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3" name="Содержимое 2"/>
          <p:cNvSpPr>
            <a:spLocks noGrp="1"/>
          </p:cNvSpPr>
          <p:nvPr>
            <p:ph idx="1"/>
          </p:nvPr>
        </p:nvSpPr>
        <p:spPr/>
        <p:txBody>
          <a:bodyPr/>
          <a:lstStyle/>
          <a:p>
            <a:pPr>
              <a:buNone/>
            </a:pPr>
            <a:endParaRPr lang="ru-RU" dirty="0" smtClean="0"/>
          </a:p>
          <a:p>
            <a:pPr>
              <a:buNone/>
            </a:pPr>
            <a:r>
              <a:rPr lang="ru-RU" dirty="0" smtClean="0"/>
              <a:t>«5» - ошибок нет</a:t>
            </a:r>
          </a:p>
          <a:p>
            <a:pPr>
              <a:buNone/>
            </a:pPr>
            <a:r>
              <a:rPr lang="ru-RU" dirty="0" smtClean="0"/>
              <a:t>«4» - 1-2 ошибки</a:t>
            </a:r>
          </a:p>
          <a:p>
            <a:pPr>
              <a:buNone/>
            </a:pPr>
            <a:r>
              <a:rPr lang="ru-RU" dirty="0" smtClean="0"/>
              <a:t>«3» - 3 ошибки</a:t>
            </a:r>
          </a:p>
          <a:p>
            <a:pPr>
              <a:buNone/>
            </a:pPr>
            <a:r>
              <a:rPr lang="ru-RU" dirty="0" smtClean="0"/>
              <a:t>«2» - 4 и более ошибок</a:t>
            </a: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7"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1" end="1"/>
                                            </p:txEl>
                                          </p:spTgt>
                                        </p:tgtEl>
                                        <p:attrNameLst>
                                          <p:attrName>fill.type</p:attrName>
                                        </p:attrNameLst>
                                      </p:cBhvr>
                                      <p:to>
                                        <p:strVal val="solid"/>
                                      </p:to>
                                    </p:set>
                                  </p:childTnLst>
                                </p:cTn>
                              </p:par>
                            </p:childTnLst>
                          </p:cTn>
                        </p:par>
                        <p:par>
                          <p:cTn id="10" fill="hold">
                            <p:stCondLst>
                              <p:cond delay="56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13"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15" dur="80"/>
                                        <p:tgtEl>
                                          <p:spTgt spid="3">
                                            <p:txEl>
                                              <p:pRg st="2" end="2"/>
                                            </p:txEl>
                                          </p:spTgt>
                                        </p:tgtEl>
                                        <p:attrNameLst>
                                          <p:attrName>fill.type</p:attrName>
                                        </p:attrNameLst>
                                      </p:cBhvr>
                                      <p:to>
                                        <p:strVal val="solid"/>
                                      </p:to>
                                    </p:set>
                                  </p:childTnLst>
                                </p:cTn>
                              </p:par>
                            </p:childTnLst>
                          </p:cTn>
                        </p:par>
                        <p:par>
                          <p:cTn id="16" fill="hold">
                            <p:stCondLst>
                              <p:cond delay="1120"/>
                            </p:stCondLst>
                            <p:childTnLst>
                              <p:par>
                                <p:cTn id="17" presetID="27" presetClass="entr" presetSubtype="0" fill="hold" nodeType="afterEffect">
                                  <p:stCondLst>
                                    <p:cond delay="0"/>
                                  </p:stCondLst>
                                  <p:iterate type="lt">
                                    <p:tmPct val="50000"/>
                                  </p:iterate>
                                  <p:childTnLst>
                                    <p:set>
                                      <p:cBhvr>
                                        <p:cTn id="18"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19"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21" dur="80"/>
                                        <p:tgtEl>
                                          <p:spTgt spid="3">
                                            <p:txEl>
                                              <p:pRg st="3" end="3"/>
                                            </p:txEl>
                                          </p:spTgt>
                                        </p:tgtEl>
                                        <p:attrNameLst>
                                          <p:attrName>fill.type</p:attrName>
                                        </p:attrNameLst>
                                      </p:cBhvr>
                                      <p:to>
                                        <p:strVal val="solid"/>
                                      </p:to>
                                    </p:set>
                                  </p:childTnLst>
                                </p:cTn>
                              </p:par>
                            </p:childTnLst>
                          </p:cTn>
                        </p:par>
                        <p:par>
                          <p:cTn id="22" fill="hold">
                            <p:stCondLst>
                              <p:cond delay="1600"/>
                            </p:stCondLst>
                            <p:childTnLst>
                              <p:par>
                                <p:cTn id="23" presetID="27" presetClass="entr" presetSubtype="0" fill="hold" nodeType="afterEffect">
                                  <p:stCondLst>
                                    <p:cond delay="0"/>
                                  </p:stCondLst>
                                  <p:iterate type="lt">
                                    <p:tmPct val="50000"/>
                                  </p:iterate>
                                  <p:childTnLst>
                                    <p:set>
                                      <p:cBhvr>
                                        <p:cTn id="24" dur="1" fill="hold">
                                          <p:stCondLst>
                                            <p:cond delay="0"/>
                                          </p:stCondLst>
                                        </p:cTn>
                                        <p:tgtEl>
                                          <p:spTgt spid="3">
                                            <p:txEl>
                                              <p:pRg st="4" end="4"/>
                                            </p:txEl>
                                          </p:spTgt>
                                        </p:tgtEl>
                                        <p:attrNameLst>
                                          <p:attrName>style.visibility</p:attrName>
                                        </p:attrNameLst>
                                      </p:cBhvr>
                                      <p:to>
                                        <p:strVal val="visible"/>
                                      </p:to>
                                    </p:set>
                                    <p:anim calcmode="discrete" valueType="clr">
                                      <p:cBhvr override="childStyle">
                                        <p:cTn id="25" dur="80"/>
                                        <p:tgtEl>
                                          <p:spTgt spid="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3">
                                            <p:txEl>
                                              <p:pRg st="4" end="4"/>
                                            </p:txEl>
                                          </p:spTgt>
                                        </p:tgtEl>
                                        <p:attrNameLst>
                                          <p:attrName>fillcolor</p:attrName>
                                        </p:attrNameLst>
                                      </p:cBhvr>
                                      <p:tavLst>
                                        <p:tav tm="0">
                                          <p:val>
                                            <p:clrVal>
                                              <a:schemeClr val="accent2"/>
                                            </p:clrVal>
                                          </p:val>
                                        </p:tav>
                                        <p:tav tm="50000">
                                          <p:val>
                                            <p:clrVal>
                                              <a:schemeClr val="hlink"/>
                                            </p:clrVal>
                                          </p:val>
                                        </p:tav>
                                      </p:tavLst>
                                    </p:anim>
                                    <p:set>
                                      <p:cBhvr>
                                        <p:cTn id="27" dur="80"/>
                                        <p:tgtEl>
                                          <p:spTgt spid="3">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0"/>
            <a:ext cx="8229600" cy="6715148"/>
          </a:xfrm>
        </p:spPr>
        <p:txBody>
          <a:bodyPr>
            <a:normAutofit fontScale="47500" lnSpcReduction="20000"/>
          </a:bodyPr>
          <a:lstStyle/>
          <a:p>
            <a:pPr algn="ctr">
              <a:buNone/>
            </a:pPr>
            <a:r>
              <a:rPr lang="ru-RU" b="1" i="1" dirty="0" smtClean="0"/>
              <a:t>Тест</a:t>
            </a:r>
          </a:p>
          <a:p>
            <a:pPr algn="ctr">
              <a:buNone/>
            </a:pPr>
            <a:endParaRPr lang="ru-RU" dirty="0" smtClean="0"/>
          </a:p>
          <a:p>
            <a:pPr>
              <a:buNone/>
            </a:pPr>
            <a:r>
              <a:rPr lang="ru-RU" b="1" dirty="0" smtClean="0"/>
              <a:t>1.Выпишите из предложения все предлоги.</a:t>
            </a:r>
            <a:endParaRPr lang="ru-RU" dirty="0" smtClean="0"/>
          </a:p>
          <a:p>
            <a:pPr>
              <a:buNone/>
            </a:pPr>
            <a:r>
              <a:rPr lang="ru-RU" i="1" dirty="0" smtClean="0"/>
              <a:t>       В настоящее время в мире насчитывается около 600 миллионов домашних кошек, выведено около 200 пород.</a:t>
            </a:r>
            <a:endParaRPr lang="ru-RU" dirty="0" smtClean="0"/>
          </a:p>
          <a:p>
            <a:pPr>
              <a:buNone/>
            </a:pPr>
            <a:r>
              <a:rPr lang="ru-RU" b="1" dirty="0" smtClean="0"/>
              <a:t>2. Выпишите из предложения производный предлог.</a:t>
            </a:r>
            <a:endParaRPr lang="ru-RU" dirty="0" smtClean="0"/>
          </a:p>
          <a:p>
            <a:pPr>
              <a:buNone/>
            </a:pPr>
            <a:r>
              <a:rPr lang="ru-RU" i="1" dirty="0" smtClean="0"/>
              <a:t>       В продолжение   10 000 лет кошки ценятся человеком  за способность охотиться на грызунов и других домашних вредителей</a:t>
            </a:r>
            <a:endParaRPr lang="ru-RU" dirty="0" smtClean="0"/>
          </a:p>
          <a:p>
            <a:pPr>
              <a:buNone/>
            </a:pPr>
            <a:r>
              <a:rPr lang="ru-RU" b="1" dirty="0" smtClean="0"/>
              <a:t>3. Выпишите из предложения все предлоги.</a:t>
            </a:r>
            <a:endParaRPr lang="ru-RU" dirty="0" smtClean="0"/>
          </a:p>
          <a:p>
            <a:pPr>
              <a:buNone/>
            </a:pPr>
            <a:r>
              <a:rPr lang="ru-RU" i="1" dirty="0" smtClean="0"/>
              <a:t>       Благодаря хорошему нюху и развитыми вкусовыми рецепторами на языке, кошки хорошо ориентируются во вкусах, различают кислое, горькое и солёное.</a:t>
            </a:r>
            <a:endParaRPr lang="ru-RU" dirty="0" smtClean="0"/>
          </a:p>
          <a:p>
            <a:pPr>
              <a:buNone/>
            </a:pPr>
            <a:r>
              <a:rPr lang="ru-RU" b="1" dirty="0" smtClean="0"/>
              <a:t>4. Выпишите из предложения непроизводный предлог.</a:t>
            </a:r>
            <a:endParaRPr lang="ru-RU" dirty="0" smtClean="0"/>
          </a:p>
          <a:p>
            <a:pPr>
              <a:buNone/>
            </a:pPr>
            <a:r>
              <a:rPr lang="ru-RU" i="1" dirty="0" smtClean="0"/>
              <a:t>       Домашние кошки используют много разнообразных звуковых сигналов для общения, включая несколько различных видов мяуканья: мурлыканье, шипение, завывание, свист, ворчание и другие.</a:t>
            </a:r>
            <a:endParaRPr lang="ru-RU" dirty="0" smtClean="0"/>
          </a:p>
          <a:p>
            <a:pPr>
              <a:buNone/>
            </a:pPr>
            <a:r>
              <a:rPr lang="ru-RU" b="1" dirty="0" smtClean="0"/>
              <a:t>5. Укажите правильную морфологическую характеристику слова  «в течение» из предложения:</a:t>
            </a:r>
            <a:endParaRPr lang="ru-RU" dirty="0" smtClean="0"/>
          </a:p>
          <a:p>
            <a:pPr>
              <a:buNone/>
            </a:pPr>
            <a:r>
              <a:rPr lang="ru-RU" dirty="0" smtClean="0"/>
              <a:t>       До сих пор кошки считаются лучшим средством борьбы с грызунами: в среднем одна кошка в течение одного года ловит 57 мелких животных.</a:t>
            </a:r>
          </a:p>
          <a:p>
            <a:pPr>
              <a:buNone/>
            </a:pPr>
            <a:r>
              <a:rPr lang="ru-RU" i="1" dirty="0" smtClean="0"/>
              <a:t>      1) союз         2) производный предлог        3) существительное с предлогом           </a:t>
            </a:r>
          </a:p>
          <a:p>
            <a:pPr>
              <a:buNone/>
            </a:pPr>
            <a:r>
              <a:rPr lang="ru-RU" i="1" dirty="0" smtClean="0"/>
              <a:t>     4) непроизводный предлог</a:t>
            </a:r>
            <a:endParaRPr lang="ru-RU" dirty="0" smtClean="0"/>
          </a:p>
          <a:p>
            <a:pPr>
              <a:buNone/>
            </a:pPr>
            <a:r>
              <a:rPr lang="ru-RU" dirty="0" smtClean="0"/>
              <a:t>6</a:t>
            </a:r>
            <a:r>
              <a:rPr lang="ru-RU" b="1" dirty="0" smtClean="0"/>
              <a:t>. Укажите правильную морфологическую характеристику слова  «благодаря» из предложения:</a:t>
            </a:r>
            <a:endParaRPr lang="ru-RU" dirty="0" smtClean="0"/>
          </a:p>
          <a:p>
            <a:pPr>
              <a:buNone/>
            </a:pPr>
            <a:r>
              <a:rPr lang="ru-RU" i="1" dirty="0" smtClean="0"/>
              <a:t>       Мы выходили из дома, благодаря хозяев за прекрасного котенка, которого только что приобрели.</a:t>
            </a:r>
            <a:endParaRPr lang="ru-RU" dirty="0" smtClean="0"/>
          </a:p>
          <a:p>
            <a:pPr>
              <a:buNone/>
            </a:pPr>
            <a:r>
              <a:rPr lang="ru-RU" i="1" dirty="0" smtClean="0"/>
              <a:t>      1) союз         2) производный предлог        3) наречие          4) деепричастие</a:t>
            </a:r>
            <a:endParaRPr lang="ru-RU" dirty="0" smtClean="0"/>
          </a:p>
          <a:p>
            <a:pPr>
              <a:buNone/>
            </a:pPr>
            <a:r>
              <a:rPr lang="ru-RU" i="1" dirty="0" smtClean="0"/>
              <a:t> </a:t>
            </a:r>
            <a:endParaRPr lang="ru-RU" dirty="0" smtClean="0"/>
          </a:p>
          <a:p>
            <a:endParaRPr lang="ru-RU"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57200" y="142853"/>
            <a:ext cx="4040188" cy="928693"/>
          </a:xfrm>
        </p:spPr>
        <p:txBody>
          <a:bodyPr>
            <a:normAutofit/>
          </a:bodyPr>
          <a:lstStyle/>
          <a:p>
            <a:pPr algn="ctr"/>
            <a:r>
              <a:rPr lang="ru-RU" sz="4000" dirty="0" smtClean="0">
                <a:solidFill>
                  <a:schemeClr val="accent1">
                    <a:lumMod val="75000"/>
                  </a:schemeClr>
                </a:solidFill>
              </a:rPr>
              <a:t>Ответы</a:t>
            </a:r>
            <a:endParaRPr lang="ru-RU" sz="4000" dirty="0">
              <a:solidFill>
                <a:schemeClr val="accent1">
                  <a:lumMod val="75000"/>
                </a:schemeClr>
              </a:solidFill>
            </a:endParaRPr>
          </a:p>
        </p:txBody>
      </p:sp>
      <p:sp>
        <p:nvSpPr>
          <p:cNvPr id="4" name="Содержимое 3"/>
          <p:cNvSpPr>
            <a:spLocks noGrp="1"/>
          </p:cNvSpPr>
          <p:nvPr>
            <p:ph sz="half" idx="2"/>
          </p:nvPr>
        </p:nvSpPr>
        <p:spPr>
          <a:xfrm>
            <a:off x="457200" y="1142984"/>
            <a:ext cx="4040188" cy="4983179"/>
          </a:xfrm>
        </p:spPr>
        <p:txBody>
          <a:bodyPr/>
          <a:lstStyle/>
          <a:p>
            <a:pPr>
              <a:buNone/>
            </a:pPr>
            <a:endParaRPr lang="ru-RU"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buNone/>
            </a:pPr>
            <a:endParaRPr lang="ru-RU"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buNone/>
            </a:pPr>
            <a:r>
              <a:rPr lang="ru-RU" b="1" i="1" dirty="0" smtClean="0">
                <a:ln w="1905"/>
                <a:solidFill>
                  <a:schemeClr val="accent1">
                    <a:lumMod val="75000"/>
                  </a:schemeClr>
                </a:solidFill>
                <a:effectLst>
                  <a:innerShdw blurRad="69850" dist="43180" dir="5400000">
                    <a:srgbClr val="000000">
                      <a:alpha val="65000"/>
                    </a:srgbClr>
                  </a:innerShdw>
                </a:effectLst>
              </a:rPr>
              <a:t>1. В, около</a:t>
            </a:r>
            <a:endParaRPr lang="ru-RU" b="1" dirty="0" smtClean="0">
              <a:ln w="1905"/>
              <a:solidFill>
                <a:schemeClr val="accent1">
                  <a:lumMod val="75000"/>
                </a:schemeClr>
              </a:solidFill>
              <a:effectLst>
                <a:innerShdw blurRad="69850" dist="43180" dir="5400000">
                  <a:srgbClr val="000000">
                    <a:alpha val="65000"/>
                  </a:srgbClr>
                </a:innerShdw>
              </a:effectLst>
            </a:endParaRPr>
          </a:p>
          <a:p>
            <a:pPr>
              <a:buNone/>
            </a:pPr>
            <a:r>
              <a:rPr lang="ru-RU" b="1" i="1" dirty="0" smtClean="0">
                <a:ln w="1905"/>
                <a:solidFill>
                  <a:schemeClr val="accent1">
                    <a:lumMod val="75000"/>
                  </a:schemeClr>
                </a:solidFill>
                <a:effectLst>
                  <a:innerShdw blurRad="69850" dist="43180" dir="5400000">
                    <a:srgbClr val="000000">
                      <a:alpha val="65000"/>
                    </a:srgbClr>
                  </a:innerShdw>
                </a:effectLst>
              </a:rPr>
              <a:t>2. В продолжение</a:t>
            </a:r>
            <a:endParaRPr lang="ru-RU" b="1" dirty="0" smtClean="0">
              <a:ln w="1905"/>
              <a:solidFill>
                <a:schemeClr val="accent1">
                  <a:lumMod val="75000"/>
                </a:schemeClr>
              </a:solidFill>
              <a:effectLst>
                <a:innerShdw blurRad="69850" dist="43180" dir="5400000">
                  <a:srgbClr val="000000">
                    <a:alpha val="65000"/>
                  </a:srgbClr>
                </a:innerShdw>
              </a:effectLst>
            </a:endParaRPr>
          </a:p>
          <a:p>
            <a:pPr>
              <a:buNone/>
            </a:pPr>
            <a:r>
              <a:rPr lang="ru-RU" b="1" i="1" dirty="0" smtClean="0">
                <a:ln w="1905"/>
                <a:solidFill>
                  <a:schemeClr val="accent1">
                    <a:lumMod val="75000"/>
                  </a:schemeClr>
                </a:solidFill>
                <a:effectLst>
                  <a:innerShdw blurRad="69850" dist="43180" dir="5400000">
                    <a:srgbClr val="000000">
                      <a:alpha val="65000"/>
                    </a:srgbClr>
                  </a:innerShdw>
                </a:effectLst>
              </a:rPr>
              <a:t>3. Благодаря, на, во</a:t>
            </a:r>
            <a:endParaRPr lang="ru-RU" b="1" dirty="0" smtClean="0">
              <a:ln w="1905"/>
              <a:solidFill>
                <a:schemeClr val="accent1">
                  <a:lumMod val="75000"/>
                </a:schemeClr>
              </a:solidFill>
              <a:effectLst>
                <a:innerShdw blurRad="69850" dist="43180" dir="5400000">
                  <a:srgbClr val="000000">
                    <a:alpha val="65000"/>
                  </a:srgbClr>
                </a:innerShdw>
              </a:effectLst>
            </a:endParaRPr>
          </a:p>
          <a:p>
            <a:pPr>
              <a:buNone/>
            </a:pPr>
            <a:r>
              <a:rPr lang="ru-RU" b="1" i="1" dirty="0" smtClean="0">
                <a:ln w="1905"/>
                <a:solidFill>
                  <a:schemeClr val="accent1">
                    <a:lumMod val="75000"/>
                  </a:schemeClr>
                </a:solidFill>
                <a:effectLst>
                  <a:innerShdw blurRad="69850" dist="43180" dir="5400000">
                    <a:srgbClr val="000000">
                      <a:alpha val="65000"/>
                    </a:srgbClr>
                  </a:innerShdw>
                </a:effectLst>
              </a:rPr>
              <a:t>4. Для</a:t>
            </a:r>
            <a:endParaRPr lang="ru-RU" b="1" dirty="0" smtClean="0">
              <a:ln w="1905"/>
              <a:solidFill>
                <a:schemeClr val="accent1">
                  <a:lumMod val="75000"/>
                </a:schemeClr>
              </a:solidFill>
              <a:effectLst>
                <a:innerShdw blurRad="69850" dist="43180" dir="5400000">
                  <a:srgbClr val="000000">
                    <a:alpha val="65000"/>
                  </a:srgbClr>
                </a:innerShdw>
              </a:effectLst>
            </a:endParaRPr>
          </a:p>
          <a:p>
            <a:pPr>
              <a:buNone/>
            </a:pPr>
            <a:r>
              <a:rPr lang="ru-RU" b="1" i="1" dirty="0" smtClean="0">
                <a:ln w="1905"/>
                <a:solidFill>
                  <a:schemeClr val="accent1">
                    <a:lumMod val="75000"/>
                  </a:schemeClr>
                </a:solidFill>
                <a:effectLst>
                  <a:innerShdw blurRad="69850" dist="43180" dir="5400000">
                    <a:srgbClr val="000000">
                      <a:alpha val="65000"/>
                    </a:srgbClr>
                  </a:innerShdw>
                </a:effectLst>
              </a:rPr>
              <a:t>5. Производный предлог</a:t>
            </a:r>
            <a:endParaRPr lang="ru-RU" b="1" dirty="0" smtClean="0">
              <a:ln w="1905"/>
              <a:solidFill>
                <a:schemeClr val="accent1">
                  <a:lumMod val="75000"/>
                </a:schemeClr>
              </a:solidFill>
              <a:effectLst>
                <a:innerShdw blurRad="69850" dist="43180" dir="5400000">
                  <a:srgbClr val="000000">
                    <a:alpha val="65000"/>
                  </a:srgbClr>
                </a:innerShdw>
              </a:effectLst>
            </a:endParaRPr>
          </a:p>
          <a:p>
            <a:pPr>
              <a:buNone/>
            </a:pPr>
            <a:r>
              <a:rPr lang="ru-RU" b="1" i="1" dirty="0" smtClean="0">
                <a:ln w="1905"/>
                <a:solidFill>
                  <a:schemeClr val="accent1">
                    <a:lumMod val="75000"/>
                  </a:schemeClr>
                </a:solidFill>
                <a:effectLst>
                  <a:innerShdw blurRad="69850" dist="43180" dir="5400000">
                    <a:srgbClr val="000000">
                      <a:alpha val="65000"/>
                    </a:srgbClr>
                  </a:innerShdw>
                </a:effectLst>
              </a:rPr>
              <a:t>6. Деепричастие</a:t>
            </a:r>
            <a:endParaRPr lang="ru-RU" b="1" dirty="0" smtClean="0">
              <a:ln w="1905"/>
              <a:solidFill>
                <a:schemeClr val="accent1">
                  <a:lumMod val="75000"/>
                </a:schemeClr>
              </a:solidFill>
              <a:effectLst>
                <a:innerShdw blurRad="69850" dist="43180" dir="5400000">
                  <a:srgbClr val="000000">
                    <a:alpha val="65000"/>
                  </a:srgbClr>
                </a:innerShdw>
              </a:effectLst>
            </a:endParaRPr>
          </a:p>
          <a:p>
            <a:pPr>
              <a:buNone/>
            </a:pPr>
            <a:endParaRPr lang="ru-RU" dirty="0"/>
          </a:p>
        </p:txBody>
      </p:sp>
      <p:sp>
        <p:nvSpPr>
          <p:cNvPr id="5" name="Текст 4"/>
          <p:cNvSpPr>
            <a:spLocks noGrp="1"/>
          </p:cNvSpPr>
          <p:nvPr>
            <p:ph type="body" sz="quarter" idx="3"/>
          </p:nvPr>
        </p:nvSpPr>
        <p:spPr>
          <a:xfrm>
            <a:off x="4645025" y="142852"/>
            <a:ext cx="4041775" cy="1500198"/>
          </a:xfrm>
        </p:spPr>
        <p:txBody>
          <a:bodyPr>
            <a:normAutofit fontScale="25000" lnSpcReduction="20000"/>
          </a:bodyPr>
          <a:lstStyle/>
          <a:p>
            <a:endParaRPr lang="ru-RU" dirty="0" smtClean="0">
              <a:solidFill>
                <a:schemeClr val="accent1">
                  <a:lumMod val="75000"/>
                </a:schemeClr>
              </a:solidFill>
            </a:endParaRPr>
          </a:p>
          <a:p>
            <a:endParaRPr lang="ru-RU" dirty="0" smtClean="0">
              <a:solidFill>
                <a:schemeClr val="accent1">
                  <a:lumMod val="75000"/>
                </a:schemeClr>
              </a:solidFill>
            </a:endParaRPr>
          </a:p>
          <a:p>
            <a:endParaRPr lang="ru-RU" dirty="0" smtClean="0">
              <a:solidFill>
                <a:schemeClr val="accent1">
                  <a:lumMod val="75000"/>
                </a:schemeClr>
              </a:solidFill>
            </a:endParaRPr>
          </a:p>
          <a:p>
            <a:endParaRPr lang="ru-RU" dirty="0" smtClean="0">
              <a:solidFill>
                <a:schemeClr val="accent1">
                  <a:lumMod val="75000"/>
                </a:schemeClr>
              </a:solidFill>
            </a:endParaRPr>
          </a:p>
          <a:p>
            <a:pPr algn="ctr"/>
            <a:r>
              <a:rPr lang="ru-RU" sz="14400" dirty="0" smtClean="0">
                <a:solidFill>
                  <a:schemeClr val="accent1">
                    <a:lumMod val="75000"/>
                  </a:schemeClr>
                </a:solidFill>
              </a:rPr>
              <a:t>Оцените свою работу</a:t>
            </a:r>
          </a:p>
          <a:p>
            <a:pPr algn="ctr"/>
            <a:endParaRPr lang="ru-RU" dirty="0"/>
          </a:p>
        </p:txBody>
      </p:sp>
      <p:sp>
        <p:nvSpPr>
          <p:cNvPr id="6" name="Содержимое 5"/>
          <p:cNvSpPr>
            <a:spLocks noGrp="1"/>
          </p:cNvSpPr>
          <p:nvPr>
            <p:ph sz="quarter" idx="4"/>
          </p:nvPr>
        </p:nvSpPr>
        <p:spPr>
          <a:xfrm>
            <a:off x="4645025" y="1714488"/>
            <a:ext cx="4041775" cy="4411675"/>
          </a:xfrm>
        </p:spPr>
        <p:txBody>
          <a:bodyPr/>
          <a:lstStyle/>
          <a:p>
            <a:pPr>
              <a:buNone/>
            </a:pPr>
            <a:endParaRPr lang="ru-RU" dirty="0" smtClean="0">
              <a:solidFill>
                <a:schemeClr val="accent1">
                  <a:lumMod val="75000"/>
                </a:schemeClr>
              </a:solidFill>
            </a:endParaRPr>
          </a:p>
          <a:p>
            <a:pPr>
              <a:buNone/>
            </a:pPr>
            <a:endParaRPr lang="ru-RU" dirty="0" smtClean="0">
              <a:solidFill>
                <a:schemeClr val="accent1">
                  <a:lumMod val="75000"/>
                </a:schemeClr>
              </a:solidFill>
            </a:endParaRPr>
          </a:p>
          <a:p>
            <a:pPr>
              <a:buNone/>
            </a:pPr>
            <a:r>
              <a:rPr lang="ru-RU" b="1" dirty="0" smtClean="0">
                <a:solidFill>
                  <a:schemeClr val="accent1">
                    <a:lumMod val="75000"/>
                  </a:schemeClr>
                </a:solidFill>
              </a:rPr>
              <a:t>«5» - ошибок нет</a:t>
            </a:r>
          </a:p>
          <a:p>
            <a:pPr>
              <a:buNone/>
            </a:pPr>
            <a:r>
              <a:rPr lang="ru-RU" b="1" dirty="0" smtClean="0">
                <a:solidFill>
                  <a:schemeClr val="accent1">
                    <a:lumMod val="75000"/>
                  </a:schemeClr>
                </a:solidFill>
              </a:rPr>
              <a:t>«4» - 1-2 ошибки</a:t>
            </a:r>
          </a:p>
          <a:p>
            <a:pPr>
              <a:buNone/>
            </a:pPr>
            <a:r>
              <a:rPr lang="ru-RU" b="1" dirty="0" smtClean="0">
                <a:solidFill>
                  <a:schemeClr val="accent1">
                    <a:lumMod val="75000"/>
                  </a:schemeClr>
                </a:solidFill>
              </a:rPr>
              <a:t>«3» - 3 ошибки</a:t>
            </a:r>
          </a:p>
          <a:p>
            <a:pPr>
              <a:buNone/>
            </a:pPr>
            <a:r>
              <a:rPr lang="ru-RU" b="1" dirty="0" smtClean="0">
                <a:solidFill>
                  <a:schemeClr val="accent1">
                    <a:lumMod val="75000"/>
                  </a:schemeClr>
                </a:solidFill>
              </a:rPr>
              <a:t>«2» - 4 и более ошибок</a:t>
            </a: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par>
                          <p:cTn id="8" fill="hold">
                            <p:stCondLst>
                              <p:cond delay="500"/>
                            </p:stCondLst>
                            <p:childTnLst>
                              <p:par>
                                <p:cTn id="9" presetID="7" presetClass="entr" presetSubtype="4" fill="hold" grpId="0" nodeType="after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 calcmode="lin" valueType="num">
                                      <p:cBhvr additive="base">
                                        <p:cTn id="11"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2" dur="10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7" presetClass="entr" presetSubtype="4" fill="hold" grpId="0" nodeType="after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 calcmode="lin" valueType="num">
                                      <p:cBhvr additive="base">
                                        <p:cTn id="16"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7" dur="10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par>
                          <p:cTn id="18" fill="hold">
                            <p:stCondLst>
                              <p:cond delay="2500"/>
                            </p:stCondLst>
                            <p:childTnLst>
                              <p:par>
                                <p:cTn id="19" presetID="7" presetClass="entr" presetSubtype="4" fill="hold" grpId="0" nodeType="after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 calcmode="lin" valueType="num">
                                      <p:cBhvr additive="base">
                                        <p:cTn id="21"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2" dur="10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par>
                          <p:cTn id="23" fill="hold">
                            <p:stCondLst>
                              <p:cond delay="3500"/>
                            </p:stCondLst>
                            <p:childTnLst>
                              <p:par>
                                <p:cTn id="24" presetID="7" presetClass="entr" presetSubtype="4" fill="hold" grpId="0" nodeType="afterEffect">
                                  <p:stCondLst>
                                    <p:cond delay="0"/>
                                  </p:stCondLst>
                                  <p:childTnLst>
                                    <p:set>
                                      <p:cBhvr>
                                        <p:cTn id="25" dur="1" fill="hold">
                                          <p:stCondLst>
                                            <p:cond delay="0"/>
                                          </p:stCondLst>
                                        </p:cTn>
                                        <p:tgtEl>
                                          <p:spTgt spid="4">
                                            <p:txEl>
                                              <p:pRg st="5" end="5"/>
                                            </p:txEl>
                                          </p:spTgt>
                                        </p:tgtEl>
                                        <p:attrNameLst>
                                          <p:attrName>style.visibility</p:attrName>
                                        </p:attrNameLst>
                                      </p:cBhvr>
                                      <p:to>
                                        <p:strVal val="visible"/>
                                      </p:to>
                                    </p:set>
                                    <p:anim calcmode="lin" valueType="num">
                                      <p:cBhvr additive="base">
                                        <p:cTn id="26"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27" dur="10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par>
                          <p:cTn id="28" fill="hold">
                            <p:stCondLst>
                              <p:cond delay="4500"/>
                            </p:stCondLst>
                            <p:childTnLst>
                              <p:par>
                                <p:cTn id="29" presetID="7" presetClass="entr" presetSubtype="4" fill="hold" grpId="0" nodeType="after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anim calcmode="lin" valueType="num">
                                      <p:cBhvr additive="base">
                                        <p:cTn id="31"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par>
                          <p:cTn id="33" fill="hold">
                            <p:stCondLst>
                              <p:cond delay="5500"/>
                            </p:stCondLst>
                            <p:childTnLst>
                              <p:par>
                                <p:cTn id="34" presetID="7" presetClass="entr" presetSubtype="4" fill="hold" grpId="0" nodeType="afterEffect">
                                  <p:stCondLst>
                                    <p:cond delay="0"/>
                                  </p:stCondLst>
                                  <p:childTnLst>
                                    <p:set>
                                      <p:cBhvr>
                                        <p:cTn id="35" dur="1" fill="hold">
                                          <p:stCondLst>
                                            <p:cond delay="0"/>
                                          </p:stCondLst>
                                        </p:cTn>
                                        <p:tgtEl>
                                          <p:spTgt spid="4">
                                            <p:txEl>
                                              <p:pRg st="7" end="7"/>
                                            </p:txEl>
                                          </p:spTgt>
                                        </p:tgtEl>
                                        <p:attrNameLst>
                                          <p:attrName>style.visibility</p:attrName>
                                        </p:attrNameLst>
                                      </p:cBhvr>
                                      <p:to>
                                        <p:strVal val="visible"/>
                                      </p:to>
                                    </p:set>
                                    <p:anim calcmode="lin" valueType="num">
                                      <p:cBhvr additive="base">
                                        <p:cTn id="36"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37" dur="10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5">
                                            <p:txEl>
                                              <p:pRg st="4" end="4"/>
                                            </p:txEl>
                                          </p:spTgt>
                                        </p:tgtEl>
                                        <p:attrNameLst>
                                          <p:attrName>style.visibility</p:attrName>
                                        </p:attrNameLst>
                                      </p:cBhvr>
                                      <p:to>
                                        <p:strVal val="visible"/>
                                      </p:to>
                                    </p:set>
                                    <p:animEffect transition="in" filter="blinds(horizontal)">
                                      <p:cBhvr>
                                        <p:cTn id="42" dur="500"/>
                                        <p:tgtEl>
                                          <p:spTgt spid="5">
                                            <p:txEl>
                                              <p:pRg st="4" end="4"/>
                                            </p:txEl>
                                          </p:spTgt>
                                        </p:tgtEl>
                                      </p:cBhvr>
                                    </p:animEffect>
                                  </p:childTnLst>
                                </p:cTn>
                              </p:par>
                            </p:childTnLst>
                          </p:cTn>
                        </p:par>
                        <p:par>
                          <p:cTn id="43" fill="hold">
                            <p:stCondLst>
                              <p:cond delay="500"/>
                            </p:stCondLst>
                            <p:childTnLst>
                              <p:par>
                                <p:cTn id="44" presetID="7" presetClass="entr" presetSubtype="4" fill="hold" nodeType="afterEffect">
                                  <p:stCondLst>
                                    <p:cond delay="0"/>
                                  </p:stCondLst>
                                  <p:childTnLst>
                                    <p:set>
                                      <p:cBhvr>
                                        <p:cTn id="45" dur="1" fill="hold">
                                          <p:stCondLst>
                                            <p:cond delay="0"/>
                                          </p:stCondLst>
                                        </p:cTn>
                                        <p:tgtEl>
                                          <p:spTgt spid="6">
                                            <p:txEl>
                                              <p:pRg st="2" end="2"/>
                                            </p:txEl>
                                          </p:spTgt>
                                        </p:tgtEl>
                                        <p:attrNameLst>
                                          <p:attrName>style.visibility</p:attrName>
                                        </p:attrNameLst>
                                      </p:cBhvr>
                                      <p:to>
                                        <p:strVal val="visible"/>
                                      </p:to>
                                    </p:set>
                                    <p:anim calcmode="lin" valueType="num">
                                      <p:cBhvr additive="base">
                                        <p:cTn id="46"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par>
                          <p:cTn id="48" fill="hold">
                            <p:stCondLst>
                              <p:cond delay="1000"/>
                            </p:stCondLst>
                            <p:childTnLst>
                              <p:par>
                                <p:cTn id="49" presetID="7" presetClass="entr" presetSubtype="4" fill="hold" nodeType="afterEffect">
                                  <p:stCondLst>
                                    <p:cond delay="0"/>
                                  </p:stCondLst>
                                  <p:childTnLst>
                                    <p:set>
                                      <p:cBhvr>
                                        <p:cTn id="50" dur="1" fill="hold">
                                          <p:stCondLst>
                                            <p:cond delay="0"/>
                                          </p:stCondLst>
                                        </p:cTn>
                                        <p:tgtEl>
                                          <p:spTgt spid="6">
                                            <p:txEl>
                                              <p:pRg st="3" end="3"/>
                                            </p:txEl>
                                          </p:spTgt>
                                        </p:tgtEl>
                                        <p:attrNameLst>
                                          <p:attrName>style.visibility</p:attrName>
                                        </p:attrNameLst>
                                      </p:cBhvr>
                                      <p:to>
                                        <p:strVal val="visible"/>
                                      </p:to>
                                    </p:set>
                                    <p:anim calcmode="lin" valueType="num">
                                      <p:cBhvr additive="base">
                                        <p:cTn id="51"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par>
                          <p:cTn id="53" fill="hold">
                            <p:stCondLst>
                              <p:cond delay="1500"/>
                            </p:stCondLst>
                            <p:childTnLst>
                              <p:par>
                                <p:cTn id="54" presetID="7" presetClass="entr" presetSubtype="4" fill="hold" nodeType="afterEffect">
                                  <p:stCondLst>
                                    <p:cond delay="0"/>
                                  </p:stCondLst>
                                  <p:childTnLst>
                                    <p:set>
                                      <p:cBhvr>
                                        <p:cTn id="55" dur="1" fill="hold">
                                          <p:stCondLst>
                                            <p:cond delay="0"/>
                                          </p:stCondLst>
                                        </p:cTn>
                                        <p:tgtEl>
                                          <p:spTgt spid="6">
                                            <p:txEl>
                                              <p:pRg st="4" end="4"/>
                                            </p:txEl>
                                          </p:spTgt>
                                        </p:tgtEl>
                                        <p:attrNameLst>
                                          <p:attrName>style.visibility</p:attrName>
                                        </p:attrNameLst>
                                      </p:cBhvr>
                                      <p:to>
                                        <p:strVal val="visible"/>
                                      </p:to>
                                    </p:set>
                                    <p:anim calcmode="lin" valueType="num">
                                      <p:cBhvr additive="base">
                                        <p:cTn id="56"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par>
                          <p:cTn id="58" fill="hold">
                            <p:stCondLst>
                              <p:cond delay="2000"/>
                            </p:stCondLst>
                            <p:childTnLst>
                              <p:par>
                                <p:cTn id="59" presetID="7" presetClass="entr" presetSubtype="4" fill="hold" nodeType="afterEffect">
                                  <p:stCondLst>
                                    <p:cond delay="0"/>
                                  </p:stCondLst>
                                  <p:childTnLst>
                                    <p:set>
                                      <p:cBhvr>
                                        <p:cTn id="60" dur="1" fill="hold">
                                          <p:stCondLst>
                                            <p:cond delay="0"/>
                                          </p:stCondLst>
                                        </p:cTn>
                                        <p:tgtEl>
                                          <p:spTgt spid="6">
                                            <p:txEl>
                                              <p:pRg st="5" end="5"/>
                                            </p:txEl>
                                          </p:spTgt>
                                        </p:tgtEl>
                                        <p:attrNameLst>
                                          <p:attrName>style.visibility</p:attrName>
                                        </p:attrNameLst>
                                      </p:cBhvr>
                                      <p:to>
                                        <p:strVal val="visible"/>
                                      </p:to>
                                    </p:set>
                                    <p:anim calcmode="lin" valueType="num">
                                      <p:cBhvr additive="base">
                                        <p:cTn id="61"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57200" y="142853"/>
            <a:ext cx="4040188" cy="1000132"/>
          </a:xfrm>
        </p:spPr>
        <p:txBody>
          <a:bodyPr/>
          <a:lstStyle/>
          <a:p>
            <a:pPr algn="ctr"/>
            <a:r>
              <a:rPr lang="ru-RU"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Оцените свою работу на уроке</a:t>
            </a:r>
            <a:endParaRPr lang="ru-RU" dirty="0"/>
          </a:p>
        </p:txBody>
      </p:sp>
      <p:sp>
        <p:nvSpPr>
          <p:cNvPr id="4" name="Содержимое 3"/>
          <p:cNvSpPr>
            <a:spLocks noGrp="1"/>
          </p:cNvSpPr>
          <p:nvPr>
            <p:ph sz="half" idx="2"/>
          </p:nvPr>
        </p:nvSpPr>
        <p:spPr/>
        <p:txBody>
          <a:bodyPr/>
          <a:lstStyle/>
          <a:p>
            <a:pPr>
              <a:buNone/>
            </a:pPr>
            <a:r>
              <a:rPr lang="ru-RU" sz="2800" dirty="0" smtClean="0"/>
              <a:t>«5» - 10 баллов</a:t>
            </a:r>
          </a:p>
          <a:p>
            <a:pPr>
              <a:buNone/>
            </a:pPr>
            <a:r>
              <a:rPr lang="ru-RU" sz="2800" dirty="0" smtClean="0"/>
              <a:t>«4» - 8 – 9 баллов</a:t>
            </a:r>
          </a:p>
          <a:p>
            <a:pPr>
              <a:buNone/>
            </a:pPr>
            <a:r>
              <a:rPr lang="ru-RU" sz="2800" dirty="0" smtClean="0"/>
              <a:t>«3» - 6 – 7 баллов</a:t>
            </a:r>
          </a:p>
          <a:p>
            <a:pPr>
              <a:buNone/>
            </a:pPr>
            <a:r>
              <a:rPr lang="ru-RU" sz="2800" dirty="0" smtClean="0"/>
              <a:t>«2» - 5  и менее баллов</a:t>
            </a:r>
          </a:p>
          <a:p>
            <a:endParaRPr lang="ru-RU" dirty="0"/>
          </a:p>
        </p:txBody>
      </p:sp>
      <p:sp>
        <p:nvSpPr>
          <p:cNvPr id="5" name="Текст 4"/>
          <p:cNvSpPr>
            <a:spLocks noGrp="1"/>
          </p:cNvSpPr>
          <p:nvPr>
            <p:ph type="body" sz="quarter" idx="3"/>
          </p:nvPr>
        </p:nvSpPr>
        <p:spPr>
          <a:xfrm>
            <a:off x="4645025" y="142853"/>
            <a:ext cx="4041775" cy="642941"/>
          </a:xfrm>
        </p:spPr>
        <p:txBody>
          <a:bodyPr/>
          <a:lstStyle/>
          <a:p>
            <a:pPr algn="ctr"/>
            <a:r>
              <a:rPr lang="ru-RU"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Рефлексия</a:t>
            </a:r>
            <a:endParaRPr lang="ru-RU" dirty="0"/>
          </a:p>
        </p:txBody>
      </p:sp>
      <p:sp>
        <p:nvSpPr>
          <p:cNvPr id="6" name="Содержимое 5"/>
          <p:cNvSpPr>
            <a:spLocks noGrp="1"/>
          </p:cNvSpPr>
          <p:nvPr>
            <p:ph sz="quarter" idx="4"/>
          </p:nvPr>
        </p:nvSpPr>
        <p:spPr>
          <a:xfrm>
            <a:off x="4645025" y="1357298"/>
            <a:ext cx="4041775" cy="4768865"/>
          </a:xfrm>
        </p:spPr>
        <p:txBody>
          <a:bodyPr>
            <a:normAutofit lnSpcReduction="10000"/>
          </a:bodyPr>
          <a:lstStyle/>
          <a:p>
            <a:r>
              <a:rPr lang="ru-RU" dirty="0" smtClean="0"/>
              <a:t>Доволен ты своим результатом или нет и почему? </a:t>
            </a:r>
          </a:p>
          <a:p>
            <a:r>
              <a:rPr lang="ru-RU" dirty="0" smtClean="0"/>
              <a:t> Какие предлоги не удалось определить и почему? </a:t>
            </a:r>
          </a:p>
          <a:p>
            <a:r>
              <a:rPr lang="ru-RU" dirty="0" smtClean="0"/>
              <a:t> Что именно помогло тебе сегодня безошибочно справиться с работой? </a:t>
            </a:r>
          </a:p>
          <a:p>
            <a:r>
              <a:rPr lang="ru-RU" dirty="0" smtClean="0"/>
              <a:t> Попробуйте сформулировать тему следующего урока. </a:t>
            </a: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500"/>
                                        <p:tgtEl>
                                          <p:spTgt spid="3">
                                            <p:txEl>
                                              <p:pRg st="0" end="0"/>
                                            </p:txEl>
                                          </p:spTgt>
                                        </p:tgtEl>
                                      </p:cBhvr>
                                    </p:animEffect>
                                  </p:childTnLst>
                                </p:cTn>
                              </p:par>
                            </p:childTnLst>
                          </p:cTn>
                        </p:par>
                        <p:par>
                          <p:cTn id="10" fill="hold">
                            <p:stCondLst>
                              <p:cond delay="50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4">
                                            <p:txEl>
                                              <p:pRg st="0" end="0"/>
                                            </p:txEl>
                                          </p:spTgt>
                                        </p:tgtEl>
                                        <p:attrNameLst>
                                          <p:attrName>style.visibility</p:attrName>
                                        </p:attrNameLst>
                                      </p:cBhvr>
                                      <p:to>
                                        <p:strVal val="visible"/>
                                      </p:to>
                                    </p:set>
                                    <p:anim calcmode="discrete" valueType="clr">
                                      <p:cBhvr override="childStyle">
                                        <p:cTn id="13" dur="80"/>
                                        <p:tgtEl>
                                          <p:spTgt spid="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4">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4">
                                            <p:txEl>
                                              <p:pRg st="0" end="0"/>
                                            </p:txEl>
                                          </p:spTgt>
                                        </p:tgtEl>
                                        <p:attrNameLst>
                                          <p:attrName>fill.type</p:attrName>
                                        </p:attrNameLst>
                                      </p:cBhvr>
                                      <p:to>
                                        <p:strVal val="solid"/>
                                      </p:to>
                                    </p:set>
                                  </p:childTnLst>
                                </p:cTn>
                              </p:par>
                            </p:childTnLst>
                          </p:cTn>
                        </p:par>
                        <p:par>
                          <p:cTn id="16" fill="hold">
                            <p:stCondLst>
                              <p:cond delay="102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4">
                                            <p:txEl>
                                              <p:pRg st="1" end="1"/>
                                            </p:txEl>
                                          </p:spTgt>
                                        </p:tgtEl>
                                        <p:attrNameLst>
                                          <p:attrName>style.visibility</p:attrName>
                                        </p:attrNameLst>
                                      </p:cBhvr>
                                      <p:to>
                                        <p:strVal val="visible"/>
                                      </p:to>
                                    </p:set>
                                    <p:anim calcmode="discrete" valueType="clr">
                                      <p:cBhvr override="childStyle">
                                        <p:cTn id="19" dur="80"/>
                                        <p:tgtEl>
                                          <p:spTgt spid="4">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4">
                                            <p:txEl>
                                              <p:pRg st="1" end="1"/>
                                            </p:txEl>
                                          </p:spTgt>
                                        </p:tgtEl>
                                        <p:attrNameLst>
                                          <p:attrName>fillcolor</p:attrName>
                                        </p:attrNameLst>
                                      </p:cBhvr>
                                      <p:tavLst>
                                        <p:tav tm="0">
                                          <p:val>
                                            <p:clrVal>
                                              <a:schemeClr val="accent2"/>
                                            </p:clrVal>
                                          </p:val>
                                        </p:tav>
                                        <p:tav tm="50000">
                                          <p:val>
                                            <p:clrVal>
                                              <a:schemeClr val="hlink"/>
                                            </p:clrVal>
                                          </p:val>
                                        </p:tav>
                                      </p:tavLst>
                                    </p:anim>
                                    <p:set>
                                      <p:cBhvr>
                                        <p:cTn id="21" dur="80"/>
                                        <p:tgtEl>
                                          <p:spTgt spid="4">
                                            <p:txEl>
                                              <p:pRg st="1" end="1"/>
                                            </p:txEl>
                                          </p:spTgt>
                                        </p:tgtEl>
                                        <p:attrNameLst>
                                          <p:attrName>fill.type</p:attrName>
                                        </p:attrNameLst>
                                      </p:cBhvr>
                                      <p:to>
                                        <p:strVal val="solid"/>
                                      </p:to>
                                    </p:set>
                                  </p:childTnLst>
                                </p:cTn>
                              </p:par>
                            </p:childTnLst>
                          </p:cTn>
                        </p:par>
                        <p:par>
                          <p:cTn id="22" fill="hold">
                            <p:stCondLst>
                              <p:cond delay="158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4">
                                            <p:txEl>
                                              <p:pRg st="2" end="2"/>
                                            </p:txEl>
                                          </p:spTgt>
                                        </p:tgtEl>
                                        <p:attrNameLst>
                                          <p:attrName>style.visibility</p:attrName>
                                        </p:attrNameLst>
                                      </p:cBhvr>
                                      <p:to>
                                        <p:strVal val="visible"/>
                                      </p:to>
                                    </p:set>
                                    <p:anim calcmode="discrete" valueType="clr">
                                      <p:cBhvr override="childStyle">
                                        <p:cTn id="25" dur="80"/>
                                        <p:tgtEl>
                                          <p:spTgt spid="4">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4">
                                            <p:txEl>
                                              <p:pRg st="2" end="2"/>
                                            </p:txEl>
                                          </p:spTgt>
                                        </p:tgtEl>
                                        <p:attrNameLst>
                                          <p:attrName>fillcolor</p:attrName>
                                        </p:attrNameLst>
                                      </p:cBhvr>
                                      <p:tavLst>
                                        <p:tav tm="0">
                                          <p:val>
                                            <p:clrVal>
                                              <a:schemeClr val="accent2"/>
                                            </p:clrVal>
                                          </p:val>
                                        </p:tav>
                                        <p:tav tm="50000">
                                          <p:val>
                                            <p:clrVal>
                                              <a:schemeClr val="hlink"/>
                                            </p:clrVal>
                                          </p:val>
                                        </p:tav>
                                      </p:tavLst>
                                    </p:anim>
                                    <p:set>
                                      <p:cBhvr>
                                        <p:cTn id="27" dur="80"/>
                                        <p:tgtEl>
                                          <p:spTgt spid="4">
                                            <p:txEl>
                                              <p:pRg st="2" end="2"/>
                                            </p:txEl>
                                          </p:spTgt>
                                        </p:tgtEl>
                                        <p:attrNameLst>
                                          <p:attrName>fill.type</p:attrName>
                                        </p:attrNameLst>
                                      </p:cBhvr>
                                      <p:to>
                                        <p:strVal val="solid"/>
                                      </p:to>
                                    </p:set>
                                  </p:childTnLst>
                                </p:cTn>
                              </p:par>
                            </p:childTnLst>
                          </p:cTn>
                        </p:par>
                        <p:par>
                          <p:cTn id="28" fill="hold">
                            <p:stCondLst>
                              <p:cond delay="214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4">
                                            <p:txEl>
                                              <p:pRg st="3" end="3"/>
                                            </p:txEl>
                                          </p:spTgt>
                                        </p:tgtEl>
                                        <p:attrNameLst>
                                          <p:attrName>style.visibility</p:attrName>
                                        </p:attrNameLst>
                                      </p:cBhvr>
                                      <p:to>
                                        <p:strVal val="visible"/>
                                      </p:to>
                                    </p:set>
                                    <p:anim calcmode="discrete" valueType="clr">
                                      <p:cBhvr override="childStyle">
                                        <p:cTn id="31" dur="80"/>
                                        <p:tgtEl>
                                          <p:spTgt spid="4">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4">
                                            <p:txEl>
                                              <p:pRg st="3" end="3"/>
                                            </p:txEl>
                                          </p:spTgt>
                                        </p:tgtEl>
                                        <p:attrNameLst>
                                          <p:attrName>fillcolor</p:attrName>
                                        </p:attrNameLst>
                                      </p:cBhvr>
                                      <p:tavLst>
                                        <p:tav tm="0">
                                          <p:val>
                                            <p:clrVal>
                                              <a:schemeClr val="accent2"/>
                                            </p:clrVal>
                                          </p:val>
                                        </p:tav>
                                        <p:tav tm="50000">
                                          <p:val>
                                            <p:clrVal>
                                              <a:schemeClr val="hlink"/>
                                            </p:clrVal>
                                          </p:val>
                                        </p:tav>
                                      </p:tavLst>
                                    </p:anim>
                                    <p:set>
                                      <p:cBhvr>
                                        <p:cTn id="33" dur="80"/>
                                        <p:tgtEl>
                                          <p:spTgt spid="4">
                                            <p:txEl>
                                              <p:pRg st="3" end="3"/>
                                            </p:txEl>
                                          </p:spTgt>
                                        </p:tgtEl>
                                        <p:attrNameLst>
                                          <p:attrName>fill.type</p:attrName>
                                        </p:attrNameLst>
                                      </p:cBhvr>
                                      <p:to>
                                        <p:strVal val="solid"/>
                                      </p:to>
                                    </p:set>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grpId="0" nodeType="clickEffect">
                                  <p:stCondLst>
                                    <p:cond delay="0"/>
                                  </p:stCondLst>
                                  <p:childTnLst>
                                    <p:set>
                                      <p:cBhvr>
                                        <p:cTn id="37" dur="1" fill="hold">
                                          <p:stCondLst>
                                            <p:cond delay="0"/>
                                          </p:stCondLst>
                                        </p:cTn>
                                        <p:tgtEl>
                                          <p:spTgt spid="5">
                                            <p:txEl>
                                              <p:pRg st="0" end="0"/>
                                            </p:txEl>
                                          </p:spTgt>
                                        </p:tgtEl>
                                        <p:attrNameLst>
                                          <p:attrName>style.visibility</p:attrName>
                                        </p:attrNameLst>
                                      </p:cBhvr>
                                      <p:to>
                                        <p:strVal val="visible"/>
                                      </p:to>
                                    </p:set>
                                    <p:anim calcmode="lin" valueType="num">
                                      <p:cBhvr>
                                        <p:cTn id="38" dur="1000" fill="hold"/>
                                        <p:tgtEl>
                                          <p:spTgt spid="5">
                                            <p:txEl>
                                              <p:pRg st="0" end="0"/>
                                            </p:txEl>
                                          </p:spTgt>
                                        </p:tgtEl>
                                        <p:attrNameLst>
                                          <p:attrName>ppt_w</p:attrName>
                                        </p:attrNameLst>
                                      </p:cBhvr>
                                      <p:tavLst>
                                        <p:tav tm="0">
                                          <p:val>
                                            <p:strVal val="#ppt_w*0.70"/>
                                          </p:val>
                                        </p:tav>
                                        <p:tav tm="100000">
                                          <p:val>
                                            <p:strVal val="#ppt_w"/>
                                          </p:val>
                                        </p:tav>
                                      </p:tavLst>
                                    </p:anim>
                                    <p:anim calcmode="lin" valueType="num">
                                      <p:cBhvr>
                                        <p:cTn id="39" dur="1000" fill="hold"/>
                                        <p:tgtEl>
                                          <p:spTgt spid="5">
                                            <p:txEl>
                                              <p:pRg st="0" end="0"/>
                                            </p:txEl>
                                          </p:spTgt>
                                        </p:tgtEl>
                                        <p:attrNameLst>
                                          <p:attrName>ppt_h</p:attrName>
                                        </p:attrNameLst>
                                      </p:cBhvr>
                                      <p:tavLst>
                                        <p:tav tm="0">
                                          <p:val>
                                            <p:strVal val="#ppt_h"/>
                                          </p:val>
                                        </p:tav>
                                        <p:tav tm="100000">
                                          <p:val>
                                            <p:strVal val="#ppt_h"/>
                                          </p:val>
                                        </p:tav>
                                      </p:tavLst>
                                    </p:anim>
                                    <p:animEffect transition="in" filter="fade">
                                      <p:cBhvr>
                                        <p:cTn id="40" dur="1000"/>
                                        <p:tgtEl>
                                          <p:spTgt spid="5">
                                            <p:txEl>
                                              <p:pRg st="0" end="0"/>
                                            </p:txEl>
                                          </p:spTgt>
                                        </p:tgtEl>
                                      </p:cBhvr>
                                    </p:animEffect>
                                  </p:childTnLst>
                                </p:cTn>
                              </p:par>
                            </p:childTnLst>
                          </p:cTn>
                        </p:par>
                        <p:par>
                          <p:cTn id="41" fill="hold">
                            <p:stCondLst>
                              <p:cond delay="1000"/>
                            </p:stCondLst>
                            <p:childTnLst>
                              <p:par>
                                <p:cTn id="42" presetID="27" presetClass="entr" presetSubtype="0" fill="hold" grpId="0" nodeType="afterEffect">
                                  <p:stCondLst>
                                    <p:cond delay="0"/>
                                  </p:stCondLst>
                                  <p:iterate type="lt">
                                    <p:tmPct val="50000"/>
                                  </p:iterate>
                                  <p:childTnLst>
                                    <p:set>
                                      <p:cBhvr>
                                        <p:cTn id="43" dur="1" fill="hold">
                                          <p:stCondLst>
                                            <p:cond delay="0"/>
                                          </p:stCondLst>
                                        </p:cTn>
                                        <p:tgtEl>
                                          <p:spTgt spid="6">
                                            <p:txEl>
                                              <p:pRg st="0" end="0"/>
                                            </p:txEl>
                                          </p:spTgt>
                                        </p:tgtEl>
                                        <p:attrNameLst>
                                          <p:attrName>style.visibility</p:attrName>
                                        </p:attrNameLst>
                                      </p:cBhvr>
                                      <p:to>
                                        <p:strVal val="visible"/>
                                      </p:to>
                                    </p:set>
                                    <p:anim calcmode="discrete" valueType="clr">
                                      <p:cBhvr override="childStyle">
                                        <p:cTn id="44" dur="80"/>
                                        <p:tgtEl>
                                          <p:spTgt spid="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5" dur="80"/>
                                        <p:tgtEl>
                                          <p:spTgt spid="6">
                                            <p:txEl>
                                              <p:pRg st="0" end="0"/>
                                            </p:txEl>
                                          </p:spTgt>
                                        </p:tgtEl>
                                        <p:attrNameLst>
                                          <p:attrName>fillcolor</p:attrName>
                                        </p:attrNameLst>
                                      </p:cBhvr>
                                      <p:tavLst>
                                        <p:tav tm="0">
                                          <p:val>
                                            <p:clrVal>
                                              <a:schemeClr val="accent2"/>
                                            </p:clrVal>
                                          </p:val>
                                        </p:tav>
                                        <p:tav tm="50000">
                                          <p:val>
                                            <p:clrVal>
                                              <a:schemeClr val="hlink"/>
                                            </p:clrVal>
                                          </p:val>
                                        </p:tav>
                                      </p:tavLst>
                                    </p:anim>
                                    <p:set>
                                      <p:cBhvr>
                                        <p:cTn id="46" dur="80"/>
                                        <p:tgtEl>
                                          <p:spTgt spid="6">
                                            <p:txEl>
                                              <p:pRg st="0" end="0"/>
                                            </p:txEl>
                                          </p:spTgt>
                                        </p:tgtEl>
                                        <p:attrNameLst>
                                          <p:attrName>fill.type</p:attrName>
                                        </p:attrNameLst>
                                      </p:cBhvr>
                                      <p:to>
                                        <p:strVal val="solid"/>
                                      </p:to>
                                    </p:set>
                                  </p:childTnLst>
                                </p:cTn>
                              </p:par>
                            </p:childTnLst>
                          </p:cTn>
                        </p:par>
                        <p:par>
                          <p:cTn id="47" fill="hold">
                            <p:stCondLst>
                              <p:cond delay="2600"/>
                            </p:stCondLst>
                            <p:childTnLst>
                              <p:par>
                                <p:cTn id="48" presetID="27" presetClass="entr" presetSubtype="0" fill="hold" grpId="0" nodeType="afterEffect">
                                  <p:stCondLst>
                                    <p:cond delay="0"/>
                                  </p:stCondLst>
                                  <p:iterate type="lt">
                                    <p:tmPct val="50000"/>
                                  </p:iterate>
                                  <p:childTnLst>
                                    <p:set>
                                      <p:cBhvr>
                                        <p:cTn id="49" dur="1" fill="hold">
                                          <p:stCondLst>
                                            <p:cond delay="0"/>
                                          </p:stCondLst>
                                        </p:cTn>
                                        <p:tgtEl>
                                          <p:spTgt spid="6">
                                            <p:txEl>
                                              <p:pRg st="1" end="1"/>
                                            </p:txEl>
                                          </p:spTgt>
                                        </p:tgtEl>
                                        <p:attrNameLst>
                                          <p:attrName>style.visibility</p:attrName>
                                        </p:attrNameLst>
                                      </p:cBhvr>
                                      <p:to>
                                        <p:strVal val="visible"/>
                                      </p:to>
                                    </p:set>
                                    <p:anim calcmode="discrete" valueType="clr">
                                      <p:cBhvr override="childStyle">
                                        <p:cTn id="50" dur="80"/>
                                        <p:tgtEl>
                                          <p:spTgt spid="6">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1" dur="80"/>
                                        <p:tgtEl>
                                          <p:spTgt spid="6">
                                            <p:txEl>
                                              <p:pRg st="1" end="1"/>
                                            </p:txEl>
                                          </p:spTgt>
                                        </p:tgtEl>
                                        <p:attrNameLst>
                                          <p:attrName>fillcolor</p:attrName>
                                        </p:attrNameLst>
                                      </p:cBhvr>
                                      <p:tavLst>
                                        <p:tav tm="0">
                                          <p:val>
                                            <p:clrVal>
                                              <a:schemeClr val="accent2"/>
                                            </p:clrVal>
                                          </p:val>
                                        </p:tav>
                                        <p:tav tm="50000">
                                          <p:val>
                                            <p:clrVal>
                                              <a:schemeClr val="hlink"/>
                                            </p:clrVal>
                                          </p:val>
                                        </p:tav>
                                      </p:tavLst>
                                    </p:anim>
                                    <p:set>
                                      <p:cBhvr>
                                        <p:cTn id="52" dur="80"/>
                                        <p:tgtEl>
                                          <p:spTgt spid="6">
                                            <p:txEl>
                                              <p:pRg st="1" end="1"/>
                                            </p:txEl>
                                          </p:spTgt>
                                        </p:tgtEl>
                                        <p:attrNameLst>
                                          <p:attrName>fill.type</p:attrName>
                                        </p:attrNameLst>
                                      </p:cBhvr>
                                      <p:to>
                                        <p:strVal val="solid"/>
                                      </p:to>
                                    </p:set>
                                  </p:childTnLst>
                                </p:cTn>
                              </p:par>
                            </p:childTnLst>
                          </p:cTn>
                        </p:par>
                        <p:par>
                          <p:cTn id="53" fill="hold">
                            <p:stCondLst>
                              <p:cond delay="4240"/>
                            </p:stCondLst>
                            <p:childTnLst>
                              <p:par>
                                <p:cTn id="54" presetID="27" presetClass="entr" presetSubtype="0" fill="hold" grpId="0" nodeType="afterEffect">
                                  <p:stCondLst>
                                    <p:cond delay="0"/>
                                  </p:stCondLst>
                                  <p:iterate type="lt">
                                    <p:tmPct val="50000"/>
                                  </p:iterate>
                                  <p:childTnLst>
                                    <p:set>
                                      <p:cBhvr>
                                        <p:cTn id="55" dur="1" fill="hold">
                                          <p:stCondLst>
                                            <p:cond delay="0"/>
                                          </p:stCondLst>
                                        </p:cTn>
                                        <p:tgtEl>
                                          <p:spTgt spid="6">
                                            <p:txEl>
                                              <p:pRg st="2" end="2"/>
                                            </p:txEl>
                                          </p:spTgt>
                                        </p:tgtEl>
                                        <p:attrNameLst>
                                          <p:attrName>style.visibility</p:attrName>
                                        </p:attrNameLst>
                                      </p:cBhvr>
                                      <p:to>
                                        <p:strVal val="visible"/>
                                      </p:to>
                                    </p:set>
                                    <p:anim calcmode="discrete" valueType="clr">
                                      <p:cBhvr override="childStyle">
                                        <p:cTn id="56" dur="80"/>
                                        <p:tgtEl>
                                          <p:spTgt spid="6">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6">
                                            <p:txEl>
                                              <p:pRg st="2" end="2"/>
                                            </p:txEl>
                                          </p:spTgt>
                                        </p:tgtEl>
                                        <p:attrNameLst>
                                          <p:attrName>fillcolor</p:attrName>
                                        </p:attrNameLst>
                                      </p:cBhvr>
                                      <p:tavLst>
                                        <p:tav tm="0">
                                          <p:val>
                                            <p:clrVal>
                                              <a:schemeClr val="accent2"/>
                                            </p:clrVal>
                                          </p:val>
                                        </p:tav>
                                        <p:tav tm="50000">
                                          <p:val>
                                            <p:clrVal>
                                              <a:schemeClr val="hlink"/>
                                            </p:clrVal>
                                          </p:val>
                                        </p:tav>
                                      </p:tavLst>
                                    </p:anim>
                                    <p:set>
                                      <p:cBhvr>
                                        <p:cTn id="58" dur="80"/>
                                        <p:tgtEl>
                                          <p:spTgt spid="6">
                                            <p:txEl>
                                              <p:pRg st="2" end="2"/>
                                            </p:txEl>
                                          </p:spTgt>
                                        </p:tgtEl>
                                        <p:attrNameLst>
                                          <p:attrName>fill.type</p:attrName>
                                        </p:attrNameLst>
                                      </p:cBhvr>
                                      <p:to>
                                        <p:strVal val="solid"/>
                                      </p:to>
                                    </p:set>
                                  </p:childTnLst>
                                </p:cTn>
                              </p:par>
                            </p:childTnLst>
                          </p:cTn>
                        </p:par>
                        <p:par>
                          <p:cTn id="59" fill="hold">
                            <p:stCondLst>
                              <p:cond delay="6560"/>
                            </p:stCondLst>
                            <p:childTnLst>
                              <p:par>
                                <p:cTn id="60" presetID="27" presetClass="entr" presetSubtype="0" fill="hold" grpId="0" nodeType="afterEffect">
                                  <p:stCondLst>
                                    <p:cond delay="0"/>
                                  </p:stCondLst>
                                  <p:iterate type="lt">
                                    <p:tmPct val="50000"/>
                                  </p:iterate>
                                  <p:childTnLst>
                                    <p:set>
                                      <p:cBhvr>
                                        <p:cTn id="61" dur="1" fill="hold">
                                          <p:stCondLst>
                                            <p:cond delay="0"/>
                                          </p:stCondLst>
                                        </p:cTn>
                                        <p:tgtEl>
                                          <p:spTgt spid="6">
                                            <p:txEl>
                                              <p:pRg st="3" end="3"/>
                                            </p:txEl>
                                          </p:spTgt>
                                        </p:tgtEl>
                                        <p:attrNameLst>
                                          <p:attrName>style.visibility</p:attrName>
                                        </p:attrNameLst>
                                      </p:cBhvr>
                                      <p:to>
                                        <p:strVal val="visible"/>
                                      </p:to>
                                    </p:set>
                                    <p:anim calcmode="discrete" valueType="clr">
                                      <p:cBhvr override="childStyle">
                                        <p:cTn id="62" dur="80"/>
                                        <p:tgtEl>
                                          <p:spTgt spid="6">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3" dur="80"/>
                                        <p:tgtEl>
                                          <p:spTgt spid="6">
                                            <p:txEl>
                                              <p:pRg st="3" end="3"/>
                                            </p:txEl>
                                          </p:spTgt>
                                        </p:tgtEl>
                                        <p:attrNameLst>
                                          <p:attrName>fillcolor</p:attrName>
                                        </p:attrNameLst>
                                      </p:cBhvr>
                                      <p:tavLst>
                                        <p:tav tm="0">
                                          <p:val>
                                            <p:clrVal>
                                              <a:schemeClr val="accent2"/>
                                            </p:clrVal>
                                          </p:val>
                                        </p:tav>
                                        <p:tav tm="50000">
                                          <p:val>
                                            <p:clrVal>
                                              <a:schemeClr val="hlink"/>
                                            </p:clrVal>
                                          </p:val>
                                        </p:tav>
                                      </p:tavLst>
                                    </p:anim>
                                    <p:set>
                                      <p:cBhvr>
                                        <p:cTn id="64" dur="80"/>
                                        <p:tgtEl>
                                          <p:spTgt spid="6">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build="p"/>
      <p:bldP spid="6"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Домашнее задание</a:t>
            </a:r>
            <a:endParaRPr lang="ru-RU"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3" name="Содержимое 2"/>
          <p:cNvSpPr>
            <a:spLocks noGrp="1"/>
          </p:cNvSpPr>
          <p:nvPr>
            <p:ph idx="1"/>
          </p:nvPr>
        </p:nvSpPr>
        <p:spPr/>
        <p:txBody>
          <a:bodyPr>
            <a:normAutofit fontScale="92500" lnSpcReduction="20000"/>
          </a:bodyPr>
          <a:lstStyle/>
          <a:p>
            <a:pPr marL="514350" indent="-514350">
              <a:buAutoNum type="arabicPeriod"/>
            </a:pPr>
            <a:r>
              <a:rPr lang="ru-RU" dirty="0" smtClean="0"/>
              <a:t>Подготовить рассказ о производных и непроизводных предлогах</a:t>
            </a:r>
          </a:p>
          <a:p>
            <a:pPr marL="514350" indent="-514350">
              <a:buNone/>
            </a:pPr>
            <a:endParaRPr lang="ru-RU" dirty="0" smtClean="0"/>
          </a:p>
          <a:p>
            <a:pPr>
              <a:buNone/>
            </a:pPr>
            <a:r>
              <a:rPr lang="ru-RU" dirty="0" smtClean="0"/>
              <a:t>2. Пользуясь материалами урока, составить связный текст про кошку. </a:t>
            </a:r>
            <a:r>
              <a:rPr lang="ru-RU" b="1" u="sng" dirty="0" smtClean="0"/>
              <a:t>Или</a:t>
            </a:r>
            <a:r>
              <a:rPr lang="ru-RU" dirty="0" smtClean="0"/>
              <a:t> создать текст про любое домашнее животное (не менее 15 предложений), используя производные и непроизводные предлоги.</a:t>
            </a:r>
          </a:p>
          <a:p>
            <a:pPr>
              <a:buNone/>
            </a:pPr>
            <a:endParaRPr lang="ru-RU" dirty="0" smtClean="0"/>
          </a:p>
          <a:p>
            <a:pPr>
              <a:buNone/>
            </a:pPr>
            <a:r>
              <a:rPr lang="ru-RU" dirty="0" smtClean="0"/>
              <a:t>   </a:t>
            </a:r>
            <a:endParaRPr lang="ru-RU" dirty="0"/>
          </a:p>
        </p:txBody>
      </p:sp>
      <p:pic>
        <p:nvPicPr>
          <p:cNvPr id="5" name="Picture 3" descr="i-64">
            <a:hlinkClick r:id="rId2"/>
          </p:cNvPr>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6" name="Прямоугольник 5"/>
          <p:cNvSpPr/>
          <p:nvPr/>
        </p:nvSpPr>
        <p:spPr>
          <a:xfrm>
            <a:off x="642910" y="4786322"/>
            <a:ext cx="7786742" cy="1200329"/>
          </a:xfrm>
          <a:prstGeom prst="rect">
            <a:avLst/>
          </a:prstGeom>
        </p:spPr>
        <p:txBody>
          <a:bodyPr wrap="square">
            <a:spAutoFit/>
          </a:bodyPr>
          <a:lstStyle/>
          <a:p>
            <a:pPr algn="ctr"/>
            <a:r>
              <a:rPr lang="ru-RU" sz="7200"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Спасибо за урок !</a:t>
            </a:r>
            <a:endParaRPr lang="ru-RU" sz="7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70" decel="100000"/>
                                        <p:tgtEl>
                                          <p:spTgt spid="5"/>
                                        </p:tgtEl>
                                      </p:cBhvr>
                                    </p:animEffect>
                                    <p:animScale>
                                      <p:cBhvr>
                                        <p:cTn id="8" dur="770" decel="100000"/>
                                        <p:tgtEl>
                                          <p:spTgt spid="5"/>
                                        </p:tgtEl>
                                      </p:cBhvr>
                                      <p:from x="10000" y="10000"/>
                                      <p:to x="200000" y="450000"/>
                                    </p:animScale>
                                    <p:animScale>
                                      <p:cBhvr>
                                        <p:cTn id="9" dur="1230" accel="100000" fill="hold">
                                          <p:stCondLst>
                                            <p:cond delay="770"/>
                                          </p:stCondLst>
                                        </p:cTn>
                                        <p:tgtEl>
                                          <p:spTgt spid="5"/>
                                        </p:tgtEl>
                                      </p:cBhvr>
                                      <p:from x="200000" y="450000"/>
                                      <p:to x="100000" y="100000"/>
                                    </p:animScale>
                                    <p:set>
                                      <p:cBhvr>
                                        <p:cTn id="10" dur="770" fill="hold"/>
                                        <p:tgtEl>
                                          <p:spTgt spid="5"/>
                                        </p:tgtEl>
                                        <p:attrNameLst>
                                          <p:attrName>ppt_x</p:attrName>
                                        </p:attrNameLst>
                                      </p:cBhvr>
                                      <p:to>
                                        <p:strVal val="(0.5)"/>
                                      </p:to>
                                    </p:set>
                                    <p:anim from="(0.5)" to="(#ppt_x)" calcmode="lin" valueType="num">
                                      <p:cBhvr>
                                        <p:cTn id="11" dur="1230" accel="100000" fill="hold">
                                          <p:stCondLst>
                                            <p:cond delay="770"/>
                                          </p:stCondLst>
                                        </p:cTn>
                                        <p:tgtEl>
                                          <p:spTgt spid="5"/>
                                        </p:tgtEl>
                                        <p:attrNameLst>
                                          <p:attrName>ppt_x</p:attrName>
                                        </p:attrNameLst>
                                      </p:cBhvr>
                                    </p:anim>
                                    <p:set>
                                      <p:cBhvr>
                                        <p:cTn id="12" dur="770" fill="hold"/>
                                        <p:tgtEl>
                                          <p:spTgt spid="5"/>
                                        </p:tgtEl>
                                        <p:attrNameLst>
                                          <p:attrName>ppt_y</p:attrName>
                                        </p:attrNameLst>
                                      </p:cBhvr>
                                      <p:to>
                                        <p:strVal val="(#ppt_y+0.4)"/>
                                      </p:to>
                                    </p:set>
                                    <p:anim from="(#ppt_y+0.4)" to="(#ppt_y)" calcmode="lin" valueType="num">
                                      <p:cBhvr>
                                        <p:cTn id="13" dur="1230" accel="100000" fill="hold">
                                          <p:stCondLst>
                                            <p:cond delay="770"/>
                                          </p:stCondLst>
                                        </p:cTn>
                                        <p:tgtEl>
                                          <p:spTgt spid="5"/>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grpId="0" nodeType="clickEffect">
                                  <p:stCondLst>
                                    <p:cond delay="0"/>
                                  </p:stCondLst>
                                  <p:iterate type="lt">
                                    <p:tmPct val="5000"/>
                                  </p:iterate>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ppt_w</p:attrName>
                                        </p:attrNameLst>
                                      </p:cBhvr>
                                      <p:tavLst>
                                        <p:tav tm="0">
                                          <p:val>
                                            <p:fltVal val="0"/>
                                          </p:val>
                                        </p:tav>
                                        <p:tav tm="100000">
                                          <p:val>
                                            <p:strVal val="#ppt_w"/>
                                          </p:val>
                                        </p:tav>
                                      </p:tavLst>
                                    </p:anim>
                                    <p:anim calcmode="lin" valueType="num">
                                      <p:cBhvr>
                                        <p:cTn id="19" dur="1000" fill="hold"/>
                                        <p:tgtEl>
                                          <p:spTgt spid="6"/>
                                        </p:tgtEl>
                                        <p:attrNameLst>
                                          <p:attrName>ppt_h</p:attrName>
                                        </p:attrNameLst>
                                      </p:cBhvr>
                                      <p:tavLst>
                                        <p:tav tm="0">
                                          <p:val>
                                            <p:fltVal val="0"/>
                                          </p:val>
                                        </p:tav>
                                        <p:tav tm="100000">
                                          <p:val>
                                            <p:strVal val="#ppt_h"/>
                                          </p:val>
                                        </p:tav>
                                      </p:tavLst>
                                    </p:anim>
                                    <p:anim calcmode="lin" valueType="num">
                                      <p:cBhvr>
                                        <p:cTn id="20" dur="1000" fill="hold"/>
                                        <p:tgtEl>
                                          <p:spTgt spid="6"/>
                                        </p:tgtEl>
                                        <p:attrNameLst>
                                          <p:attrName>style.rotation</p:attrName>
                                        </p:attrNameLst>
                                      </p:cBhvr>
                                      <p:tavLst>
                                        <p:tav tm="0">
                                          <p:val>
                                            <p:fltVal val="90"/>
                                          </p:val>
                                        </p:tav>
                                        <p:tav tm="100000">
                                          <p:val>
                                            <p:fltVal val="0"/>
                                          </p:val>
                                        </p:tav>
                                      </p:tavLst>
                                    </p:anim>
                                    <p:animEffect transition="in" filter="fade">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417638"/>
          </a:xfrm>
        </p:spPr>
        <p:txBody>
          <a:bodyPr>
            <a:normAutofit fontScale="90000"/>
          </a:bodyPr>
          <a:lstStyle/>
          <a:p>
            <a:r>
              <a:rPr lang="ru-RU" sz="2000" dirty="0" smtClean="0"/>
              <a:t/>
            </a:r>
            <a:br>
              <a:rPr lang="ru-RU" sz="2000" dirty="0" smtClean="0"/>
            </a:br>
            <a:r>
              <a:rPr lang="ru-RU" sz="2000" dirty="0" smtClean="0"/>
              <a:t/>
            </a:r>
            <a:br>
              <a:rPr lang="ru-RU" sz="2000" dirty="0" smtClean="0"/>
            </a:br>
            <a:r>
              <a:rPr lang="ru-RU"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 Шуточные вопросы </a:t>
            </a:r>
            <a:r>
              <a:rPr lang="ru-RU" dirty="0" smtClean="0"/>
              <a:t/>
            </a:r>
            <a:br>
              <a:rPr lang="ru-RU" dirty="0" smtClean="0"/>
            </a:br>
            <a:endParaRPr lang="ru-RU" dirty="0"/>
          </a:p>
        </p:txBody>
      </p:sp>
      <p:sp>
        <p:nvSpPr>
          <p:cNvPr id="3" name="Содержимое 2"/>
          <p:cNvSpPr>
            <a:spLocks noGrp="1"/>
          </p:cNvSpPr>
          <p:nvPr>
            <p:ph sz="half" idx="1"/>
          </p:nvPr>
        </p:nvSpPr>
        <p:spPr/>
        <p:txBody>
          <a:bodyPr>
            <a:normAutofit fontScale="47500" lnSpcReduction="20000"/>
          </a:bodyPr>
          <a:lstStyle/>
          <a:p>
            <a:pPr>
              <a:buNone/>
            </a:pPr>
            <a:endParaRPr lang="ru-RU" dirty="0" smtClean="0"/>
          </a:p>
          <a:p>
            <a:pPr>
              <a:buNone/>
            </a:pPr>
            <a:r>
              <a:rPr lang="ru-RU" sz="4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Из каких четырех предлогов можно составить название важной принадлежности велосипеда, без которой не следует отправляться в дальнюю поездку?</a:t>
            </a:r>
            <a:endParaRPr lang="ru-RU" sz="4400" dirty="0" smtClean="0"/>
          </a:p>
          <a:p>
            <a:pPr>
              <a:buNone/>
            </a:pPr>
            <a:endParaRPr lang="ru-RU" dirty="0" smtClean="0"/>
          </a:p>
          <a:p>
            <a:pPr algn="ctr">
              <a:buNone/>
            </a:pPr>
            <a:endParaRPr lang="ru-RU" sz="6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lgn="ctr">
              <a:buNone/>
            </a:pPr>
            <a:endParaRPr lang="ru-RU" sz="6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lgn="ctr">
              <a:buNone/>
            </a:pPr>
            <a:r>
              <a:rPr lang="ru-RU" sz="60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На-с-о-с</a:t>
            </a:r>
            <a:endParaRPr lang="ru-RU" sz="6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2050" name="Picture 2"/>
          <p:cNvPicPr>
            <a:picLocks noGrp="1" noChangeAspect="1" noChangeArrowheads="1"/>
          </p:cNvPicPr>
          <p:nvPr>
            <p:ph sz="half" idx="2"/>
          </p:nvPr>
        </p:nvPicPr>
        <p:blipFill>
          <a:blip r:embed="rId2"/>
          <a:srcRect/>
          <a:stretch>
            <a:fillRect/>
          </a:stretch>
        </p:blipFill>
        <p:spPr bwMode="auto">
          <a:xfrm>
            <a:off x="5072066" y="1428737"/>
            <a:ext cx="3786214" cy="4684638"/>
          </a:xfrm>
          <a:prstGeom prst="rect">
            <a:avLst/>
          </a:prstGeom>
          <a:noFill/>
          <a:ln w="9525">
            <a:solidFill>
              <a:schemeClr val="tx2">
                <a:lumMod val="75000"/>
              </a:schemeClr>
            </a:solid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ircle(in)">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wipe(down)">
                                      <p:cBhvr>
                                        <p:cTn id="12" dur="580">
                                          <p:stCondLst>
                                            <p:cond delay="0"/>
                                          </p:stCondLst>
                                        </p:cTn>
                                        <p:tgtEl>
                                          <p:spTgt spid="2050"/>
                                        </p:tgtEl>
                                      </p:cBhvr>
                                    </p:animEffect>
                                    <p:anim calcmode="lin" valueType="num">
                                      <p:cBhvr>
                                        <p:cTn id="13" dur="1822" tmFilter="0,0; 0.14,0.36; 0.43,0.73; 0.71,0.91; 1.0,1.0">
                                          <p:stCondLst>
                                            <p:cond delay="0"/>
                                          </p:stCondLst>
                                        </p:cTn>
                                        <p:tgtEl>
                                          <p:spTgt spid="2050"/>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050"/>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050"/>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050"/>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050"/>
                                        </p:tgtEl>
                                        <p:attrNameLst>
                                          <p:attrName>ppt_y</p:attrName>
                                        </p:attrNameLst>
                                      </p:cBhvr>
                                      <p:tavLst>
                                        <p:tav tm="0" fmla="#ppt_y-sin(pi*$)/81">
                                          <p:val>
                                            <p:fltVal val="0"/>
                                          </p:val>
                                        </p:tav>
                                        <p:tav tm="100000">
                                          <p:val>
                                            <p:fltVal val="1"/>
                                          </p:val>
                                        </p:tav>
                                      </p:tavLst>
                                    </p:anim>
                                    <p:animScale>
                                      <p:cBhvr>
                                        <p:cTn id="18" dur="26">
                                          <p:stCondLst>
                                            <p:cond delay="650"/>
                                          </p:stCondLst>
                                        </p:cTn>
                                        <p:tgtEl>
                                          <p:spTgt spid="2050"/>
                                        </p:tgtEl>
                                      </p:cBhvr>
                                      <p:to x="100000" y="60000"/>
                                    </p:animScale>
                                    <p:animScale>
                                      <p:cBhvr>
                                        <p:cTn id="19" dur="166" decel="50000">
                                          <p:stCondLst>
                                            <p:cond delay="676"/>
                                          </p:stCondLst>
                                        </p:cTn>
                                        <p:tgtEl>
                                          <p:spTgt spid="2050"/>
                                        </p:tgtEl>
                                      </p:cBhvr>
                                      <p:to x="100000" y="100000"/>
                                    </p:animScale>
                                    <p:animScale>
                                      <p:cBhvr>
                                        <p:cTn id="20" dur="26">
                                          <p:stCondLst>
                                            <p:cond delay="1312"/>
                                          </p:stCondLst>
                                        </p:cTn>
                                        <p:tgtEl>
                                          <p:spTgt spid="2050"/>
                                        </p:tgtEl>
                                      </p:cBhvr>
                                      <p:to x="100000" y="80000"/>
                                    </p:animScale>
                                    <p:animScale>
                                      <p:cBhvr>
                                        <p:cTn id="21" dur="166" decel="50000">
                                          <p:stCondLst>
                                            <p:cond delay="1338"/>
                                          </p:stCondLst>
                                        </p:cTn>
                                        <p:tgtEl>
                                          <p:spTgt spid="2050"/>
                                        </p:tgtEl>
                                      </p:cBhvr>
                                      <p:to x="100000" y="100000"/>
                                    </p:animScale>
                                    <p:animScale>
                                      <p:cBhvr>
                                        <p:cTn id="22" dur="26">
                                          <p:stCondLst>
                                            <p:cond delay="1642"/>
                                          </p:stCondLst>
                                        </p:cTn>
                                        <p:tgtEl>
                                          <p:spTgt spid="2050"/>
                                        </p:tgtEl>
                                      </p:cBhvr>
                                      <p:to x="100000" y="90000"/>
                                    </p:animScale>
                                    <p:animScale>
                                      <p:cBhvr>
                                        <p:cTn id="23" dur="166" decel="50000">
                                          <p:stCondLst>
                                            <p:cond delay="1668"/>
                                          </p:stCondLst>
                                        </p:cTn>
                                        <p:tgtEl>
                                          <p:spTgt spid="2050"/>
                                        </p:tgtEl>
                                      </p:cBhvr>
                                      <p:to x="100000" y="100000"/>
                                    </p:animScale>
                                    <p:animScale>
                                      <p:cBhvr>
                                        <p:cTn id="24" dur="26">
                                          <p:stCondLst>
                                            <p:cond delay="1808"/>
                                          </p:stCondLst>
                                        </p:cTn>
                                        <p:tgtEl>
                                          <p:spTgt spid="2050"/>
                                        </p:tgtEl>
                                      </p:cBhvr>
                                      <p:to x="100000" y="95000"/>
                                    </p:animScale>
                                    <p:animScale>
                                      <p:cBhvr>
                                        <p:cTn id="25" dur="166" decel="50000">
                                          <p:stCondLst>
                                            <p:cond delay="1834"/>
                                          </p:stCondLst>
                                        </p:cTn>
                                        <p:tgtEl>
                                          <p:spTgt spid="2050"/>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blinds(horizontal)">
                                      <p:cBhvr>
                                        <p:cTn id="3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27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r>
            <a:br>
              <a:rPr lang="ru-RU" sz="27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br>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Шуточные вопросы</a:t>
            </a:r>
            <a:r>
              <a:rPr lang="ru-RU" dirty="0" smtClean="0"/>
              <a:t/>
            </a:r>
            <a:br>
              <a:rPr lang="ru-RU" dirty="0" smtClean="0"/>
            </a:br>
            <a:endParaRPr lang="ru-RU" dirty="0"/>
          </a:p>
        </p:txBody>
      </p:sp>
      <p:sp>
        <p:nvSpPr>
          <p:cNvPr id="3" name="Содержимое 2"/>
          <p:cNvSpPr>
            <a:spLocks noGrp="1"/>
          </p:cNvSpPr>
          <p:nvPr>
            <p:ph sz="half" idx="1"/>
          </p:nvPr>
        </p:nvSpPr>
        <p:spPr/>
        <p:txBody>
          <a:bodyPr>
            <a:normAutofit fontScale="47500" lnSpcReduction="20000"/>
          </a:bodyPr>
          <a:lstStyle/>
          <a:p>
            <a:pPr>
              <a:buNone/>
            </a:pPr>
            <a:endParaRPr lang="ru-RU" dirty="0" smtClean="0"/>
          </a:p>
          <a:p>
            <a:pPr algn="ctr">
              <a:buNone/>
            </a:pPr>
            <a:r>
              <a:rPr lang="ru-RU" sz="6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Из каких двух предлогов можно составить название домашнего животного?</a:t>
            </a:r>
            <a:endParaRPr lang="ru-RU" sz="6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lgn="ctr">
              <a:buNone/>
            </a:pPr>
            <a:endParaRPr lang="ru-RU" sz="6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lgn="ctr">
              <a:buNone/>
            </a:pPr>
            <a:r>
              <a:rPr lang="ru-RU" sz="66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К-от</a:t>
            </a:r>
            <a:endParaRPr lang="ru-RU" sz="6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3074" name="Picture 2"/>
          <p:cNvPicPr>
            <a:picLocks noGrp="1" noChangeAspect="1" noChangeArrowheads="1"/>
          </p:cNvPicPr>
          <p:nvPr>
            <p:ph sz="half" idx="2"/>
          </p:nvPr>
        </p:nvPicPr>
        <p:blipFill>
          <a:blip r:embed="rId2"/>
          <a:srcRect/>
          <a:stretch>
            <a:fillRect/>
          </a:stretch>
        </p:blipFill>
        <p:spPr bwMode="auto">
          <a:xfrm>
            <a:off x="4714876" y="2143117"/>
            <a:ext cx="4084546" cy="3879200"/>
          </a:xfrm>
          <a:prstGeom prst="rect">
            <a:avLst/>
          </a:prstGeom>
          <a:noFill/>
          <a:ln w="9525">
            <a:solidFill>
              <a:schemeClr val="accent1">
                <a:lumMod val="75000"/>
              </a:schemeClr>
            </a:solid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ircle(in)">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wipe(down)">
                                      <p:cBhvr>
                                        <p:cTn id="12" dur="580">
                                          <p:stCondLst>
                                            <p:cond delay="0"/>
                                          </p:stCondLst>
                                        </p:cTn>
                                        <p:tgtEl>
                                          <p:spTgt spid="3074"/>
                                        </p:tgtEl>
                                      </p:cBhvr>
                                    </p:animEffect>
                                    <p:anim calcmode="lin" valueType="num">
                                      <p:cBhvr>
                                        <p:cTn id="13" dur="1822" tmFilter="0,0; 0.14,0.36; 0.43,0.73; 0.71,0.91; 1.0,1.0">
                                          <p:stCondLst>
                                            <p:cond delay="0"/>
                                          </p:stCondLst>
                                        </p:cTn>
                                        <p:tgtEl>
                                          <p:spTgt spid="3074"/>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074"/>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074"/>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074"/>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074"/>
                                        </p:tgtEl>
                                        <p:attrNameLst>
                                          <p:attrName>ppt_y</p:attrName>
                                        </p:attrNameLst>
                                      </p:cBhvr>
                                      <p:tavLst>
                                        <p:tav tm="0" fmla="#ppt_y-sin(pi*$)/81">
                                          <p:val>
                                            <p:fltVal val="0"/>
                                          </p:val>
                                        </p:tav>
                                        <p:tav tm="100000">
                                          <p:val>
                                            <p:fltVal val="1"/>
                                          </p:val>
                                        </p:tav>
                                      </p:tavLst>
                                    </p:anim>
                                    <p:animScale>
                                      <p:cBhvr>
                                        <p:cTn id="18" dur="26">
                                          <p:stCondLst>
                                            <p:cond delay="650"/>
                                          </p:stCondLst>
                                        </p:cTn>
                                        <p:tgtEl>
                                          <p:spTgt spid="3074"/>
                                        </p:tgtEl>
                                      </p:cBhvr>
                                      <p:to x="100000" y="60000"/>
                                    </p:animScale>
                                    <p:animScale>
                                      <p:cBhvr>
                                        <p:cTn id="19" dur="166" decel="50000">
                                          <p:stCondLst>
                                            <p:cond delay="676"/>
                                          </p:stCondLst>
                                        </p:cTn>
                                        <p:tgtEl>
                                          <p:spTgt spid="3074"/>
                                        </p:tgtEl>
                                      </p:cBhvr>
                                      <p:to x="100000" y="100000"/>
                                    </p:animScale>
                                    <p:animScale>
                                      <p:cBhvr>
                                        <p:cTn id="20" dur="26">
                                          <p:stCondLst>
                                            <p:cond delay="1312"/>
                                          </p:stCondLst>
                                        </p:cTn>
                                        <p:tgtEl>
                                          <p:spTgt spid="3074"/>
                                        </p:tgtEl>
                                      </p:cBhvr>
                                      <p:to x="100000" y="80000"/>
                                    </p:animScale>
                                    <p:animScale>
                                      <p:cBhvr>
                                        <p:cTn id="21" dur="166" decel="50000">
                                          <p:stCondLst>
                                            <p:cond delay="1338"/>
                                          </p:stCondLst>
                                        </p:cTn>
                                        <p:tgtEl>
                                          <p:spTgt spid="3074"/>
                                        </p:tgtEl>
                                      </p:cBhvr>
                                      <p:to x="100000" y="100000"/>
                                    </p:animScale>
                                    <p:animScale>
                                      <p:cBhvr>
                                        <p:cTn id="22" dur="26">
                                          <p:stCondLst>
                                            <p:cond delay="1642"/>
                                          </p:stCondLst>
                                        </p:cTn>
                                        <p:tgtEl>
                                          <p:spTgt spid="3074"/>
                                        </p:tgtEl>
                                      </p:cBhvr>
                                      <p:to x="100000" y="90000"/>
                                    </p:animScale>
                                    <p:animScale>
                                      <p:cBhvr>
                                        <p:cTn id="23" dur="166" decel="50000">
                                          <p:stCondLst>
                                            <p:cond delay="1668"/>
                                          </p:stCondLst>
                                        </p:cTn>
                                        <p:tgtEl>
                                          <p:spTgt spid="3074"/>
                                        </p:tgtEl>
                                      </p:cBhvr>
                                      <p:to x="100000" y="100000"/>
                                    </p:animScale>
                                    <p:animScale>
                                      <p:cBhvr>
                                        <p:cTn id="24" dur="26">
                                          <p:stCondLst>
                                            <p:cond delay="1808"/>
                                          </p:stCondLst>
                                        </p:cTn>
                                        <p:tgtEl>
                                          <p:spTgt spid="3074"/>
                                        </p:tgtEl>
                                      </p:cBhvr>
                                      <p:to x="100000" y="95000"/>
                                    </p:animScale>
                                    <p:animScale>
                                      <p:cBhvr>
                                        <p:cTn id="25" dur="166" decel="50000">
                                          <p:stCondLst>
                                            <p:cond delay="1834"/>
                                          </p:stCondLst>
                                        </p:cTn>
                                        <p:tgtEl>
                                          <p:spTgt spid="3074"/>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blinds(horizontal)">
                                      <p:cBhvr>
                                        <p:cTn id="3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000108"/>
            <a:ext cx="8229600" cy="5126055"/>
          </a:xfrm>
        </p:spPr>
        <p:txBody>
          <a:bodyPr/>
          <a:lstStyle/>
          <a:p>
            <a:pPr>
              <a:buNone/>
            </a:pP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ru-RU"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Вспомните название мультфильмов, где главным героем выступает кошка, кот. </a:t>
            </a:r>
          </a:p>
          <a:p>
            <a:pPr>
              <a:buNone/>
            </a:pPr>
            <a:r>
              <a:rPr lang="ru-RU"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   В названии обязательно должен быть предлог.</a:t>
            </a:r>
          </a:p>
          <a:p>
            <a:pPr>
              <a:buNone/>
            </a:pP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027" name="Picture 3"/>
          <p:cNvPicPr>
            <a:picLocks noChangeAspect="1" noChangeArrowheads="1"/>
          </p:cNvPicPr>
          <p:nvPr/>
        </p:nvPicPr>
        <p:blipFill>
          <a:blip r:embed="rId2"/>
          <a:srcRect/>
          <a:stretch>
            <a:fillRect/>
          </a:stretch>
        </p:blipFill>
        <p:spPr bwMode="auto">
          <a:xfrm>
            <a:off x="4929190" y="3857628"/>
            <a:ext cx="3738546" cy="2666992"/>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770" decel="100000"/>
                                        <p:tgtEl>
                                          <p:spTgt spid="1027"/>
                                        </p:tgtEl>
                                      </p:cBhvr>
                                    </p:animEffect>
                                    <p:animScale>
                                      <p:cBhvr>
                                        <p:cTn id="8" dur="770" decel="100000"/>
                                        <p:tgtEl>
                                          <p:spTgt spid="1027"/>
                                        </p:tgtEl>
                                      </p:cBhvr>
                                      <p:from x="10000" y="10000"/>
                                      <p:to x="200000" y="450000"/>
                                    </p:animScale>
                                    <p:animScale>
                                      <p:cBhvr>
                                        <p:cTn id="9" dur="1230" accel="100000" fill="hold">
                                          <p:stCondLst>
                                            <p:cond delay="770"/>
                                          </p:stCondLst>
                                        </p:cTn>
                                        <p:tgtEl>
                                          <p:spTgt spid="1027"/>
                                        </p:tgtEl>
                                      </p:cBhvr>
                                      <p:from x="200000" y="450000"/>
                                      <p:to x="100000" y="100000"/>
                                    </p:animScale>
                                    <p:set>
                                      <p:cBhvr>
                                        <p:cTn id="10" dur="770" fill="hold"/>
                                        <p:tgtEl>
                                          <p:spTgt spid="1027"/>
                                        </p:tgtEl>
                                        <p:attrNameLst>
                                          <p:attrName>ppt_x</p:attrName>
                                        </p:attrNameLst>
                                      </p:cBhvr>
                                      <p:to>
                                        <p:strVal val="(0.5)"/>
                                      </p:to>
                                    </p:set>
                                    <p:anim from="(0.5)" to="(#ppt_x)" calcmode="lin" valueType="num">
                                      <p:cBhvr>
                                        <p:cTn id="11" dur="1230" accel="100000" fill="hold">
                                          <p:stCondLst>
                                            <p:cond delay="770"/>
                                          </p:stCondLst>
                                        </p:cTn>
                                        <p:tgtEl>
                                          <p:spTgt spid="1027"/>
                                        </p:tgtEl>
                                        <p:attrNameLst>
                                          <p:attrName>ppt_x</p:attrName>
                                        </p:attrNameLst>
                                      </p:cBhvr>
                                    </p:anim>
                                    <p:set>
                                      <p:cBhvr>
                                        <p:cTn id="12" dur="770" fill="hold"/>
                                        <p:tgtEl>
                                          <p:spTgt spid="1027"/>
                                        </p:tgtEl>
                                        <p:attrNameLst>
                                          <p:attrName>ppt_y</p:attrName>
                                        </p:attrNameLst>
                                      </p:cBhvr>
                                      <p:to>
                                        <p:strVal val="(#ppt_y+0.4)"/>
                                      </p:to>
                                    </p:set>
                                    <p:anim from="(#ppt_y+0.4)" to="(#ppt_y)" calcmode="lin" valueType="num">
                                      <p:cBhvr>
                                        <p:cTn id="13" dur="1230" accel="100000" fill="hold">
                                          <p:stCondLst>
                                            <p:cond delay="770"/>
                                          </p:stCondLst>
                                        </p:cTn>
                                        <p:tgtEl>
                                          <p:spTgt spid="1027"/>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srcRect/>
          <a:stretch>
            <a:fillRect/>
          </a:stretch>
        </p:blipFill>
        <p:spPr bwMode="auto">
          <a:xfrm rot="21286175">
            <a:off x="109174" y="1267973"/>
            <a:ext cx="2857520" cy="2525699"/>
          </a:xfrm>
          <a:prstGeom prst="rect">
            <a:avLst/>
          </a:prstGeom>
          <a:noFill/>
          <a:ln w="28575">
            <a:solidFill>
              <a:schemeClr val="bg1"/>
            </a:solidFill>
            <a:miter lim="800000"/>
            <a:headEnd/>
            <a:tailEnd/>
          </a:ln>
          <a:effectLst/>
        </p:spPr>
      </p:pic>
      <p:sp>
        <p:nvSpPr>
          <p:cNvPr id="4" name="Прямоугольник 3"/>
          <p:cNvSpPr/>
          <p:nvPr/>
        </p:nvSpPr>
        <p:spPr>
          <a:xfrm rot="215640">
            <a:off x="75176" y="286667"/>
            <a:ext cx="2571768" cy="7129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Котенок с улицы </a:t>
            </a:r>
            <a:r>
              <a:rPr lang="ru-RU" dirty="0" err="1" smtClean="0"/>
              <a:t>Лизюкова</a:t>
            </a:r>
            <a:endParaRPr lang="ru-RU" dirty="0"/>
          </a:p>
        </p:txBody>
      </p:sp>
      <p:pic>
        <p:nvPicPr>
          <p:cNvPr id="6" name="Picture 2"/>
          <p:cNvPicPr>
            <a:picLocks noChangeAspect="1" noChangeArrowheads="1"/>
          </p:cNvPicPr>
          <p:nvPr/>
        </p:nvPicPr>
        <p:blipFill>
          <a:blip r:embed="rId3"/>
          <a:srcRect/>
          <a:stretch>
            <a:fillRect/>
          </a:stretch>
        </p:blipFill>
        <p:spPr bwMode="auto">
          <a:xfrm rot="278113">
            <a:off x="6000760" y="3714751"/>
            <a:ext cx="2857520" cy="2714645"/>
          </a:xfrm>
          <a:prstGeom prst="rect">
            <a:avLst/>
          </a:prstGeom>
          <a:noFill/>
          <a:ln w="38100">
            <a:solidFill>
              <a:schemeClr val="bg1"/>
            </a:solidFill>
            <a:miter lim="800000"/>
            <a:headEnd/>
            <a:tailEnd/>
          </a:ln>
          <a:effectLst/>
        </p:spPr>
      </p:pic>
      <p:sp>
        <p:nvSpPr>
          <p:cNvPr id="7" name="Прямоугольник 6"/>
          <p:cNvSpPr/>
          <p:nvPr/>
        </p:nvSpPr>
        <p:spPr>
          <a:xfrm>
            <a:off x="6423050" y="2866360"/>
            <a:ext cx="2310175" cy="7143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Котенок по имени Гав</a:t>
            </a:r>
            <a:endParaRPr lang="ru-RU" dirty="0"/>
          </a:p>
        </p:txBody>
      </p:sp>
      <p:pic>
        <p:nvPicPr>
          <p:cNvPr id="8" name="Picture 2"/>
          <p:cNvPicPr>
            <a:picLocks noChangeAspect="1" noChangeArrowheads="1"/>
          </p:cNvPicPr>
          <p:nvPr/>
        </p:nvPicPr>
        <p:blipFill>
          <a:blip r:embed="rId4"/>
          <a:srcRect/>
          <a:stretch>
            <a:fillRect/>
          </a:stretch>
        </p:blipFill>
        <p:spPr bwMode="auto">
          <a:xfrm rot="21323932">
            <a:off x="3391040" y="216157"/>
            <a:ext cx="3275968" cy="2569213"/>
          </a:xfrm>
          <a:prstGeom prst="rect">
            <a:avLst/>
          </a:prstGeom>
          <a:noFill/>
          <a:ln w="38100">
            <a:solidFill>
              <a:schemeClr val="bg1">
                <a:lumMod val="95000"/>
              </a:schemeClr>
            </a:solidFill>
            <a:miter lim="800000"/>
            <a:headEnd/>
            <a:tailEnd/>
          </a:ln>
          <a:effectLst/>
        </p:spPr>
      </p:pic>
      <p:sp>
        <p:nvSpPr>
          <p:cNvPr id="9" name="Прямоугольник 8"/>
          <p:cNvSpPr/>
          <p:nvPr/>
        </p:nvSpPr>
        <p:spPr>
          <a:xfrm rot="489771">
            <a:off x="7072330" y="785794"/>
            <a:ext cx="1857388"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Кошка, которая гуляет сама по себе</a:t>
            </a:r>
            <a:endParaRPr lang="ru-RU" dirty="0"/>
          </a:p>
        </p:txBody>
      </p:sp>
      <p:pic>
        <p:nvPicPr>
          <p:cNvPr id="10" name="Picture 2"/>
          <p:cNvPicPr>
            <a:picLocks noChangeAspect="1" noChangeArrowheads="1"/>
          </p:cNvPicPr>
          <p:nvPr/>
        </p:nvPicPr>
        <p:blipFill>
          <a:blip r:embed="rId5"/>
          <a:srcRect/>
          <a:stretch>
            <a:fillRect/>
          </a:stretch>
        </p:blipFill>
        <p:spPr bwMode="auto">
          <a:xfrm rot="21193289">
            <a:off x="214282" y="4357694"/>
            <a:ext cx="2643206" cy="2286016"/>
          </a:xfrm>
          <a:prstGeom prst="rect">
            <a:avLst/>
          </a:prstGeom>
          <a:noFill/>
          <a:ln w="38100">
            <a:solidFill>
              <a:schemeClr val="bg1"/>
            </a:solidFill>
            <a:miter lim="800000"/>
            <a:headEnd/>
            <a:tailEnd/>
          </a:ln>
          <a:effectLst/>
        </p:spPr>
      </p:pic>
      <p:sp>
        <p:nvSpPr>
          <p:cNvPr id="11" name="Прямоугольник 10"/>
          <p:cNvSpPr/>
          <p:nvPr/>
        </p:nvSpPr>
        <p:spPr>
          <a:xfrm>
            <a:off x="2714612" y="6215082"/>
            <a:ext cx="1857388" cy="5000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Кот в сапогах</a:t>
            </a:r>
            <a:endParaRPr lang="ru-RU" dirty="0"/>
          </a:p>
        </p:txBody>
      </p:sp>
      <p:pic>
        <p:nvPicPr>
          <p:cNvPr id="12" name="Picture 2"/>
          <p:cNvPicPr>
            <a:picLocks noChangeAspect="1" noChangeArrowheads="1"/>
          </p:cNvPicPr>
          <p:nvPr/>
        </p:nvPicPr>
        <p:blipFill>
          <a:blip r:embed="rId6"/>
          <a:srcRect/>
          <a:stretch>
            <a:fillRect/>
          </a:stretch>
        </p:blipFill>
        <p:spPr bwMode="auto">
          <a:xfrm rot="21408800">
            <a:off x="2986231" y="3870146"/>
            <a:ext cx="2969440" cy="2071702"/>
          </a:xfrm>
          <a:prstGeom prst="rect">
            <a:avLst/>
          </a:prstGeom>
          <a:noFill/>
          <a:ln w="38100">
            <a:solidFill>
              <a:schemeClr val="bg1"/>
            </a:solidFill>
            <a:miter lim="800000"/>
            <a:headEnd/>
            <a:tailEnd/>
          </a:ln>
          <a:effectLst/>
        </p:spPr>
      </p:pic>
      <p:sp>
        <p:nvSpPr>
          <p:cNvPr id="14" name="Прямоугольник 13"/>
          <p:cNvSpPr/>
          <p:nvPr/>
        </p:nvSpPr>
        <p:spPr>
          <a:xfrm rot="172616">
            <a:off x="3428992" y="3071810"/>
            <a:ext cx="2357454"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Ловушка для кошек</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ircle(in)">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38" presetClass="entr" presetSubtype="0" accel="50000" fill="hold" grpId="0" nodeType="clickEffect">
                                  <p:stCondLst>
                                    <p:cond delay="0"/>
                                  </p:stCondLst>
                                  <p:iterate type="lt">
                                    <p:tmPct val="50000"/>
                                  </p:iterate>
                                  <p:childTnLst>
                                    <p:set>
                                      <p:cBhvr>
                                        <p:cTn id="11" dur="1" fill="hold">
                                          <p:stCondLst>
                                            <p:cond delay="0"/>
                                          </p:stCondLst>
                                        </p:cTn>
                                        <p:tgtEl>
                                          <p:spTgt spid="4"/>
                                        </p:tgtEl>
                                        <p:attrNameLst>
                                          <p:attrName>style.visibility</p:attrName>
                                        </p:attrNameLst>
                                      </p:cBhvr>
                                      <p:to>
                                        <p:strVal val="visible"/>
                                      </p:to>
                                    </p:set>
                                    <p:set>
                                      <p:cBhvr>
                                        <p:cTn id="12" dur="228" fill="hold">
                                          <p:stCondLst>
                                            <p:cond delay="0"/>
                                          </p:stCondLst>
                                        </p:cTn>
                                        <p:tgtEl>
                                          <p:spTgt spid="4"/>
                                        </p:tgtEl>
                                        <p:attrNameLst>
                                          <p:attrName>style.rotation</p:attrName>
                                        </p:attrNameLst>
                                      </p:cBhvr>
                                      <p:to>
                                        <p:strVal val="-45.0"/>
                                      </p:to>
                                    </p:set>
                                    <p:anim calcmode="lin" valueType="num">
                                      <p:cBhvr>
                                        <p:cTn id="13" dur="228" fill="hold">
                                          <p:stCondLst>
                                            <p:cond delay="228"/>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14" dur="228"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15" dur="78" decel="50000" autoRev="1" fill="hold">
                                          <p:stCondLst>
                                            <p:cond delay="228"/>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16" dur="68" fill="hold">
                                          <p:stCondLst>
                                            <p:cond delay="432"/>
                                          </p:stCondLst>
                                        </p:cTn>
                                        <p:tgtEl>
                                          <p:spTgt spid="4"/>
                                        </p:tgtEl>
                                        <p:attrNameLst>
                                          <p:attrName>ppt_y</p:attrName>
                                        </p:attrNameLst>
                                      </p:cBhvr>
                                      <p:tavLst>
                                        <p:tav tm="0">
                                          <p:val>
                                            <p:strVal val="#ppt_y-(0.354*#ppt_w-0.172*#ppt_h)"/>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circle(in)">
                                      <p:cBhvr>
                                        <p:cTn id="21" dur="2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38" presetClass="entr" presetSubtype="0" accel="50000" fill="hold" grpId="0" nodeType="clickEffect">
                                  <p:stCondLst>
                                    <p:cond delay="0"/>
                                  </p:stCondLst>
                                  <p:iterate type="lt">
                                    <p:tmPct val="50000"/>
                                  </p:iterate>
                                  <p:childTnLst>
                                    <p:set>
                                      <p:cBhvr>
                                        <p:cTn id="25" dur="1" fill="hold">
                                          <p:stCondLst>
                                            <p:cond delay="0"/>
                                          </p:stCondLst>
                                        </p:cTn>
                                        <p:tgtEl>
                                          <p:spTgt spid="7"/>
                                        </p:tgtEl>
                                        <p:attrNameLst>
                                          <p:attrName>style.visibility</p:attrName>
                                        </p:attrNameLst>
                                      </p:cBhvr>
                                      <p:to>
                                        <p:strVal val="visible"/>
                                      </p:to>
                                    </p:set>
                                    <p:set>
                                      <p:cBhvr>
                                        <p:cTn id="26" dur="228" fill="hold">
                                          <p:stCondLst>
                                            <p:cond delay="0"/>
                                          </p:stCondLst>
                                        </p:cTn>
                                        <p:tgtEl>
                                          <p:spTgt spid="7"/>
                                        </p:tgtEl>
                                        <p:attrNameLst>
                                          <p:attrName>style.rotation</p:attrName>
                                        </p:attrNameLst>
                                      </p:cBhvr>
                                      <p:to>
                                        <p:strVal val="-45.0"/>
                                      </p:to>
                                    </p:set>
                                    <p:anim calcmode="lin" valueType="num">
                                      <p:cBhvr>
                                        <p:cTn id="27" dur="228" fill="hold">
                                          <p:stCondLst>
                                            <p:cond delay="228"/>
                                          </p:stCondLst>
                                        </p:cTn>
                                        <p:tgtEl>
                                          <p:spTgt spid="7"/>
                                        </p:tgtEl>
                                        <p:attrNameLst>
                                          <p:attrName>style.rotation</p:attrName>
                                        </p:attrNameLst>
                                      </p:cBhvr>
                                      <p:tavLst>
                                        <p:tav tm="0">
                                          <p:val>
                                            <p:fltVal val="-45"/>
                                          </p:val>
                                        </p:tav>
                                        <p:tav tm="69900">
                                          <p:val>
                                            <p:fltVal val="45"/>
                                          </p:val>
                                        </p:tav>
                                        <p:tav tm="100000">
                                          <p:val>
                                            <p:fltVal val="0"/>
                                          </p:val>
                                        </p:tav>
                                      </p:tavLst>
                                    </p:anim>
                                    <p:anim calcmode="lin" valueType="num">
                                      <p:cBhvr>
                                        <p:cTn id="28" dur="228" fill="hold">
                                          <p:stCondLst>
                                            <p:cond delay="0"/>
                                          </p:stCondLst>
                                        </p:cTn>
                                        <p:tgtEl>
                                          <p:spTgt spid="7"/>
                                        </p:tgtEl>
                                        <p:attrNameLst>
                                          <p:attrName>ppt_y</p:attrName>
                                        </p:attrNameLst>
                                      </p:cBhvr>
                                      <p:tavLst>
                                        <p:tav tm="0">
                                          <p:val>
                                            <p:strVal val="#ppt_y-1"/>
                                          </p:val>
                                        </p:tav>
                                        <p:tav tm="100000">
                                          <p:val>
                                            <p:strVal val="#ppt_y-(0.354*#ppt_w-0.172*#ppt_h)"/>
                                          </p:val>
                                        </p:tav>
                                      </p:tavLst>
                                    </p:anim>
                                    <p:anim calcmode="lin" valueType="num">
                                      <p:cBhvr>
                                        <p:cTn id="29" dur="78" decel="50000" autoRev="1" fill="hold">
                                          <p:stCondLst>
                                            <p:cond delay="228"/>
                                          </p:stCondLst>
                                        </p:cTn>
                                        <p:tgtEl>
                                          <p:spTgt spid="7"/>
                                        </p:tgtEl>
                                        <p:attrNameLst>
                                          <p:attrName>ppt_y</p:attrName>
                                        </p:attrNameLst>
                                      </p:cBhvr>
                                      <p:tavLst>
                                        <p:tav tm="0">
                                          <p:val>
                                            <p:strVal val="#ppt_y-(0.354*#ppt_w-0.172*#ppt_h)"/>
                                          </p:val>
                                        </p:tav>
                                        <p:tav tm="100000">
                                          <p:val>
                                            <p:strVal val="#ppt_y-(0.354*#ppt_w-0.172*#ppt_h)-#ppt_h/2"/>
                                          </p:val>
                                        </p:tav>
                                      </p:tavLst>
                                    </p:anim>
                                    <p:anim calcmode="lin" valueType="num">
                                      <p:cBhvr>
                                        <p:cTn id="30" dur="68" fill="hold">
                                          <p:stCondLst>
                                            <p:cond delay="432"/>
                                          </p:stCondLst>
                                        </p:cTn>
                                        <p:tgtEl>
                                          <p:spTgt spid="7"/>
                                        </p:tgtEl>
                                        <p:attrNameLst>
                                          <p:attrName>ppt_y</p:attrName>
                                        </p:attrNameLst>
                                      </p:cBhvr>
                                      <p:tavLst>
                                        <p:tav tm="0">
                                          <p:val>
                                            <p:strVal val="#ppt_y-(0.354*#ppt_w-0.172*#ppt_h)"/>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circle(in)">
                                      <p:cBhvr>
                                        <p:cTn id="35" dur="20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38" presetClass="entr" presetSubtype="0" accel="50000" fill="hold" grpId="0" nodeType="clickEffect">
                                  <p:stCondLst>
                                    <p:cond delay="0"/>
                                  </p:stCondLst>
                                  <p:iterate type="lt">
                                    <p:tmPct val="50000"/>
                                  </p:iterate>
                                  <p:childTnLst>
                                    <p:set>
                                      <p:cBhvr>
                                        <p:cTn id="39" dur="1" fill="hold">
                                          <p:stCondLst>
                                            <p:cond delay="0"/>
                                          </p:stCondLst>
                                        </p:cTn>
                                        <p:tgtEl>
                                          <p:spTgt spid="11"/>
                                        </p:tgtEl>
                                        <p:attrNameLst>
                                          <p:attrName>style.visibility</p:attrName>
                                        </p:attrNameLst>
                                      </p:cBhvr>
                                      <p:to>
                                        <p:strVal val="visible"/>
                                      </p:to>
                                    </p:set>
                                    <p:set>
                                      <p:cBhvr>
                                        <p:cTn id="40" dur="228" fill="hold">
                                          <p:stCondLst>
                                            <p:cond delay="0"/>
                                          </p:stCondLst>
                                        </p:cTn>
                                        <p:tgtEl>
                                          <p:spTgt spid="11"/>
                                        </p:tgtEl>
                                        <p:attrNameLst>
                                          <p:attrName>style.rotation</p:attrName>
                                        </p:attrNameLst>
                                      </p:cBhvr>
                                      <p:to>
                                        <p:strVal val="-45.0"/>
                                      </p:to>
                                    </p:set>
                                    <p:anim calcmode="lin" valueType="num">
                                      <p:cBhvr>
                                        <p:cTn id="41" dur="228" fill="hold">
                                          <p:stCondLst>
                                            <p:cond delay="228"/>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42" dur="228"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43" dur="78" decel="50000" autoRev="1" fill="hold">
                                          <p:stCondLst>
                                            <p:cond delay="228"/>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44" dur="68" fill="hold">
                                          <p:stCondLst>
                                            <p:cond delay="432"/>
                                          </p:stCondLst>
                                        </p:cTn>
                                        <p:tgtEl>
                                          <p:spTgt spid="11"/>
                                        </p:tgtEl>
                                        <p:attrNameLst>
                                          <p:attrName>ppt_y</p:attrName>
                                        </p:attrNameLst>
                                      </p:cBhvr>
                                      <p:tavLst>
                                        <p:tav tm="0">
                                          <p:val>
                                            <p:strVal val="#ppt_y-(0.354*#ppt_w-0.172*#ppt_h)"/>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6" presetClass="entr" presetSubtype="16" fill="hold"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circle(in)">
                                      <p:cBhvr>
                                        <p:cTn id="49" dur="2000"/>
                                        <p:tgtEl>
                                          <p:spTgt spid="8"/>
                                        </p:tgtEl>
                                      </p:cBhvr>
                                    </p:animEffect>
                                  </p:childTnLst>
                                </p:cTn>
                              </p:par>
                            </p:childTnLst>
                          </p:cTn>
                        </p:par>
                      </p:childTnLst>
                    </p:cTn>
                  </p:par>
                  <p:par>
                    <p:cTn id="50" fill="hold">
                      <p:stCondLst>
                        <p:cond delay="indefinite"/>
                      </p:stCondLst>
                      <p:childTnLst>
                        <p:par>
                          <p:cTn id="51" fill="hold">
                            <p:stCondLst>
                              <p:cond delay="0"/>
                            </p:stCondLst>
                            <p:childTnLst>
                              <p:par>
                                <p:cTn id="52" presetID="38" presetClass="entr" presetSubtype="0" accel="50000" fill="hold" grpId="0" nodeType="clickEffect">
                                  <p:stCondLst>
                                    <p:cond delay="0"/>
                                  </p:stCondLst>
                                  <p:iterate type="lt">
                                    <p:tmPct val="50000"/>
                                  </p:iterate>
                                  <p:childTnLst>
                                    <p:set>
                                      <p:cBhvr>
                                        <p:cTn id="53" dur="1" fill="hold">
                                          <p:stCondLst>
                                            <p:cond delay="0"/>
                                          </p:stCondLst>
                                        </p:cTn>
                                        <p:tgtEl>
                                          <p:spTgt spid="9"/>
                                        </p:tgtEl>
                                        <p:attrNameLst>
                                          <p:attrName>style.visibility</p:attrName>
                                        </p:attrNameLst>
                                      </p:cBhvr>
                                      <p:to>
                                        <p:strVal val="visible"/>
                                      </p:to>
                                    </p:set>
                                    <p:set>
                                      <p:cBhvr>
                                        <p:cTn id="54" dur="228" fill="hold">
                                          <p:stCondLst>
                                            <p:cond delay="0"/>
                                          </p:stCondLst>
                                        </p:cTn>
                                        <p:tgtEl>
                                          <p:spTgt spid="9"/>
                                        </p:tgtEl>
                                        <p:attrNameLst>
                                          <p:attrName>style.rotation</p:attrName>
                                        </p:attrNameLst>
                                      </p:cBhvr>
                                      <p:to>
                                        <p:strVal val="-45.0"/>
                                      </p:to>
                                    </p:set>
                                    <p:anim calcmode="lin" valueType="num">
                                      <p:cBhvr>
                                        <p:cTn id="55" dur="228" fill="hold">
                                          <p:stCondLst>
                                            <p:cond delay="228"/>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56" dur="228"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57" dur="78" decel="50000" autoRev="1" fill="hold">
                                          <p:stCondLst>
                                            <p:cond delay="228"/>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58" dur="68" fill="hold">
                                          <p:stCondLst>
                                            <p:cond delay="432"/>
                                          </p:stCondLst>
                                        </p:cTn>
                                        <p:tgtEl>
                                          <p:spTgt spid="9"/>
                                        </p:tgtEl>
                                        <p:attrNameLst>
                                          <p:attrName>ppt_y</p:attrName>
                                        </p:attrNameLst>
                                      </p:cBhvr>
                                      <p:tavLst>
                                        <p:tav tm="0">
                                          <p:val>
                                            <p:strVal val="#ppt_y-(0.354*#ppt_w-0.172*#ppt_h)"/>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6" presetClass="entr" presetSubtype="16" fill="hold" nodeType="click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circle(in)">
                                      <p:cBhvr>
                                        <p:cTn id="63" dur="2000"/>
                                        <p:tgtEl>
                                          <p:spTgt spid="12"/>
                                        </p:tgtEl>
                                      </p:cBhvr>
                                    </p:animEffect>
                                  </p:childTnLst>
                                </p:cTn>
                              </p:par>
                            </p:childTnLst>
                          </p:cTn>
                        </p:par>
                      </p:childTnLst>
                    </p:cTn>
                  </p:par>
                  <p:par>
                    <p:cTn id="64" fill="hold">
                      <p:stCondLst>
                        <p:cond delay="indefinite"/>
                      </p:stCondLst>
                      <p:childTnLst>
                        <p:par>
                          <p:cTn id="65" fill="hold">
                            <p:stCondLst>
                              <p:cond delay="0"/>
                            </p:stCondLst>
                            <p:childTnLst>
                              <p:par>
                                <p:cTn id="66" presetID="38" presetClass="entr" presetSubtype="0" accel="50000" fill="hold" grpId="0" nodeType="clickEffect">
                                  <p:stCondLst>
                                    <p:cond delay="0"/>
                                  </p:stCondLst>
                                  <p:iterate type="lt">
                                    <p:tmPct val="50000"/>
                                  </p:iterate>
                                  <p:childTnLst>
                                    <p:set>
                                      <p:cBhvr>
                                        <p:cTn id="67" dur="1" fill="hold">
                                          <p:stCondLst>
                                            <p:cond delay="0"/>
                                          </p:stCondLst>
                                        </p:cTn>
                                        <p:tgtEl>
                                          <p:spTgt spid="14"/>
                                        </p:tgtEl>
                                        <p:attrNameLst>
                                          <p:attrName>style.visibility</p:attrName>
                                        </p:attrNameLst>
                                      </p:cBhvr>
                                      <p:to>
                                        <p:strVal val="visible"/>
                                      </p:to>
                                    </p:set>
                                    <p:set>
                                      <p:cBhvr>
                                        <p:cTn id="68" dur="228" fill="hold">
                                          <p:stCondLst>
                                            <p:cond delay="0"/>
                                          </p:stCondLst>
                                        </p:cTn>
                                        <p:tgtEl>
                                          <p:spTgt spid="14"/>
                                        </p:tgtEl>
                                        <p:attrNameLst>
                                          <p:attrName>style.rotation</p:attrName>
                                        </p:attrNameLst>
                                      </p:cBhvr>
                                      <p:to>
                                        <p:strVal val="-45.0"/>
                                      </p:to>
                                    </p:set>
                                    <p:anim calcmode="lin" valueType="num">
                                      <p:cBhvr>
                                        <p:cTn id="69" dur="228" fill="hold">
                                          <p:stCondLst>
                                            <p:cond delay="228"/>
                                          </p:stCondLst>
                                        </p:cTn>
                                        <p:tgtEl>
                                          <p:spTgt spid="14"/>
                                        </p:tgtEl>
                                        <p:attrNameLst>
                                          <p:attrName>style.rotation</p:attrName>
                                        </p:attrNameLst>
                                      </p:cBhvr>
                                      <p:tavLst>
                                        <p:tav tm="0">
                                          <p:val>
                                            <p:fltVal val="-45"/>
                                          </p:val>
                                        </p:tav>
                                        <p:tav tm="69900">
                                          <p:val>
                                            <p:fltVal val="45"/>
                                          </p:val>
                                        </p:tav>
                                        <p:tav tm="100000">
                                          <p:val>
                                            <p:fltVal val="0"/>
                                          </p:val>
                                        </p:tav>
                                      </p:tavLst>
                                    </p:anim>
                                    <p:anim calcmode="lin" valueType="num">
                                      <p:cBhvr>
                                        <p:cTn id="70" dur="228" fill="hold">
                                          <p:stCondLst>
                                            <p:cond delay="0"/>
                                          </p:stCondLst>
                                        </p:cTn>
                                        <p:tgtEl>
                                          <p:spTgt spid="14"/>
                                        </p:tgtEl>
                                        <p:attrNameLst>
                                          <p:attrName>ppt_y</p:attrName>
                                        </p:attrNameLst>
                                      </p:cBhvr>
                                      <p:tavLst>
                                        <p:tav tm="0">
                                          <p:val>
                                            <p:strVal val="#ppt_y-1"/>
                                          </p:val>
                                        </p:tav>
                                        <p:tav tm="100000">
                                          <p:val>
                                            <p:strVal val="#ppt_y-(0.354*#ppt_w-0.172*#ppt_h)"/>
                                          </p:val>
                                        </p:tav>
                                      </p:tavLst>
                                    </p:anim>
                                    <p:anim calcmode="lin" valueType="num">
                                      <p:cBhvr>
                                        <p:cTn id="71" dur="78" decel="50000" autoRev="1" fill="hold">
                                          <p:stCondLst>
                                            <p:cond delay="228"/>
                                          </p:stCondLst>
                                        </p:cTn>
                                        <p:tgtEl>
                                          <p:spTgt spid="14"/>
                                        </p:tgtEl>
                                        <p:attrNameLst>
                                          <p:attrName>ppt_y</p:attrName>
                                        </p:attrNameLst>
                                      </p:cBhvr>
                                      <p:tavLst>
                                        <p:tav tm="0">
                                          <p:val>
                                            <p:strVal val="#ppt_y-(0.354*#ppt_w-0.172*#ppt_h)"/>
                                          </p:val>
                                        </p:tav>
                                        <p:tav tm="100000">
                                          <p:val>
                                            <p:strVal val="#ppt_y-(0.354*#ppt_w-0.172*#ppt_h)-#ppt_h/2"/>
                                          </p:val>
                                        </p:tav>
                                      </p:tavLst>
                                    </p:anim>
                                    <p:anim calcmode="lin" valueType="num">
                                      <p:cBhvr>
                                        <p:cTn id="72" dur="68" fill="hold">
                                          <p:stCondLst>
                                            <p:cond delay="432"/>
                                          </p:stCondLst>
                                        </p:cTn>
                                        <p:tgtEl>
                                          <p:spTgt spid="1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P spid="11"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В.А. Богородицкий</a:t>
            </a:r>
            <a:endParaRPr lang="ru-RU"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4" name="Содержимое 3"/>
          <p:cNvSpPr>
            <a:spLocks noGrp="1"/>
          </p:cNvSpPr>
          <p:nvPr>
            <p:ph sz="half" idx="2"/>
          </p:nvPr>
        </p:nvSpPr>
        <p:spPr>
          <a:xfrm>
            <a:off x="4143372" y="1600200"/>
            <a:ext cx="4543428" cy="4525963"/>
          </a:xfrm>
        </p:spPr>
        <p:txBody>
          <a:bodyPr/>
          <a:lstStyle/>
          <a:p>
            <a:pPr>
              <a:buNone/>
            </a:pPr>
            <a:r>
              <a:rPr lang="ru-RU" dirty="0" smtClean="0"/>
              <a:t>   </a:t>
            </a:r>
          </a:p>
          <a:p>
            <a:pPr>
              <a:buNone/>
            </a:pPr>
            <a:endParaRPr lang="ru-RU" dirty="0" smtClean="0"/>
          </a:p>
          <a:p>
            <a:pPr>
              <a:buNone/>
            </a:pPr>
            <a:r>
              <a:rPr lang="ru-RU" dirty="0" smtClean="0"/>
              <a:t>    </a:t>
            </a:r>
            <a:r>
              <a:rPr lang="ru-RU" sz="36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Предлоги - </a:t>
            </a:r>
          </a:p>
          <a:p>
            <a:pPr>
              <a:buNone/>
            </a:pPr>
            <a:r>
              <a:rPr lang="ru-RU" sz="36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   это «словечки отношений»</a:t>
            </a:r>
            <a:endParaRPr lang="ru-RU" sz="36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pic>
        <p:nvPicPr>
          <p:cNvPr id="4098" name="Picture 2"/>
          <p:cNvPicPr>
            <a:picLocks noGrp="1" noChangeAspect="1" noChangeArrowheads="1"/>
          </p:cNvPicPr>
          <p:nvPr>
            <p:ph sz="half" idx="1"/>
          </p:nvPr>
        </p:nvPicPr>
        <p:blipFill>
          <a:blip r:embed="rId2"/>
          <a:srcRect/>
          <a:stretch>
            <a:fillRect/>
          </a:stretch>
        </p:blipFill>
        <p:spPr bwMode="auto">
          <a:xfrm>
            <a:off x="571472" y="1600200"/>
            <a:ext cx="3214710" cy="452596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p:cTn id="7" dur="1000" fill="hold"/>
                                        <p:tgtEl>
                                          <p:spTgt spid="4098"/>
                                        </p:tgtEl>
                                        <p:attrNameLst>
                                          <p:attrName>ppt_w</p:attrName>
                                        </p:attrNameLst>
                                      </p:cBhvr>
                                      <p:tavLst>
                                        <p:tav tm="0">
                                          <p:val>
                                            <p:strVal val="#ppt_w*0.70"/>
                                          </p:val>
                                        </p:tav>
                                        <p:tav tm="100000">
                                          <p:val>
                                            <p:strVal val="#ppt_w"/>
                                          </p:val>
                                        </p:tav>
                                      </p:tavLst>
                                    </p:anim>
                                    <p:anim calcmode="lin" valueType="num">
                                      <p:cBhvr>
                                        <p:cTn id="8" dur="1000" fill="hold"/>
                                        <p:tgtEl>
                                          <p:spTgt spid="4098"/>
                                        </p:tgtEl>
                                        <p:attrNameLst>
                                          <p:attrName>ppt_h</p:attrName>
                                        </p:attrNameLst>
                                      </p:cBhvr>
                                      <p:tavLst>
                                        <p:tav tm="0">
                                          <p:val>
                                            <p:strVal val="#ppt_h"/>
                                          </p:val>
                                        </p:tav>
                                        <p:tav tm="100000">
                                          <p:val>
                                            <p:strVal val="#ppt_h"/>
                                          </p:val>
                                        </p:tav>
                                      </p:tavLst>
                                    </p:anim>
                                    <p:animEffect transition="in" filter="fade">
                                      <p:cBhvr>
                                        <p:cTn id="9" dur="1000"/>
                                        <p:tgtEl>
                                          <p:spTgt spid="4098"/>
                                        </p:tgtEl>
                                      </p:cBhvr>
                                    </p:animEffect>
                                  </p:childTnLst>
                                </p:cTn>
                              </p:par>
                              <p:par>
                                <p:cTn id="10" presetID="6" presetClass="entr" presetSubtype="16" fill="hold" grpId="0" nodeType="with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circle(in)">
                                      <p:cBhvr>
                                        <p:cTn id="12" dur="2000"/>
                                        <p:tgtEl>
                                          <p:spTgt spid="4">
                                            <p:txEl>
                                              <p:pRg st="0" end="0"/>
                                            </p:txEl>
                                          </p:spTgt>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circle(in)">
                                      <p:cBhvr>
                                        <p:cTn id="15" dur="2000"/>
                                        <p:tgtEl>
                                          <p:spTgt spid="4">
                                            <p:txEl>
                                              <p:pRg st="2" end="2"/>
                                            </p:txEl>
                                          </p:spTgt>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circle(in)">
                                      <p:cBhvr>
                                        <p:cTn id="18" dur="2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85728"/>
            <a:ext cx="8229600" cy="1143000"/>
          </a:xfrm>
        </p:spPr>
        <p:txBody>
          <a:bodyPr>
            <a:normAutofit fontScale="90000"/>
          </a:bodyPr>
          <a:lstStyle/>
          <a:p>
            <a:r>
              <a:rPr lang="ru-RU" sz="4000" dirty="0" smtClean="0">
                <a:solidFill>
                  <a:schemeClr val="accent1">
                    <a:lumMod val="75000"/>
                  </a:schemeClr>
                </a:solidFill>
              </a:rPr>
              <a:t>Вспоминаем известную нам информацию о предлогах.</a:t>
            </a:r>
            <a:r>
              <a:rPr lang="ru-RU" dirty="0"/>
              <a:t/>
            </a:r>
            <a:br>
              <a:rPr lang="ru-RU" dirty="0"/>
            </a:br>
            <a:endParaRPr lang="ru-RU" dirty="0"/>
          </a:p>
        </p:txBody>
      </p:sp>
      <p:sp>
        <p:nvSpPr>
          <p:cNvPr id="4" name="Содержимое 3"/>
          <p:cNvSpPr>
            <a:spLocks noGrp="1"/>
          </p:cNvSpPr>
          <p:nvPr>
            <p:ph idx="1"/>
          </p:nvPr>
        </p:nvSpPr>
        <p:spPr>
          <a:xfrm>
            <a:off x="457200" y="1285860"/>
            <a:ext cx="8229600" cy="4840303"/>
          </a:xfrm>
        </p:spPr>
        <p:txBody>
          <a:bodyPr/>
          <a:lstStyle/>
          <a:p>
            <a:pPr algn="ctr">
              <a:buNone/>
            </a:pPr>
            <a:r>
              <a:rPr lang="ru-RU" dirty="0" smtClean="0"/>
              <a:t>  </a:t>
            </a:r>
            <a:r>
              <a:rPr lang="ru-RU"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ПРЕДЛОГ -  </a:t>
            </a:r>
          </a:p>
          <a:p>
            <a:pPr algn="ctr">
              <a:buNone/>
            </a:pPr>
            <a:r>
              <a:rPr lang="ru-RU"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часть речи, служащая для выражения различных отношений между зависимыми и главными членами словосочетания. Не является членом предложения</a:t>
            </a:r>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t>
            </a:r>
            <a:endParaRPr lang="ru-RU"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cxnSp>
        <p:nvCxnSpPr>
          <p:cNvPr id="6" name="Прямая со стрелкой 5"/>
          <p:cNvCxnSpPr/>
          <p:nvPr/>
        </p:nvCxnSpPr>
        <p:spPr>
          <a:xfrm rot="10800000" flipV="1">
            <a:off x="2071670" y="4143380"/>
            <a:ext cx="1571636" cy="3571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Прямая со стрелкой 7"/>
          <p:cNvCxnSpPr/>
          <p:nvPr/>
        </p:nvCxnSpPr>
        <p:spPr>
          <a:xfrm>
            <a:off x="5572132" y="4071942"/>
            <a:ext cx="1643074" cy="5715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Прямоугольник 8"/>
          <p:cNvSpPr/>
          <p:nvPr/>
        </p:nvSpPr>
        <p:spPr>
          <a:xfrm>
            <a:off x="857224" y="4572008"/>
            <a:ext cx="2643206" cy="17859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ПРОСТЫЕ</a:t>
            </a:r>
          </a:p>
          <a:p>
            <a:pPr algn="ctr"/>
            <a:r>
              <a:rPr lang="ru-RU" dirty="0" smtClean="0"/>
              <a:t>СОСТАВНЫЕ</a:t>
            </a:r>
            <a:endParaRPr lang="ru-RU" dirty="0"/>
          </a:p>
        </p:txBody>
      </p:sp>
      <p:sp>
        <p:nvSpPr>
          <p:cNvPr id="10" name="Прямоугольник 9"/>
          <p:cNvSpPr/>
          <p:nvPr/>
        </p:nvSpPr>
        <p:spPr>
          <a:xfrm>
            <a:off x="5786446" y="4714884"/>
            <a:ext cx="2643206" cy="16430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ПРОИЗВОДНЫЕ</a:t>
            </a:r>
          </a:p>
          <a:p>
            <a:pPr algn="ctr"/>
            <a:r>
              <a:rPr lang="ru-RU" dirty="0" smtClean="0"/>
              <a:t>НЕПРОИЗВОДНЫЕ</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par>
                          <p:cTn id="13" fill="hold">
                            <p:stCondLst>
                              <p:cond delay="500"/>
                            </p:stCondLst>
                            <p:childTnLst>
                              <p:par>
                                <p:cTn id="14" presetID="26"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145">
                                          <p:stCondLst>
                                            <p:cond delay="0"/>
                                          </p:stCondLst>
                                        </p:cTn>
                                        <p:tgtEl>
                                          <p:spTgt spid="6"/>
                                        </p:tgtEl>
                                      </p:cBhvr>
                                    </p:animEffect>
                                    <p:anim calcmode="lin" valueType="num">
                                      <p:cBhvr>
                                        <p:cTn id="17" dur="456"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8" dur="166"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9" dur="166" tmFilter="0, 0; 0.125,0.2665; 0.25,0.4; 0.375,0.465; 0.5,0.5;  0.625,0.535; 0.75,0.6; 0.875,0.7335; 1,1">
                                          <p:stCondLst>
                                            <p:cond delay="166"/>
                                          </p:stCondLst>
                                        </p:cTn>
                                        <p:tgtEl>
                                          <p:spTgt spid="6"/>
                                        </p:tgtEl>
                                        <p:attrNameLst>
                                          <p:attrName>ppt_y</p:attrName>
                                        </p:attrNameLst>
                                      </p:cBhvr>
                                      <p:tavLst>
                                        <p:tav tm="0" fmla="#ppt_y-sin(pi*$)/9">
                                          <p:val>
                                            <p:fltVal val="0"/>
                                          </p:val>
                                        </p:tav>
                                        <p:tav tm="100000">
                                          <p:val>
                                            <p:fltVal val="1"/>
                                          </p:val>
                                        </p:tav>
                                      </p:tavLst>
                                    </p:anim>
                                    <p:anim calcmode="lin" valueType="num">
                                      <p:cBhvr>
                                        <p:cTn id="20" dur="83" tmFilter="0, 0; 0.125,0.2665; 0.25,0.4; 0.375,0.465; 0.5,0.5;  0.625,0.535; 0.75,0.6; 0.875,0.7335; 1,1">
                                          <p:stCondLst>
                                            <p:cond delay="331"/>
                                          </p:stCondLst>
                                        </p:cTn>
                                        <p:tgtEl>
                                          <p:spTgt spid="6"/>
                                        </p:tgtEl>
                                        <p:attrNameLst>
                                          <p:attrName>ppt_y</p:attrName>
                                        </p:attrNameLst>
                                      </p:cBhvr>
                                      <p:tavLst>
                                        <p:tav tm="0" fmla="#ppt_y-sin(pi*$)/27">
                                          <p:val>
                                            <p:fltVal val="0"/>
                                          </p:val>
                                        </p:tav>
                                        <p:tav tm="100000">
                                          <p:val>
                                            <p:fltVal val="1"/>
                                          </p:val>
                                        </p:tav>
                                      </p:tavLst>
                                    </p:anim>
                                    <p:anim calcmode="lin" valueType="num">
                                      <p:cBhvr>
                                        <p:cTn id="21" dur="41" tmFilter="0, 0; 0.125,0.2665; 0.25,0.4; 0.375,0.465; 0.5,0.5;  0.625,0.535; 0.75,0.6; 0.875,0.7335; 1,1">
                                          <p:stCondLst>
                                            <p:cond delay="414"/>
                                          </p:stCondLst>
                                        </p:cTn>
                                        <p:tgtEl>
                                          <p:spTgt spid="6"/>
                                        </p:tgtEl>
                                        <p:attrNameLst>
                                          <p:attrName>ppt_y</p:attrName>
                                        </p:attrNameLst>
                                      </p:cBhvr>
                                      <p:tavLst>
                                        <p:tav tm="0" fmla="#ppt_y-sin(pi*$)/81">
                                          <p:val>
                                            <p:fltVal val="0"/>
                                          </p:val>
                                        </p:tav>
                                        <p:tav tm="100000">
                                          <p:val>
                                            <p:fltVal val="1"/>
                                          </p:val>
                                        </p:tav>
                                      </p:tavLst>
                                    </p:anim>
                                    <p:animScale>
                                      <p:cBhvr>
                                        <p:cTn id="22" dur="7">
                                          <p:stCondLst>
                                            <p:cond delay="163"/>
                                          </p:stCondLst>
                                        </p:cTn>
                                        <p:tgtEl>
                                          <p:spTgt spid="6"/>
                                        </p:tgtEl>
                                      </p:cBhvr>
                                      <p:to x="100000" y="60000"/>
                                    </p:animScale>
                                    <p:animScale>
                                      <p:cBhvr>
                                        <p:cTn id="23" dur="42" decel="50000">
                                          <p:stCondLst>
                                            <p:cond delay="169"/>
                                          </p:stCondLst>
                                        </p:cTn>
                                        <p:tgtEl>
                                          <p:spTgt spid="6"/>
                                        </p:tgtEl>
                                      </p:cBhvr>
                                      <p:to x="100000" y="100000"/>
                                    </p:animScale>
                                    <p:animScale>
                                      <p:cBhvr>
                                        <p:cTn id="24" dur="7">
                                          <p:stCondLst>
                                            <p:cond delay="328"/>
                                          </p:stCondLst>
                                        </p:cTn>
                                        <p:tgtEl>
                                          <p:spTgt spid="6"/>
                                        </p:tgtEl>
                                      </p:cBhvr>
                                      <p:to x="100000" y="80000"/>
                                    </p:animScale>
                                    <p:animScale>
                                      <p:cBhvr>
                                        <p:cTn id="25" dur="42" decel="50000">
                                          <p:stCondLst>
                                            <p:cond delay="335"/>
                                          </p:stCondLst>
                                        </p:cTn>
                                        <p:tgtEl>
                                          <p:spTgt spid="6"/>
                                        </p:tgtEl>
                                      </p:cBhvr>
                                      <p:to x="100000" y="100000"/>
                                    </p:animScale>
                                    <p:animScale>
                                      <p:cBhvr>
                                        <p:cTn id="26" dur="7">
                                          <p:stCondLst>
                                            <p:cond delay="411"/>
                                          </p:stCondLst>
                                        </p:cTn>
                                        <p:tgtEl>
                                          <p:spTgt spid="6"/>
                                        </p:tgtEl>
                                      </p:cBhvr>
                                      <p:to x="100000" y="90000"/>
                                    </p:animScale>
                                    <p:animScale>
                                      <p:cBhvr>
                                        <p:cTn id="27" dur="42" decel="50000">
                                          <p:stCondLst>
                                            <p:cond delay="417"/>
                                          </p:stCondLst>
                                        </p:cTn>
                                        <p:tgtEl>
                                          <p:spTgt spid="6"/>
                                        </p:tgtEl>
                                      </p:cBhvr>
                                      <p:to x="100000" y="100000"/>
                                    </p:animScale>
                                    <p:animScale>
                                      <p:cBhvr>
                                        <p:cTn id="28" dur="7">
                                          <p:stCondLst>
                                            <p:cond delay="452"/>
                                          </p:stCondLst>
                                        </p:cTn>
                                        <p:tgtEl>
                                          <p:spTgt spid="6"/>
                                        </p:tgtEl>
                                      </p:cBhvr>
                                      <p:to x="100000" y="95000"/>
                                    </p:animScale>
                                    <p:animScale>
                                      <p:cBhvr>
                                        <p:cTn id="29" dur="42" decel="50000">
                                          <p:stCondLst>
                                            <p:cond delay="459"/>
                                          </p:stCondLst>
                                        </p:cTn>
                                        <p:tgtEl>
                                          <p:spTgt spid="6"/>
                                        </p:tgtEl>
                                      </p:cBhvr>
                                      <p:to x="100000" y="100000"/>
                                    </p:animScale>
                                  </p:childTnLst>
                                </p:cTn>
                              </p:par>
                            </p:childTnLst>
                          </p:cTn>
                        </p:par>
                        <p:par>
                          <p:cTn id="30" fill="hold">
                            <p:stCondLst>
                              <p:cond delay="1000"/>
                            </p:stCondLst>
                            <p:childTnLst>
                              <p:par>
                                <p:cTn id="31" presetID="7" presetClass="entr" presetSubtype="4"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childTnLst>
                          </p:cTn>
                        </p:par>
                        <p:par>
                          <p:cTn id="35" fill="hold">
                            <p:stCondLst>
                              <p:cond delay="1500"/>
                            </p:stCondLst>
                            <p:childTnLst>
                              <p:par>
                                <p:cTn id="36" presetID="26" presetClass="entr" presetSubtype="0"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down)">
                                      <p:cBhvr>
                                        <p:cTn id="38" dur="145">
                                          <p:stCondLst>
                                            <p:cond delay="0"/>
                                          </p:stCondLst>
                                        </p:cTn>
                                        <p:tgtEl>
                                          <p:spTgt spid="8"/>
                                        </p:tgtEl>
                                      </p:cBhvr>
                                    </p:animEffect>
                                    <p:anim calcmode="lin" valueType="num">
                                      <p:cBhvr>
                                        <p:cTn id="39" dur="456"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0" dur="166"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1" dur="166" tmFilter="0, 0; 0.125,0.2665; 0.25,0.4; 0.375,0.465; 0.5,0.5;  0.625,0.535; 0.75,0.6; 0.875,0.7335; 1,1">
                                          <p:stCondLst>
                                            <p:cond delay="166"/>
                                          </p:stCondLst>
                                        </p:cTn>
                                        <p:tgtEl>
                                          <p:spTgt spid="8"/>
                                        </p:tgtEl>
                                        <p:attrNameLst>
                                          <p:attrName>ppt_y</p:attrName>
                                        </p:attrNameLst>
                                      </p:cBhvr>
                                      <p:tavLst>
                                        <p:tav tm="0" fmla="#ppt_y-sin(pi*$)/9">
                                          <p:val>
                                            <p:fltVal val="0"/>
                                          </p:val>
                                        </p:tav>
                                        <p:tav tm="100000">
                                          <p:val>
                                            <p:fltVal val="1"/>
                                          </p:val>
                                        </p:tav>
                                      </p:tavLst>
                                    </p:anim>
                                    <p:anim calcmode="lin" valueType="num">
                                      <p:cBhvr>
                                        <p:cTn id="42" dur="83" tmFilter="0, 0; 0.125,0.2665; 0.25,0.4; 0.375,0.465; 0.5,0.5;  0.625,0.535; 0.75,0.6; 0.875,0.7335; 1,1">
                                          <p:stCondLst>
                                            <p:cond delay="331"/>
                                          </p:stCondLst>
                                        </p:cTn>
                                        <p:tgtEl>
                                          <p:spTgt spid="8"/>
                                        </p:tgtEl>
                                        <p:attrNameLst>
                                          <p:attrName>ppt_y</p:attrName>
                                        </p:attrNameLst>
                                      </p:cBhvr>
                                      <p:tavLst>
                                        <p:tav tm="0" fmla="#ppt_y-sin(pi*$)/27">
                                          <p:val>
                                            <p:fltVal val="0"/>
                                          </p:val>
                                        </p:tav>
                                        <p:tav tm="100000">
                                          <p:val>
                                            <p:fltVal val="1"/>
                                          </p:val>
                                        </p:tav>
                                      </p:tavLst>
                                    </p:anim>
                                    <p:anim calcmode="lin" valueType="num">
                                      <p:cBhvr>
                                        <p:cTn id="43" dur="41" tmFilter="0, 0; 0.125,0.2665; 0.25,0.4; 0.375,0.465; 0.5,0.5;  0.625,0.535; 0.75,0.6; 0.875,0.7335; 1,1">
                                          <p:stCondLst>
                                            <p:cond delay="414"/>
                                          </p:stCondLst>
                                        </p:cTn>
                                        <p:tgtEl>
                                          <p:spTgt spid="8"/>
                                        </p:tgtEl>
                                        <p:attrNameLst>
                                          <p:attrName>ppt_y</p:attrName>
                                        </p:attrNameLst>
                                      </p:cBhvr>
                                      <p:tavLst>
                                        <p:tav tm="0" fmla="#ppt_y-sin(pi*$)/81">
                                          <p:val>
                                            <p:fltVal val="0"/>
                                          </p:val>
                                        </p:tav>
                                        <p:tav tm="100000">
                                          <p:val>
                                            <p:fltVal val="1"/>
                                          </p:val>
                                        </p:tav>
                                      </p:tavLst>
                                    </p:anim>
                                    <p:animScale>
                                      <p:cBhvr>
                                        <p:cTn id="44" dur="7">
                                          <p:stCondLst>
                                            <p:cond delay="163"/>
                                          </p:stCondLst>
                                        </p:cTn>
                                        <p:tgtEl>
                                          <p:spTgt spid="8"/>
                                        </p:tgtEl>
                                      </p:cBhvr>
                                      <p:to x="100000" y="60000"/>
                                    </p:animScale>
                                    <p:animScale>
                                      <p:cBhvr>
                                        <p:cTn id="45" dur="42" decel="50000">
                                          <p:stCondLst>
                                            <p:cond delay="169"/>
                                          </p:stCondLst>
                                        </p:cTn>
                                        <p:tgtEl>
                                          <p:spTgt spid="8"/>
                                        </p:tgtEl>
                                      </p:cBhvr>
                                      <p:to x="100000" y="100000"/>
                                    </p:animScale>
                                    <p:animScale>
                                      <p:cBhvr>
                                        <p:cTn id="46" dur="7">
                                          <p:stCondLst>
                                            <p:cond delay="328"/>
                                          </p:stCondLst>
                                        </p:cTn>
                                        <p:tgtEl>
                                          <p:spTgt spid="8"/>
                                        </p:tgtEl>
                                      </p:cBhvr>
                                      <p:to x="100000" y="80000"/>
                                    </p:animScale>
                                    <p:animScale>
                                      <p:cBhvr>
                                        <p:cTn id="47" dur="42" decel="50000">
                                          <p:stCondLst>
                                            <p:cond delay="335"/>
                                          </p:stCondLst>
                                        </p:cTn>
                                        <p:tgtEl>
                                          <p:spTgt spid="8"/>
                                        </p:tgtEl>
                                      </p:cBhvr>
                                      <p:to x="100000" y="100000"/>
                                    </p:animScale>
                                    <p:animScale>
                                      <p:cBhvr>
                                        <p:cTn id="48" dur="7">
                                          <p:stCondLst>
                                            <p:cond delay="411"/>
                                          </p:stCondLst>
                                        </p:cTn>
                                        <p:tgtEl>
                                          <p:spTgt spid="8"/>
                                        </p:tgtEl>
                                      </p:cBhvr>
                                      <p:to x="100000" y="90000"/>
                                    </p:animScale>
                                    <p:animScale>
                                      <p:cBhvr>
                                        <p:cTn id="49" dur="42" decel="50000">
                                          <p:stCondLst>
                                            <p:cond delay="417"/>
                                          </p:stCondLst>
                                        </p:cTn>
                                        <p:tgtEl>
                                          <p:spTgt spid="8"/>
                                        </p:tgtEl>
                                      </p:cBhvr>
                                      <p:to x="100000" y="100000"/>
                                    </p:animScale>
                                    <p:animScale>
                                      <p:cBhvr>
                                        <p:cTn id="50" dur="7">
                                          <p:stCondLst>
                                            <p:cond delay="452"/>
                                          </p:stCondLst>
                                        </p:cTn>
                                        <p:tgtEl>
                                          <p:spTgt spid="8"/>
                                        </p:tgtEl>
                                      </p:cBhvr>
                                      <p:to x="100000" y="95000"/>
                                    </p:animScale>
                                    <p:animScale>
                                      <p:cBhvr>
                                        <p:cTn id="51" dur="42" decel="50000">
                                          <p:stCondLst>
                                            <p:cond delay="459"/>
                                          </p:stCondLst>
                                        </p:cTn>
                                        <p:tgtEl>
                                          <p:spTgt spid="8"/>
                                        </p:tgtEl>
                                      </p:cBhvr>
                                      <p:to x="100000" y="100000"/>
                                    </p:animScale>
                                  </p:childTnLst>
                                </p:cTn>
                              </p:par>
                            </p:childTnLst>
                          </p:cTn>
                        </p:par>
                        <p:par>
                          <p:cTn id="52" fill="hold">
                            <p:stCondLst>
                              <p:cond delay="2000"/>
                            </p:stCondLst>
                            <p:childTnLst>
                              <p:par>
                                <p:cTn id="53" presetID="7" presetClass="entr" presetSubtype="4"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2844" y="0"/>
            <a:ext cx="7429552" cy="6215082"/>
          </a:xfrm>
        </p:spPr>
        <p:txBody>
          <a:bodyPr>
            <a:normAutofit/>
          </a:bodyPr>
          <a:lstStyle/>
          <a:p>
            <a:endParaRPr lang="ru-RU" sz="3000" dirty="0" smtClean="0"/>
          </a:p>
          <a:p>
            <a:r>
              <a:rPr lang="ru-RU" sz="3000"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1 группа</a:t>
            </a:r>
            <a:r>
              <a:rPr lang="ru-RU" sz="3000" dirty="0" smtClean="0"/>
              <a:t>: В отличие от львов, которые живут и охотятся в </a:t>
            </a:r>
            <a:r>
              <a:rPr lang="ru-RU" sz="3000" dirty="0" err="1" smtClean="0"/>
              <a:t>прайдах</a:t>
            </a:r>
            <a:r>
              <a:rPr lang="ru-RU" sz="3000" dirty="0" smtClean="0"/>
              <a:t> (стаях), кошки охотятся в одиночку.</a:t>
            </a:r>
          </a:p>
          <a:p>
            <a:pPr>
              <a:buNone/>
            </a:pPr>
            <a:r>
              <a:rPr lang="ru-RU" sz="3000" dirty="0" smtClean="0"/>
              <a:t>  </a:t>
            </a:r>
          </a:p>
          <a:p>
            <a:r>
              <a:rPr lang="ru-RU" sz="3000" dirty="0" smtClean="0"/>
              <a:t> </a:t>
            </a:r>
            <a:r>
              <a:rPr lang="ru-RU" sz="3000"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Эталон</a:t>
            </a:r>
            <a:r>
              <a:rPr lang="ru-RU" dirty="0" smtClean="0"/>
              <a:t>: </a:t>
            </a:r>
            <a:r>
              <a:rPr lang="ru-RU" dirty="0" smtClean="0">
                <a:solidFill>
                  <a:schemeClr val="accent6">
                    <a:lumMod val="75000"/>
                  </a:schemeClr>
                </a:solidFill>
              </a:rPr>
              <a:t>В отличие от</a:t>
            </a:r>
            <a:r>
              <a:rPr lang="ru-RU" dirty="0" smtClean="0"/>
              <a:t> львов, которые живут и охотятся </a:t>
            </a:r>
            <a:r>
              <a:rPr lang="ru-RU" dirty="0" smtClean="0">
                <a:solidFill>
                  <a:schemeClr val="accent6">
                    <a:lumMod val="75000"/>
                  </a:schemeClr>
                </a:solidFill>
              </a:rPr>
              <a:t>в </a:t>
            </a:r>
            <a:r>
              <a:rPr lang="ru-RU" dirty="0" err="1" smtClean="0"/>
              <a:t>прайдах</a:t>
            </a:r>
            <a:r>
              <a:rPr lang="ru-RU" dirty="0" smtClean="0"/>
              <a:t> (стаях), кошки охотятся в одиночку.  </a:t>
            </a:r>
          </a:p>
          <a:p>
            <a:endParaRPr lang="ru-RU" dirty="0"/>
          </a:p>
        </p:txBody>
      </p:sp>
      <p:pic>
        <p:nvPicPr>
          <p:cNvPr id="5124" name="Picture 4"/>
          <p:cNvPicPr>
            <a:picLocks noChangeAspect="1" noChangeArrowheads="1"/>
          </p:cNvPicPr>
          <p:nvPr/>
        </p:nvPicPr>
        <p:blipFill>
          <a:blip r:embed="rId2"/>
          <a:srcRect/>
          <a:stretch>
            <a:fillRect/>
          </a:stretch>
        </p:blipFill>
        <p:spPr bwMode="auto">
          <a:xfrm rot="401687">
            <a:off x="6306291" y="4349913"/>
            <a:ext cx="2321833" cy="2243831"/>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5124"/>
                                        </p:tgtEl>
                                        <p:attrNameLst>
                                          <p:attrName>style.visibility</p:attrName>
                                        </p:attrNameLst>
                                      </p:cBhvr>
                                      <p:to>
                                        <p:strVal val="visible"/>
                                      </p:to>
                                    </p:set>
                                    <p:anim calcmode="lin" valueType="num">
                                      <p:cBhvr>
                                        <p:cTn id="7" dur="1000" fill="hold"/>
                                        <p:tgtEl>
                                          <p:spTgt spid="5124"/>
                                        </p:tgtEl>
                                        <p:attrNameLst>
                                          <p:attrName>ppt_w</p:attrName>
                                        </p:attrNameLst>
                                      </p:cBhvr>
                                      <p:tavLst>
                                        <p:tav tm="0">
                                          <p:val>
                                            <p:strVal val="#ppt_w*0.70"/>
                                          </p:val>
                                        </p:tav>
                                        <p:tav tm="100000">
                                          <p:val>
                                            <p:strVal val="#ppt_w"/>
                                          </p:val>
                                        </p:tav>
                                      </p:tavLst>
                                    </p:anim>
                                    <p:anim calcmode="lin" valueType="num">
                                      <p:cBhvr>
                                        <p:cTn id="8" dur="1000" fill="hold"/>
                                        <p:tgtEl>
                                          <p:spTgt spid="5124"/>
                                        </p:tgtEl>
                                        <p:attrNameLst>
                                          <p:attrName>ppt_h</p:attrName>
                                        </p:attrNameLst>
                                      </p:cBhvr>
                                      <p:tavLst>
                                        <p:tav tm="0">
                                          <p:val>
                                            <p:strVal val="#ppt_h"/>
                                          </p:val>
                                        </p:tav>
                                        <p:tav tm="100000">
                                          <p:val>
                                            <p:strVal val="#ppt_h"/>
                                          </p:val>
                                        </p:tav>
                                      </p:tavLst>
                                    </p:anim>
                                    <p:animEffect transition="in" filter="fade">
                                      <p:cBhvr>
                                        <p:cTn id="9" dur="1000"/>
                                        <p:tgtEl>
                                          <p:spTgt spid="5124"/>
                                        </p:tgtEl>
                                      </p:cBhvr>
                                    </p:animEffect>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10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0" dur="10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1007</TotalTime>
  <Words>1244</Words>
  <Application>Microsoft Office PowerPoint</Application>
  <PresentationFormat>Экран (4:3)</PresentationFormat>
  <Paragraphs>163</Paragraphs>
  <Slides>26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Тема Office</vt:lpstr>
      <vt:lpstr>Слайд 1</vt:lpstr>
      <vt:lpstr>Шуточные вопросы </vt:lpstr>
      <vt:lpstr>   Шуточные вопросы  </vt:lpstr>
      <vt:lpstr> Шуточные вопросы </vt:lpstr>
      <vt:lpstr>Слайд 5</vt:lpstr>
      <vt:lpstr>Слайд 6</vt:lpstr>
      <vt:lpstr>В.А. Богородицкий</vt:lpstr>
      <vt:lpstr>Вспоминаем известную нам информацию о предлогах. </vt:lpstr>
      <vt:lpstr>Слайд 9</vt:lpstr>
      <vt:lpstr>Слайд 10</vt:lpstr>
      <vt:lpstr>Слайд 11</vt:lpstr>
      <vt:lpstr>Слайд 12</vt:lpstr>
      <vt:lpstr>ТЕМА УРОКА:</vt:lpstr>
      <vt:lpstr>      Попробуйте самостоятельно сформулировать задачи  нашего урока    </vt:lpstr>
      <vt:lpstr>Древнерусские предлоги</vt:lpstr>
      <vt:lpstr>Определите, от каких частей  речи образуются производные предлоги</vt:lpstr>
      <vt:lpstr>Определите, от каких частей  речи образуются производные предлоги</vt:lpstr>
      <vt:lpstr>Определите, от каких частей  речи образуются производные предлоги</vt:lpstr>
      <vt:lpstr> Обобщите наблюдения по производным предлогам, используя вопросы: </vt:lpstr>
      <vt:lpstr>Слайд 20</vt:lpstr>
      <vt:lpstr>Слайд 21</vt:lpstr>
      <vt:lpstr>Оцените свою работу</vt:lpstr>
      <vt:lpstr>Слайд 23</vt:lpstr>
      <vt:lpstr>Слайд 24</vt:lpstr>
      <vt:lpstr>Слайд 25</vt:lpstr>
      <vt:lpstr>Домашнее задание</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Производные и непроизводные предлоги</dc:title>
  <dc:creator>fayustpc</dc:creator>
  <cp:lastModifiedBy>fayustpc</cp:lastModifiedBy>
  <cp:revision>106</cp:revision>
  <dcterms:created xsi:type="dcterms:W3CDTF">2014-02-28T18:58:53Z</dcterms:created>
  <dcterms:modified xsi:type="dcterms:W3CDTF">2015-03-17T06:54:11Z</dcterms:modified>
</cp:coreProperties>
</file>