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74" r:id="rId7"/>
    <p:sldId id="262" r:id="rId8"/>
    <p:sldId id="298" r:id="rId9"/>
    <p:sldId id="29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6" r:id="rId18"/>
    <p:sldId id="307" r:id="rId19"/>
    <p:sldId id="308" r:id="rId20"/>
    <p:sldId id="277" r:id="rId21"/>
    <p:sldId id="287" r:id="rId22"/>
    <p:sldId id="282" r:id="rId23"/>
    <p:sldId id="283" r:id="rId24"/>
    <p:sldId id="285" r:id="rId25"/>
    <p:sldId id="286" r:id="rId26"/>
    <p:sldId id="288" r:id="rId27"/>
    <p:sldId id="289" r:id="rId28"/>
    <p:sldId id="291" r:id="rId29"/>
    <p:sldId id="292" r:id="rId30"/>
    <p:sldId id="293" r:id="rId31"/>
    <p:sldId id="294" r:id="rId32"/>
    <p:sldId id="297" r:id="rId33"/>
    <p:sldId id="295" r:id="rId34"/>
    <p:sldId id="296" r:id="rId35"/>
    <p:sldId id="300" r:id="rId36"/>
    <p:sldId id="303" r:id="rId37"/>
    <p:sldId id="304" r:id="rId38"/>
    <p:sldId id="305" r:id="rId39"/>
    <p:sldId id="306" r:id="rId40"/>
    <p:sldId id="310" r:id="rId41"/>
    <p:sldId id="311" r:id="rId42"/>
    <p:sldId id="312" r:id="rId43"/>
    <p:sldId id="313" r:id="rId44"/>
    <p:sldId id="315" r:id="rId45"/>
    <p:sldId id="316" r:id="rId46"/>
    <p:sldId id="317" r:id="rId47"/>
    <p:sldId id="318" r:id="rId48"/>
    <p:sldId id="319" r:id="rId49"/>
    <p:sldId id="32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E0CE"/>
    <a:srgbClr val="FF66CC"/>
    <a:srgbClr val="E90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71" autoAdjust="0"/>
  </p:normalViewPr>
  <p:slideViewPr>
    <p:cSldViewPr>
      <p:cViewPr>
        <p:scale>
          <a:sx n="66" d="100"/>
          <a:sy n="66" d="100"/>
        </p:scale>
        <p:origin x="-163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76C3C-5660-4CBF-AC1F-B27673E58211}" type="doc">
      <dgm:prSet loTypeId="urn:microsoft.com/office/officeart/2005/8/layout/vProcess5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6494D9-8058-4380-B5C7-6BBA673EEBFD}">
      <dgm:prSet phldrT="[Text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Menetapkan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Kredo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Perusahaan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3AA1D324-83EF-4D23-82D4-7E0F2B852185}" type="parTrans" cxnId="{72C4CFBB-CA3B-410B-B196-2D5B06E66B86}">
      <dgm:prSet/>
      <dgm:spPr/>
      <dgm:t>
        <a:bodyPr/>
        <a:lstStyle/>
        <a:p>
          <a:endParaRPr lang="en-US"/>
        </a:p>
      </dgm:t>
    </dgm:pt>
    <dgm:pt modelId="{998EAB7E-02E5-4953-B385-1C85C326DD9F}" type="sibTrans" cxnId="{72C4CFBB-CA3B-410B-B196-2D5B06E66B86}">
      <dgm:prSet/>
      <dgm:spPr/>
      <dgm:t>
        <a:bodyPr/>
        <a:lstStyle/>
        <a:p>
          <a:endParaRPr lang="en-US"/>
        </a:p>
      </dgm:t>
    </dgm:pt>
    <dgm:pt modelId="{CB2D7DB2-8D41-420B-B2E0-C01274084095}">
      <dgm:prSet phldrT="[Text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Menetapakan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Program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Etika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6F31ADAC-4DFE-40F5-8C94-BC788B5C9972}" type="parTrans" cxnId="{CE574B2E-01A4-4298-8E7F-9ADD17EFCBB6}">
      <dgm:prSet/>
      <dgm:spPr/>
      <dgm:t>
        <a:bodyPr/>
        <a:lstStyle/>
        <a:p>
          <a:endParaRPr lang="en-US"/>
        </a:p>
      </dgm:t>
    </dgm:pt>
    <dgm:pt modelId="{17A38DD1-EAC2-452E-8EFC-B06113FDD442}" type="sibTrans" cxnId="{CE574B2E-01A4-4298-8E7F-9ADD17EFCBB6}">
      <dgm:prSet/>
      <dgm:spPr/>
      <dgm:t>
        <a:bodyPr/>
        <a:lstStyle/>
        <a:p>
          <a:endParaRPr lang="en-US"/>
        </a:p>
      </dgm:t>
    </dgm:pt>
    <dgm:pt modelId="{C9522349-DC97-4DB9-847B-400C70811EB8}">
      <dgm:prSet phldrT="[Text]"/>
      <dgm:spPr/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Menetapakan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Kode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latin typeface="Arial" pitchFamily="34" charset="0"/>
              <a:cs typeface="Arial" pitchFamily="34" charset="0"/>
            </a:rPr>
            <a:t>Etik</a:t>
          </a:r>
          <a:r>
            <a:rPr lang="en-US" b="1" dirty="0" smtClean="0">
              <a:latin typeface="Arial" pitchFamily="34" charset="0"/>
              <a:cs typeface="Arial" pitchFamily="34" charset="0"/>
            </a:rPr>
            <a:t> Perusahaan</a:t>
          </a:r>
          <a:endParaRPr lang="en-US" b="1" dirty="0">
            <a:latin typeface="Arial" pitchFamily="34" charset="0"/>
            <a:cs typeface="Arial" pitchFamily="34" charset="0"/>
          </a:endParaRPr>
        </a:p>
      </dgm:t>
    </dgm:pt>
    <dgm:pt modelId="{C580FD02-625D-4E78-A4CB-95A2B4BC2FC4}" type="parTrans" cxnId="{0A9E092A-644E-43FD-9DA6-14324DCB62F6}">
      <dgm:prSet/>
      <dgm:spPr/>
      <dgm:t>
        <a:bodyPr/>
        <a:lstStyle/>
        <a:p>
          <a:endParaRPr lang="en-US"/>
        </a:p>
      </dgm:t>
    </dgm:pt>
    <dgm:pt modelId="{35EB2EEA-937C-42D3-9583-A9AD2A3A22AF}" type="sibTrans" cxnId="{0A9E092A-644E-43FD-9DA6-14324DCB62F6}">
      <dgm:prSet/>
      <dgm:spPr/>
      <dgm:t>
        <a:bodyPr/>
        <a:lstStyle/>
        <a:p>
          <a:endParaRPr lang="en-US"/>
        </a:p>
      </dgm:t>
    </dgm:pt>
    <dgm:pt modelId="{E9282CED-B11B-479F-9A40-B42D5FC502F5}" type="pres">
      <dgm:prSet presAssocID="{AA776C3C-5660-4CBF-AC1F-B27673E5821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6FD162-7039-4F62-861F-F819CA13140B}" type="pres">
      <dgm:prSet presAssocID="{AA776C3C-5660-4CBF-AC1F-B27673E58211}" presName="dummyMaxCanvas" presStyleCnt="0">
        <dgm:presLayoutVars/>
      </dgm:prSet>
      <dgm:spPr/>
    </dgm:pt>
    <dgm:pt modelId="{1DFCC92E-1E76-4FA3-8A3D-EE698F8C9384}" type="pres">
      <dgm:prSet presAssocID="{AA776C3C-5660-4CBF-AC1F-B27673E5821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880F7B-50CB-4E21-B73A-B7B2C6DAC6B1}" type="pres">
      <dgm:prSet presAssocID="{AA776C3C-5660-4CBF-AC1F-B27673E5821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196A4-03EF-4188-A601-06E682DFC875}" type="pres">
      <dgm:prSet presAssocID="{AA776C3C-5660-4CBF-AC1F-B27673E5821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FB5D56-2F1B-468C-9CBC-815C2C96BA2F}" type="pres">
      <dgm:prSet presAssocID="{AA776C3C-5660-4CBF-AC1F-B27673E5821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A0B09-0593-4B1F-BE61-AD352E4B938D}" type="pres">
      <dgm:prSet presAssocID="{AA776C3C-5660-4CBF-AC1F-B27673E5821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A05310-97CC-4DD3-84F5-E20E61D08ACE}" type="pres">
      <dgm:prSet presAssocID="{AA776C3C-5660-4CBF-AC1F-B27673E5821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B9161-139A-4600-B94F-392C4BF12916}" type="pres">
      <dgm:prSet presAssocID="{AA776C3C-5660-4CBF-AC1F-B27673E5821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9B567-2FB3-4121-BAEA-6A5714A13030}" type="pres">
      <dgm:prSet presAssocID="{AA776C3C-5660-4CBF-AC1F-B27673E5821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378587-7FFE-4397-A760-87E15A137098}" type="presOf" srcId="{CB2D7DB2-8D41-420B-B2E0-C01274084095}" destId="{60880F7B-50CB-4E21-B73A-B7B2C6DAC6B1}" srcOrd="0" destOrd="0" presId="urn:microsoft.com/office/officeart/2005/8/layout/vProcess5"/>
    <dgm:cxn modelId="{CE574B2E-01A4-4298-8E7F-9ADD17EFCBB6}" srcId="{AA776C3C-5660-4CBF-AC1F-B27673E58211}" destId="{CB2D7DB2-8D41-420B-B2E0-C01274084095}" srcOrd="1" destOrd="0" parTransId="{6F31ADAC-4DFE-40F5-8C94-BC788B5C9972}" sibTransId="{17A38DD1-EAC2-452E-8EFC-B06113FDD442}"/>
    <dgm:cxn modelId="{0A9E092A-644E-43FD-9DA6-14324DCB62F6}" srcId="{AA776C3C-5660-4CBF-AC1F-B27673E58211}" destId="{C9522349-DC97-4DB9-847B-400C70811EB8}" srcOrd="2" destOrd="0" parTransId="{C580FD02-625D-4E78-A4CB-95A2B4BC2FC4}" sibTransId="{35EB2EEA-937C-42D3-9583-A9AD2A3A22AF}"/>
    <dgm:cxn modelId="{A92EEBF3-2CA5-420E-ABFE-B1C560C86003}" type="presOf" srcId="{C9522349-DC97-4DB9-847B-400C70811EB8}" destId="{B74196A4-03EF-4188-A601-06E682DFC875}" srcOrd="0" destOrd="0" presId="urn:microsoft.com/office/officeart/2005/8/layout/vProcess5"/>
    <dgm:cxn modelId="{30EEB2A2-B7CC-4841-9093-0BC83B98A1F8}" type="presOf" srcId="{D16494D9-8058-4380-B5C7-6BBA673EEBFD}" destId="{1DFCC92E-1E76-4FA3-8A3D-EE698F8C9384}" srcOrd="0" destOrd="0" presId="urn:microsoft.com/office/officeart/2005/8/layout/vProcess5"/>
    <dgm:cxn modelId="{FB6375C8-94A3-4582-B4D8-EBD9F981D811}" type="presOf" srcId="{998EAB7E-02E5-4953-B385-1C85C326DD9F}" destId="{31FB5D56-2F1B-468C-9CBC-815C2C96BA2F}" srcOrd="0" destOrd="0" presId="urn:microsoft.com/office/officeart/2005/8/layout/vProcess5"/>
    <dgm:cxn modelId="{F4E98C29-DD95-4A74-8288-CBEA47B88847}" type="presOf" srcId="{AA776C3C-5660-4CBF-AC1F-B27673E58211}" destId="{E9282CED-B11B-479F-9A40-B42D5FC502F5}" srcOrd="0" destOrd="0" presId="urn:microsoft.com/office/officeart/2005/8/layout/vProcess5"/>
    <dgm:cxn modelId="{72C4CFBB-CA3B-410B-B196-2D5B06E66B86}" srcId="{AA776C3C-5660-4CBF-AC1F-B27673E58211}" destId="{D16494D9-8058-4380-B5C7-6BBA673EEBFD}" srcOrd="0" destOrd="0" parTransId="{3AA1D324-83EF-4D23-82D4-7E0F2B852185}" sibTransId="{998EAB7E-02E5-4953-B385-1C85C326DD9F}"/>
    <dgm:cxn modelId="{4FA199CB-2117-45D3-9F65-FD1D7A8274D0}" type="presOf" srcId="{17A38DD1-EAC2-452E-8EFC-B06113FDD442}" destId="{A28A0B09-0593-4B1F-BE61-AD352E4B938D}" srcOrd="0" destOrd="0" presId="urn:microsoft.com/office/officeart/2005/8/layout/vProcess5"/>
    <dgm:cxn modelId="{F8CBE8D5-4059-4CDA-B6C8-BE56E3D4F04B}" type="presOf" srcId="{CB2D7DB2-8D41-420B-B2E0-C01274084095}" destId="{D38B9161-139A-4600-B94F-392C4BF12916}" srcOrd="1" destOrd="0" presId="urn:microsoft.com/office/officeart/2005/8/layout/vProcess5"/>
    <dgm:cxn modelId="{A955C6F4-A526-4D13-A878-03A4AD73584B}" type="presOf" srcId="{D16494D9-8058-4380-B5C7-6BBA673EEBFD}" destId="{70A05310-97CC-4DD3-84F5-E20E61D08ACE}" srcOrd="1" destOrd="0" presId="urn:microsoft.com/office/officeart/2005/8/layout/vProcess5"/>
    <dgm:cxn modelId="{1CC4AF58-EFD1-482B-A124-B52B1DB919D3}" type="presOf" srcId="{C9522349-DC97-4DB9-847B-400C70811EB8}" destId="{72F9B567-2FB3-4121-BAEA-6A5714A13030}" srcOrd="1" destOrd="0" presId="urn:microsoft.com/office/officeart/2005/8/layout/vProcess5"/>
    <dgm:cxn modelId="{55FE71A8-1B97-4981-A469-F355B0C0BD83}" type="presParOf" srcId="{E9282CED-B11B-479F-9A40-B42D5FC502F5}" destId="{C36FD162-7039-4F62-861F-F819CA13140B}" srcOrd="0" destOrd="0" presId="urn:microsoft.com/office/officeart/2005/8/layout/vProcess5"/>
    <dgm:cxn modelId="{082CCD70-88D4-4313-A050-5C602ECFD13F}" type="presParOf" srcId="{E9282CED-B11B-479F-9A40-B42D5FC502F5}" destId="{1DFCC92E-1E76-4FA3-8A3D-EE698F8C9384}" srcOrd="1" destOrd="0" presId="urn:microsoft.com/office/officeart/2005/8/layout/vProcess5"/>
    <dgm:cxn modelId="{155CEB2E-D8EA-40CD-9220-503E1F754FF2}" type="presParOf" srcId="{E9282CED-B11B-479F-9A40-B42D5FC502F5}" destId="{60880F7B-50CB-4E21-B73A-B7B2C6DAC6B1}" srcOrd="2" destOrd="0" presId="urn:microsoft.com/office/officeart/2005/8/layout/vProcess5"/>
    <dgm:cxn modelId="{5AE6AE1E-CC23-4412-A8FE-3420C5BD6F67}" type="presParOf" srcId="{E9282CED-B11B-479F-9A40-B42D5FC502F5}" destId="{B74196A4-03EF-4188-A601-06E682DFC875}" srcOrd="3" destOrd="0" presId="urn:microsoft.com/office/officeart/2005/8/layout/vProcess5"/>
    <dgm:cxn modelId="{8DE69F2F-E05C-4890-AD85-3F259D910E92}" type="presParOf" srcId="{E9282CED-B11B-479F-9A40-B42D5FC502F5}" destId="{31FB5D56-2F1B-468C-9CBC-815C2C96BA2F}" srcOrd="4" destOrd="0" presId="urn:microsoft.com/office/officeart/2005/8/layout/vProcess5"/>
    <dgm:cxn modelId="{4A0C6368-D132-4E87-A2B6-9685C0BC03F1}" type="presParOf" srcId="{E9282CED-B11B-479F-9A40-B42D5FC502F5}" destId="{A28A0B09-0593-4B1F-BE61-AD352E4B938D}" srcOrd="5" destOrd="0" presId="urn:microsoft.com/office/officeart/2005/8/layout/vProcess5"/>
    <dgm:cxn modelId="{D0E095C7-1830-44A9-8060-CC96155D5162}" type="presParOf" srcId="{E9282CED-B11B-479F-9A40-B42D5FC502F5}" destId="{70A05310-97CC-4DD3-84F5-E20E61D08ACE}" srcOrd="6" destOrd="0" presId="urn:microsoft.com/office/officeart/2005/8/layout/vProcess5"/>
    <dgm:cxn modelId="{E739D36C-ABBA-4AB5-8EE4-58E5A0B73F98}" type="presParOf" srcId="{E9282CED-B11B-479F-9A40-B42D5FC502F5}" destId="{D38B9161-139A-4600-B94F-392C4BF12916}" srcOrd="7" destOrd="0" presId="urn:microsoft.com/office/officeart/2005/8/layout/vProcess5"/>
    <dgm:cxn modelId="{CC7FEE0E-8040-48A4-8EC3-01C8E8F9294B}" type="presParOf" srcId="{E9282CED-B11B-479F-9A40-B42D5FC502F5}" destId="{72F9B567-2FB3-4121-BAEA-6A5714A130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CC92E-1E76-4FA3-8A3D-EE698F8C9384}">
      <dsp:nvSpPr>
        <dsp:cNvPr id="0" name=""/>
        <dsp:cNvSpPr/>
      </dsp:nvSpPr>
      <dsp:spPr>
        <a:xfrm>
          <a:off x="0" y="0"/>
          <a:ext cx="7124700" cy="1517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err="1" smtClean="0">
              <a:latin typeface="Arial" pitchFamily="34" charset="0"/>
              <a:cs typeface="Arial" pitchFamily="34" charset="0"/>
            </a:rPr>
            <a:t>Menetapkan</a:t>
          </a:r>
          <a:r>
            <a:rPr lang="en-US" sz="4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4200" b="1" kern="1200" dirty="0" err="1" smtClean="0">
              <a:latin typeface="Arial" pitchFamily="34" charset="0"/>
              <a:cs typeface="Arial" pitchFamily="34" charset="0"/>
            </a:rPr>
            <a:t>Kredo</a:t>
          </a:r>
          <a:r>
            <a:rPr lang="en-US" sz="4200" b="1" kern="1200" dirty="0" smtClean="0">
              <a:latin typeface="Arial" pitchFamily="34" charset="0"/>
              <a:cs typeface="Arial" pitchFamily="34" charset="0"/>
            </a:rPr>
            <a:t> Perusahaan</a:t>
          </a:r>
          <a:endParaRPr lang="en-US" sz="4200" b="1" kern="1200" dirty="0">
            <a:latin typeface="Arial" pitchFamily="34" charset="0"/>
            <a:cs typeface="Arial" pitchFamily="34" charset="0"/>
          </a:endParaRPr>
        </a:p>
      </dsp:txBody>
      <dsp:txXfrm>
        <a:off x="44455" y="44455"/>
        <a:ext cx="5486866" cy="1428898"/>
      </dsp:txXfrm>
    </dsp:sp>
    <dsp:sp modelId="{60880F7B-50CB-4E21-B73A-B7B2C6DAC6B1}">
      <dsp:nvSpPr>
        <dsp:cNvPr id="0" name=""/>
        <dsp:cNvSpPr/>
      </dsp:nvSpPr>
      <dsp:spPr>
        <a:xfrm>
          <a:off x="628649" y="1770777"/>
          <a:ext cx="7124700" cy="1517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err="1" smtClean="0">
              <a:latin typeface="Arial" pitchFamily="34" charset="0"/>
              <a:cs typeface="Arial" pitchFamily="34" charset="0"/>
            </a:rPr>
            <a:t>Menetapakan</a:t>
          </a:r>
          <a:r>
            <a:rPr lang="en-US" sz="4200" b="1" kern="1200" dirty="0" smtClean="0">
              <a:latin typeface="Arial" pitchFamily="34" charset="0"/>
              <a:cs typeface="Arial" pitchFamily="34" charset="0"/>
            </a:rPr>
            <a:t> Program </a:t>
          </a:r>
          <a:r>
            <a:rPr lang="en-US" sz="4200" b="1" kern="1200" dirty="0" err="1" smtClean="0">
              <a:latin typeface="Arial" pitchFamily="34" charset="0"/>
              <a:cs typeface="Arial" pitchFamily="34" charset="0"/>
            </a:rPr>
            <a:t>Etika</a:t>
          </a:r>
          <a:endParaRPr lang="en-US" sz="4200" b="1" kern="1200" dirty="0">
            <a:latin typeface="Arial" pitchFamily="34" charset="0"/>
            <a:cs typeface="Arial" pitchFamily="34" charset="0"/>
          </a:endParaRPr>
        </a:p>
      </dsp:txBody>
      <dsp:txXfrm>
        <a:off x="673104" y="1815232"/>
        <a:ext cx="5420564" cy="1428898"/>
      </dsp:txXfrm>
    </dsp:sp>
    <dsp:sp modelId="{B74196A4-03EF-4188-A601-06E682DFC875}">
      <dsp:nvSpPr>
        <dsp:cNvPr id="0" name=""/>
        <dsp:cNvSpPr/>
      </dsp:nvSpPr>
      <dsp:spPr>
        <a:xfrm>
          <a:off x="1257299" y="3541554"/>
          <a:ext cx="7124700" cy="15178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err="1" smtClean="0">
              <a:latin typeface="Arial" pitchFamily="34" charset="0"/>
              <a:cs typeface="Arial" pitchFamily="34" charset="0"/>
            </a:rPr>
            <a:t>Menetapakan</a:t>
          </a:r>
          <a:r>
            <a:rPr lang="en-US" sz="4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4200" b="1" kern="1200" dirty="0" err="1" smtClean="0">
              <a:latin typeface="Arial" pitchFamily="34" charset="0"/>
              <a:cs typeface="Arial" pitchFamily="34" charset="0"/>
            </a:rPr>
            <a:t>Kode</a:t>
          </a:r>
          <a:r>
            <a:rPr lang="en-US" sz="4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4200" b="1" kern="1200" dirty="0" err="1" smtClean="0">
              <a:latin typeface="Arial" pitchFamily="34" charset="0"/>
              <a:cs typeface="Arial" pitchFamily="34" charset="0"/>
            </a:rPr>
            <a:t>Etik</a:t>
          </a:r>
          <a:r>
            <a:rPr lang="en-US" sz="4200" b="1" kern="1200" dirty="0" smtClean="0">
              <a:latin typeface="Arial" pitchFamily="34" charset="0"/>
              <a:cs typeface="Arial" pitchFamily="34" charset="0"/>
            </a:rPr>
            <a:t> Perusahaan</a:t>
          </a:r>
          <a:endParaRPr lang="en-US" sz="4200" b="1" kern="1200" dirty="0">
            <a:latin typeface="Arial" pitchFamily="34" charset="0"/>
            <a:cs typeface="Arial" pitchFamily="34" charset="0"/>
          </a:endParaRPr>
        </a:p>
      </dsp:txBody>
      <dsp:txXfrm>
        <a:off x="1301754" y="3586009"/>
        <a:ext cx="5420564" cy="1428898"/>
      </dsp:txXfrm>
    </dsp:sp>
    <dsp:sp modelId="{31FB5D56-2F1B-468C-9CBC-815C2C96BA2F}">
      <dsp:nvSpPr>
        <dsp:cNvPr id="0" name=""/>
        <dsp:cNvSpPr/>
      </dsp:nvSpPr>
      <dsp:spPr>
        <a:xfrm>
          <a:off x="6138124" y="1151005"/>
          <a:ext cx="986575" cy="98657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60103" y="1151005"/>
        <a:ext cx="542617" cy="742398"/>
      </dsp:txXfrm>
    </dsp:sp>
    <dsp:sp modelId="{A28A0B09-0593-4B1F-BE61-AD352E4B938D}">
      <dsp:nvSpPr>
        <dsp:cNvPr id="0" name=""/>
        <dsp:cNvSpPr/>
      </dsp:nvSpPr>
      <dsp:spPr>
        <a:xfrm>
          <a:off x="6766774" y="2911663"/>
          <a:ext cx="986575" cy="98657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88753" y="2911663"/>
        <a:ext cx="542617" cy="742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F832-D33F-45C9-8C1B-12D87213BA61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C8F7F-B1B6-46B4-BEB4-5F78D1B4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8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8F7F-B1B6-46B4-BEB4-5F78D1B4C1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8F7F-B1B6-46B4-BEB4-5F78D1B4C14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2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8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0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1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7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2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3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17A3F-3FE5-4F8A-81D9-078DDDCB2DBD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4807-225D-4AB2-AB3C-AD04FDAEF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4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BAB 10 TEORI</a:t>
            </a:r>
            <a:b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IMPLIKASI ETIS DARI TEKNOLOGI INFORMASI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Dede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Solihin</a:t>
            </a:r>
            <a:endParaRPr lang="en-US" sz="3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0211 11 092</a:t>
            </a:r>
          </a:p>
          <a:p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Irfan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kholik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ibrahim</a:t>
            </a:r>
            <a:endParaRPr lang="en-US" sz="3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0211 11 110</a:t>
            </a:r>
            <a:endParaRPr lang="en-US" sz="3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Wonny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R. MM, SE</a:t>
            </a:r>
          </a:p>
          <a:p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Fakultas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Pakuan</a:t>
            </a:r>
            <a:endParaRPr lang="en-US" sz="36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PATEN PERANTI LUNAK 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562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Juli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1988,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Banding Federal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Serikat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U.S.Court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of Appeals for the Federal Circuit)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memutuskan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dipatenkan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Kasus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state street decision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bermasalah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peranti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lunak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mengolah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reksa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pengadilan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peranti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lunak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dipatenkan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 algn="just">
              <a:buAutoNum type="arabicParenBoth"/>
            </a:pP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dipatenkan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arenBoth"/>
            </a:pP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dipatenkan</a:t>
            </a:r>
            <a:r>
              <a:rPr lang="en-US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u="sng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9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dirty="0" smtClean="0">
                <a:solidFill>
                  <a:srgbClr val="FFFF00"/>
                </a:solidFill>
              </a:rPr>
              <a:t> Paten </a:t>
            </a:r>
            <a:r>
              <a:rPr lang="en-US" dirty="0" err="1" smtClean="0">
                <a:solidFill>
                  <a:srgbClr val="FFFF00"/>
                </a:solidFill>
              </a:rPr>
              <a:t>Peranti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Lunak</a:t>
            </a:r>
            <a:r>
              <a:rPr lang="en-US" dirty="0" smtClean="0">
                <a:solidFill>
                  <a:srgbClr val="FFFF00"/>
                </a:solidFill>
              </a:rPr>
              <a:t> di </a:t>
            </a:r>
            <a:r>
              <a:rPr lang="en-US" dirty="0" err="1" smtClean="0">
                <a:solidFill>
                  <a:srgbClr val="FFFF00"/>
                </a:solidFill>
              </a:rPr>
              <a:t>Uni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Eropa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awal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2002,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state street decision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banjirnya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pendaftaran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paten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Serikat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akhirnya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Eropa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parlemen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Eropa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(UE)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mengusulkan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paten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dibandingkan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AS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ditetapkan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Proposal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mencetuskan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diskusi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kesetujuan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patentabilitas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penemuan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diterapkan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akhirnya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ditolak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parlemen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EU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bulan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Juli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2005.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9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Privasi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Rakyat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Cina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WN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Cina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sadar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pribadi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Salah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seringkali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konotasi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negatif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asosiasikan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menyembunyikan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Para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aktivis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pribadi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Cina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menuntut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diadakannya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melindungi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pribadi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pendapatan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status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pernikahan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alamat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nomor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telepon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74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943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RRC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berfokus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menetapkan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peraturan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internet.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Peraturan-peraturan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menyatakan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perangkat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boleh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mengganggu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keamanan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”, “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WN yang 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berazaskan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privasi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istilah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tersedia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menyusun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argumen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aktivis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UE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model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Meletakan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Moral,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tempatnya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diarahkan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spesialis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termudah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diiterpretasikan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tertulis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terdefinisi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disetujui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Wilayah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Sisa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ebutuhan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dipegang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merefleksikan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kepribadian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pemimpinnnya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James Cash Penny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JCPennyColonel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John Patterson di national Cash Register (NCR),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Thomas J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Watson,Sr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di IBM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kepribadiaan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perusahaan-perusahaan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CEO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FedEx, Southwest Airlines,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Microsoft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cenderung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CEO-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096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Keterkaiatan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CEO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dituntut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bersikap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segala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dikatakannya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memimpin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ethics culture).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4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Diterapkan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meyakinkan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konsep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etikannya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merasuk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turun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jajaran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menyentuh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Para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eksekutif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kredo</a:t>
            </a:r>
            <a:r>
              <a:rPr lang="en-US" sz="30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en-US" sz="30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30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0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30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disesuaikan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6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152675"/>
              </p:ext>
            </p:extLst>
          </p:nvPr>
        </p:nvGraphicFramePr>
        <p:xfrm>
          <a:off x="457200" y="1066800"/>
          <a:ext cx="83820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04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FIGUR 10.1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778804"/>
              </p:ext>
            </p:extLst>
          </p:nvPr>
        </p:nvGraphicFramePr>
        <p:xfrm>
          <a:off x="381000" y="171368"/>
          <a:ext cx="8382000" cy="64969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94000"/>
                <a:gridCol w="2794000"/>
                <a:gridCol w="2794000"/>
              </a:tblGrid>
              <a:tr h="3113692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Pelanggan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pertama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adalah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menyediakan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pelanggan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barang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jasa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berkualitas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inovatif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secara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teknologi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merespon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kebutuhan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mereka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saat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ini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pada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harga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disesuaikan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karyawan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kedua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adalah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menciptakan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lingkungan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karyawan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kami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mendorong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pertumbuhan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profesional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mendorong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masing-masing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individu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meraih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potensi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tertinggi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serta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mendorong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tanggung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jawab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kreativitas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individu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karyawan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Security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Pacific,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ketiga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adalah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sebagai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karyawan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berusaha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memahami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mematuhi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kebijakan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tujuan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perusahaan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berlaku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profesional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memberikan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upaya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terbaik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meningkatkan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 Security Pacific.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048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karyawan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karyawan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keempat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adalah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harus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berkomitmen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meningkatkan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iklim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saling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menghormati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integritas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hubungan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profesional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dicirikan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oleh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komunikasi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terbuka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jujurdi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dalam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di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semua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tingkat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organisasi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Komiten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masyarakat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kelima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Security Pacific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adalah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masyarakat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layani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.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harus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terus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berusaha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meningkatkan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kualitas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hidup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melalui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dukungan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berbagai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organisasi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proyek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masyarakat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pemegang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saham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komitmen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keenam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dari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south pacific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adalh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para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pemegang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saham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. Kami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akan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berusaha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memberikan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pertumbuhan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konsisten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tingkat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keuntungan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terhadap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investasi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yang superior,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untuk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menjaga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reputasi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dan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rPr>
                        <a:t> lain-lain.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3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-36286"/>
            <a:ext cx="8229600" cy="9906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Belajar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6172200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moral,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dikeluarkan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Serikat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disatu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lain.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kredo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program-program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menetapkan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68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Kredo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Perusahaan</a:t>
            </a:r>
          </a:p>
          <a:p>
            <a:pPr marL="0" indent="0" algn="just">
              <a:buNone/>
            </a:pP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Pernyataan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singkat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nilai-nilai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dijunjung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kredo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memberitahu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nilai-nilai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dianut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arenR" startAt="2"/>
            </a:pP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Etika</a:t>
            </a:r>
            <a:endParaRPr lang="en-US" sz="3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Upaya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didesain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petunjuk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kredo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9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6629400"/>
          </a:xfrm>
        </p:spPr>
        <p:txBody>
          <a:bodyPr>
            <a:noAutofit/>
          </a:bodyPr>
          <a:lstStyle/>
          <a:p>
            <a:pPr algn="just">
              <a:buFont typeface="Times New Roman" pitchFamily="18" charset="0"/>
              <a:buChar char="»"/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internal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mempelajaribagaimana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unit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auditor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bertanya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7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Pernahkah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kejadian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kehilangan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kesempatan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hadiah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27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?”.</a:t>
            </a:r>
          </a:p>
          <a:p>
            <a:pPr marL="514350" indent="-514350" algn="just">
              <a:buFont typeface="+mj-lt"/>
              <a:buAutoNum type="arabicParenR" startAt="3"/>
            </a:pP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 Yang </a:t>
            </a:r>
            <a:r>
              <a:rPr lang="en-US" sz="28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Disesuaikan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merancang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Terkadang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kode-kode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adaptasi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tertentu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Di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datang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Meletakkan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Kredo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Program,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Tempatnya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Kredo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menggambarkan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prilaku-prilaku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diharapkan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berinteraksi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elemen-elemen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0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ALASAN DI BALIK ETIKA KOMPUTER</a:t>
            </a:r>
            <a:endParaRPr 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James H. Moor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mendefinisikan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perumusan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justifikasi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kebijakan-kebijakan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Orang di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logis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menerapakan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CIO.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CIO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menyadari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kebijakan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teknologi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3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248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amatlah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CIO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menanggung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manajerial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etis</a:t>
            </a:r>
            <a:r>
              <a:rPr lang="en-US" sz="2800" i="1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sendiriaan</a:t>
            </a:r>
            <a:r>
              <a:rPr lang="en-US" sz="28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Eksekutif-eksekutif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konstribusi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Keterlibatan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absolut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wilayah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bertanggung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wilayah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Selain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bertanggung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berkaitan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66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Etika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James Moor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28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alasan</a:t>
            </a:r>
            <a:r>
              <a:rPr lang="en-US" sz="2800" u="sng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utama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balik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Kelenturan</a:t>
            </a:r>
            <a:r>
              <a:rPr lang="en-US" sz="28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logis</a:t>
            </a:r>
            <a:endParaRPr lang="en-US" sz="2800" dirty="0" smtClean="0">
              <a:solidFill>
                <a:srgbClr val="E90BA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transformasi</a:t>
            </a:r>
            <a:endParaRPr lang="en-US" sz="2800" dirty="0" smtClean="0">
              <a:solidFill>
                <a:srgbClr val="E90BA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dirty="0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E90BAA"/>
                </a:solidFill>
                <a:latin typeface="Arial" pitchFamily="34" charset="0"/>
                <a:cs typeface="Arial" pitchFamily="34" charset="0"/>
              </a:rPr>
              <a:t>ketidaktampakan</a:t>
            </a:r>
            <a:endParaRPr lang="en-US" sz="2800" dirty="0">
              <a:solidFill>
                <a:srgbClr val="E90BA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4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Kelenturan</a:t>
            </a:r>
            <a:r>
              <a:rPr lang="en-US" sz="4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4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logis</a:t>
            </a:r>
            <a:endParaRPr lang="en-US" sz="43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mengartikan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kelenturan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logis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memprogram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diinstruksikan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pikiran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menakutkan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bahayanya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bersalah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khawatir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khawatir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orang-orang yang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2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Transformasi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Alasan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didasarkan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fakta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mengubah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mengerjakan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drastis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Salah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email. Email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menggantikan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biasa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sambungan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telepon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melainkan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benar-benar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transformasi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dilihat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dulu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berkumpul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fisik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konferensi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video.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6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Ketidaktampakana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Alasan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ketiga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kotak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hitam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internal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tersembunyi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penglihatan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Ketidaktampakan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internal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kesempatan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terjadinya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nilai-nilai</a:t>
            </a:r>
            <a:r>
              <a:rPr lang="en-US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pemprograman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tampak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rumit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tampak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penyalahgunaan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tampak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0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mengarapkan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usaha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menuntut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Klasifikasi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hak-hak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manusia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wilayah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dipublikasikan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PAPA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rancangan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Richard O. Mason. Mason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akronim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PAPA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merepresentasikan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sehubungan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800" i="1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privasi</a:t>
            </a:r>
            <a:r>
              <a:rPr lang="en-US" sz="2800" i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(privacy), </a:t>
            </a:r>
            <a:r>
              <a:rPr lang="en-US" sz="2800" i="1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akurasi</a:t>
            </a:r>
            <a:r>
              <a:rPr lang="en-US" sz="2800" i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(accuracy), </a:t>
            </a:r>
            <a:r>
              <a:rPr lang="en-US" sz="2800" i="1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sz="2800" i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(property), </a:t>
            </a:r>
            <a:r>
              <a:rPr lang="en-US" sz="2800" i="1" u="sng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aksesibilitas</a:t>
            </a:r>
            <a:r>
              <a:rPr lang="en-US" sz="2800" i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(accessibility).</a:t>
            </a:r>
            <a:endParaRPr lang="en-US" sz="2800" u="sng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29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304800"/>
            <a:ext cx="8382000" cy="6324600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menuntut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30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berkenaan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auditor internal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memainkan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didesain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memenuhi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kriteria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Menyadari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industri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berbagi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edukasi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3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14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792162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privasi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638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Hakim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Mahkamah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Louis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Braindeis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dikenal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memperkenalkan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agar di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biarkan</a:t>
            </a:r>
            <a:r>
              <a:rPr lang="en-US" sz="28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”. Mason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merasa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terancam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meningkatnya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kemampuan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mata-mata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kedua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proses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federal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menjawab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1974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mencakup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pelanggaran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400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Mason,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pembuat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nilai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kali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melanggar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seseorang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mendapatkannya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Para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peneliti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pemasaran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kali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ditemukan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menyelidiki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sampah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orang lain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beli,dan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penjabat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kali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monitor di toilet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mengumpulkan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lalu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lintas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menjustifikasi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perluasan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fasilitas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pengintaian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sadar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kemudahan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pribadi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diakses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khususnya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internet.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8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Keakuratan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keakuratan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nonkomputer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Potensi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memang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tersedia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selalu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didapatkan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berbasiskan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berisiskan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kesalahan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manual.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Kepemilikan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638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dibahas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kepemilikan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intelektual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biasanya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Vendor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pencurian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kepemilikan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intelektual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cipta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paten,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persetujuan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lisensi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1980-an,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dilindungi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cipta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paten.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Sekarang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keduanya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pelindungan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paten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khusunya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negara-negara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di man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tiruan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sempurna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asli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diperoleh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pengakuan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perlindungan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cipta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2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531"/>
            <a:ext cx="8382000" cy="944562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Akses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diperkenalkanya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basis data yang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terkomputerisasi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tersedia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cetak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gambar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mikro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format  yang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disimpan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perpustakaan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berisikan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ilmiah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lain-lain.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Sekarang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kebanyakan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konversikan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basis data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komersial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ketersediannya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berkurang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mengakases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seseorang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keras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diharuskan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membayar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akses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Mengigat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mengakses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cepat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mudah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lain,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ironis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akses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isu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era modern.</a:t>
            </a:r>
            <a:endParaRPr lang="en-US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AUDIT INFORMASI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867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menyusun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memegang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internal.  Perusahaan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ukuran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mengandalkan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eksternal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exsternal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auditor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memverifikasi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keakuratan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akuntansi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Perusahaan-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staf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tersendiri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berfungsi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internal 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auditor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analisis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eksternal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eksternal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internal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mengawasi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internal,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peristiwa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Enron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praktik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berlanjut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8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Pentingnya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Objektivitas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unik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ditawarkan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internal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u="sng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objektivitas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beroperasi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independen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unit-unit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hubungan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di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Keterlibatan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satu-satunya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dewan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komisaris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CEO,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CFO.</a:t>
            </a:r>
          </a:p>
          <a:p>
            <a:pPr marL="0" indent="0" algn="just">
              <a:buNone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Agar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menjaga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objektivitas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bahwa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mengiginkan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bantu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kembangkan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bekerja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kapasitas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ssebagai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penasihat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membuat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rekomendasi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memutuskan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apakah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menerapakan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rekomendasi-rekomendasi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Audit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791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Finansial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Financial Audit</a:t>
            </a:r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),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memverifikasi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catatan-catatan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eksternal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Operational Audit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memverifikasi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keakuratan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melainkan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memvalidasi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efektivitas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Ketika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auditor internal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mencari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fitur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Kecukupan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engendalian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Efisiensi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Kepatuhan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kebijakan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perusahaan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9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Audit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Berkelanjutan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Concurrent Audit</a:t>
            </a:r>
            <a:r>
              <a:rPr lang="en-US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audit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berkelanjutan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berlangsung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terus-menerus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audit internal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slip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surat-menyurat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menjaga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catatan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pembayaran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mewakili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sungguhan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bukanlah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entri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fiktif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seorang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penyelia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supervisor</a:t>
            </a:r>
            <a:r>
              <a:rPr lang="en-US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2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MENERAPKAN ETIKA  DALAM TEKNOLOGI INFORMASI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mengusahakan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edukasi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fondasi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budaya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Program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edukasi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menyusun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kredo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meletakan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tempatnya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disesuaikan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609600"/>
            <a:ext cx="8458200" cy="4495800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direktur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Chief Information Officer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-CIO)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pusat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kekuatan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praktik-praktik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diterapakan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bisnis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akhir-akhir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ini-Undang-Undang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Sarbanes-Oxley.</a:t>
            </a:r>
          </a:p>
          <a:p>
            <a:pPr algn="just"/>
            <a:endParaRPr lang="en-US" dirty="0">
              <a:solidFill>
                <a:srgbClr val="E90B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9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Kode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etik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ACM </a:t>
            </a:r>
            <a:r>
              <a:rPr lang="en-US" sz="3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(Association for </a:t>
            </a:r>
            <a:r>
              <a:rPr lang="en-US" sz="3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Computting</a:t>
            </a:r>
            <a:r>
              <a:rPr lang="en-US" sz="3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Machinery)</a:t>
            </a:r>
            <a:r>
              <a:rPr lang="en-US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didirikan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1947,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tertua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ACM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menyusun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profesionaln</a:t>
            </a:r>
            <a:r>
              <a:rPr lang="en-US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diharapkan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diikuti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80.000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anggotanya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Selain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rekayasa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peranti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lunak</a:t>
            </a:r>
            <a:r>
              <a:rPr lang="en-US" sz="3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dibuat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bertindak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panduan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mengajarkan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mempraktikan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rekayasa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rancangan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Bentuk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ACM yang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saat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diadopsi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1992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berisikan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keharusan</a:t>
            </a:r>
            <a:r>
              <a:rPr lang="en-US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”, 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pernyataan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pribadi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dibagi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bagian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Keharusan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Moral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Keharusan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Kepemimpinan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Kepatuhan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sz="3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516765"/>
              </p:ext>
            </p:extLst>
          </p:nvPr>
        </p:nvGraphicFramePr>
        <p:xfrm>
          <a:off x="304800" y="1295400"/>
          <a:ext cx="8610600" cy="53242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000"/>
                <a:gridCol w="1219200"/>
                <a:gridCol w="1295400"/>
                <a:gridCol w="1447800"/>
                <a:gridCol w="1308100"/>
                <a:gridCol w="1435100"/>
              </a:tblGrid>
              <a:tr h="1312794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Prilaku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Moral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Tanggung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Jawab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Hukum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Tanggung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Jawab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Sosial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Dukungan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 Internal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90701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Keharusan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Moral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Umum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52746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Tanggung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Jawab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Lebih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Spesifik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56797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Keharusan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Kepemimpinan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latin typeface="Arial" pitchFamily="34" charset="0"/>
                          <a:cs typeface="Arial" pitchFamily="34" charset="0"/>
                        </a:rPr>
                        <a:t>Organisasi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201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TABEL 10-1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84591"/>
            <a:ext cx="861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Topik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Tercakup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dalam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Kode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Etik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Prilaku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Profesional</a:t>
            </a:r>
            <a:r>
              <a:rPr lang="en-US" b="1" dirty="0" smtClean="0">
                <a:solidFill>
                  <a:schemeClr val="bg1"/>
                </a:solidFill>
              </a:rPr>
              <a:t> ACM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19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Praktik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Profesional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Rekayasa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Peranti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Lunak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mencatat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diterapkan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peranti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ekspektasi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delapan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Masyarakat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Klien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Atasan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Profesi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Kolega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Sendiri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5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634619"/>
              </p:ext>
            </p:extLst>
          </p:nvPr>
        </p:nvGraphicFramePr>
        <p:xfrm>
          <a:off x="304802" y="1273292"/>
          <a:ext cx="8229600" cy="5336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65108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Tanggung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jawab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terhadap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masing-masing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pihak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Kinerja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Profesional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Perbaikan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Diri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Sendiri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1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Masyarakat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8501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Klien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Atasan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Produk</a:t>
                      </a:r>
                      <a:endParaRPr lang="en-US" sz="1800" b="1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endParaRPr lang="en-US" sz="1800" b="1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Profesi</a:t>
                      </a:r>
                      <a:endParaRPr lang="en-US" sz="1800" b="1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Kolega</a:t>
                      </a:r>
                      <a:endParaRPr lang="en-US" sz="1800" b="1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1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Diri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Sendiri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n-US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28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Tabel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10-2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601" y="62696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Topik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Dicakup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oleh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Kode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Etik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Praktik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Profesional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Rekayasa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</a:t>
            </a:r>
            <a:r>
              <a:rPr lang="en-US" b="1" dirty="0" err="1" smtClean="0">
                <a:solidFill>
                  <a:schemeClr val="bg1"/>
                </a:solidFill>
              </a:rPr>
              <a:t>eranti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Lunak</a:t>
            </a:r>
            <a:r>
              <a:rPr lang="en-US" b="1" dirty="0" smtClean="0">
                <a:solidFill>
                  <a:schemeClr val="bg1"/>
                </a:solidFill>
              </a:rPr>
              <a:t> ACM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886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ETIKA DAN CIO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943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Sejak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2002,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CEO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CFO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diharuskan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hukum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menandatangani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keakuratan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ersyaratan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meletakan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tanggung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eksekutif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unit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unit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berkenaan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finansial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Eksekutif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unit di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kunci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terbesar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memenuhi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tuntutan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pelaporan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akurat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79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534400" cy="6553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CIO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memenuhi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ekspektasi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pelaporan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mengikuti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program yang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mencakup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hal-hal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just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pemahaman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pemahaman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akuntansi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mengambil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perbaikan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Mendidik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eksekutif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sistem-sistem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Mengintegrasikan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alarm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memperingatkan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eksekutif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perhatian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aktif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dalm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elemen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ketat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dihabiskan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5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PENGARUH SARBANES-OXLEY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2002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CIO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mercusuar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integritas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merespon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skandal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di Enron,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WorldCon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MCI), HealthSouth,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Tyco,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Kongres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Serikat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mengeluarkan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Sarbanes-Oxley (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dinamai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Perlindungan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Investor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Reformasi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Akuntansi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Perusahaan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tahun2002). Proposal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disetujui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DPR 423-3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99-0,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disahkan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Presiden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Bush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Juli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2002.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Sarbanes-Oxley,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SOX,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investor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eksekutif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bertanggung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pemegang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saham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keuangan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SOX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pasal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utama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2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memenuhi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unit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 typeface="Wingdings" pitchFamily="2" charset="2"/>
              <a:buChar char="§"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CEO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CFO 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menandatangani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Perusahaan-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Amerika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Serikat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diisyaratkan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unit audit internal.</a:t>
            </a:r>
            <a:endParaRPr lang="en-US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 vert="horz" anchor="ctr" anchorCtr="1">
            <a:normAutofit/>
          </a:bodyPr>
          <a:lstStyle/>
          <a:p>
            <a:pPr marL="0" indent="0" algn="r">
              <a:buNone/>
            </a:pPr>
            <a:r>
              <a:rPr lang="en-US" sz="5400" b="1" dirty="0" smtClean="0">
                <a:solidFill>
                  <a:srgbClr val="4CE0CE"/>
                </a:solidFill>
                <a:latin typeface="Times New Roman" pitchFamily="18" charset="0"/>
                <a:cs typeface="Times New Roman" pitchFamily="18" charset="0"/>
              </a:rPr>
              <a:t>TERIMA KASIH</a:t>
            </a:r>
            <a:endParaRPr lang="en-US" sz="5400" b="1" dirty="0">
              <a:solidFill>
                <a:srgbClr val="4CE0C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push dir="r"/>
      </p:transition>
    </mc:Choice>
    <mc:Fallback xmlns="">
      <p:transition spd="slow">
        <p:push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0668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MORAL, ETIKA DAN HUKUM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diarahkan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tanggung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ingin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moral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etis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mematuhi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Moral</a:t>
            </a:r>
          </a:p>
          <a:p>
            <a:pPr marL="0" indent="0" algn="just">
              <a:buNone/>
            </a:pP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Moral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tradisi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prilaku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benar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yang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seperangkat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sz="3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48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77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Etika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Kata </a:t>
            </a:r>
            <a:r>
              <a:rPr lang="en-US" sz="3400" i="1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etika</a:t>
            </a:r>
            <a:r>
              <a:rPr lang="en-US" sz="3400" i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berasal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dari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bahasa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Yunani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i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ethos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yang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berarti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en-US" sz="3400" dirty="0" err="1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karakter</a:t>
            </a:r>
            <a:r>
              <a:rPr lang="en-US" sz="340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”.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Etika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i="1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(ethics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adalah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sekumpulan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kepercayaan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standar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atau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teladan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yang </a:t>
            </a:r>
            <a:r>
              <a:rPr lang="en-US" sz="3400" dirty="0" err="1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mengarahkan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yang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merasuk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ke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dalam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seseorang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atau</a:t>
            </a:r>
            <a:r>
              <a:rPr lang="en-US" sz="3400" dirty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masyarakat</a:t>
            </a:r>
            <a:r>
              <a:rPr lang="en-US" sz="3400" dirty="0" smtClean="0">
                <a:solidFill>
                  <a:prstClr val="whit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4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peraturan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prilaku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formal yang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ditetapkan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otoritas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berwenang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negaranya</a:t>
            </a:r>
            <a:r>
              <a:rPr lang="en-US" sz="3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Serikat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Serikat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diterapkan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Undang-Undang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hak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batasan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data,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khususnya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dipegang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pemerintah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Privasi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peranti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lunak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fokus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3600" dirty="0" smtClean="0">
                <a:solidFill>
                  <a:srgbClr val="E90BA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E90BA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97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PRIVASI </a:t>
            </a:r>
            <a:endParaRPr lang="en-US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lama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kebebasan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(Freedom of Information Act)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diterapkan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pemerintah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federal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merencanakan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Privasi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Elektronik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(Electronic Communication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Privasi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Act)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1986.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ditulis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1986 agar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digital,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video,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elektronik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KEJAHATAN KOMPUTER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486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tahun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1984,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Kongres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Amerika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Serikat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memperkuat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mengenai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mengeluarkan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peraturan-peraturan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khusus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kejahatan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keamanan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Usaha Kecil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Small Business Computer Security and Education Act)</a:t>
            </a:r>
          </a:p>
          <a:p>
            <a:pPr algn="just"/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Akses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Palsu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Kejahatan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Penipuan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elalui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(Counterfeit Access Device and Computer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Frand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Abusr</a:t>
            </a:r>
            <a:r>
              <a:rPr lang="en-US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Act)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3324</Words>
  <Application>Microsoft Office PowerPoint</Application>
  <PresentationFormat>On-screen Show (4:3)</PresentationFormat>
  <Paragraphs>209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BAB 10 TEORI IMPLIKASI ETIS DARI TEKNOLOGI INFORMASI</vt:lpstr>
      <vt:lpstr>Tujuan Belajar</vt:lpstr>
      <vt:lpstr>PowerPoint Presentation</vt:lpstr>
      <vt:lpstr>PowerPoint Presentation</vt:lpstr>
      <vt:lpstr>MORAL, ETIKA DAN HUKUM</vt:lpstr>
      <vt:lpstr>PowerPoint Presentation</vt:lpstr>
      <vt:lpstr>Undang-Undang komputer di Amerika Serikat</vt:lpstr>
      <vt:lpstr>PRIVASI </vt:lpstr>
      <vt:lpstr>KEJAHATAN KOMPUTER</vt:lpstr>
      <vt:lpstr>PATEN PERANTI LUNAK </vt:lpstr>
      <vt:lpstr>Undang-Undang Paten Peranti Lunak di Uni Eropa</vt:lpstr>
      <vt:lpstr>Undang-Undang Privasi Pribadi di Republik Rakyat Cina</vt:lpstr>
      <vt:lpstr>PowerPoint Presentation</vt:lpstr>
      <vt:lpstr>Meletakan Moral, Etika dan Hukum pada tempatnya</vt:lpstr>
      <vt:lpstr>Kebutuhan akan Budaya Etika</vt:lpstr>
      <vt:lpstr>PowerPoint Presentation</vt:lpstr>
      <vt:lpstr>Bagaimana Budaya Etika Diterapkan</vt:lpstr>
      <vt:lpstr>PowerPoint Presentation</vt:lpstr>
      <vt:lpstr>PowerPoint Presentation</vt:lpstr>
      <vt:lpstr>PowerPoint Presentation</vt:lpstr>
      <vt:lpstr>PowerPoint Presentation</vt:lpstr>
      <vt:lpstr>Meletakkan Kredo, Program, dan Kode Pada Tempatnya</vt:lpstr>
      <vt:lpstr>ALASAN DI BALIK ETIKA KOMPUTER</vt:lpstr>
      <vt:lpstr>PowerPoint Presentation</vt:lpstr>
      <vt:lpstr>Alasan Pentingnya Etika Komputer</vt:lpstr>
      <vt:lpstr>PowerPoint Presentation</vt:lpstr>
      <vt:lpstr>Faktor Transformasi</vt:lpstr>
      <vt:lpstr>Faktor Ketidaktampakana</vt:lpstr>
      <vt:lpstr>Hak Sosial dan Komputer</vt:lpstr>
      <vt:lpstr>Hak privasi</vt:lpstr>
      <vt:lpstr>PowerPoint Presentation</vt:lpstr>
      <vt:lpstr>Hak untuk Mendapatkan Keakuratan</vt:lpstr>
      <vt:lpstr>Hak Kepemilikan</vt:lpstr>
      <vt:lpstr>Hak Mendapatkan Akses</vt:lpstr>
      <vt:lpstr>AUDIT INFORMASI</vt:lpstr>
      <vt:lpstr>Pentingnya Objektivitas</vt:lpstr>
      <vt:lpstr>Jenis Aktivitas Audit</vt:lpstr>
      <vt:lpstr>PowerPoint Presentation</vt:lpstr>
      <vt:lpstr>MENERAPKAN ETIKA  DALAM TEKNOLOGI INFORMASI</vt:lpstr>
      <vt:lpstr>Kode etik</vt:lpstr>
      <vt:lpstr>PowerPoint Presentation</vt:lpstr>
      <vt:lpstr>PowerPoint Presentation</vt:lpstr>
      <vt:lpstr>Kode Etik dan Praktik Profesional Rekayasa Peranti Lunak</vt:lpstr>
      <vt:lpstr>PowerPoint Presentation</vt:lpstr>
      <vt:lpstr>ETIKA DAN CIO</vt:lpstr>
      <vt:lpstr>PowerPoint Presentation</vt:lpstr>
      <vt:lpstr>PENGARUH SARBANES-OXLEY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IMPLIKASI ETIS DARI TEKNOLOGI INFORMASI</dc:title>
  <dc:creator>eka yuliarti bn</dc:creator>
  <cp:lastModifiedBy>DEDE</cp:lastModifiedBy>
  <cp:revision>110</cp:revision>
  <dcterms:created xsi:type="dcterms:W3CDTF">2012-10-03T13:23:57Z</dcterms:created>
  <dcterms:modified xsi:type="dcterms:W3CDTF">2013-12-13T02:51:05Z</dcterms:modified>
</cp:coreProperties>
</file>