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ABA"/>
    <a:srgbClr val="858441"/>
    <a:srgbClr val="38AA76"/>
    <a:srgbClr val="3296C0"/>
    <a:srgbClr val="A73F9C"/>
    <a:srgbClr val="3FA63F"/>
    <a:srgbClr val="40A741"/>
    <a:srgbClr val="51A83F"/>
    <a:srgbClr val="3F8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D111-EB90-4E40-BC30-DB0DDA675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6592-7A9B-42BA-BCD7-A6954141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F11B-7AAD-4A57-9827-645B25E6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7584C-7213-4A9B-AAF8-9492F5B1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1E9E-864F-4C11-B71B-B6108141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528F-6A4E-4AF1-B61A-85C27E9C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C5732-D6F9-4ADC-81B7-6FF6352D0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8F60-42EA-40EC-9645-73E4CCC0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DFBA-5070-4D8D-B609-F9BB20D6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F190F-9B99-4DF8-85A9-3FC18353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A8E64-F7DF-41F3-96CC-471B5E7A0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2705-63E7-432D-BE07-720247247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BD3F0-5006-4B79-8DA7-7C5576B9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A561-8BB1-4387-BC29-0A0F9065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8288-041B-4B62-A495-56CDC93F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1CB2-9795-4BE1-AA48-C60CE1A3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3F69-69A6-45B3-B671-6E854725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B533A-3A80-4FBB-A3EF-12D7BB95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6274-560E-4425-88C4-B78184A8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3979-92D6-4F10-9498-A83467E1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8332-F651-43ED-B14A-0ABB56E3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82F36-7BE7-4163-9E83-6510F7DD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2184-CDF0-4489-B6A2-475F785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A66CA-3B3D-4197-BCAA-75F09963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329D-B965-4F19-BE73-39A52AA7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CC51-743F-4B72-86DA-3D90BD3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F7EA-3CF7-43E9-8E09-F914CB148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BC29F-1B22-4ACF-B631-A21AE7AAD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F96CF-8C36-4586-9ACA-F31F17CC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65C0-82C1-469F-89CC-1D9E8EB8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2E9B5-8625-49E2-8266-7ABA4567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E620F-355A-4E60-9795-B2ADB5DA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5C723-D48E-4365-BAFF-07AA758CE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4F385-BE19-444F-B468-2772554CA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1E5DB-5E03-4D9D-8987-3F7A78846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C0A15-EEC9-4CF9-B75A-C2B9884A3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C2BB8-BA94-45CF-A9F7-D550D486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EE35A-F911-4835-A59B-4C2DB4C26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0EFB8-17D9-40C5-8885-59181BE4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E911-457A-4C77-9119-016D066D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162C7-2886-46DA-BDB0-FA06CB09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1EFE7-F388-4B03-8EE6-0C23E6F6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B1856-0E3E-461E-87F4-992BDC3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033300-3759-4059-9AC8-1F3EC2C6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F4709-E024-4A25-A006-1A56C380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97A09-9385-4A8E-9ADC-0A4906E8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1065-B6A1-450A-BA55-3DAF7648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F7674-9A97-487B-9A74-F87B8BC9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D0289-72AC-451D-A4B1-4E4284C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055F5-949D-4B6E-8D20-6F0C7500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9017A-5F3E-4F86-8057-A51BDC5F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470C4-7A29-4811-BB8F-2425D9E8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74D7-609D-49C5-80F7-A6056A26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C8D4-2177-4813-AC17-C4666C03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7FABF-433C-4D2C-93E0-92B29BA9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124CE-C224-41FE-B100-D493F395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44E7-3F66-4221-A682-E892CAB0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F840D-DE83-4D20-A487-EA03CFE0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009A7-61AC-4D54-99B9-D5B3EB0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07EC-86C5-449F-BAA4-E521948A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A50C4-BF1E-4C36-A24D-B21F0673B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7BEB-847B-4949-9DA6-B8452E334092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FA6E-9423-4B0D-A886-062AAD38A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ECEA-7917-4EFB-BE32-488777941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7DCA-516D-41F0-8575-72CAACDC4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rules.gov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.gov/odol/Employment_Issues/Child_Labor/index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burleson\OneDrive%20-%20Oklahoma%20Municipal%20Assurance%20Group\Burleson\OMHRP\Basics%20of%20Child%20Labor%20Law\ODOL%20ChildLaborPoster.pdf" TargetMode="External"/><Relationship Id="rId7" Type="http://schemas.openxmlformats.org/officeDocument/2006/relationships/hyperlink" Target="file:///\\omagfs\public\OMHRP\6-14-2018%20meeting\ODOL%20Can%20a%2014-15%20year%20old%20perform.pdf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mburleson\OneDrive%20-%20Oklahoma%20Municipal%20Assurance%20Group\Burleson\OMHRP\Basics%20of%20Child%20Labor%20Law\ODOL%20Can%20a%2014-15%20year%20old%20perform.pdf" TargetMode="External"/><Relationship Id="rId5" Type="http://schemas.openxmlformats.org/officeDocument/2006/relationships/image" Target="../media/image6.png"/><Relationship Id="rId4" Type="http://schemas.openxmlformats.org/officeDocument/2006/relationships/hyperlink" Target="file:///\\omagfs\public\OMHRP\6-14-2018%20meeting\ODOL%20ChildLaborPoster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state.ok.u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burleson\OneDrive%20-%20Oklahoma%20Municipal%20Assurance%20Group\Burleson\OMHRP\Basics%20of%20Child%20Labor%20Law\US-ODOL%2017%20Prohibited%20jobs%20when%20under%2018%20years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file:///\\omagfs\public\OMHRP\6-14-2018%20meeting\ODOL%20ChildLaborPoster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urleson\OneDrive%20-%20Oklahoma%20Municipal%20Assurance%20Group\Burleson\OMHRP\Basics%20of%20Child%20Labor%20Law\ODOL%20ChildLaborPoster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A4534C3-9879-4175-9667-ED485824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E89AB0-2C47-4244-BE71-BC7A769ABDCD}"/>
              </a:ext>
            </a:extLst>
          </p:cNvPr>
          <p:cNvSpPr txBox="1"/>
          <p:nvPr/>
        </p:nvSpPr>
        <p:spPr>
          <a:xfrm>
            <a:off x="7555091" y="2597299"/>
            <a:ext cx="435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Basics of</a:t>
            </a:r>
          </a:p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 Labor Laws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BCD5801-25F2-420B-8EB2-47CC3703EC2A}"/>
              </a:ext>
            </a:extLst>
          </p:cNvPr>
          <p:cNvCxnSpPr>
            <a:cxnSpLocks/>
          </p:cNvCxnSpPr>
          <p:nvPr/>
        </p:nvCxnSpPr>
        <p:spPr>
          <a:xfrm>
            <a:off x="8902796" y="3943845"/>
            <a:ext cx="16564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2845DA6E-AFF1-47EE-9C7F-E204F9A7B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>
            <a:off x="9082715" y="6088936"/>
            <a:ext cx="1293737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49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C32CF-C88B-4B56-9475-C4D169EF0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8DA78F-848C-413E-B238-386C6B87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F87A7"/>
                </a:solidFill>
              </a:rPr>
              <a:t>Federal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F381-C2D4-444C-878E-A39CE891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361011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Fair Labor Standards Act (FLSA)- federal law governing child labor wages, hours and working conditions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YouthRules.gov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C32CF-C88B-4B56-9475-C4D169EF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8DA78F-848C-413E-B238-386C6B87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3FA63F"/>
                </a:solidFill>
              </a:rPr>
              <a:t>State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F381-C2D4-444C-878E-A39CE891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361010"/>
            <a:ext cx="4593021" cy="319881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Oklahoma Department of Labor (ODOL) – state law governing child labor wages, hours and working conditions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https://www.ok.gov/odol/Employment_Issues/Child_Labor/index.html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294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B6EFA28-CE9D-42CA-B323-58160DC18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5" r="11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EBB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186768-58C0-47BE-BEA2-7767201E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Ages 14 &amp;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BA8F-3AA4-43F1-ABF5-BEAB0B42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ODOL poster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 to document “ODOL Can a 14-15 year old perform”</a:t>
            </a:r>
          </a:p>
          <a:p>
            <a:pPr lvl="1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a work permit</a:t>
            </a:r>
          </a:p>
          <a:p>
            <a:pPr lvl="1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night work except June 1</a:t>
            </a:r>
            <a:r>
              <a:rPr lang="en-US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Labor Day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 jobs that cannot be performed by those under 16 that apply to municipalities include: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Mowing, weed eating or leaf blowing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Painting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on public roads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Lifeguards (minimum age 15 with proper Red Cross certification)</a:t>
            </a:r>
          </a:p>
        </p:txBody>
      </p:sp>
      <p:pic>
        <p:nvPicPr>
          <p:cNvPr id="25" name="Picture 24">
            <a:hlinkClick r:id="rId3" action="ppaction://hlinkfile"/>
            <a:hlinkHover r:id="rId4" action="ppaction://hlinkfile" highlightClick="1"/>
            <a:extLst>
              <a:ext uri="{FF2B5EF4-FFF2-40B4-BE49-F238E27FC236}">
                <a16:creationId xmlns:a16="http://schemas.microsoft.com/office/drawing/2014/main" id="{622BD243-96E7-491C-B139-0BB5C78FD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38" y="2478155"/>
            <a:ext cx="245998" cy="245998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file"/>
            <a:hlinkHover r:id="rId7" action="ppaction://hlinkfile" highlightClick="1"/>
            <a:extLst>
              <a:ext uri="{FF2B5EF4-FFF2-40B4-BE49-F238E27FC236}">
                <a16:creationId xmlns:a16="http://schemas.microsoft.com/office/drawing/2014/main" id="{8FE92377-D798-4417-B5BD-DDDAEE8CE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7" y="2853187"/>
            <a:ext cx="245998" cy="2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A06A6-A6C5-4932-BDED-6FE226D97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E55BEE8-53BF-4868-AB9C-BA137177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56" y="1913950"/>
            <a:ext cx="4713342" cy="134275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A73F9C"/>
                </a:solidFill>
              </a:rPr>
              <a:t>Oklahoma Work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Permit Instruction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9B951-00E7-4D6C-A229-127CE553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361916"/>
            <a:ext cx="6256947" cy="3428498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Before any child between ages of 14 and 16 shall be employed in any occupation it shall be the duty of the parent/guardian to procure and furnish the employer an Employment Certificate of Age and Schooling (work permit)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Principals download Form 600 at </a:t>
            </a: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www.sde.state.ok.us</a:t>
            </a:r>
            <a:endParaRPr lang="en-US" sz="18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 given to Student to take to employer and Principal sends to ODOL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 O.S. § 79</a:t>
            </a:r>
          </a:p>
        </p:txBody>
      </p:sp>
    </p:spTree>
    <p:extLst>
      <p:ext uri="{BB962C8B-B14F-4D97-AF65-F5344CB8AC3E}">
        <p14:creationId xmlns:p14="http://schemas.microsoft.com/office/powerpoint/2010/main" val="145042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933C-0865-4461-B0C4-D1EC7EEEC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1" r="17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F9C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8C4A5D4-EB5C-4789-8563-36B47CF6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Ages 16 &amp;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9E35-0EC8-4838-98DF-D51A2DBC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limit on hours of work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work any job that has not been declared hazardous (see US-ODOL 17 prohibited jobs in OMHRP folder)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 jobs that cannot be performed by those 16 &amp; 17 that apply to municipalities include: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Chainsaw and woodchippers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Forklifts and other hoisting machines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Power driving woodworking machines</a:t>
            </a:r>
          </a:p>
          <a:p>
            <a:pPr lvl="1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16 &amp; 17 Year </a:t>
            </a:r>
            <a:r>
              <a:rPr lang="en-US" sz="1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Olds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Prohibited Jobs for Oklahoma Youth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>
            <a:hlinkClick r:id="rId3" action="ppaction://hlinkfile"/>
            <a:hlinkHover r:id="rId4" action="ppaction://hlinkfile" highlightClick="1"/>
            <a:extLst>
              <a:ext uri="{FF2B5EF4-FFF2-40B4-BE49-F238E27FC236}">
                <a16:creationId xmlns:a16="http://schemas.microsoft.com/office/drawing/2014/main" id="{37D4AADC-5AD5-4096-913A-80D1D4612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94" y="4952486"/>
            <a:ext cx="245998" cy="2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518D6-71D5-4A78-9F1D-CA2C65F80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3DE4A3-4D09-4660-80F6-9FE019F03A00}"/>
              </a:ext>
            </a:extLst>
          </p:cNvPr>
          <p:cNvSpPr txBox="1">
            <a:spLocks/>
          </p:cNvSpPr>
          <p:nvPr/>
        </p:nvSpPr>
        <p:spPr>
          <a:xfrm>
            <a:off x="449091" y="-245375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Enforcement &amp; Penalties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C8DA96-926F-472A-935D-1007E3A0A90C}"/>
              </a:ext>
            </a:extLst>
          </p:cNvPr>
          <p:cNvSpPr txBox="1">
            <a:spLocks/>
          </p:cNvSpPr>
          <p:nvPr/>
        </p:nvSpPr>
        <p:spPr>
          <a:xfrm>
            <a:off x="449091" y="1563757"/>
            <a:ext cx="844046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Oklahoma Department of Labor investigation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violations, the penalties include: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ODOL – </a:t>
            </a:r>
          </a:p>
          <a:p>
            <a:pPr lvl="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Violation #1 - warning</a:t>
            </a:r>
          </a:p>
          <a:p>
            <a:pPr lvl="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Violation #2 and #3 - fines not more than $100.00 for each offense, with maximum administrative fine of $1,000.00 for all related violations</a:t>
            </a:r>
          </a:p>
          <a:p>
            <a:pPr lvl="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Violation #4 – cease and desist and possible injunction by Court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USDOL – </a:t>
            </a:r>
          </a:p>
          <a:p>
            <a:pPr lvl="2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Fine schedule ranging from $398 for employer recordkeeping errors to $9,112 for employing children under age of 12.</a:t>
            </a:r>
          </a:p>
          <a:p>
            <a:endParaRPr lang="en-US" sz="1800" dirty="0"/>
          </a:p>
          <a:p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353AB-49E8-4D21-B900-338DFDB5841A}"/>
              </a:ext>
            </a:extLst>
          </p:cNvPr>
          <p:cNvCxnSpPr/>
          <p:nvPr/>
        </p:nvCxnSpPr>
        <p:spPr>
          <a:xfrm>
            <a:off x="449091" y="1240404"/>
            <a:ext cx="8746435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08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29AFF0-4C43-472C-979B-B19CF495E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16228"/>
              </p:ext>
            </p:extLst>
          </p:nvPr>
        </p:nvGraphicFramePr>
        <p:xfrm>
          <a:off x="3459638" y="6872"/>
          <a:ext cx="5279010" cy="683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101" imgH="7543800" progId="AcroExch.Document.DC">
                  <p:link updateAutomatic="1"/>
                </p:oleObj>
              </mc:Choice>
              <mc:Fallback>
                <p:oleObj name="Acrobat Document" r:id="rId3" imgW="5829101" imgH="7543800" progId="AcroExch.Document.DC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29AFF0-4C43-472C-979B-B19CF495E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9638" y="6872"/>
                        <a:ext cx="5279010" cy="683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58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379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C:\Users\mburleson\OneDrive - Oklahoma Municipal Assurance Group\Burleson\OMHRP\Basics of Child Labor Law\ODOL ChildLaborPoster.pdf</vt:lpstr>
      <vt:lpstr>PowerPoint Presentation</vt:lpstr>
      <vt:lpstr>Federal Law</vt:lpstr>
      <vt:lpstr>State Law</vt:lpstr>
      <vt:lpstr>Ages 14 &amp; 15</vt:lpstr>
      <vt:lpstr>Oklahoma Work Permit Instruction Guide</vt:lpstr>
      <vt:lpstr>Ages 16 &amp; 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Paulson</dc:creator>
  <cp:lastModifiedBy>Matt Burleson</cp:lastModifiedBy>
  <cp:revision>16</cp:revision>
  <dcterms:created xsi:type="dcterms:W3CDTF">2018-06-04T14:19:06Z</dcterms:created>
  <dcterms:modified xsi:type="dcterms:W3CDTF">2018-06-11T19:46:20Z</dcterms:modified>
</cp:coreProperties>
</file>