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0" r:id="rId3"/>
    <p:sldId id="291" r:id="rId4"/>
    <p:sldId id="292" r:id="rId5"/>
    <p:sldId id="281" r:id="rId6"/>
    <p:sldId id="257" r:id="rId7"/>
    <p:sldId id="258" r:id="rId8"/>
    <p:sldId id="259" r:id="rId9"/>
    <p:sldId id="260" r:id="rId10"/>
    <p:sldId id="282" r:id="rId11"/>
    <p:sldId id="261" r:id="rId12"/>
    <p:sldId id="262" r:id="rId13"/>
    <p:sldId id="263" r:id="rId14"/>
    <p:sldId id="264" r:id="rId15"/>
    <p:sldId id="265" r:id="rId16"/>
    <p:sldId id="283" r:id="rId17"/>
    <p:sldId id="266" r:id="rId18"/>
    <p:sldId id="284" r:id="rId19"/>
    <p:sldId id="267" r:id="rId20"/>
    <p:sldId id="285" r:id="rId21"/>
    <p:sldId id="268" r:id="rId22"/>
    <p:sldId id="269" r:id="rId23"/>
    <p:sldId id="270" r:id="rId24"/>
    <p:sldId id="286" r:id="rId25"/>
    <p:sldId id="271" r:id="rId26"/>
    <p:sldId id="272" r:id="rId27"/>
    <p:sldId id="287" r:id="rId28"/>
    <p:sldId id="273" r:id="rId29"/>
    <p:sldId id="274" r:id="rId30"/>
    <p:sldId id="275" r:id="rId31"/>
    <p:sldId id="288" r:id="rId32"/>
    <p:sldId id="276" r:id="rId33"/>
    <p:sldId id="277" r:id="rId34"/>
    <p:sldId id="289" r:id="rId35"/>
    <p:sldId id="278" r:id="rId36"/>
    <p:sldId id="279" r:id="rId37"/>
    <p:sldId id="280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9375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7028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7770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7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588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28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263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147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4858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403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868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BCAD4-2A84-4842-9E2A-BAA6BFB22BE7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2C3F9-B20C-4D18-8C73-E71B3143B4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386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501008"/>
            <a:ext cx="8293224" cy="31683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269875" indent="-88900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Автор:</a:t>
            </a:r>
            <a:br>
              <a:rPr lang="ru-RU" sz="3200" b="1" dirty="0">
                <a:ln w="11430"/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ln w="11430"/>
                <a:latin typeface="Arial" pitchFamily="34" charset="0"/>
                <a:cs typeface="Arial" pitchFamily="34" charset="0"/>
              </a:rPr>
              <a:t>Костина </a:t>
            </a: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Любовь Викторовна</a:t>
            </a:r>
            <a:br>
              <a:rPr lang="ru-RU" sz="3200" b="1" dirty="0">
                <a:ln w="11430"/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учитель русского языка и литературы </a:t>
            </a:r>
            <a:br>
              <a:rPr lang="ru-RU" sz="3200" b="1" dirty="0">
                <a:ln w="11430"/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высшей категории </a:t>
            </a:r>
            <a:br>
              <a:rPr lang="ru-RU" sz="3200" b="1" dirty="0">
                <a:ln w="11430"/>
                <a:latin typeface="Arial" pitchFamily="34" charset="0"/>
                <a:cs typeface="Arial" pitchFamily="34" charset="0"/>
              </a:rPr>
            </a:b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МБОУ Школы №77 г. </a:t>
            </a:r>
            <a:r>
              <a:rPr lang="ru-RU" sz="3200" b="1" dirty="0">
                <a:ln w="11430"/>
                <a:latin typeface="Arial" pitchFamily="34" charset="0"/>
                <a:cs typeface="Arial" pitchFamily="34" charset="0"/>
              </a:rPr>
              <a:t>о</a:t>
            </a:r>
            <a:r>
              <a:rPr lang="ru-RU" sz="3200" b="1" dirty="0" smtClean="0">
                <a:ln w="11430"/>
                <a:latin typeface="Arial" pitchFamily="34" charset="0"/>
                <a:cs typeface="Arial" pitchFamily="34" charset="0"/>
              </a:rPr>
              <a:t> Самара</a:t>
            </a:r>
            <a:endParaRPr lang="ru-RU" sz="3200" b="1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51520" y="404664"/>
            <a:ext cx="8445624" cy="273630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spcBef>
                <a:spcPts val="0"/>
              </a:spcBef>
              <a:defRPr/>
            </a:pP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«Презентация к уроку по учебному предмету </a:t>
            </a:r>
            <a:r>
              <a:rPr lang="ru-RU" sz="2000" b="1" dirty="0" smtClean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«Русский язык» </a:t>
            </a: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000" b="1" dirty="0" smtClean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5-ом </a:t>
            </a: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классе на тему «Правописание …з, …с на конце приставок»</a:t>
            </a:r>
          </a:p>
          <a:p>
            <a:pPr marL="269875" indent="-88900" eaLnBrk="0" hangingPunct="0">
              <a:spcBef>
                <a:spcPts val="0"/>
              </a:spcBef>
              <a:defRPr/>
            </a:pPr>
            <a:endParaRPr lang="ru-RU" sz="2000" b="1" dirty="0" smtClean="0">
              <a:ln w="11430"/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  <a:p>
            <a:pPr marL="269875" indent="-88900" eaLnBrk="0" hangingPunct="0">
              <a:spcBef>
                <a:spcPts val="0"/>
              </a:spcBef>
              <a:defRPr/>
            </a:pPr>
            <a:r>
              <a:rPr lang="ru-RU" sz="2000" b="1" dirty="0" smtClean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Урок </a:t>
            </a: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освоения новых знаний </a:t>
            </a:r>
          </a:p>
          <a:p>
            <a:pPr marL="269875" indent="-88900" eaLnBrk="0" hangingPunct="0">
              <a:spcBef>
                <a:spcPts val="0"/>
              </a:spcBef>
              <a:defRPr/>
            </a:pPr>
            <a:r>
              <a:rPr lang="ru-RU" sz="2000" b="1" dirty="0" smtClean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разработан </a:t>
            </a: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по Технологии </a:t>
            </a:r>
            <a:r>
              <a:rPr lang="ru-RU" sz="2000" b="1" dirty="0" err="1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деятельностного</a:t>
            </a:r>
            <a:r>
              <a:rPr lang="ru-RU" sz="2000" b="1" dirty="0">
                <a:ln w="11430"/>
                <a:solidFill>
                  <a:srgbClr val="CC0066"/>
                </a:solidFill>
                <a:latin typeface="Arial" pitchFamily="34" charset="0"/>
                <a:cs typeface="Arial" pitchFamily="34" charset="0"/>
              </a:rPr>
              <a:t> метода обучения</a:t>
            </a:r>
          </a:p>
          <a:p>
            <a:pPr marL="269875" indent="-88900" eaLnBrk="0" hangingPunct="0">
              <a:spcBef>
                <a:spcPts val="0"/>
              </a:spcBef>
              <a:defRPr/>
            </a:pPr>
            <a:endParaRPr lang="ru-RU" sz="2000" b="1" dirty="0">
              <a:ln w="11430"/>
              <a:solidFill>
                <a:srgbClr val="CC006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319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.	Актуализация знаний и фиксация затруднения в пробном учебном действии.</a:t>
            </a:r>
          </a:p>
        </p:txBody>
      </p:sp>
    </p:spTree>
    <p:extLst>
      <p:ext uri="{BB962C8B-B14F-4D97-AF65-F5344CB8AC3E}">
        <p14:creationId xmlns:p14="http://schemas.microsoft.com/office/powerpoint/2010/main" val="346158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712968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Актуализация знаний и фиксация затруднения в пробном учебном действии</a:t>
            </a:r>
          </a:p>
          <a:p>
            <a:endPara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С чего обычно вы начинаете свою работу? </a:t>
            </a:r>
          </a:p>
          <a:p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повторения)</a:t>
            </a:r>
          </a:p>
          <a:p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А для чего вы повторяете ту или иную тему? </a:t>
            </a:r>
          </a:p>
          <a:p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(Темы, которые мы повторяем в начале урока, связаны с новой темой, и это помогает нам открыть знание самостоятельно)</a:t>
            </a:r>
          </a:p>
          <a:p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Давайте вспомним, что такое «Фонетика»</a:t>
            </a:r>
          </a:p>
          <a:p>
            <a:r>
              <a:rPr lang="ru-RU" sz="23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(«Фонетика» - это раздел науки о языке, который изучает звуки речи)</a:t>
            </a:r>
          </a:p>
          <a:p>
            <a:r>
              <a:rPr lang="ru-RU" sz="2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Вспомните предложения, которые помогли нам запомнить все глухие и все звонкие согласные</a:t>
            </a:r>
          </a:p>
          <a:p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3439832"/>
              </p:ext>
            </p:extLst>
          </p:nvPr>
        </p:nvGraphicFramePr>
        <p:xfrm>
          <a:off x="282731" y="5301208"/>
          <a:ext cx="8208911" cy="1384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04027"/>
                <a:gridCol w="4104884"/>
              </a:tblGrid>
              <a:tr h="6480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глухие</a:t>
                      </a:r>
                      <a:endParaRPr lang="ru-RU" sz="24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звонкие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64800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СТёПКа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ХоЧеШь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ЩеЦ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1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Ф-и-и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Мы Же Не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ЗаБыВаЛи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ДРуГа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«Й»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640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2287" y="11659"/>
            <a:ext cx="871296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Актуализация знаний и фиксация затруднения в пробном учебном действии</a:t>
            </a:r>
          </a:p>
          <a:p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Давайте вспомним, что такое «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Морфемика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Морфемика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это раздел науки о языке, который изучает морфемы – наименьшие значимые части слова)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Вспомним, какие значимые части слова мы знаем?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(Окончание, корень, приставка, суффикс)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 правильно определить, что орфограмма находится именно в приставке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(Надо подобрать однокоренное слово без приставки или с другой приставкой) </a:t>
            </a:r>
            <a:endParaRPr lang="ru-RU" sz="2000" b="1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такое однокоренные слова?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(Однокоренные слова это слова с одинаковым корнем, близкие по лексическому значению)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Назовите способ подбора однокоренного слова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(Подберём к исходному слову слово другой части речи, близкое по лексическому значению, с тем же корнем)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такое приставка?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(Приставка – это значимая часть слова, средство для образования новых слов)</a:t>
            </a:r>
          </a:p>
          <a:p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22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Актуализация знаний и фиксация затруднения в пробном учебном действии</a:t>
            </a:r>
          </a:p>
          <a:p>
            <a:endPara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№1 – будем выполнять письменно по вариантам</a:t>
            </a: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Сформулируйте задание к этому упражнению</a:t>
            </a:r>
          </a:p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(Определить в какой морфеме орфограмма, выбрать правильную букву, записать слово, выделить морфему) </a:t>
            </a:r>
          </a:p>
          <a:p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6387230"/>
              </p:ext>
            </p:extLst>
          </p:nvPr>
        </p:nvGraphicFramePr>
        <p:xfrm>
          <a:off x="247992" y="3078237"/>
          <a:ext cx="8716496" cy="33030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7792"/>
                <a:gridCol w="4358704"/>
              </a:tblGrid>
              <a:tr h="6114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вариант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вариант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2691636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п(о)(а)лететь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(с)(з)давать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от(о)(а)рвать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(в)(ф)ставить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(о)(а)писать</a:t>
                      </a:r>
                      <a:endParaRPr lang="ru-RU" sz="2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(о)(а)</a:t>
                      </a:r>
                      <a:r>
                        <a:rPr lang="ru-RU" sz="2800" b="1" dirty="0" err="1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тлететь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(в)(ф)пустить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н(а)(о)мотать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под(а)(о)шёл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800" b="1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(с)(з)бежать</a:t>
                      </a:r>
                      <a:endParaRPr lang="ru-RU" sz="2800" b="1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0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9036496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Актуализация знаний и фиксация затруднения в пробном учебном действии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Поменяйтесь листочками, приготовьте зелёные ручки. Каким образом мы можем проверить данные слова?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составленному на предыдущем уроке эталону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Орфограммы в приставках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1305281"/>
              </p:ext>
            </p:extLst>
          </p:nvPr>
        </p:nvGraphicFramePr>
        <p:xfrm>
          <a:off x="122193" y="2276872"/>
          <a:ext cx="8914303" cy="433534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91296"/>
                <a:gridCol w="1533260"/>
                <a:gridCol w="2645765"/>
                <a:gridCol w="2643982"/>
              </a:tblGrid>
              <a:tr h="419220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Неизменяемые приставки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78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Русские неизменяемые приставки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Иноязычные приставки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0913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С-, со-,   о-, обо-,  по-, подо-, про-, от-, ото-, об-,  до-,  за-,  на-,  над-, надо-,   под-,  пред-,  в-, во-, пере-, меж-,  сверх-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Здесь, здание, здоровье – з – часть корня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Дез-,  ин-,  кон-,  контр-  пан-,  пост-,  суб-,  супер- транс-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106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71296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Актуализация знаний и фиксация затруднения в пробном учебном действии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Что вы сейчас повторили?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(Глухие и звонкие согласные, части слова, что такое приставка, способ подбора однокоренного слова,  правописание русских неизменяемых приставок)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Как вы думаете, что вы должны выполнить дальше? 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(Задание на пробное действие)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2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на доске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878963"/>
              </p:ext>
            </p:extLst>
          </p:nvPr>
        </p:nvGraphicFramePr>
        <p:xfrm>
          <a:off x="251520" y="3818265"/>
          <a:ext cx="2376264" cy="18722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76264"/>
              </a:tblGrid>
              <a:tr h="1872208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В…крикнуть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Ра…</a:t>
                      </a: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жимать</a:t>
                      </a:r>
                      <a:endParaRPr lang="ru-RU" sz="2000" dirty="0" smtClean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И…писать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err="1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</a:t>
                      </a: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…жалостный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ru-RU" sz="200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Во…хождение 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2627784" y="3323208"/>
            <a:ext cx="633670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Сформулируйте своё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пробное задание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(Вставить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пропущенные буквы </a:t>
            </a:r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приставки данных слов)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буквы вы можете вставить?</a:t>
            </a:r>
          </a:p>
          <a:p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(Либо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либо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Кто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испытал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трудности при его выполнении?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(…..)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 вы думаете, почему?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 нас нет эталона на данную орфограмму)</a:t>
            </a:r>
          </a:p>
        </p:txBody>
      </p:sp>
    </p:spTree>
    <p:extLst>
      <p:ext uri="{BB962C8B-B14F-4D97-AF65-F5344CB8AC3E}">
        <p14:creationId xmlns:p14="http://schemas.microsoft.com/office/powerpoint/2010/main" val="330417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3.  Выявление места и причины затруднения</a:t>
            </a:r>
          </a:p>
        </p:txBody>
      </p:sp>
    </p:spTree>
    <p:extLst>
      <p:ext uri="{BB962C8B-B14F-4D97-AF65-F5344CB8AC3E}">
        <p14:creationId xmlns:p14="http://schemas.microsoft.com/office/powerpoint/2010/main" val="310846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8012" y="332656"/>
            <a:ext cx="799288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 startAt="3"/>
            </a:pPr>
            <a:r>
              <a:rPr lang="ru-RU" sz="2800" b="1" i="1" u="sng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места и причины затруднения</a:t>
            </a:r>
          </a:p>
          <a:p>
            <a:pPr lvl="0"/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задание вы должны были выполнить? </a:t>
            </a: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(Мы должны были определить, какие буквы пишутся в приставках данных слов)</a:t>
            </a: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чем ваше затруднение? 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выборе правильной буквы з или с)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Почему вы испытали затруднение?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не знаем правила написания з – с на конце приставок)</a:t>
            </a: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− Что вы будете делать дальше? 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Построим проект выхода из затруднения.)</a:t>
            </a:r>
          </a:p>
        </p:txBody>
      </p:sp>
    </p:spTree>
    <p:extLst>
      <p:ext uri="{BB962C8B-B14F-4D97-AF65-F5344CB8AC3E}">
        <p14:creationId xmlns:p14="http://schemas.microsoft.com/office/powerpoint/2010/main" val="400047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4.  Построение проекта выхода из затруднения</a:t>
            </a:r>
          </a:p>
        </p:txBody>
      </p:sp>
    </p:spTree>
    <p:extLst>
      <p:ext uri="{BB962C8B-B14F-4D97-AF65-F5344CB8AC3E}">
        <p14:creationId xmlns:p14="http://schemas.microsoft.com/office/powerpoint/2010/main" val="1261255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660" y="188640"/>
            <a:ext cx="8820472" cy="644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 algn="just">
              <a:buAutoNum type="arabicPeriod" startAt="4"/>
            </a:pPr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Построение проекта выхода из затруднения</a:t>
            </a:r>
          </a:p>
          <a:p>
            <a:pPr lvl="0" algn="just"/>
            <a:endParaRPr lang="ru-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вышесказанного, ответьте: какова цель вашей деятельности?</a:t>
            </a:r>
          </a:p>
          <a:p>
            <a:pPr algn="just"/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(Узнать правила написания з – с на конце приставок)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Раз вы смогли правильно поставили цель урока, значит, вы сможете сформулировать тему нашего сегодняшнего урока. Итак, тема нашего урока…</a:t>
            </a:r>
          </a:p>
          <a:p>
            <a:pPr algn="just"/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(Правило написания букв з – с на конце приставок)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из этапа повторения поможет вам в достижении цели?</a:t>
            </a:r>
          </a:p>
          <a:p>
            <a:pPr algn="just"/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(Мы предполагаем, что это знание того, что такое приставка, какие звуки являются глухими, а какие звонкими. Умение правильно находить приставку)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Составим план ваших действий. Как вы думаете, что будет первым шагом?</a:t>
            </a: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1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Определить</a:t>
            </a:r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от чего зависит написание з – с на конце приставки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Создать эталон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Arial" panose="020B0604020202020204" pitchFamily="34" charset="0"/>
              <a:buChar char="•"/>
            </a:pPr>
            <a:r>
              <a:rPr lang="ru-RU" sz="21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вывод</a:t>
            </a:r>
            <a:endParaRPr lang="ru-RU" sz="21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1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Молодцы, ребята! Вы хорошо справились с заданием</a:t>
            </a:r>
          </a:p>
        </p:txBody>
      </p:sp>
    </p:spTree>
    <p:extLst>
      <p:ext uri="{BB962C8B-B14F-4D97-AF65-F5344CB8AC3E}">
        <p14:creationId xmlns:p14="http://schemas.microsoft.com/office/powerpoint/2010/main" val="8332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568952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</a:rPr>
              <a:t>Тип урока:</a:t>
            </a:r>
            <a:r>
              <a:rPr lang="ru-RU" sz="3600" dirty="0">
                <a:solidFill>
                  <a:srgbClr val="002060"/>
                </a:solidFill>
              </a:rPr>
              <a:t> Открытие нового знания.</a:t>
            </a:r>
          </a:p>
          <a:p>
            <a:r>
              <a:rPr lang="ru-RU" sz="3600" b="1" dirty="0">
                <a:solidFill>
                  <a:srgbClr val="002060"/>
                </a:solidFill>
              </a:rPr>
              <a:t>Цель урока:</a:t>
            </a:r>
            <a:r>
              <a:rPr lang="ru-RU" sz="3600" dirty="0">
                <a:solidFill>
                  <a:srgbClr val="002060"/>
                </a:solidFill>
              </a:rPr>
              <a:t> Развитие УУД по самостоятельному выделению и формулированию познавательной цели урока и выбору наиболее эффективных способов решения задач. (в формулировке для учащихся: понять от чего зависит написание </a:t>
            </a:r>
            <a:r>
              <a:rPr lang="ru-RU" sz="3600" b="1" i="1" dirty="0">
                <a:solidFill>
                  <a:srgbClr val="002060"/>
                </a:solidFill>
              </a:rPr>
              <a:t>з</a:t>
            </a:r>
            <a:r>
              <a:rPr lang="ru-RU" sz="3600" dirty="0">
                <a:solidFill>
                  <a:srgbClr val="002060"/>
                </a:solidFill>
              </a:rPr>
              <a:t> и </a:t>
            </a:r>
            <a:r>
              <a:rPr lang="ru-RU" sz="3600" b="1" i="1" dirty="0">
                <a:solidFill>
                  <a:srgbClr val="002060"/>
                </a:solidFill>
              </a:rPr>
              <a:t>с</a:t>
            </a:r>
            <a:r>
              <a:rPr lang="ru-RU" sz="3600" dirty="0">
                <a:solidFill>
                  <a:srgbClr val="002060"/>
                </a:solidFill>
              </a:rPr>
              <a:t> на конце приставок).</a:t>
            </a:r>
          </a:p>
          <a:p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866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5. Реализация построенного 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проекта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6763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2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Реализация </a:t>
            </a:r>
            <a:r>
              <a:rPr lang="ru-RU" sz="2800" b="1" i="1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построенного </a:t>
            </a:r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lvl="0"/>
            <a:endParaRPr lang="ru-RU" sz="2800" b="1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Дальнейшую работу вы будете делать в малых группах (по 4 человека). Но перед этим вспомним, как подчёркивается орфограмма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(одной чертой)	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условие выбора орфограммы</a:t>
            </a:r>
          </a:p>
          <a:p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(двумя чертами) 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3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Вернёмся к словам из пробного задания. (Раздаются листочки со словами)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этих словах графически уже обозначена орфограмма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8319129"/>
              </p:ext>
            </p:extLst>
          </p:nvPr>
        </p:nvGraphicFramePr>
        <p:xfrm>
          <a:off x="179512" y="4174972"/>
          <a:ext cx="8784976" cy="2592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92488"/>
                <a:gridCol w="4392488"/>
              </a:tblGrid>
              <a:tr h="1296144">
                <a:tc>
                  <a:txBody>
                    <a:bodyPr/>
                    <a:lstStyle/>
                    <a:p>
                      <a:pPr marL="342900" indent="-342900">
                        <a:lnSpc>
                          <a:spcPct val="200000"/>
                        </a:lnSpc>
                        <a:buAutoNum type="arabicPeriod"/>
                      </a:pP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ru-RU" sz="4000" b="1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4000" b="0" u="db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</a:t>
                      </a: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рикнуть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 И</a:t>
                      </a:r>
                      <a:r>
                        <a:rPr lang="ru-RU" sz="4000" b="1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</a:t>
                      </a:r>
                      <a:r>
                        <a:rPr lang="ru-RU" sz="4000" b="0" u="db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</a:t>
                      </a: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исать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296144"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 Ра</a:t>
                      </a:r>
                      <a:r>
                        <a:rPr lang="ru-RU" sz="4000" b="1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4000" b="0" u="db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имать 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200000"/>
                        </a:lnSpc>
                      </a:pP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4. Бе</a:t>
                      </a:r>
                      <a:r>
                        <a:rPr lang="ru-RU" sz="4000" b="1" u="sng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ru-RU" sz="4000" b="0" u="dbl" baseline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</a:t>
                      </a:r>
                      <a:r>
                        <a:rPr lang="ru-RU" sz="4000" b="0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алостный</a:t>
                      </a:r>
                      <a:endParaRPr lang="ru-RU" sz="4000" b="0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13" name="Половина рамки 12"/>
          <p:cNvSpPr/>
          <p:nvPr/>
        </p:nvSpPr>
        <p:spPr>
          <a:xfrm flipH="1">
            <a:off x="323528" y="4357296"/>
            <a:ext cx="864096" cy="1850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" name="Половина рамки 13"/>
          <p:cNvSpPr/>
          <p:nvPr/>
        </p:nvSpPr>
        <p:spPr>
          <a:xfrm flipH="1">
            <a:off x="5004048" y="5648137"/>
            <a:ext cx="864096" cy="1850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" name="Половина рамки 14"/>
          <p:cNvSpPr/>
          <p:nvPr/>
        </p:nvSpPr>
        <p:spPr>
          <a:xfrm flipH="1">
            <a:off x="628328" y="5705571"/>
            <a:ext cx="864096" cy="1850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6" name="Половина рамки 15"/>
          <p:cNvSpPr/>
          <p:nvPr/>
        </p:nvSpPr>
        <p:spPr>
          <a:xfrm flipH="1">
            <a:off x="4860032" y="4339499"/>
            <a:ext cx="864096" cy="185063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044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Реализация построенного </a:t>
            </a:r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</a:p>
          <a:p>
            <a:pPr lvl="0"/>
            <a:endParaRPr lang="ru-RU" sz="2800" b="1" i="1" u="sng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вашему плану постарайтесь определить от чего зависит написание з – с на конце приставки в данных словах. (В слабых классах можно задавать наводящие вопросы)</a:t>
            </a: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 пишется перед звонкими согласными, с – перед глухими)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Теперь творческое задание для каждой группы. Составьте алгоритм данного правила.  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2187645" y="3542759"/>
            <a:ext cx="4184555" cy="3037873"/>
            <a:chOff x="0" y="0"/>
            <a:chExt cx="2720340" cy="2225040"/>
          </a:xfrm>
        </p:grpSpPr>
        <p:sp>
          <p:nvSpPr>
            <p:cNvPr id="4" name="Надпись 2"/>
            <p:cNvSpPr txBox="1">
              <a:spLocks noChangeArrowheads="1"/>
            </p:cNvSpPr>
            <p:nvPr/>
          </p:nvSpPr>
          <p:spPr bwMode="auto">
            <a:xfrm>
              <a:off x="655320" y="0"/>
              <a:ext cx="1325880" cy="480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1600">
                  <a:effectLst/>
                  <a:latin typeface="Times New Roman"/>
                  <a:ea typeface="Times New Roman"/>
                  <a:cs typeface="Times New Roman"/>
                </a:rPr>
                <a:t>Согласный после приставки</a:t>
              </a:r>
              <a:endParaRPr lang="ru-RU" sz="16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grpSp>
          <p:nvGrpSpPr>
            <p:cNvPr id="5" name="Группа 4"/>
            <p:cNvGrpSpPr/>
            <p:nvPr/>
          </p:nvGrpSpPr>
          <p:grpSpPr>
            <a:xfrm>
              <a:off x="0" y="480060"/>
              <a:ext cx="2720340" cy="1744980"/>
              <a:chOff x="0" y="0"/>
              <a:chExt cx="2720340" cy="1744980"/>
            </a:xfrm>
          </p:grpSpPr>
          <p:sp>
            <p:nvSpPr>
              <p:cNvPr id="6" name="Надпись 2"/>
              <p:cNvSpPr txBox="1">
                <a:spLocks noChangeArrowheads="1"/>
              </p:cNvSpPr>
              <p:nvPr/>
            </p:nvSpPr>
            <p:spPr bwMode="auto">
              <a:xfrm>
                <a:off x="0" y="1082040"/>
                <a:ext cx="952500" cy="662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на конце приставки пишу </a:t>
                </a:r>
                <a:r>
                  <a:rPr lang="ru-RU" sz="1600" b="1" u="sng">
                    <a:effectLst/>
                    <a:latin typeface="Times New Roman"/>
                    <a:ea typeface="Times New Roman"/>
                    <a:cs typeface="Times New Roman"/>
                  </a:rPr>
                  <a:t>З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7" name="Надпись 2"/>
              <p:cNvSpPr txBox="1">
                <a:spLocks noChangeArrowheads="1"/>
              </p:cNvSpPr>
              <p:nvPr/>
            </p:nvSpPr>
            <p:spPr bwMode="auto">
              <a:xfrm>
                <a:off x="0" y="160020"/>
                <a:ext cx="952500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звонкий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8" name="Надпись 2"/>
              <p:cNvSpPr txBox="1">
                <a:spLocks noChangeArrowheads="1"/>
              </p:cNvSpPr>
              <p:nvPr/>
            </p:nvSpPr>
            <p:spPr bwMode="auto">
              <a:xfrm>
                <a:off x="281939" y="594360"/>
                <a:ext cx="462679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Да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9" name="Надпись 2"/>
              <p:cNvSpPr txBox="1">
                <a:spLocks noChangeArrowheads="1"/>
              </p:cNvSpPr>
              <p:nvPr/>
            </p:nvSpPr>
            <p:spPr bwMode="auto">
              <a:xfrm>
                <a:off x="1767840" y="160020"/>
                <a:ext cx="952500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глухой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10" name="Надпись 2"/>
              <p:cNvSpPr txBox="1">
                <a:spLocks noChangeArrowheads="1"/>
              </p:cNvSpPr>
              <p:nvPr/>
            </p:nvSpPr>
            <p:spPr bwMode="auto">
              <a:xfrm>
                <a:off x="2019299" y="594360"/>
                <a:ext cx="462762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>
                    <a:effectLst/>
                    <a:latin typeface="Times New Roman"/>
                    <a:ea typeface="Times New Roman"/>
                    <a:cs typeface="Times New Roman"/>
                  </a:rPr>
                  <a:t>Да</a:t>
                </a:r>
                <a:endParaRPr lang="ru-RU" sz="16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11" name="Надпись 2"/>
              <p:cNvSpPr txBox="1">
                <a:spLocks noChangeArrowheads="1"/>
              </p:cNvSpPr>
              <p:nvPr/>
            </p:nvSpPr>
            <p:spPr bwMode="auto">
              <a:xfrm>
                <a:off x="1767840" y="1082040"/>
                <a:ext cx="952500" cy="662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 dirty="0">
                    <a:effectLst/>
                    <a:latin typeface="Times New Roman"/>
                    <a:ea typeface="Times New Roman"/>
                    <a:cs typeface="Times New Roman"/>
                  </a:rPr>
                  <a:t>на конце приставки пишу </a:t>
                </a:r>
                <a:r>
                  <a:rPr lang="ru-RU" sz="1600" b="1" u="sng" dirty="0">
                    <a:effectLst/>
                    <a:latin typeface="Times New Roman"/>
                    <a:ea typeface="Times New Roman"/>
                    <a:cs typeface="Times New Roman"/>
                  </a:rPr>
                  <a:t>С</a:t>
                </a:r>
                <a:endParaRPr lang="ru-RU" sz="1600" dirty="0"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1600" dirty="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ru-RU" sz="1600" dirty="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cxnSp>
            <p:nvCxnSpPr>
              <p:cNvPr id="12" name="Прямая со стрелкой 11"/>
              <p:cNvCxnSpPr/>
              <p:nvPr/>
            </p:nvCxnSpPr>
            <p:spPr>
              <a:xfrm>
                <a:off x="1310640" y="0"/>
                <a:ext cx="1082040" cy="1600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Прямая со стрелкой 12"/>
              <p:cNvCxnSpPr/>
              <p:nvPr/>
            </p:nvCxnSpPr>
            <p:spPr>
              <a:xfrm flipH="1">
                <a:off x="411480" y="0"/>
                <a:ext cx="899160" cy="1600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 стрелкой 13"/>
              <p:cNvCxnSpPr/>
              <p:nvPr/>
            </p:nvCxnSpPr>
            <p:spPr>
              <a:xfrm>
                <a:off x="487680" y="449580"/>
                <a:ext cx="0" cy="152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 стрелкой 14"/>
              <p:cNvCxnSpPr/>
              <p:nvPr/>
            </p:nvCxnSpPr>
            <p:spPr>
              <a:xfrm>
                <a:off x="2247900" y="449580"/>
                <a:ext cx="0" cy="152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Прямая со стрелкой 15"/>
              <p:cNvCxnSpPr/>
              <p:nvPr/>
            </p:nvCxnSpPr>
            <p:spPr>
              <a:xfrm>
                <a:off x="495300" y="883920"/>
                <a:ext cx="0" cy="1981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Прямая со стрелкой 16"/>
              <p:cNvCxnSpPr/>
              <p:nvPr/>
            </p:nvCxnSpPr>
            <p:spPr>
              <a:xfrm>
                <a:off x="2247900" y="883920"/>
                <a:ext cx="0" cy="1981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251337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784976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Реализация построенного проекта.</a:t>
            </a:r>
            <a:endParaRPr lang="ru-RU" sz="2800" b="1" dirty="0" smtClean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Вставьте алгоритм в ваш эталон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6738326"/>
              </p:ext>
            </p:extLst>
          </p:nvPr>
        </p:nvGraphicFramePr>
        <p:xfrm>
          <a:off x="179512" y="1046065"/>
          <a:ext cx="8640960" cy="557141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027169"/>
                <a:gridCol w="1486245"/>
                <a:gridCol w="2564637"/>
                <a:gridCol w="2562909"/>
              </a:tblGrid>
              <a:tr h="298423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Неизменяемые приставки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</a:rPr>
                        <a:t>Изменяемые приставки</a:t>
                      </a:r>
                      <a:endParaRPr lang="ru-RU" sz="1600" b="1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92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Русские неизменяемые приставки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Иноязычные приставки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Написание которых зависит от последующего звонкого или глухого согласного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  <a:effectLst/>
                        </a:rPr>
                        <a:t>На …з-, …с-</a:t>
                      </a:r>
                      <a:endParaRPr lang="ru-RU" sz="16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3887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С-, со-,   о-, обо-,  по-, подо-, про-, от-, ото-, об-,  до-,  за-,  на-,  над-, надо-,   под-,  пред-,  в-, во-, пере-, меж-,  сверх-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Здесь, здание, здоровье – з – часть корня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Дез</a:t>
                      </a:r>
                      <a:r>
                        <a:rPr lang="ru-RU" sz="1600" dirty="0">
                          <a:effectLst/>
                        </a:rPr>
                        <a:t>-,  ин-,  кон-,  контр-  пан-,  пост-,  </a:t>
                      </a:r>
                      <a:r>
                        <a:rPr lang="ru-RU" sz="1600" dirty="0" err="1">
                          <a:effectLst/>
                        </a:rPr>
                        <a:t>суб</a:t>
                      </a:r>
                      <a:r>
                        <a:rPr lang="ru-RU" sz="1600" dirty="0">
                          <a:effectLst/>
                        </a:rPr>
                        <a:t>-,  супер- транс-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19" name="Группа 18"/>
          <p:cNvGrpSpPr/>
          <p:nvPr/>
        </p:nvGrpSpPr>
        <p:grpSpPr>
          <a:xfrm>
            <a:off x="3995936" y="3199439"/>
            <a:ext cx="1960251" cy="2317794"/>
            <a:chOff x="0" y="0"/>
            <a:chExt cx="2720340" cy="2225040"/>
          </a:xfrm>
        </p:grpSpPr>
        <p:sp>
          <p:nvSpPr>
            <p:cNvPr id="20" name="Надпись 2"/>
            <p:cNvSpPr txBox="1">
              <a:spLocks noChangeArrowheads="1"/>
            </p:cNvSpPr>
            <p:nvPr/>
          </p:nvSpPr>
          <p:spPr bwMode="auto">
            <a:xfrm>
              <a:off x="655320" y="0"/>
              <a:ext cx="1325880" cy="48006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ru-RU" sz="800">
                  <a:effectLst/>
                  <a:latin typeface="Times New Roman"/>
                  <a:ea typeface="Times New Roman"/>
                  <a:cs typeface="Times New Roman"/>
                </a:rPr>
                <a:t>Согласный после приставки</a:t>
              </a:r>
              <a:endParaRPr lang="ru-RU" sz="800">
                <a:effectLst/>
                <a:latin typeface="Calibri"/>
                <a:ea typeface="Times New Roman"/>
                <a:cs typeface="Times New Roman"/>
              </a:endParaRPr>
            </a:p>
          </p:txBody>
        </p:sp>
        <p:grpSp>
          <p:nvGrpSpPr>
            <p:cNvPr id="21" name="Группа 20"/>
            <p:cNvGrpSpPr/>
            <p:nvPr/>
          </p:nvGrpSpPr>
          <p:grpSpPr>
            <a:xfrm>
              <a:off x="0" y="480060"/>
              <a:ext cx="2720340" cy="1744980"/>
              <a:chOff x="0" y="0"/>
              <a:chExt cx="2720340" cy="1744980"/>
            </a:xfrm>
          </p:grpSpPr>
          <p:sp>
            <p:nvSpPr>
              <p:cNvPr id="22" name="Надпись 2"/>
              <p:cNvSpPr txBox="1">
                <a:spLocks noChangeArrowheads="1"/>
              </p:cNvSpPr>
              <p:nvPr/>
            </p:nvSpPr>
            <p:spPr bwMode="auto">
              <a:xfrm>
                <a:off x="0" y="1082040"/>
                <a:ext cx="952500" cy="662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на конце приставки пишу </a:t>
                </a:r>
                <a:r>
                  <a:rPr lang="ru-RU" sz="800" b="1" u="sng">
                    <a:effectLst/>
                    <a:latin typeface="Times New Roman"/>
                    <a:ea typeface="Times New Roman"/>
                    <a:cs typeface="Times New Roman"/>
                  </a:rPr>
                  <a:t>З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23" name="Надпись 2"/>
              <p:cNvSpPr txBox="1">
                <a:spLocks noChangeArrowheads="1"/>
              </p:cNvSpPr>
              <p:nvPr/>
            </p:nvSpPr>
            <p:spPr bwMode="auto">
              <a:xfrm>
                <a:off x="0" y="160020"/>
                <a:ext cx="952500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звонкий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24" name="Надпись 2"/>
              <p:cNvSpPr txBox="1">
                <a:spLocks noChangeArrowheads="1"/>
              </p:cNvSpPr>
              <p:nvPr/>
            </p:nvSpPr>
            <p:spPr bwMode="auto">
              <a:xfrm>
                <a:off x="281939" y="594360"/>
                <a:ext cx="462679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Да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25" name="Надпись 2"/>
              <p:cNvSpPr txBox="1">
                <a:spLocks noChangeArrowheads="1"/>
              </p:cNvSpPr>
              <p:nvPr/>
            </p:nvSpPr>
            <p:spPr bwMode="auto">
              <a:xfrm>
                <a:off x="1767840" y="160020"/>
                <a:ext cx="952500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глухой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26" name="Надпись 2"/>
              <p:cNvSpPr txBox="1">
                <a:spLocks noChangeArrowheads="1"/>
              </p:cNvSpPr>
              <p:nvPr/>
            </p:nvSpPr>
            <p:spPr bwMode="auto">
              <a:xfrm>
                <a:off x="2019299" y="594360"/>
                <a:ext cx="462762" cy="28956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Да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sp>
            <p:nvSpPr>
              <p:cNvPr id="27" name="Надпись 2"/>
              <p:cNvSpPr txBox="1">
                <a:spLocks noChangeArrowheads="1"/>
              </p:cNvSpPr>
              <p:nvPr/>
            </p:nvSpPr>
            <p:spPr bwMode="auto">
              <a:xfrm>
                <a:off x="1767840" y="1082040"/>
                <a:ext cx="952500" cy="66294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0" vert="horz" wrap="square" lIns="91440" tIns="45720" rIns="91440" bIns="45720" anchor="t" anchorCtr="0"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на конце приставки пишу </a:t>
                </a:r>
                <a:r>
                  <a:rPr lang="ru-RU" sz="800" b="1" u="sng">
                    <a:effectLst/>
                    <a:latin typeface="Times New Roman"/>
                    <a:ea typeface="Times New Roman"/>
                    <a:cs typeface="Times New Roman"/>
                  </a:rPr>
                  <a:t>С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ru-RU" sz="800">
                    <a:effectLst/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ru-RU" sz="800">
                  <a:effectLst/>
                  <a:latin typeface="Calibri"/>
                  <a:ea typeface="Times New Roman"/>
                  <a:cs typeface="Times New Roman"/>
                </a:endParaRPr>
              </a:p>
            </p:txBody>
          </p:sp>
          <p:cxnSp>
            <p:nvCxnSpPr>
              <p:cNvPr id="28" name="Прямая со стрелкой 27"/>
              <p:cNvCxnSpPr/>
              <p:nvPr/>
            </p:nvCxnSpPr>
            <p:spPr>
              <a:xfrm>
                <a:off x="1310640" y="0"/>
                <a:ext cx="1082040" cy="1600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 стрелкой 28"/>
              <p:cNvCxnSpPr/>
              <p:nvPr/>
            </p:nvCxnSpPr>
            <p:spPr>
              <a:xfrm flipH="1">
                <a:off x="411480" y="0"/>
                <a:ext cx="899160" cy="1600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 стрелкой 29"/>
              <p:cNvCxnSpPr/>
              <p:nvPr/>
            </p:nvCxnSpPr>
            <p:spPr>
              <a:xfrm>
                <a:off x="487680" y="449580"/>
                <a:ext cx="0" cy="152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 стрелкой 30"/>
              <p:cNvCxnSpPr/>
              <p:nvPr/>
            </p:nvCxnSpPr>
            <p:spPr>
              <a:xfrm>
                <a:off x="2247900" y="449580"/>
                <a:ext cx="0" cy="15240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 стрелкой 31"/>
              <p:cNvCxnSpPr/>
              <p:nvPr/>
            </p:nvCxnSpPr>
            <p:spPr>
              <a:xfrm>
                <a:off x="495300" y="883920"/>
                <a:ext cx="0" cy="1981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 стрелкой 32"/>
              <p:cNvCxnSpPr/>
              <p:nvPr/>
            </p:nvCxnSpPr>
            <p:spPr>
              <a:xfrm>
                <a:off x="2247900" y="883920"/>
                <a:ext cx="0" cy="198120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8163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6. Первичное закрепление во внешней 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речи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0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729" y="325250"/>
            <a:ext cx="8568952" cy="37087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Первичное закрепление во внешней </a:t>
            </a:r>
            <a:r>
              <a:rPr lang="ru-RU" sz="2800" b="1" i="1" u="sng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endParaRPr lang="ru-RU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Научиться применять правило написания </a:t>
            </a:r>
            <a:r>
              <a:rPr lang="ru-RU" sz="23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 – с</a:t>
            </a:r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конце приставки вам поможет следующее упражнение. Сформулируйте задание </a:t>
            </a:r>
          </a:p>
          <a:p>
            <a:r>
              <a:rPr lang="ru-RU" sz="23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(Объяснить, почему з или с пишется в приставке, используя построенный алгоритм) </a:t>
            </a:r>
            <a:endParaRPr lang="ru-RU" sz="23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Первые 5 слов кто-то из вас прокомментирует вслух всему классу. Оставшиеся 6 слов вы прокомментируете друг другу в паре.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3639900"/>
              </p:ext>
            </p:extLst>
          </p:nvPr>
        </p:nvGraphicFramePr>
        <p:xfrm>
          <a:off x="755576" y="4077072"/>
          <a:ext cx="7704856" cy="25202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51623"/>
                <a:gridCol w="3853233"/>
              </a:tblGrid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Испортить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Распорядок  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Разгадать 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Бесконечный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Распилить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Разносить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Расписание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Безболезненный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Безграничный 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Бесшумный 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42004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Вздыхать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Бесцельный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87839" y="3603070"/>
            <a:ext cx="267136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Упражнение №4 </a:t>
            </a: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88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Первичное закрепление во внешней речи</a:t>
            </a:r>
            <a:endParaRPr lang="ru-RU" sz="2800" b="1" u="sng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i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i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</a:t>
            </a:r>
            <a:r>
              <a:rPr lang="ru-RU" sz="2800" i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5 – повышенной сложности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Выберите слово, в котором   правописание   приставки   определяется   правилом:   «Если   после приставки следует глухой согласный, то на конце её пишется буква С»? Объясните свой выбор.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раскрыл	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сжал	  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разлил	 </a:t>
            </a:r>
          </a:p>
          <a:p>
            <a:r>
              <a:rPr lang="ru-RU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ссорился</a:t>
            </a:r>
          </a:p>
        </p:txBody>
      </p:sp>
    </p:spTree>
    <p:extLst>
      <p:ext uri="{BB962C8B-B14F-4D97-AF65-F5344CB8AC3E}">
        <p14:creationId xmlns:p14="http://schemas.microsoft.com/office/powerpoint/2010/main" val="270511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7. 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Самостоятельная работа с самопроверкой по эталону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709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89679"/>
            <a:ext cx="8712968" cy="37240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chemeClr val="accent3">
                    <a:lumMod val="50000"/>
                  </a:schemeClr>
                </a:solidFill>
              </a:rPr>
              <a:t>7. САМОСТОЯТЕЛЬНАЯ РАБОТА С САМОПРОВЕРКОЙ ПО ЭТАЛОНУ</a:t>
            </a:r>
            <a:endParaRPr lang="ru-RU" sz="2000" b="1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Как </a:t>
            </a:r>
            <a:r>
              <a:rPr lang="ru-RU" sz="2400" b="1" dirty="0">
                <a:solidFill>
                  <a:srgbClr val="FF0000"/>
                </a:solidFill>
              </a:rPr>
              <a:t>вы думаете, как проверить, научились вы применять новое правило или нет? 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(Надо выполнить самостоятельную работу и сопоставить ее с эталоном для самопроверки)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FF0000"/>
                </a:solidFill>
              </a:rPr>
              <a:t>Как вы думаете, какое задание можно составить к данному упражнению?</a:t>
            </a:r>
          </a:p>
          <a:p>
            <a:r>
              <a:rPr lang="ru-RU" sz="2400" b="1" i="1" dirty="0">
                <a:solidFill>
                  <a:srgbClr val="002060"/>
                </a:solidFill>
              </a:rPr>
              <a:t>(Распределить слова по столбикам. В первый столбик записать слова с приставкой, оканчивающейся на …с, во второй – на …з. Графически обозначить орфограмму)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706014"/>
              </p:ext>
            </p:extLst>
          </p:nvPr>
        </p:nvGraphicFramePr>
        <p:xfrm>
          <a:off x="251520" y="4087926"/>
          <a:ext cx="8496944" cy="258143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48027"/>
                <a:gridCol w="4248917"/>
              </a:tblGrid>
              <a:tr h="4977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975360" algn="l"/>
                        </a:tabLs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1 вариант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chemeClr val="bg1"/>
                          </a:solidFill>
                          <a:effectLst/>
                        </a:rPr>
                        <a:t>2 вариант</a:t>
                      </a:r>
                      <a:endParaRPr lang="ru-RU" sz="20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20837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Бе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…людный, во…поминание, во…рождение, в…порхнуть, и…гнать, и…портить, ни…ходить,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…дать,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…пустить,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чре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…мерный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И…мученный,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…сыпать,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ис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ледовать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, во…звание,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бе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…смертный, ни…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вергаться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, во…становить,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…бежаться,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…веселиться, </a:t>
                      </a:r>
                      <a:r>
                        <a:rPr lang="ru-RU" sz="2000" b="1" dirty="0" err="1">
                          <a:solidFill>
                            <a:schemeClr val="bg1"/>
                          </a:solidFill>
                          <a:effectLst/>
                        </a:rPr>
                        <a:t>чере</a:t>
                      </a:r>
                      <a:r>
                        <a:rPr lang="ru-RU" sz="2000" b="1" dirty="0">
                          <a:solidFill>
                            <a:schemeClr val="bg1"/>
                          </a:solidFill>
                          <a:effectLst/>
                        </a:rPr>
                        <a:t>…чур</a:t>
                      </a:r>
                      <a:endParaRPr lang="ru-RU" sz="20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293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Таблица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683906"/>
              </p:ext>
            </p:extLst>
          </p:nvPr>
        </p:nvGraphicFramePr>
        <p:xfrm>
          <a:off x="179511" y="692696"/>
          <a:ext cx="8856985" cy="52952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6225"/>
                <a:gridCol w="2088232"/>
                <a:gridCol w="2538051"/>
                <a:gridCol w="2214477"/>
              </a:tblGrid>
              <a:tr h="349989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1 вариант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2 вариант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…с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…з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…с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tx1"/>
                          </a:solidFill>
                          <a:effectLst/>
                        </a:rPr>
                        <a:t>…з</a:t>
                      </a:r>
                      <a:endParaRPr lang="ru-RU" sz="2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во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х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ищение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бе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л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юдный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ыпать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и</a:t>
                      </a:r>
                      <a:r>
                        <a:rPr lang="ru-RU" sz="2400" b="1" u="sng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>
                          <a:solidFill>
                            <a:schemeClr val="bg1"/>
                          </a:solidFill>
                          <a:effectLst/>
                        </a:rPr>
                        <a:t>м</a:t>
                      </a: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ученный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в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п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орхнуть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во</a:t>
                      </a:r>
                      <a:r>
                        <a:rPr lang="ru-RU" sz="2400" b="1" u="sng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>
                          <a:solidFill>
                            <a:schemeClr val="bg1"/>
                          </a:solidFill>
                          <a:effectLst/>
                        </a:rPr>
                        <a:t>р</a:t>
                      </a: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ождение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и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к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усать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во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вание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и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п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ортить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и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г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нать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бе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ч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увственный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ни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в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ергаться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ни</a:t>
                      </a:r>
                      <a:r>
                        <a:rPr lang="ru-RU" sz="2400" b="1" u="sng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>
                          <a:solidFill>
                            <a:schemeClr val="bg1"/>
                          </a:solidFill>
                          <a:effectLst/>
                        </a:rPr>
                        <a:t>х</a:t>
                      </a: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одить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д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ать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во</a:t>
                      </a:r>
                      <a:r>
                        <a:rPr lang="ru-RU" sz="2400" b="1" u="sng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>
                          <a:solidFill>
                            <a:schemeClr val="bg1"/>
                          </a:solidFill>
                          <a:effectLst/>
                        </a:rPr>
                        <a:t>т</a:t>
                      </a: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оржествовать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б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ежаться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217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400" b="1" u="sng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>
                          <a:solidFill>
                            <a:schemeClr val="bg1"/>
                          </a:solidFill>
                          <a:effectLst/>
                        </a:rPr>
                        <a:t>ч</a:t>
                      </a:r>
                      <a:r>
                        <a:rPr lang="ru-RU" sz="2400" b="1">
                          <a:solidFill>
                            <a:schemeClr val="bg1"/>
                          </a:solidFill>
                          <a:effectLst/>
                        </a:rPr>
                        <a:t>есать</a:t>
                      </a:r>
                      <a:endParaRPr lang="ru-RU" sz="2400" b="1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чре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м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ерный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chemeClr val="bg1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чере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с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ч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ур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ра</a:t>
                      </a:r>
                      <a:r>
                        <a:rPr lang="ru-RU" sz="2400" b="1" u="sng" dirty="0">
                          <a:solidFill>
                            <a:schemeClr val="bg1"/>
                          </a:solidFill>
                          <a:effectLst/>
                        </a:rPr>
                        <a:t>з</a:t>
                      </a:r>
                      <a:r>
                        <a:rPr lang="ru-RU" sz="2400" b="1" u="dbl" dirty="0">
                          <a:solidFill>
                            <a:schemeClr val="bg1"/>
                          </a:solidFill>
                          <a:effectLst/>
                        </a:rPr>
                        <a:t>л</a:t>
                      </a:r>
                      <a:r>
                        <a:rPr lang="ru-RU" sz="2400" b="1" dirty="0">
                          <a:solidFill>
                            <a:schemeClr val="bg1"/>
                          </a:solidFill>
                          <a:effectLst/>
                        </a:rPr>
                        <a:t>ететься</a:t>
                      </a:r>
                      <a:endParaRPr lang="ru-RU" sz="24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9" name="Половина рамки 68"/>
          <p:cNvSpPr/>
          <p:nvPr/>
        </p:nvSpPr>
        <p:spPr>
          <a:xfrm flipH="1">
            <a:off x="323528" y="1556792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0" name="Половина рамки 69"/>
          <p:cNvSpPr/>
          <p:nvPr/>
        </p:nvSpPr>
        <p:spPr>
          <a:xfrm flipH="1">
            <a:off x="2491805" y="1613532"/>
            <a:ext cx="350838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1" name="Половина рамки 70"/>
          <p:cNvSpPr/>
          <p:nvPr/>
        </p:nvSpPr>
        <p:spPr>
          <a:xfrm flipH="1">
            <a:off x="4572000" y="1594072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2" name="Половина рамки 71"/>
          <p:cNvSpPr/>
          <p:nvPr/>
        </p:nvSpPr>
        <p:spPr>
          <a:xfrm flipH="1">
            <a:off x="6883364" y="1612712"/>
            <a:ext cx="350837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grpSp>
        <p:nvGrpSpPr>
          <p:cNvPr id="73" name="Группа 72"/>
          <p:cNvGrpSpPr/>
          <p:nvPr/>
        </p:nvGrpSpPr>
        <p:grpSpPr>
          <a:xfrm>
            <a:off x="2562225" y="6203950"/>
            <a:ext cx="282575" cy="92075"/>
            <a:chOff x="0" y="0"/>
            <a:chExt cx="998220" cy="381000"/>
          </a:xfrm>
        </p:grpSpPr>
        <p:cxnSp>
          <p:nvCxnSpPr>
            <p:cNvPr id="74" name="Прямая соединительная линия 73"/>
            <p:cNvCxnSpPr/>
            <p:nvPr/>
          </p:nvCxnSpPr>
          <p:spPr>
            <a:xfrm>
              <a:off x="0" y="0"/>
              <a:ext cx="9982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Прямая соединительная линия 74"/>
            <p:cNvCxnSpPr/>
            <p:nvPr/>
          </p:nvCxnSpPr>
          <p:spPr>
            <a:xfrm>
              <a:off x="990600" y="0"/>
              <a:ext cx="762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2" name="Группа 81"/>
          <p:cNvGrpSpPr/>
          <p:nvPr/>
        </p:nvGrpSpPr>
        <p:grpSpPr>
          <a:xfrm>
            <a:off x="7096125" y="6257925"/>
            <a:ext cx="282575" cy="90488"/>
            <a:chOff x="0" y="0"/>
            <a:chExt cx="998220" cy="381000"/>
          </a:xfrm>
        </p:grpSpPr>
        <p:cxnSp>
          <p:nvCxnSpPr>
            <p:cNvPr id="83" name="Прямая соединительная линия 82"/>
            <p:cNvCxnSpPr/>
            <p:nvPr/>
          </p:nvCxnSpPr>
          <p:spPr>
            <a:xfrm>
              <a:off x="0" y="0"/>
              <a:ext cx="9982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Прямая соединительная линия 83"/>
            <p:cNvCxnSpPr/>
            <p:nvPr/>
          </p:nvCxnSpPr>
          <p:spPr>
            <a:xfrm>
              <a:off x="990600" y="0"/>
              <a:ext cx="762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оловина рамки 132"/>
          <p:cNvSpPr/>
          <p:nvPr/>
        </p:nvSpPr>
        <p:spPr>
          <a:xfrm flipH="1">
            <a:off x="301303" y="2420888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4" name="Половина рамки 133"/>
          <p:cNvSpPr/>
          <p:nvPr/>
        </p:nvSpPr>
        <p:spPr>
          <a:xfrm flipH="1">
            <a:off x="165071" y="3284984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5" name="Половина рамки 134"/>
          <p:cNvSpPr/>
          <p:nvPr/>
        </p:nvSpPr>
        <p:spPr>
          <a:xfrm flipH="1">
            <a:off x="256853" y="4077072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6" name="Половина рамки 135"/>
          <p:cNvSpPr/>
          <p:nvPr/>
        </p:nvSpPr>
        <p:spPr>
          <a:xfrm flipH="1">
            <a:off x="323528" y="4941168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7" name="Половина рамки 136"/>
          <p:cNvSpPr/>
          <p:nvPr/>
        </p:nvSpPr>
        <p:spPr>
          <a:xfrm flipH="1">
            <a:off x="279078" y="5805264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8" name="Половина рамки 137"/>
          <p:cNvSpPr/>
          <p:nvPr/>
        </p:nvSpPr>
        <p:spPr>
          <a:xfrm flipH="1">
            <a:off x="2386806" y="2382788"/>
            <a:ext cx="350838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39" name="Половина рамки 138"/>
          <p:cNvSpPr/>
          <p:nvPr/>
        </p:nvSpPr>
        <p:spPr>
          <a:xfrm flipH="1">
            <a:off x="2211387" y="3246884"/>
            <a:ext cx="512629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0" name="Половина рамки 139"/>
          <p:cNvSpPr/>
          <p:nvPr/>
        </p:nvSpPr>
        <p:spPr>
          <a:xfrm flipH="1">
            <a:off x="2211387" y="4038972"/>
            <a:ext cx="350838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1" name="Половина рамки 140"/>
          <p:cNvSpPr/>
          <p:nvPr/>
        </p:nvSpPr>
        <p:spPr>
          <a:xfrm flipH="1">
            <a:off x="2211387" y="4952042"/>
            <a:ext cx="473267" cy="65326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2" name="Половина рамки 141"/>
          <p:cNvSpPr/>
          <p:nvPr/>
        </p:nvSpPr>
        <p:spPr>
          <a:xfrm flipH="1">
            <a:off x="2211387" y="5767164"/>
            <a:ext cx="526257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3" name="Половина рамки 142"/>
          <p:cNvSpPr/>
          <p:nvPr/>
        </p:nvSpPr>
        <p:spPr>
          <a:xfrm flipH="1">
            <a:off x="4347178" y="2458988"/>
            <a:ext cx="399447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4" name="Половина рамки 143"/>
          <p:cNvSpPr/>
          <p:nvPr/>
        </p:nvSpPr>
        <p:spPr>
          <a:xfrm flipH="1">
            <a:off x="4347178" y="3246884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5" name="Половина рамки 144"/>
          <p:cNvSpPr/>
          <p:nvPr/>
        </p:nvSpPr>
        <p:spPr>
          <a:xfrm flipH="1">
            <a:off x="4397375" y="4140514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6" name="Половина рамки 145"/>
          <p:cNvSpPr/>
          <p:nvPr/>
        </p:nvSpPr>
        <p:spPr>
          <a:xfrm flipH="1">
            <a:off x="4397375" y="4990142"/>
            <a:ext cx="349250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7" name="Половина рамки 146"/>
          <p:cNvSpPr/>
          <p:nvPr/>
        </p:nvSpPr>
        <p:spPr>
          <a:xfrm flipH="1">
            <a:off x="4355976" y="5767164"/>
            <a:ext cx="695449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8" name="Половина рамки 147"/>
          <p:cNvSpPr/>
          <p:nvPr/>
        </p:nvSpPr>
        <p:spPr>
          <a:xfrm flipH="1">
            <a:off x="6859566" y="2382788"/>
            <a:ext cx="350837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49" name="Половина рамки 148"/>
          <p:cNvSpPr/>
          <p:nvPr/>
        </p:nvSpPr>
        <p:spPr>
          <a:xfrm flipH="1">
            <a:off x="6883362" y="3284984"/>
            <a:ext cx="425453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0" name="Половина рамки 149"/>
          <p:cNvSpPr/>
          <p:nvPr/>
        </p:nvSpPr>
        <p:spPr>
          <a:xfrm flipH="1">
            <a:off x="6859566" y="4102414"/>
            <a:ext cx="468044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1" name="Половина рамки 150"/>
          <p:cNvSpPr/>
          <p:nvPr/>
        </p:nvSpPr>
        <p:spPr>
          <a:xfrm flipH="1">
            <a:off x="6883363" y="4906977"/>
            <a:ext cx="446587" cy="45719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2" name="Половина рамки 151"/>
          <p:cNvSpPr/>
          <p:nvPr/>
        </p:nvSpPr>
        <p:spPr>
          <a:xfrm flipH="1">
            <a:off x="6979115" y="5736683"/>
            <a:ext cx="350837" cy="76200"/>
          </a:xfrm>
          <a:prstGeom prst="half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153" name="Прямоугольник 152"/>
          <p:cNvSpPr/>
          <p:nvPr/>
        </p:nvSpPr>
        <p:spPr>
          <a:xfrm>
            <a:off x="165071" y="156054"/>
            <a:ext cx="143020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Эталон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0322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8227" y="188640"/>
            <a:ext cx="88569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</a:rPr>
              <a:t>Задачи урока</a:t>
            </a:r>
            <a:r>
              <a:rPr lang="ru-RU" sz="1600" dirty="0">
                <a:solidFill>
                  <a:srgbClr val="002060"/>
                </a:solidFill>
              </a:rPr>
              <a:t>:</a:t>
            </a:r>
          </a:p>
          <a:p>
            <a:r>
              <a:rPr lang="ru-RU" sz="1600" b="1" i="1" u="sng" dirty="0">
                <a:solidFill>
                  <a:srgbClr val="002060"/>
                </a:solidFill>
              </a:rPr>
              <a:t>образовательные</a:t>
            </a:r>
            <a:r>
              <a:rPr lang="ru-RU" sz="1600" u="sng" dirty="0">
                <a:solidFill>
                  <a:srgbClr val="002060"/>
                </a:solidFill>
              </a:rPr>
              <a:t>: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•	развитие у учащихся УУД по анализу, синтезу, сравнению, обобщению, аналогии, классификации;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•	развитие УУД по использованию знаково−символических средств;</a:t>
            </a:r>
          </a:p>
          <a:p>
            <a:r>
              <a:rPr lang="ru-RU" sz="1600" dirty="0">
                <a:solidFill>
                  <a:srgbClr val="002060"/>
                </a:solidFill>
              </a:rPr>
              <a:t>•	развитие УУД по постановке и формулировании проблемы;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выдвижению гипотез и их обоснованию;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самостоятельному созданию способов решения проблем творческого и поискового характера;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построению логической цепи рассуждений, доказательство;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выполнению действий по алгоритму;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оценке процесса и результатов деятельности</a:t>
            </a:r>
          </a:p>
          <a:p>
            <a:r>
              <a:rPr lang="ru-RU" sz="1600" b="1" i="1" u="sng" dirty="0">
                <a:solidFill>
                  <a:srgbClr val="002060"/>
                </a:solidFill>
              </a:rPr>
              <a:t>развивающие</a:t>
            </a:r>
            <a:r>
              <a:rPr lang="ru-RU" sz="1600" u="sng" dirty="0">
                <a:solidFill>
                  <a:srgbClr val="002060"/>
                </a:solidFill>
              </a:rPr>
              <a:t>:</a:t>
            </a:r>
            <a:endParaRPr lang="ru-RU" sz="1600" dirty="0">
              <a:solidFill>
                <a:srgbClr val="002060"/>
              </a:solidFill>
            </a:endParaRP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выполнению пробного учебного действия;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планированию и прогнозированию;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контролю и коррекции выполненных заданий.</a:t>
            </a:r>
          </a:p>
          <a:p>
            <a:r>
              <a:rPr lang="ru-RU" sz="1600" b="1" i="1" u="sng" dirty="0">
                <a:solidFill>
                  <a:srgbClr val="002060"/>
                </a:solidFill>
              </a:rPr>
              <a:t>воспитательные</a:t>
            </a:r>
            <a:r>
              <a:rPr lang="ru-RU" sz="1600" u="sng" dirty="0">
                <a:solidFill>
                  <a:srgbClr val="002060"/>
                </a:solidFill>
              </a:rPr>
              <a:t>:</a:t>
            </a:r>
            <a:endParaRPr lang="ru-RU" sz="1600" dirty="0">
              <a:solidFill>
                <a:srgbClr val="002060"/>
              </a:solidFill>
            </a:endParaRPr>
          </a:p>
          <a:p>
            <a:r>
              <a:rPr lang="ru-RU" sz="1600" dirty="0">
                <a:solidFill>
                  <a:srgbClr val="002060"/>
                </a:solidFill>
              </a:rPr>
              <a:t>•	развитие УУД  по самоопределению;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</a:t>
            </a:r>
            <a:r>
              <a:rPr lang="ru-RU" sz="1600" dirty="0" err="1">
                <a:solidFill>
                  <a:srgbClr val="002060"/>
                </a:solidFill>
              </a:rPr>
              <a:t>смыслообразованию</a:t>
            </a:r>
            <a:r>
              <a:rPr lang="ru-RU" sz="1600" dirty="0">
                <a:solidFill>
                  <a:srgbClr val="002060"/>
                </a:solidFill>
              </a:rPr>
              <a:t>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планированию учебного сотрудничества с учителем и сверстниками;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осознанию ответственности за общее дело;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самооценке на основе критерия успешности;</a:t>
            </a:r>
          </a:p>
          <a:p>
            <a:pPr lvl="0"/>
            <a:r>
              <a:rPr lang="ru-RU" sz="1600" dirty="0">
                <a:solidFill>
                  <a:srgbClr val="002060"/>
                </a:solidFill>
              </a:rPr>
              <a:t>развитие УУД по адекватному пониманию причин успеха/неуспеха в учебной деятельности.</a:t>
            </a:r>
          </a:p>
          <a:p>
            <a:r>
              <a:rPr lang="ru-RU" sz="1600" dirty="0">
                <a:solidFill>
                  <a:srgbClr val="002060"/>
                </a:solidFill>
              </a:rPr>
              <a:t> </a:t>
            </a:r>
          </a:p>
          <a:p>
            <a:r>
              <a:rPr lang="ru-RU" sz="1600" dirty="0">
                <a:solidFill>
                  <a:srgbClr val="002060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72125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89679"/>
            <a:ext cx="87129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u="sng" dirty="0" smtClean="0">
                <a:solidFill>
                  <a:schemeClr val="accent3">
                    <a:lumMod val="50000"/>
                  </a:schemeClr>
                </a:solidFill>
              </a:rPr>
              <a:t>7. САМОСТОЯТЕЛЬНАЯ РАБОТА С САМОПРОВЕРКОЙ ПО ЭТАЛОНУ.</a:t>
            </a:r>
            <a:endParaRPr lang="ru-RU" sz="2000" b="1" u="sng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ru-RU" sz="2400" b="1" dirty="0" smtClean="0">
              <a:solidFill>
                <a:srgbClr val="FF0000"/>
              </a:solidFill>
            </a:endParaRPr>
          </a:p>
          <a:p>
            <a:r>
              <a:rPr lang="ru-RU" sz="2400" b="1" dirty="0" smtClean="0">
                <a:solidFill>
                  <a:srgbClr val="FF0000"/>
                </a:solidFill>
              </a:rPr>
              <a:t>- </a:t>
            </a:r>
            <a:r>
              <a:rPr lang="ru-RU" sz="2400" b="1" dirty="0">
                <a:solidFill>
                  <a:srgbClr val="FF0000"/>
                </a:solidFill>
              </a:rPr>
              <a:t>При выполнении этого задания у кого-нибудь возникло затруднение? Если да, то как вы думаете, почему?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- У кого задание не вызвало затруднений?</a:t>
            </a:r>
          </a:p>
          <a:p>
            <a:r>
              <a:rPr lang="ru-RU" sz="2400" b="1" dirty="0">
                <a:solidFill>
                  <a:srgbClr val="FF0000"/>
                </a:solidFill>
              </a:rPr>
              <a:t>- Вы все 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3505996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8. Включение в систему знаний и повторение</a:t>
            </a:r>
          </a:p>
        </p:txBody>
      </p:sp>
    </p:spTree>
    <p:extLst>
      <p:ext uri="{BB962C8B-B14F-4D97-AF65-F5344CB8AC3E}">
        <p14:creationId xmlns:p14="http://schemas.microsoft.com/office/powerpoint/2010/main" val="1083739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71296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Включение в систему знаний и повторение</a:t>
            </a:r>
            <a:endParaRPr lang="ru-RU" sz="2800" b="1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Скажите, ребята, с какой целью на уроках освоения новых знаний мы обращаем к повторению пройденного материала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(Повторение пройденного помогает нам в изучении новой темы. Повторение служит «инструментом», с помощью которого мы постигаем новый материал)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же нам необходимо сделать, чтобы полученные сегодня знания заняли своё место в шкатулке повторения?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(Необходимо выполнить упражнение, в котором будут задания на новую тему и на ранее пройденные)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96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8712968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Включение в систему знаний и повторение</a:t>
            </a:r>
            <a:endParaRPr lang="ru-RU" sz="2800" b="1" u="sng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Поработаем у доски, но прежде придумайте задания к данному упражнению</a:t>
            </a: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Упражнение № 6 </a:t>
            </a:r>
          </a:p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1)Н…ступила ос…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2)Саша и Таня после уроков п…б…жали (в)лес. 3)Вчера шел дож…ь. 4)Бабушка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…зала, что в лесу будет много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грибо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 5)Дети разбежались по </a:t>
            </a:r>
            <a:r>
              <a:rPr lang="ru-RU" sz="2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опушк</a:t>
            </a: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и стали искать грибы.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(Докажем, что это текст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Вставим пропущенные буквы, объясним орфограммы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Выпишем слово с приставкой, в котором правописание приставки зависит от последующего звонкого согласного звука.)</a:t>
            </a:r>
          </a:p>
        </p:txBody>
      </p:sp>
    </p:spTree>
    <p:extLst>
      <p:ext uri="{BB962C8B-B14F-4D97-AF65-F5344CB8AC3E}">
        <p14:creationId xmlns:p14="http://schemas.microsoft.com/office/powerpoint/2010/main" val="69659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39552" y="1124744"/>
            <a:ext cx="8424935" cy="396044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9. Рефлексия учебной </a:t>
            </a:r>
            <a:r>
              <a:rPr lang="ru-RU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деятельности</a:t>
            </a:r>
            <a:endParaRPr lang="ru-RU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350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84976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Рефлексия учебной </a:t>
            </a:r>
            <a:r>
              <a:rPr lang="ru-RU" sz="2800" b="1" i="1" u="sng" dirty="0" smtClean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  <a:endParaRPr lang="ru-RU" sz="2800" u="sng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Что нового вы узнали на занятии</a:t>
            </a:r>
          </a:p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(Мы узнали, что кроме русских и иноязычных неизменяемых приставок в русском языке есть приставки, написание которых зависит от последующего согласного)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Какие «инструменты» из повторения нам понадобились для изучения новой темы</a:t>
            </a:r>
          </a:p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какими затруднениями мы столкнулись?</a:t>
            </a:r>
          </a:p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(…)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-Вспомните цель нашего урока</a:t>
            </a:r>
          </a:p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(Узнать, когда на конце приставок пишется буква с, а когда з)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-Перед вами два слова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В…БЕЖАТЬ</a:t>
            </a:r>
          </a:p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В…ПОРХНУТЬ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Посмотрите и ответьте себе на вопрос: какую букву я напишу и почему?</a:t>
            </a:r>
          </a:p>
        </p:txBody>
      </p:sp>
    </p:spTree>
    <p:extLst>
      <p:ext uri="{BB962C8B-B14F-4D97-AF65-F5344CB8AC3E}">
        <p14:creationId xmlns:p14="http://schemas.microsoft.com/office/powerpoint/2010/main" val="172655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8784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Рефлексия учебной деятельности.</a:t>
            </a:r>
            <a:endParaRPr lang="ru-RU" sz="2400" u="sng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на партах лежат цветные лепесточки ромашки. Подумайте и решите для себя, какое утверждение вам близко. 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3462930"/>
              </p:ext>
            </p:extLst>
          </p:nvPr>
        </p:nvGraphicFramePr>
        <p:xfrm>
          <a:off x="107504" y="1844824"/>
          <a:ext cx="8712968" cy="36385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56029"/>
                <a:gridCol w="4356939"/>
              </a:tblGrid>
              <a:tr h="954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Я понял эту тему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 </a:t>
                      </a:r>
                      <a:endParaRPr lang="ru-RU" sz="24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9547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основном мне всё понятно, но дома ещё раз всё разберу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  <a:tr h="11147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Мне требуется помощь </a:t>
                      </a:r>
                      <a:r>
                        <a:rPr lang="ru-RU" sz="2400" dirty="0" smtClean="0">
                          <a:effectLst/>
                        </a:rPr>
                        <a:t>учителя</a:t>
                      </a:r>
                      <a:endParaRPr lang="ru-RU" sz="2400" dirty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Овал 3"/>
          <p:cNvSpPr/>
          <p:nvPr/>
        </p:nvSpPr>
        <p:spPr>
          <a:xfrm>
            <a:off x="4770338" y="2132856"/>
            <a:ext cx="3554264" cy="648072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856548" y="3504486"/>
            <a:ext cx="3554264" cy="648072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991112" y="4509120"/>
            <a:ext cx="3384376" cy="698295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7838" y="5517232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-А теперь каждый ряд сложит свою ромашку, и я посмотрю, как вы сегодня потрудились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394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000" y="332656"/>
            <a:ext cx="87849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>
                <a:solidFill>
                  <a:srgbClr val="CC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Рефлексия учебной деятельности.</a:t>
            </a:r>
            <a:endParaRPr lang="ru-RU" sz="2800" b="1" u="sng" dirty="0">
              <a:solidFill>
                <a:srgbClr val="CC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Напишите сочинение – миниатюру «История о том, как встретились русские неизменяемые приставки с приставками на …з, …с»</a:t>
            </a:r>
          </a:p>
        </p:txBody>
      </p:sp>
    </p:spTree>
    <p:extLst>
      <p:ext uri="{BB962C8B-B14F-4D97-AF65-F5344CB8AC3E}">
        <p14:creationId xmlns:p14="http://schemas.microsoft.com/office/powerpoint/2010/main" val="8753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332656"/>
            <a:ext cx="828092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Раздаточный материал</a:t>
            </a:r>
            <a:r>
              <a:rPr lang="ru-RU" sz="2800" dirty="0">
                <a:solidFill>
                  <a:srgbClr val="002060"/>
                </a:solidFill>
              </a:rPr>
              <a:t>: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Приложение 1. Листочки со словами пробного задания.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Приложение 2. Эталон «Приставки. Правописание приставок».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Приложение 3. Эталон самопроверки.</a:t>
            </a:r>
          </a:p>
          <a:p>
            <a:r>
              <a:rPr lang="ru-RU" sz="2800" dirty="0">
                <a:solidFill>
                  <a:srgbClr val="002060"/>
                </a:solidFill>
              </a:rPr>
              <a:t>Приложение 4. Цветные лепесточки ромашки для рефлексии учебной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06929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88255" y="1988840"/>
            <a:ext cx="8445624" cy="186308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endParaRPr lang="ru-RU" sz="4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  <a:p>
            <a:pPr marL="269875" indent="-88900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	МОТИВАЦИЯ К УЧЕБНОЙ ДЕЯТЕЛЬНОСТИ</a:t>
            </a:r>
            <a:b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</a:b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965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1226" y="1340768"/>
            <a:ext cx="8640960" cy="1143000"/>
          </a:xfrm>
        </p:spPr>
        <p:txBody>
          <a:bodyPr>
            <a:noAutofit/>
          </a:bodyPr>
          <a:lstStyle/>
          <a:p>
            <a:pPr algn="l"/>
            <a:r>
              <a:rPr lang="ru-RU" sz="2400" b="1" i="1" u="sng" dirty="0" smtClean="0">
                <a:solidFill>
                  <a:srgbClr val="002060"/>
                </a:solidFill>
              </a:rPr>
              <a:t>1.	Мотивация к учебной деятельности</a:t>
            </a:r>
            <a:br>
              <a:rPr lang="ru-RU" sz="2400" b="1" i="1" u="sng" dirty="0" smtClean="0">
                <a:solidFill>
                  <a:srgbClr val="002060"/>
                </a:solidFill>
              </a:rPr>
            </a:br>
            <a:r>
              <a:rPr lang="ru-RU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>
                <a:solidFill>
                  <a:srgbClr val="FF0000"/>
                </a:solidFill>
              </a:rPr>
              <a:t>Здравствуйте, ребята. Садитесь.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- Посмотрите, кто сегодня пришёл к нам в гости на урок? Назовите, пожалуйста, этих героев и мультфильмы, в которых они живут.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(Буратино из мультфильма «Приключение Буратино» и Вовка из мультфильма «Вовка в тридевятом царстве»)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- Совершенно правильно, ребята, молодцы!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dirty="0">
                <a:solidFill>
                  <a:srgbClr val="FF0000"/>
                </a:solidFill>
              </a:rPr>
              <a:t>- Ответьте на вопрос: как поначалу эти мальчишки относились к учёбе?</a:t>
            </a:r>
            <a:br>
              <a:rPr lang="ru-RU" sz="2000" b="1" dirty="0">
                <a:solidFill>
                  <a:srgbClr val="FF0000"/>
                </a:solidFill>
              </a:rPr>
            </a:br>
            <a:r>
              <a:rPr lang="ru-RU" sz="2000" b="1" i="1" dirty="0">
                <a:solidFill>
                  <a:srgbClr val="002060"/>
                </a:solidFill>
              </a:rPr>
              <a:t>(Учиться они не хотели, бездельничали, хотели, чтобы всё получалось само собой)</a:t>
            </a:r>
            <a:r>
              <a:rPr lang="ru-RU" sz="2000" b="1" dirty="0">
                <a:solidFill>
                  <a:srgbClr val="002060"/>
                </a:solidFill>
              </a:rPr>
              <a:t/>
            </a:r>
            <a:br>
              <a:rPr lang="ru-RU" sz="2000" b="1" dirty="0">
                <a:solidFill>
                  <a:srgbClr val="002060"/>
                </a:solidFill>
              </a:rPr>
            </a:b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http://audioknigi-onlajn.ru/uploads/thumbs/a/0/f/a0fd8d48c7a5c3a623deee79258295f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95866"/>
            <a:ext cx="3960440" cy="338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buratino-toys.ru/images/user_img/images/buratino_bel_m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103" y="3429000"/>
            <a:ext cx="328024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614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186408" y="188640"/>
            <a:ext cx="86409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i="1" u="sng" dirty="0" smtClean="0">
                <a:solidFill>
                  <a:srgbClr val="002060"/>
                </a:solidFill>
              </a:rPr>
              <a:t>1.	Мотивация к учебной деятельности</a:t>
            </a:r>
            <a:br>
              <a:rPr lang="ru-RU" sz="2800" b="1" i="1" u="sng" dirty="0" smtClean="0">
                <a:solidFill>
                  <a:srgbClr val="002060"/>
                </a:solidFill>
              </a:rPr>
            </a:br>
            <a:r>
              <a:rPr lang="ru-RU" sz="2000" b="1" i="1" u="sng" dirty="0" smtClean="0"/>
              <a:t/>
            </a:r>
            <a:br>
              <a:rPr lang="ru-RU" sz="2000" b="1" i="1" u="sng" dirty="0" smtClean="0"/>
            </a:br>
            <a:r>
              <a:rPr lang="ru-RU" sz="2400" b="1" dirty="0" smtClean="0">
                <a:solidFill>
                  <a:srgbClr val="FF0000"/>
                </a:solidFill>
              </a:rPr>
              <a:t> - А давайте вспомним, к чему привело их нежелание учиться?</a:t>
            </a:r>
          </a:p>
          <a:p>
            <a:pPr algn="l"/>
            <a:r>
              <a:rPr lang="ru-RU" sz="2400" b="1" i="1" dirty="0" smtClean="0">
                <a:solidFill>
                  <a:srgbClr val="002060"/>
                </a:solidFill>
              </a:rPr>
              <a:t>(Буратино познакомился с мошенниками Котом </a:t>
            </a:r>
            <a:r>
              <a:rPr lang="ru-RU" sz="2400" b="1" i="1" dirty="0" err="1" smtClean="0">
                <a:solidFill>
                  <a:srgbClr val="002060"/>
                </a:solidFill>
              </a:rPr>
              <a:t>Базилио</a:t>
            </a:r>
            <a:r>
              <a:rPr lang="ru-RU" sz="2400" b="1" i="1" dirty="0" smtClean="0">
                <a:solidFill>
                  <a:srgbClr val="002060"/>
                </a:solidFill>
              </a:rPr>
              <a:t> и лисой Алисой и попал в Страну Дураков, А Вовка оказался голодным, так как ничего не умел делать)</a:t>
            </a:r>
          </a:p>
          <a:p>
            <a:pPr algn="l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3" descr="http://pic.rutube.ru/video/8f/9b/8f9b6b8d0fff1612a96ef676c24c4e1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212976"/>
            <a:ext cx="439248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http://apachan.net/images/201404/18/33zpx8zewb5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212976"/>
            <a:ext cx="360040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40974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6408" y="188640"/>
            <a:ext cx="86409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i="1" u="sng" dirty="0" smtClean="0">
                <a:solidFill>
                  <a:srgbClr val="002060"/>
                </a:solidFill>
              </a:rPr>
              <a:t>1.	Мотивация к учебной деятельности</a:t>
            </a:r>
            <a:br>
              <a:rPr lang="ru-RU" sz="2800" b="1" i="1" u="sng" dirty="0" smtClean="0">
                <a:solidFill>
                  <a:srgbClr val="002060"/>
                </a:solidFill>
              </a:rPr>
            </a:b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- Поняли ли наши герои свою ошибку и исправились ли?</a:t>
            </a:r>
          </a:p>
          <a:p>
            <a:pPr algn="l"/>
            <a:r>
              <a:rPr lang="ru-RU" sz="2000" b="1" i="1" dirty="0" smtClean="0">
                <a:solidFill>
                  <a:srgbClr val="002060"/>
                </a:solidFill>
              </a:rPr>
              <a:t>(Да, Буратино и Вовка поняли свою ошибку и исправились)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- И как они были вознаграждены?</a:t>
            </a:r>
          </a:p>
          <a:p>
            <a:pPr algn="l"/>
            <a:r>
              <a:rPr lang="ru-RU" sz="2000" b="1" i="1" dirty="0" smtClean="0">
                <a:solidFill>
                  <a:srgbClr val="002060"/>
                </a:solidFill>
              </a:rPr>
              <a:t>(Буратино приобрёл много друзей и порадовал папу Карло, а Вовка сделал своими руками корыто для старухи из «Золотой рыбки» и полюбил чтение)</a:t>
            </a:r>
          </a:p>
          <a:p>
            <a:pPr algn="l"/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http://3.bp.blogspot.com/-It7wht-BhCk/ULTVCRBXrtI/AAAAAAAAAU0/r104G8VjnkA/s1600/1657738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8" y="2924944"/>
            <a:ext cx="409756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http://fb.ru/misc/i/gallery/12626/78828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3" t="5395" r="4809" b="10422"/>
          <a:stretch/>
        </p:blipFill>
        <p:spPr bwMode="auto">
          <a:xfrm>
            <a:off x="4523410" y="2924944"/>
            <a:ext cx="4081038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65541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86408" y="188640"/>
            <a:ext cx="864096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800" b="1" i="1" u="sng" dirty="0" smtClean="0">
                <a:solidFill>
                  <a:srgbClr val="002060"/>
                </a:solidFill>
              </a:rPr>
              <a:t>1.	Мотивация к учебной деятельности.</a:t>
            </a:r>
            <a:br>
              <a:rPr lang="ru-RU" sz="2800" b="1" i="1" u="sng" dirty="0" smtClean="0">
                <a:solidFill>
                  <a:srgbClr val="002060"/>
                </a:solidFill>
              </a:rPr>
            </a:br>
            <a:r>
              <a:rPr lang="ru-RU" sz="2000" b="1" u="sng" dirty="0" smtClean="0"/>
              <a:t/>
            </a:r>
            <a:br>
              <a:rPr lang="ru-RU" sz="2000" b="1" u="sng" dirty="0" smtClean="0"/>
            </a:br>
            <a:r>
              <a:rPr lang="ru-RU" sz="2000" b="1" dirty="0" smtClean="0">
                <a:solidFill>
                  <a:srgbClr val="FF0000"/>
                </a:solidFill>
              </a:rPr>
              <a:t>- Прочтите эти русские народные пословицы. Какая из них к какому герою подходит?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- Ребята, а вы хотите иметь настоящих друзей и быть умелыми?</a:t>
            </a:r>
          </a:p>
          <a:p>
            <a:pPr algn="l"/>
            <a:r>
              <a:rPr lang="ru-RU" sz="2000" b="1" i="1" dirty="0" smtClean="0">
                <a:solidFill>
                  <a:srgbClr val="002060"/>
                </a:solidFill>
              </a:rPr>
              <a:t>(Да!!!)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- А что для этого надо делать?</a:t>
            </a:r>
          </a:p>
          <a:p>
            <a:pPr algn="l"/>
            <a:r>
              <a:rPr lang="ru-RU" sz="2000" b="1" i="1" dirty="0" smtClean="0">
                <a:solidFill>
                  <a:srgbClr val="002060"/>
                </a:solidFill>
              </a:rPr>
              <a:t>(Хорошо учиться)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-А вы можете постараться хорошо учиться?</a:t>
            </a:r>
          </a:p>
          <a:p>
            <a:pPr algn="l"/>
            <a:r>
              <a:rPr lang="ru-RU" sz="2000" b="1" i="1" dirty="0" smtClean="0">
                <a:solidFill>
                  <a:srgbClr val="002060"/>
                </a:solidFill>
              </a:rPr>
              <a:t>(Да!)</a:t>
            </a:r>
          </a:p>
          <a:p>
            <a:pPr algn="l"/>
            <a:r>
              <a:rPr lang="ru-RU" sz="2000" b="1" dirty="0" smtClean="0">
                <a:solidFill>
                  <a:srgbClr val="FF0000"/>
                </a:solidFill>
              </a:rPr>
              <a:t>- Тогда в добрый путь, к получению новых знаний!</a:t>
            </a:r>
          </a:p>
          <a:p>
            <a:pPr algn="l"/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6408" y="3719934"/>
            <a:ext cx="333399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>
                <a:solidFill>
                  <a:schemeClr val="accent3">
                    <a:lumMod val="50000"/>
                  </a:schemeClr>
                </a:solidFill>
              </a:rPr>
              <a:t>Учение и труд 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</a:rPr>
              <a:t>к </a:t>
            </a: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</a:rPr>
              <a:t>счастью ведут 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11528" y="3647926"/>
            <a:ext cx="292900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i="1" dirty="0">
                <a:solidFill>
                  <a:schemeClr val="accent3">
                    <a:lumMod val="50000"/>
                  </a:schemeClr>
                </a:solidFill>
              </a:rPr>
              <a:t>Ученье — </a:t>
            </a:r>
            <a:endParaRPr lang="ru-RU" sz="3200" i="1" dirty="0" smtClean="0">
              <a:solidFill>
                <a:schemeClr val="accent3">
                  <a:lumMod val="50000"/>
                </a:schemeClr>
              </a:solidFill>
            </a:endParaRPr>
          </a:p>
          <a:p>
            <a:pPr algn="ctr"/>
            <a:r>
              <a:rPr lang="ru-RU" sz="3200" i="1" dirty="0" smtClean="0">
                <a:solidFill>
                  <a:schemeClr val="accent3">
                    <a:lumMod val="50000"/>
                  </a:schemeClr>
                </a:solidFill>
              </a:rPr>
              <a:t>путь </a:t>
            </a:r>
            <a:r>
              <a:rPr lang="ru-RU" sz="3200" i="1" dirty="0">
                <a:solidFill>
                  <a:schemeClr val="accent3">
                    <a:lumMod val="50000"/>
                  </a:schemeClr>
                </a:solidFill>
              </a:rPr>
              <a:t>к уменью </a:t>
            </a:r>
            <a:endParaRPr lang="ru-RU" sz="32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https://img-fotki.yandex.ru/get/16138/200418627.cd/0_149c36_8a05efa2_orig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725144"/>
            <a:ext cx="1728192" cy="188922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http://s.fishki.net/upload/users/585643/201501/19/d87ca7944a20f4362c20c591beebf5a7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56"/>
          <a:stretch/>
        </p:blipFill>
        <p:spPr bwMode="auto">
          <a:xfrm>
            <a:off x="5581158" y="4761104"/>
            <a:ext cx="2828464" cy="2044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6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507</TotalTime>
  <Words>1458</Words>
  <Application>Microsoft Office PowerPoint</Application>
  <PresentationFormat>Экран (4:3)</PresentationFormat>
  <Paragraphs>361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Автор: Костина Любовь Викторовна учитель русского языка и литературы  высшей категории  МБОУ Школы №77 г. о Самара</vt:lpstr>
      <vt:lpstr>Презентация PowerPoint</vt:lpstr>
      <vt:lpstr>Презентация PowerPoint</vt:lpstr>
      <vt:lpstr>Презентация PowerPoint</vt:lpstr>
      <vt:lpstr>Презентация PowerPoint</vt:lpstr>
      <vt:lpstr>1. Мотивация к учебной деятельности - Здравствуйте, ребята. Садитесь. - Посмотрите, кто сегодня пришёл к нам в гости на урок? Назовите, пожалуйста, этих героев и мультфильмы, в которых они живут. (Буратино из мультфильма «Приключение Буратино» и Вовка из мультфильма «Вовка в тридевятом царстве») - Совершенно правильно, ребята, молодцы! - Ответьте на вопрос: как поначалу эти мальчишки относились к учёбе? (Учиться они не хотели, бездельничали, хотели, чтобы всё получалось само собой)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 5</dc:creator>
  <cp:lastModifiedBy>Учитель</cp:lastModifiedBy>
  <cp:revision>47</cp:revision>
  <dcterms:created xsi:type="dcterms:W3CDTF">2016-02-02T05:27:03Z</dcterms:created>
  <dcterms:modified xsi:type="dcterms:W3CDTF">2017-04-08T07:04:57Z</dcterms:modified>
</cp:coreProperties>
</file>