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304" r:id="rId3"/>
    <p:sldId id="256" r:id="rId4"/>
    <p:sldId id="257" r:id="rId5"/>
    <p:sldId id="259" r:id="rId6"/>
    <p:sldId id="267" r:id="rId7"/>
    <p:sldId id="268" r:id="rId8"/>
    <p:sldId id="269" r:id="rId9"/>
    <p:sldId id="270" r:id="rId10"/>
    <p:sldId id="261" r:id="rId11"/>
    <p:sldId id="276" r:id="rId12"/>
    <p:sldId id="277" r:id="rId13"/>
    <p:sldId id="278" r:id="rId14"/>
    <p:sldId id="279" r:id="rId15"/>
    <p:sldId id="260" r:id="rId16"/>
    <p:sldId id="292" r:id="rId17"/>
    <p:sldId id="293" r:id="rId18"/>
    <p:sldId id="294" r:id="rId19"/>
    <p:sldId id="297" r:id="rId20"/>
    <p:sldId id="262" r:id="rId21"/>
    <p:sldId id="299" r:id="rId22"/>
    <p:sldId id="300" r:id="rId23"/>
    <p:sldId id="301" r:id="rId24"/>
    <p:sldId id="30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7" autoAdjust="0"/>
    <p:restoredTop sz="94660"/>
  </p:normalViewPr>
  <p:slideViewPr>
    <p:cSldViewPr>
      <p:cViewPr varScale="1">
        <p:scale>
          <a:sx n="67" d="100"/>
          <a:sy n="67" d="100"/>
        </p:scale>
        <p:origin x="-9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501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095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051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615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950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8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485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177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18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082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075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B204F-2B62-4EBF-A3BE-626EAB5E6644}" type="datetimeFigureOut">
              <a:rPr lang="ru-RU" smtClean="0"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27545-85AC-4804-AFD0-8F86C048A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314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3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10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9.jpe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7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9.xml"/><Relationship Id="rId18" Type="http://schemas.openxmlformats.org/officeDocument/2006/relationships/slide" Target="slide5.xml"/><Relationship Id="rId3" Type="http://schemas.openxmlformats.org/officeDocument/2006/relationships/slide" Target="slide10.xml"/><Relationship Id="rId21" Type="http://schemas.openxmlformats.org/officeDocument/2006/relationships/slide" Target="slide8.xml"/><Relationship Id="rId7" Type="http://schemas.openxmlformats.org/officeDocument/2006/relationships/slide" Target="slide13.xml"/><Relationship Id="rId12" Type="http://schemas.openxmlformats.org/officeDocument/2006/relationships/slide" Target="slide18.xml"/><Relationship Id="rId17" Type="http://schemas.openxmlformats.org/officeDocument/2006/relationships/slide" Target="slide24.xml"/><Relationship Id="rId2" Type="http://schemas.openxmlformats.org/officeDocument/2006/relationships/image" Target="../media/image6.jpeg"/><Relationship Id="rId16" Type="http://schemas.openxmlformats.org/officeDocument/2006/relationships/slide" Target="slide22.xml"/><Relationship Id="rId20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11" Type="http://schemas.openxmlformats.org/officeDocument/2006/relationships/slide" Target="slide17.xml"/><Relationship Id="rId5" Type="http://schemas.openxmlformats.org/officeDocument/2006/relationships/slide" Target="slide23.xml"/><Relationship Id="rId15" Type="http://schemas.openxmlformats.org/officeDocument/2006/relationships/slide" Target="slide21.xml"/><Relationship Id="rId10" Type="http://schemas.openxmlformats.org/officeDocument/2006/relationships/slide" Target="slide16.xml"/><Relationship Id="rId19" Type="http://schemas.openxmlformats.org/officeDocument/2006/relationships/slide" Target="slide6.xml"/><Relationship Id="rId4" Type="http://schemas.openxmlformats.org/officeDocument/2006/relationships/slide" Target="slide11.xml"/><Relationship Id="rId9" Type="http://schemas.openxmlformats.org/officeDocument/2006/relationships/slide" Target="slide15.xml"/><Relationship Id="rId14" Type="http://schemas.openxmlformats.org/officeDocument/2006/relationships/slide" Target="slide20.xml"/><Relationship Id="rId22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.mirpps.ru/fon-dlja-prezentacii/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7135" cy="690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160" y="260648"/>
            <a:ext cx="9079840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Авторский состав учителей начальных классов </a:t>
            </a:r>
          </a:p>
          <a:p>
            <a:pPr algn="ctr"/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ГБОУ СОШ № 307  </a:t>
            </a:r>
            <a:r>
              <a:rPr lang="ru-RU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г.Санкт</a:t>
            </a: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-Петербурга: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Валяева</a:t>
            </a: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Елена Борисовна,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Сергеева Светлана Александровна,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Филиппова Светлана Михайловна.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9675" y="4293096"/>
            <a:ext cx="871296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«Презентация к уроку по учебному предмету «Окружающий мир»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4-ом классе на тему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«Широка страна моя родная»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99373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3.proshkolu.ru/content/media/pic/std/1000000/247000/246787-35c1e4e36862a5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 descr="http://img0.liveinternet.ru/images/attach/c/3/76/277/76277572_large_school03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324984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985642" y="170080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Наб. реки Мойки Д.12, Черная речка, площадь Искусств.</a:t>
            </a:r>
          </a:p>
          <a:p>
            <a:pPr algn="ctr"/>
            <a:endParaRPr lang="ru-RU" sz="2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каким именем и как связаны эти места?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86008" y="5157192"/>
            <a:ext cx="5228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Александр Сергеевич Пушкин</a:t>
            </a:r>
          </a:p>
        </p:txBody>
      </p:sp>
      <p:pic>
        <p:nvPicPr>
          <p:cNvPr id="2050" name="Picture 2" descr="http://snimukvarti.ru/flats/medium4af33557a619e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96"/>
          <a:stretch/>
        </p:blipFill>
        <p:spPr bwMode="auto">
          <a:xfrm>
            <a:off x="1540543" y="1044153"/>
            <a:ext cx="6062913" cy="38164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46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3.proshkolu.ru/content/media/pic/std/1000000/247000/246787-35c1e4e36862a5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 descr="http://img0.liveinternet.ru/images/attach/c/3/76/277/76277572_large_school03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324984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923928" y="1263821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 академик, то герой,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мореплаватель, то плотник.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Он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всеобъемлющей душой</a:t>
            </a: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троне вечный был работник.</a:t>
            </a:r>
          </a:p>
          <a:p>
            <a:endParaRPr lang="ru-RU" sz="2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 эти стихи?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6081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39752" y="5157191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Петр Первый</a:t>
            </a:r>
          </a:p>
        </p:txBody>
      </p:sp>
      <p:pic>
        <p:nvPicPr>
          <p:cNvPr id="1026" name="Picture 2" descr="http://i.artfile.ru/1280x1024_303955_%5bwww.ArtFile.ru%5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904" y="764702"/>
            <a:ext cx="5387340" cy="43098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93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3.proshkolu.ru/content/media/pic/std/1000000/247000/246787-35c1e4e36862a5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 descr="http://img0.liveinternet.ru/images/attach/c/3/76/277/76277572_large_school03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324984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645384" y="679045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«Кто к нам с мечом придет, тот от меча и погибнет.» 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Эти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слова были произнесены полководцем перед битвой, которую назвали Ледовым побоищем.</a:t>
            </a:r>
          </a:p>
          <a:p>
            <a:pPr algn="ctr"/>
            <a:endParaRPr lang="ru-RU" sz="36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Кто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этот полководец?</a:t>
            </a:r>
            <a:endParaRPr lang="ru-RU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3105835"/>
            <a:ext cx="2286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Александр</a:t>
            </a: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Невский</a:t>
            </a:r>
          </a:p>
        </p:txBody>
      </p:sp>
      <p:pic>
        <p:nvPicPr>
          <p:cNvPr id="8" name="Picture 2" descr="Союз русских Литв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18150"/>
            <a:ext cx="3027088" cy="570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70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3.proshkolu.ru/content/media/pic/std/1000000/247000/246787-35c1e4e36862a5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 descr="http://img0.liveinternet.ru/images/attach/c/3/76/277/76277572_large_school03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324984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645384" y="1012954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Он физик, химик,</a:t>
            </a: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Он поэт, философ,</a:t>
            </a: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Историк он, геолог и оратор,</a:t>
            </a: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Науки русской он организатор.</a:t>
            </a: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Пешком пришел он с севера</a:t>
            </a: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Москву учиться.</a:t>
            </a:r>
          </a:p>
          <a:p>
            <a:pPr algn="ctr"/>
            <a:endParaRPr lang="ru-RU" sz="2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 ком это стихотворение? 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33729" y="5517232"/>
            <a:ext cx="55226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Михаил Васильевич Ломоносов</a:t>
            </a:r>
          </a:p>
        </p:txBody>
      </p:sp>
      <p:pic>
        <p:nvPicPr>
          <p:cNvPr id="16386" name="Picture 2" descr="http://old.tomilino.com/wp-content/uploads/2009/04/img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836712"/>
            <a:ext cx="3384376" cy="44377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2767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3.proshkolu.ru/content/media/pic/std/1000000/247000/246787-35c1e4e36862a5f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 descr="http://img0.liveinternet.ru/images/attach/c/3/76/277/76277572_large_school03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324984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067944" y="404664"/>
            <a:ext cx="4968552" cy="8156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" pitchFamily="34" charset="0"/>
                <a:cs typeface="Arial" pitchFamily="34" charset="0"/>
              </a:rPr>
              <a:t>Ни разу не знал пораженья,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Брал крепости и города.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Однажды попал в окруженье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И горы взял штурмом тогда!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Себя закалял с малолетства,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Ел кашу солдатскую он.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Музей на народные средства</a:t>
            </a:r>
          </a:p>
          <a:p>
            <a:r>
              <a:rPr lang="ru-RU" sz="3200" dirty="0">
                <a:latin typeface="Arial" pitchFamily="34" charset="0"/>
                <a:cs typeface="Arial" pitchFamily="34" charset="0"/>
              </a:rPr>
              <a:t>Во славу ему возведен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  <a:p>
            <a:r>
              <a:rPr lang="ru-RU" sz="4000" dirty="0">
                <a:latin typeface="Arial" pitchFamily="34" charset="0"/>
                <a:cs typeface="Arial" pitchFamily="34" charset="0"/>
              </a:rPr>
              <a:t>О ком идет речь?</a:t>
            </a:r>
          </a:p>
          <a:p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451411" y="2772901"/>
            <a:ext cx="227979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Александр 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Васильевич 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Суворов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http://pravaleks.ru/sites/default/files/images/suvorov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91"/>
          <a:stretch/>
        </p:blipFill>
        <p:spPr bwMode="auto">
          <a:xfrm>
            <a:off x="539552" y="1232486"/>
            <a:ext cx="4781148" cy="3767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0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gpics.ru/pictures/1024x600/3998-abstrakciya-siniy-fon-1024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" y="7466"/>
            <a:ext cx="9141718" cy="6850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4" descr="http://almaty.ilotok.kz/content/visitor/images/201304/05/f20130405095229-1343902177_376419477_1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348880"/>
            <a:ext cx="2747612" cy="3791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83568" y="1447574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Александрийская колонна установлена в честь победы России в Отечественной войне 1812 года. Памятник завершает фигура ангела.</a:t>
            </a:r>
          </a:p>
          <a:p>
            <a:endParaRPr lang="ru-RU" sz="2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какой площади стоит памятник?</a:t>
            </a:r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" y="1712"/>
            <a:ext cx="9141717" cy="6856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934206" y="620688"/>
            <a:ext cx="361823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Памятник стоит на 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Дворцовой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площади</a:t>
            </a:r>
          </a:p>
        </p:txBody>
      </p:sp>
      <p:pic>
        <p:nvPicPr>
          <p:cNvPr id="14338" name="Picture 2" descr="http://static.panoramio.com/photos/large/701999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90653"/>
            <a:ext cx="6336704" cy="39171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18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gpics.ru/pictures/1024x600/3998-abstrakciya-siniy-fon-1024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" y="7466"/>
            <a:ext cx="9141718" cy="6850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4" descr="http://almaty.ilotok.kz/content/visitor/images/201304/05/f20130405095229-1343902177_376419477_1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348880"/>
            <a:ext cx="2747612" cy="3791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03063" y="1124744"/>
            <a:ext cx="580975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Ростр – это «нос» корабля или «клюв»,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Железом его обивали.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Судно противника ростром проткнув,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Победу в бою добывали.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Ну а «носы» кораблей побежденных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триумфальных крепили колоннах.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Стрелке колонны стоят триумфальные.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Украшены рострами – значит…</a:t>
            </a: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Как называются колонны?</a:t>
            </a:r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34146" y="5373216"/>
            <a:ext cx="3931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Ростральные колонны</a:t>
            </a:r>
          </a:p>
        </p:txBody>
      </p:sp>
      <p:pic>
        <p:nvPicPr>
          <p:cNvPr id="8" name="Picture 4" descr="http://super-trema.narod.ru/2005_05_2702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6878717" cy="4356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2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gpics.ru/pictures/1024x600/3998-abstrakciya-siniy-fon-1024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" y="7466"/>
            <a:ext cx="9141718" cy="6850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4" descr="http://almaty.ilotok.kz/content/visitor/images/201304/05/f20130405095229-1343902177_376419477_1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348880"/>
            <a:ext cx="2747612" cy="3791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43495" y="662744"/>
            <a:ext cx="5524649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Разорвано кольцо блокады…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ней было 900 жестоких дней.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Был голод, холод, и рвались снаряды.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 город выстоял! И подвиг Ленинграда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Навек остался в памяти людей.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…Есть площадь, где наверно, ты бывал,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видел монумент – мемориал.</a:t>
            </a:r>
          </a:p>
          <a:p>
            <a:endParaRPr lang="ru-RU" sz="2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Как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называется площадь?</a:t>
            </a:r>
          </a:p>
          <a:p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21427546">
            <a:off x="2158798" y="5185299"/>
            <a:ext cx="31695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Площадь Победы</a:t>
            </a:r>
          </a:p>
        </p:txBody>
      </p:sp>
      <p:pic>
        <p:nvPicPr>
          <p:cNvPr id="15362" name="Picture 2" descr="http://gorod-plus.tv/cache/uploads/attrac/items/plo_pobedy_2_thumbnail_big_.JP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86657"/>
            <a:ext cx="5712569" cy="42822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3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gpics.ru/pictures/1024x600/3998-abstrakciya-siniy-fon-1024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" y="7466"/>
            <a:ext cx="9141718" cy="6850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4" descr="http://almaty.ilotok.kz/content/visitor/images/201304/05/f20130405095229-1343902177_376419477_1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348880"/>
            <a:ext cx="2747612" cy="3791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56146" y="801243"/>
            <a:ext cx="540059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Дорога в Россию была далека.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Вернулись домой через Нарву войска.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 аркой прошли победители.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Цветами встречали их жители!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Тогда деревянными были ворота.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Настала пора их сменить, укрепить.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Поручена Стасову эта работа,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Сумел он отлично задачу решить.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Клодта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работа – шестерка коней.</a:t>
            </a: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(Под ней расположен в воротах музей).</a:t>
            </a: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Как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называются ворота?</a:t>
            </a:r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61724" y="4966553"/>
            <a:ext cx="30099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Нарвские ворота</a:t>
            </a:r>
          </a:p>
        </p:txBody>
      </p:sp>
      <p:pic>
        <p:nvPicPr>
          <p:cNvPr id="8" name="Picture 2" descr="https://upload.wikimedia.org/wikipedia/commons/b/bd/%D0%9D%D0%B0%D1%80%D0%B2%D1%81%D0%BA%D0%B8%D0%B5_%D0%B2%D0%BE%D1%80%D0%BE%D1%82%D0%B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232" y="764704"/>
            <a:ext cx="5748064" cy="40115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39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gpics.ru/pictures/1024x600/3998-abstrakciya-siniy-fon-1024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" y="7466"/>
            <a:ext cx="9141718" cy="6850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4" descr="http://almaty.ilotok.kz/content/visitor/images/201304/05/f20130405095229-1343902177_376419477_1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348880"/>
            <a:ext cx="2747612" cy="3791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29320" y="123213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Перед собором на постаментах установлены памятники двум главным героям Отечественной войны 1812 года 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М.И.Кутузову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 М. Б. Барклай-де-Толли.</a:t>
            </a:r>
          </a:p>
          <a:p>
            <a:endParaRPr lang="ru-RU" sz="28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Перед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каким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собором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стоят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эти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памятники?</a:t>
            </a:r>
          </a:p>
        </p:txBody>
      </p:sp>
      <p:pic>
        <p:nvPicPr>
          <p:cNvPr id="9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с вырезом 9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78974" y="4941168"/>
            <a:ext cx="29803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Казанский собор</a:t>
            </a:r>
          </a:p>
        </p:txBody>
      </p:sp>
      <p:pic>
        <p:nvPicPr>
          <p:cNvPr id="12" name="Picture 2" descr="http://www.nice-places.com/data/articles/gallery/708/1152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46" y="1412776"/>
            <a:ext cx="8009908" cy="3312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65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.mirpps.ru/fon-dlja-prezentacii/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351"/>
            <a:ext cx="9207135" cy="690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1" r="12427"/>
          <a:stretch/>
        </p:blipFill>
        <p:spPr bwMode="auto">
          <a:xfrm>
            <a:off x="3210161" y="1474490"/>
            <a:ext cx="2300288" cy="1738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16632"/>
            <a:ext cx="8856984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Инструкция по работе с игрой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Выбрать категорию и стоимость вопроса, нажав на соответствующую кнопку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(как показано  на рисунке).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999293"/>
            <a:ext cx="33843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Прочитать вопрос детям. После их ответа нажать на стрелку (как показано  на рисунке).</a:t>
            </a:r>
            <a:endParaRPr lang="ru-RU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1" r="13531"/>
          <a:stretch/>
        </p:blipFill>
        <p:spPr bwMode="auto">
          <a:xfrm>
            <a:off x="828675" y="4149080"/>
            <a:ext cx="2591198" cy="2302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1187624" y="6209787"/>
            <a:ext cx="216024" cy="2138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484153" y="1820888"/>
            <a:ext cx="247699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9" r="13717"/>
          <a:stretch/>
        </p:blipFill>
        <p:spPr bwMode="auto">
          <a:xfrm>
            <a:off x="5300663" y="4149080"/>
            <a:ext cx="2971800" cy="2262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603567" y="3190398"/>
            <a:ext cx="44329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Для возврата к выбору категорий нажать на стрелку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(как показано  на рисунке).</a:t>
            </a:r>
          </a:p>
          <a:p>
            <a:pPr algn="ctr"/>
            <a:endParaRPr lang="ru-RU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812360" y="6093296"/>
            <a:ext cx="460103" cy="3181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974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haecker-kitchen.ru/layouts/image/aHR0cDovL2dvdG92aWUtcHJlemVudGFjaWkucnUvd3AtY29udGVudC91cGxvYWRzLzIwMTMvMDIvZm9uLmpwZw=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 descr="http://felixschneider.files.wordpress.com/2009/06/buch.gif?h=405&amp;w=33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39429" y="721122"/>
            <a:ext cx="321471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83568" y="196041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Перечислите сверху вниз цвета флага России.</a:t>
            </a:r>
            <a:endParaRPr lang="ru-RU" sz="4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с вырезом 8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http://www.profflag.ru/wp-content/uploads/2011/08/%D1%84%D0%BB%D0%B0%D0%B3-%D1%80%D1%8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7"/>
          <a:stretch/>
        </p:blipFill>
        <p:spPr bwMode="auto">
          <a:xfrm>
            <a:off x="1547664" y="807171"/>
            <a:ext cx="6090962" cy="46380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82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haecker-kitchen.ru/layouts/image/aHR0cDovL2dvdG92aWUtcHJlemVudGFjaWkucnUvd3AtY29udGVudC91cGxvYWRzLzIwMTMvMDIvZm9uLmpwZw=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 descr="http://felixschneider.files.wordpress.com/2009/06/buch.gif?h=405&amp;w=33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39429" y="721122"/>
            <a:ext cx="321471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95536" y="721122"/>
            <a:ext cx="52920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Как называется эмблема государства, города, 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рода,  </a:t>
            </a:r>
            <a:r>
              <a:rPr lang="ru-RU" sz="4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изображаемая на флагах, монетах, официальных документах?</a:t>
            </a:r>
            <a:endParaRPr lang="ru-RU" sz="4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98384" y="5085184"/>
            <a:ext cx="2243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Герб России</a:t>
            </a:r>
          </a:p>
        </p:txBody>
      </p:sp>
      <p:pic>
        <p:nvPicPr>
          <p:cNvPr id="8" name="Picture 2" descr="http://cfund.ru/uploads/news/ae42ebc480331394ad210a8d6b0b4ece807bd37f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99617"/>
            <a:ext cx="3816424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08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haecker-kitchen.ru/layouts/image/aHR0cDovL2dvdG92aWUtcHJlemVudGFjaWkucnUvd3AtY29udGVudC91cGxvYWRzLzIwMTMvMDIvZm9uLmpwZw=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 descr="http://felixschneider.files.wordpress.com/2009/06/buch.gif?h=405&amp;w=33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39429" y="721122"/>
            <a:ext cx="321471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79512" y="1048781"/>
            <a:ext cx="53285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«Россия — священная наша держава,</a:t>
            </a:r>
            <a:br>
              <a:rPr lang="ru-RU" sz="2800" dirty="0"/>
            </a:br>
            <a:r>
              <a:rPr lang="ru-RU" sz="2800" dirty="0"/>
              <a:t>Россия — любимая наша страна.</a:t>
            </a:r>
            <a:br>
              <a:rPr lang="ru-RU" sz="2800" dirty="0"/>
            </a:br>
            <a:r>
              <a:rPr lang="ru-RU" sz="2800" dirty="0"/>
              <a:t>Могучая воля, великая слава —</a:t>
            </a:r>
            <a:br>
              <a:rPr lang="ru-RU" sz="2800" dirty="0"/>
            </a:br>
            <a:r>
              <a:rPr lang="ru-RU" sz="2800" dirty="0"/>
              <a:t>Твоё </a:t>
            </a:r>
            <a:r>
              <a:rPr lang="ru-RU" sz="2800" dirty="0" smtClean="0"/>
              <a:t>достоянье на</a:t>
            </a:r>
            <a:r>
              <a:rPr lang="ru-RU" sz="2800" dirty="0"/>
              <a:t> все времена!»</a:t>
            </a:r>
          </a:p>
          <a:p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Откуда </a:t>
            </a:r>
            <a:r>
              <a:rPr lang="ru-RU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эти строчки?</a:t>
            </a:r>
            <a:endParaRPr lang="ru-RU" sz="2800" dirty="0"/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Гимн россии скачать текст, Гимн россии - текст гимна россии - каталог программ со всего мир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1007"/>
            <a:ext cx="6911977" cy="50111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62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haecker-kitchen.ru/layouts/image/aHR0cDovL2dvdG92aWUtcHJlemVudGFjaWkucnUvd3AtY29udGVudC91cGxvYWRzLzIwMTMvMDIvZm9uLmpwZw=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 descr="http://felixschneider.files.wordpress.com/2009/06/buch.gif?h=405&amp;w=33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39429" y="721122"/>
            <a:ext cx="321471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874412" y="5178828"/>
            <a:ext cx="374474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Что скрывается </a:t>
            </a:r>
            <a:endParaRPr lang="ru-RU" sz="2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под </a:t>
            </a: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белым квадратом?</a:t>
            </a:r>
            <a:endParaRPr lang="ru-RU" sz="28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719572" y="969132"/>
            <a:ext cx="3805468" cy="4919735"/>
            <a:chOff x="467544" y="1077888"/>
            <a:chExt cx="3805468" cy="4919735"/>
          </a:xfrm>
        </p:grpSpPr>
        <p:pic>
          <p:nvPicPr>
            <p:cNvPr id="4" name="Picture 2" descr="Актуальные комментарии. . Обнаружение икон на кремлевских башнях - настоящее чудо, отмечают в РПЦ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2"/>
            <a:stretch/>
          </p:blipFill>
          <p:spPr bwMode="auto">
            <a:xfrm>
              <a:off x="467544" y="1077888"/>
              <a:ext cx="3805468" cy="491973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5" name="Прямоугольник 4"/>
            <p:cNvSpPr/>
            <p:nvPr/>
          </p:nvSpPr>
          <p:spPr>
            <a:xfrm>
              <a:off x="2190258" y="1205359"/>
              <a:ext cx="360040" cy="4068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трелка вправо с вырезом 8">
            <a:hlinkClick r:id="rId6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7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Актуальные комментарии. . Обнаружение икон на кремлевских башнях - настоящее чудо, отмечают в РПЦ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82"/>
          <a:stretch/>
        </p:blipFill>
        <p:spPr bwMode="auto">
          <a:xfrm>
            <a:off x="2375756" y="476672"/>
            <a:ext cx="4392488" cy="567863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55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haecker-kitchen.ru/layouts/image/aHR0cDovL2dvdG92aWUtcHJlemVudGFjaWkucnUvd3AtY29udGVudC91cGxvYWRzLzIwMTMvMDIvZm9uLmpwZw==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1" descr="http://felixschneider.files.wordpress.com/2009/06/buch.gif?h=405&amp;w=33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139429" y="721122"/>
            <a:ext cx="321471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67429" y="220486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Какой праздник отмечают в нашей </a:t>
            </a:r>
            <a:r>
              <a:rPr lang="ru-RU" sz="4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стране 12 </a:t>
            </a:r>
            <a:r>
              <a:rPr lang="ru-RU" sz="4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июня?</a:t>
            </a:r>
          </a:p>
        </p:txBody>
      </p:sp>
      <p:pic>
        <p:nvPicPr>
          <p:cNvPr id="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право с вырезом 5">
            <a:hlinkClick r:id="rId5" action="ppaction://hlinksldjump"/>
          </p:cNvPr>
          <p:cNvSpPr/>
          <p:nvPr/>
        </p:nvSpPr>
        <p:spPr>
          <a:xfrm>
            <a:off x="8028384" y="625404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12 июня - День Росси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291" y="908720"/>
            <a:ext cx="6617948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43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.ytimg.com/vi/rXPxD_E5vrE/sd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450"/>
            <a:ext cx="9143999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2" y="476672"/>
            <a:ext cx="619268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ШИРОКА СТРАНА МОЯ РОДНАЯ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96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9525" y="9524"/>
            <a:ext cx="9134475" cy="6848476"/>
            <a:chOff x="9525" y="9524"/>
            <a:chExt cx="9134475" cy="6848476"/>
          </a:xfrm>
        </p:grpSpPr>
        <p:pic>
          <p:nvPicPr>
            <p:cNvPr id="2050" name="Picture 2" descr="http://thebridgemonthly.webstarts.com/uploads/business_ppt_background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25" y="9524"/>
              <a:ext cx="9134475" cy="6848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7" name="Группа 16"/>
            <p:cNvGrpSpPr/>
            <p:nvPr/>
          </p:nvGrpSpPr>
          <p:grpSpPr>
            <a:xfrm>
              <a:off x="611560" y="1356327"/>
              <a:ext cx="7797927" cy="4880985"/>
              <a:chOff x="611560" y="1356327"/>
              <a:chExt cx="7797927" cy="4880985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611560" y="1356327"/>
                <a:ext cx="7776864" cy="4880985"/>
                <a:chOff x="611560" y="1356327"/>
                <a:chExt cx="7776864" cy="3696841"/>
              </a:xfrm>
            </p:grpSpPr>
            <p:sp>
              <p:nvSpPr>
                <p:cNvPr id="7" name="Прямоугольник 6"/>
                <p:cNvSpPr/>
                <p:nvPr/>
              </p:nvSpPr>
              <p:spPr>
                <a:xfrm>
                  <a:off x="611560" y="1666287"/>
                  <a:ext cx="7776864" cy="529200"/>
                </a:xfrm>
                <a:prstGeom prst="rect">
                  <a:avLst/>
                </a:prstGeom>
                <a:scene3d>
                  <a:camera prst="orthographicFront"/>
                  <a:lightRig rig="flat" dir="t"/>
                </a:scene3d>
                <a:sp3d z="190500" extrusionH="12700" prstMaterial="plastic">
                  <a:bevelT w="50800" h="50800"/>
                </a:sp3d>
              </p:spPr>
              <p:style>
                <a:lnRef idx="1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8" name="Полилиния 7"/>
                <p:cNvSpPr/>
                <p:nvPr/>
              </p:nvSpPr>
              <p:spPr>
                <a:xfrm>
                  <a:off x="1000403" y="1356327"/>
                  <a:ext cx="3859603" cy="619920"/>
                </a:xfrm>
                <a:custGeom>
                  <a:avLst/>
                  <a:gdLst>
                    <a:gd name="connsiteX0" fmla="*/ 0 w 3859603"/>
                    <a:gd name="connsiteY0" fmla="*/ 103322 h 619920"/>
                    <a:gd name="connsiteX1" fmla="*/ 103322 w 3859603"/>
                    <a:gd name="connsiteY1" fmla="*/ 0 h 619920"/>
                    <a:gd name="connsiteX2" fmla="*/ 3756281 w 3859603"/>
                    <a:gd name="connsiteY2" fmla="*/ 0 h 619920"/>
                    <a:gd name="connsiteX3" fmla="*/ 3859603 w 3859603"/>
                    <a:gd name="connsiteY3" fmla="*/ 103322 h 619920"/>
                    <a:gd name="connsiteX4" fmla="*/ 3859603 w 3859603"/>
                    <a:gd name="connsiteY4" fmla="*/ 516598 h 619920"/>
                    <a:gd name="connsiteX5" fmla="*/ 3756281 w 3859603"/>
                    <a:gd name="connsiteY5" fmla="*/ 619920 h 619920"/>
                    <a:gd name="connsiteX6" fmla="*/ 103322 w 3859603"/>
                    <a:gd name="connsiteY6" fmla="*/ 619920 h 619920"/>
                    <a:gd name="connsiteX7" fmla="*/ 0 w 3859603"/>
                    <a:gd name="connsiteY7" fmla="*/ 516598 h 619920"/>
                    <a:gd name="connsiteX8" fmla="*/ 0 w 3859603"/>
                    <a:gd name="connsiteY8" fmla="*/ 103322 h 619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59603" h="619920">
                      <a:moveTo>
                        <a:pt x="0" y="103322"/>
                      </a:moveTo>
                      <a:cubicBezTo>
                        <a:pt x="0" y="46259"/>
                        <a:pt x="46259" y="0"/>
                        <a:pt x="103322" y="0"/>
                      </a:cubicBezTo>
                      <a:lnTo>
                        <a:pt x="3756281" y="0"/>
                      </a:lnTo>
                      <a:cubicBezTo>
                        <a:pt x="3813344" y="0"/>
                        <a:pt x="3859603" y="46259"/>
                        <a:pt x="3859603" y="103322"/>
                      </a:cubicBezTo>
                      <a:lnTo>
                        <a:pt x="3859603" y="516598"/>
                      </a:lnTo>
                      <a:cubicBezTo>
                        <a:pt x="3859603" y="573661"/>
                        <a:pt x="3813344" y="619920"/>
                        <a:pt x="3756281" y="619920"/>
                      </a:cubicBezTo>
                      <a:lnTo>
                        <a:pt x="103322" y="619920"/>
                      </a:lnTo>
                      <a:cubicBezTo>
                        <a:pt x="46259" y="619920"/>
                        <a:pt x="0" y="573661"/>
                        <a:pt x="0" y="516598"/>
                      </a:cubicBezTo>
                      <a:lnTo>
                        <a:pt x="0" y="103322"/>
                      </a:lnTo>
                      <a:close/>
                    </a:path>
                  </a:pathLst>
                </a:custGeom>
                <a:scene3d>
                  <a:camera prst="orthographicFront"/>
                  <a:lightRig rig="flat" dir="t"/>
                </a:scene3d>
                <a:sp3d prstMaterial="plastic">
                  <a:bevelT w="120900" h="88900"/>
                  <a:bevelB w="88900" h="31750" prst="angle"/>
                </a:sp3d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6025" tIns="30262" rIns="236025" bIns="30262" numCol="1" spcCol="1270" anchor="ctr" anchorCtr="0">
                  <a:noAutofit/>
                </a:bodyPr>
                <a:lstStyle/>
                <a:p>
                  <a:pPr lvl="0" algn="l" defTabSz="9334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ru-RU" sz="3200" kern="1200" dirty="0" smtClean="0"/>
                    <a:t>Даты</a:t>
                  </a:r>
                  <a:endParaRPr lang="ru-RU" sz="3200" kern="1200" dirty="0"/>
                </a:p>
              </p:txBody>
            </p:sp>
            <p:sp>
              <p:nvSpPr>
                <p:cNvPr id="9" name="Прямоугольник 8"/>
                <p:cNvSpPr/>
                <p:nvPr/>
              </p:nvSpPr>
              <p:spPr>
                <a:xfrm>
                  <a:off x="611560" y="2618847"/>
                  <a:ext cx="7776864" cy="529200"/>
                </a:xfrm>
                <a:prstGeom prst="rect">
                  <a:avLst/>
                </a:prstGeom>
                <a:scene3d>
                  <a:camera prst="orthographicFront"/>
                  <a:lightRig rig="flat" dir="t"/>
                </a:scene3d>
                <a:sp3d z="190500" extrusionH="12700" prstMaterial="plastic">
                  <a:bevelT w="50800" h="50800"/>
                </a:sp3d>
              </p:spPr>
              <p:style>
                <a:lnRef idx="1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0" name="Полилиния 9"/>
                <p:cNvSpPr/>
                <p:nvPr/>
              </p:nvSpPr>
              <p:spPr>
                <a:xfrm>
                  <a:off x="1000402" y="2308887"/>
                  <a:ext cx="3859603" cy="619920"/>
                </a:xfrm>
                <a:custGeom>
                  <a:avLst/>
                  <a:gdLst>
                    <a:gd name="connsiteX0" fmla="*/ 0 w 3571625"/>
                    <a:gd name="connsiteY0" fmla="*/ 103322 h 619920"/>
                    <a:gd name="connsiteX1" fmla="*/ 103322 w 3571625"/>
                    <a:gd name="connsiteY1" fmla="*/ 0 h 619920"/>
                    <a:gd name="connsiteX2" fmla="*/ 3468303 w 3571625"/>
                    <a:gd name="connsiteY2" fmla="*/ 0 h 619920"/>
                    <a:gd name="connsiteX3" fmla="*/ 3571625 w 3571625"/>
                    <a:gd name="connsiteY3" fmla="*/ 103322 h 619920"/>
                    <a:gd name="connsiteX4" fmla="*/ 3571625 w 3571625"/>
                    <a:gd name="connsiteY4" fmla="*/ 516598 h 619920"/>
                    <a:gd name="connsiteX5" fmla="*/ 3468303 w 3571625"/>
                    <a:gd name="connsiteY5" fmla="*/ 619920 h 619920"/>
                    <a:gd name="connsiteX6" fmla="*/ 103322 w 3571625"/>
                    <a:gd name="connsiteY6" fmla="*/ 619920 h 619920"/>
                    <a:gd name="connsiteX7" fmla="*/ 0 w 3571625"/>
                    <a:gd name="connsiteY7" fmla="*/ 516598 h 619920"/>
                    <a:gd name="connsiteX8" fmla="*/ 0 w 3571625"/>
                    <a:gd name="connsiteY8" fmla="*/ 103322 h 619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71625" h="619920">
                      <a:moveTo>
                        <a:pt x="0" y="103322"/>
                      </a:moveTo>
                      <a:cubicBezTo>
                        <a:pt x="0" y="46259"/>
                        <a:pt x="46259" y="0"/>
                        <a:pt x="103322" y="0"/>
                      </a:cubicBezTo>
                      <a:lnTo>
                        <a:pt x="3468303" y="0"/>
                      </a:lnTo>
                      <a:cubicBezTo>
                        <a:pt x="3525366" y="0"/>
                        <a:pt x="3571625" y="46259"/>
                        <a:pt x="3571625" y="103322"/>
                      </a:cubicBezTo>
                      <a:lnTo>
                        <a:pt x="3571625" y="516598"/>
                      </a:lnTo>
                      <a:cubicBezTo>
                        <a:pt x="3571625" y="573661"/>
                        <a:pt x="3525366" y="619920"/>
                        <a:pt x="3468303" y="619920"/>
                      </a:cubicBezTo>
                      <a:lnTo>
                        <a:pt x="103322" y="619920"/>
                      </a:lnTo>
                      <a:cubicBezTo>
                        <a:pt x="46259" y="619920"/>
                        <a:pt x="0" y="573661"/>
                        <a:pt x="0" y="516598"/>
                      </a:cubicBezTo>
                      <a:lnTo>
                        <a:pt x="0" y="103322"/>
                      </a:lnTo>
                      <a:close/>
                    </a:path>
                  </a:pathLst>
                </a:custGeom>
                <a:scene3d>
                  <a:camera prst="orthographicFront"/>
                  <a:lightRig rig="flat" dir="t"/>
                </a:scene3d>
                <a:sp3d prstMaterial="plastic">
                  <a:bevelT w="120900" h="88900"/>
                  <a:bevelB w="88900" h="31750" prst="angle"/>
                </a:sp3d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6025" tIns="30262" rIns="236025" bIns="30262" numCol="1" spcCol="1270" anchor="ctr" anchorCtr="0">
                  <a:noAutofit/>
                </a:bodyPr>
                <a:lstStyle/>
                <a:p>
                  <a:pPr lvl="0" algn="l" defTabSz="9334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ru-RU" sz="3200" kern="1200" dirty="0" smtClean="0"/>
                    <a:t>Гордость России</a:t>
                  </a:r>
                  <a:endParaRPr lang="ru-RU" sz="3200" kern="1200" dirty="0"/>
                </a:p>
              </p:txBody>
            </p:sp>
            <p:sp>
              <p:nvSpPr>
                <p:cNvPr id="11" name="Прямоугольник 10"/>
                <p:cNvSpPr/>
                <p:nvPr/>
              </p:nvSpPr>
              <p:spPr>
                <a:xfrm>
                  <a:off x="611560" y="3571408"/>
                  <a:ext cx="7776864" cy="529200"/>
                </a:xfrm>
                <a:prstGeom prst="rect">
                  <a:avLst/>
                </a:prstGeom>
                <a:scene3d>
                  <a:camera prst="orthographicFront"/>
                  <a:lightRig rig="flat" dir="t"/>
                </a:scene3d>
                <a:sp3d z="190500" extrusionH="12700" prstMaterial="plastic">
                  <a:bevelT w="50800" h="50800"/>
                </a:sp3d>
              </p:spPr>
              <p:style>
                <a:lnRef idx="1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2" name="Полилиния 11"/>
                <p:cNvSpPr/>
                <p:nvPr/>
              </p:nvSpPr>
              <p:spPr>
                <a:xfrm>
                  <a:off x="1000402" y="3332416"/>
                  <a:ext cx="3859603" cy="619920"/>
                </a:xfrm>
                <a:custGeom>
                  <a:avLst/>
                  <a:gdLst>
                    <a:gd name="connsiteX0" fmla="*/ 0 w 5443804"/>
                    <a:gd name="connsiteY0" fmla="*/ 103322 h 619920"/>
                    <a:gd name="connsiteX1" fmla="*/ 103322 w 5443804"/>
                    <a:gd name="connsiteY1" fmla="*/ 0 h 619920"/>
                    <a:gd name="connsiteX2" fmla="*/ 5340482 w 5443804"/>
                    <a:gd name="connsiteY2" fmla="*/ 0 h 619920"/>
                    <a:gd name="connsiteX3" fmla="*/ 5443804 w 5443804"/>
                    <a:gd name="connsiteY3" fmla="*/ 103322 h 619920"/>
                    <a:gd name="connsiteX4" fmla="*/ 5443804 w 5443804"/>
                    <a:gd name="connsiteY4" fmla="*/ 516598 h 619920"/>
                    <a:gd name="connsiteX5" fmla="*/ 5340482 w 5443804"/>
                    <a:gd name="connsiteY5" fmla="*/ 619920 h 619920"/>
                    <a:gd name="connsiteX6" fmla="*/ 103322 w 5443804"/>
                    <a:gd name="connsiteY6" fmla="*/ 619920 h 619920"/>
                    <a:gd name="connsiteX7" fmla="*/ 0 w 5443804"/>
                    <a:gd name="connsiteY7" fmla="*/ 516598 h 619920"/>
                    <a:gd name="connsiteX8" fmla="*/ 0 w 5443804"/>
                    <a:gd name="connsiteY8" fmla="*/ 103322 h 619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43804" h="619920">
                      <a:moveTo>
                        <a:pt x="0" y="103322"/>
                      </a:moveTo>
                      <a:cubicBezTo>
                        <a:pt x="0" y="46259"/>
                        <a:pt x="46259" y="0"/>
                        <a:pt x="103322" y="0"/>
                      </a:cubicBezTo>
                      <a:lnTo>
                        <a:pt x="5340482" y="0"/>
                      </a:lnTo>
                      <a:cubicBezTo>
                        <a:pt x="5397545" y="0"/>
                        <a:pt x="5443804" y="46259"/>
                        <a:pt x="5443804" y="103322"/>
                      </a:cubicBezTo>
                      <a:lnTo>
                        <a:pt x="5443804" y="516598"/>
                      </a:lnTo>
                      <a:cubicBezTo>
                        <a:pt x="5443804" y="573661"/>
                        <a:pt x="5397545" y="619920"/>
                        <a:pt x="5340482" y="619920"/>
                      </a:cubicBezTo>
                      <a:lnTo>
                        <a:pt x="103322" y="619920"/>
                      </a:lnTo>
                      <a:cubicBezTo>
                        <a:pt x="46259" y="619920"/>
                        <a:pt x="0" y="573661"/>
                        <a:pt x="0" y="516598"/>
                      </a:cubicBezTo>
                      <a:lnTo>
                        <a:pt x="0" y="103322"/>
                      </a:lnTo>
                      <a:close/>
                    </a:path>
                  </a:pathLst>
                </a:custGeom>
                <a:scene3d>
                  <a:camera prst="orthographicFront"/>
                  <a:lightRig rig="flat" dir="t"/>
                </a:scene3d>
                <a:sp3d prstMaterial="plastic">
                  <a:bevelT w="120900" h="88900"/>
                  <a:bevelB w="88900" h="31750" prst="angle"/>
                </a:sp3d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6025" tIns="30262" rIns="236025" bIns="30262" numCol="1" spcCol="1270" anchor="ctr" anchorCtr="0">
                  <a:noAutofit/>
                </a:bodyPr>
                <a:lstStyle/>
                <a:p>
                  <a:pPr lvl="0" algn="l" defTabSz="9334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ru-RU" sz="2400" kern="1200" dirty="0" smtClean="0"/>
                    <a:t>История на улицах города</a:t>
                  </a:r>
                  <a:endParaRPr lang="ru-RU" sz="2400" kern="1200" dirty="0"/>
                </a:p>
              </p:txBody>
            </p:sp>
            <p:sp>
              <p:nvSpPr>
                <p:cNvPr id="13" name="Прямоугольник 12"/>
                <p:cNvSpPr/>
                <p:nvPr/>
              </p:nvSpPr>
              <p:spPr>
                <a:xfrm>
                  <a:off x="611560" y="4523968"/>
                  <a:ext cx="7776864" cy="529200"/>
                </a:xfrm>
                <a:prstGeom prst="rect">
                  <a:avLst/>
                </a:prstGeom>
                <a:scene3d>
                  <a:camera prst="orthographicFront"/>
                  <a:lightRig rig="flat" dir="t"/>
                </a:scene3d>
                <a:sp3d z="190500" extrusionH="12700" prstMaterial="plastic">
                  <a:bevelT w="50800" h="50800"/>
                </a:sp3d>
              </p:spPr>
              <p:style>
                <a:lnRef idx="1">
                  <a:schemeClr val="accen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lt1">
                    <a:alpha val="9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4" name="Полилиния 13"/>
                <p:cNvSpPr/>
                <p:nvPr/>
              </p:nvSpPr>
              <p:spPr>
                <a:xfrm>
                  <a:off x="1000402" y="4214008"/>
                  <a:ext cx="3859604" cy="619920"/>
                </a:xfrm>
                <a:custGeom>
                  <a:avLst/>
                  <a:gdLst>
                    <a:gd name="connsiteX0" fmla="*/ 0 w 5443804"/>
                    <a:gd name="connsiteY0" fmla="*/ 103322 h 619920"/>
                    <a:gd name="connsiteX1" fmla="*/ 103322 w 5443804"/>
                    <a:gd name="connsiteY1" fmla="*/ 0 h 619920"/>
                    <a:gd name="connsiteX2" fmla="*/ 5340482 w 5443804"/>
                    <a:gd name="connsiteY2" fmla="*/ 0 h 619920"/>
                    <a:gd name="connsiteX3" fmla="*/ 5443804 w 5443804"/>
                    <a:gd name="connsiteY3" fmla="*/ 103322 h 619920"/>
                    <a:gd name="connsiteX4" fmla="*/ 5443804 w 5443804"/>
                    <a:gd name="connsiteY4" fmla="*/ 516598 h 619920"/>
                    <a:gd name="connsiteX5" fmla="*/ 5340482 w 5443804"/>
                    <a:gd name="connsiteY5" fmla="*/ 619920 h 619920"/>
                    <a:gd name="connsiteX6" fmla="*/ 103322 w 5443804"/>
                    <a:gd name="connsiteY6" fmla="*/ 619920 h 619920"/>
                    <a:gd name="connsiteX7" fmla="*/ 0 w 5443804"/>
                    <a:gd name="connsiteY7" fmla="*/ 516598 h 619920"/>
                    <a:gd name="connsiteX8" fmla="*/ 0 w 5443804"/>
                    <a:gd name="connsiteY8" fmla="*/ 103322 h 619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43804" h="619920">
                      <a:moveTo>
                        <a:pt x="0" y="103322"/>
                      </a:moveTo>
                      <a:cubicBezTo>
                        <a:pt x="0" y="46259"/>
                        <a:pt x="46259" y="0"/>
                        <a:pt x="103322" y="0"/>
                      </a:cubicBezTo>
                      <a:lnTo>
                        <a:pt x="5340482" y="0"/>
                      </a:lnTo>
                      <a:cubicBezTo>
                        <a:pt x="5397545" y="0"/>
                        <a:pt x="5443804" y="46259"/>
                        <a:pt x="5443804" y="103322"/>
                      </a:cubicBezTo>
                      <a:lnTo>
                        <a:pt x="5443804" y="516598"/>
                      </a:lnTo>
                      <a:cubicBezTo>
                        <a:pt x="5443804" y="573661"/>
                        <a:pt x="5397545" y="619920"/>
                        <a:pt x="5340482" y="619920"/>
                      </a:cubicBezTo>
                      <a:lnTo>
                        <a:pt x="103322" y="619920"/>
                      </a:lnTo>
                      <a:cubicBezTo>
                        <a:pt x="46259" y="619920"/>
                        <a:pt x="0" y="573661"/>
                        <a:pt x="0" y="516598"/>
                      </a:cubicBezTo>
                      <a:lnTo>
                        <a:pt x="0" y="103322"/>
                      </a:lnTo>
                      <a:close/>
                    </a:path>
                  </a:pathLst>
                </a:custGeom>
                <a:scene3d>
                  <a:camera prst="orthographicFront"/>
                  <a:lightRig rig="flat" dir="t"/>
                </a:scene3d>
                <a:sp3d prstMaterial="plastic">
                  <a:bevelT w="120900" h="88900"/>
                  <a:bevelB w="88900" h="31750" prst="angle"/>
                </a:sp3d>
              </p:spPr>
              <p:style>
                <a:lnRef idx="0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2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236025" tIns="30262" rIns="236025" bIns="30262" numCol="1" spcCol="1270" anchor="ctr" anchorCtr="0">
                  <a:noAutofit/>
                </a:bodyPr>
                <a:lstStyle/>
                <a:p>
                  <a:pPr lvl="0" algn="l" defTabSz="9334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ru-RU" sz="3200" kern="1200" dirty="0" smtClean="0"/>
                    <a:t>Символы России</a:t>
                  </a:r>
                  <a:endParaRPr lang="ru-RU" sz="3200" kern="1200" dirty="0"/>
                </a:p>
              </p:txBody>
            </p:sp>
          </p:grpSp>
          <p:grpSp>
            <p:nvGrpSpPr>
              <p:cNvPr id="4" name="Группа 3"/>
              <p:cNvGrpSpPr/>
              <p:nvPr/>
            </p:nvGrpSpPr>
            <p:grpSpPr>
              <a:xfrm>
                <a:off x="5168886" y="2614004"/>
                <a:ext cx="3219227" cy="818488"/>
                <a:chOff x="5179453" y="2330754"/>
                <a:chExt cx="3219227" cy="621085"/>
              </a:xfrm>
            </p:grpSpPr>
            <p:sp>
              <p:nvSpPr>
                <p:cNvPr id="30" name="Прямоугольник 29"/>
                <p:cNvSpPr/>
                <p:nvPr/>
              </p:nvSpPr>
              <p:spPr>
                <a:xfrm>
                  <a:off x="5179453" y="2331920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 smtClean="0">
                      <a:solidFill>
                        <a:srgbClr val="FF0000"/>
                      </a:solidFill>
                      <a:hlinkClick r:id="rId3" action="ppaction://hlinksldjump"/>
                    </a:rPr>
                    <a:t>10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31" name="Прямоугольник 30"/>
                <p:cNvSpPr/>
                <p:nvPr/>
              </p:nvSpPr>
              <p:spPr>
                <a:xfrm>
                  <a:off x="5806392" y="2331920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4" action="ppaction://hlinksldjump"/>
                    </a:rPr>
                    <a:t>2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4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32" name="Прямоугольник 31">
                  <a:hlinkClick r:id="rId5" action="ppaction://hlinksldjump"/>
                </p:cNvPr>
                <p:cNvSpPr/>
                <p:nvPr/>
              </p:nvSpPr>
              <p:spPr>
                <a:xfrm>
                  <a:off x="6454464" y="2330754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6" action="ppaction://hlinksldjump"/>
                    </a:rPr>
                    <a:t>3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6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33" name="Прямоугольник 32">
                  <a:hlinkClick r:id="rId5" action="ppaction://hlinksldjump"/>
                </p:cNvPr>
                <p:cNvSpPr/>
                <p:nvPr/>
              </p:nvSpPr>
              <p:spPr>
                <a:xfrm>
                  <a:off x="7102536" y="2330754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7" action="ppaction://hlinksldjump"/>
                    </a:rPr>
                    <a:t>4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7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34" name="Прямоугольник 33">
                  <a:hlinkClick r:id="rId5" action="ppaction://hlinksldjump"/>
                </p:cNvPr>
                <p:cNvSpPr/>
                <p:nvPr/>
              </p:nvSpPr>
              <p:spPr>
                <a:xfrm>
                  <a:off x="7750608" y="2330754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8" action="ppaction://hlinksldjump"/>
                    </a:rPr>
                    <a:t>5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8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3" name="Группа 2"/>
              <p:cNvGrpSpPr/>
              <p:nvPr/>
            </p:nvGrpSpPr>
            <p:grpSpPr>
              <a:xfrm>
                <a:off x="5179453" y="3965382"/>
                <a:ext cx="3219227" cy="774675"/>
                <a:chOff x="5169197" y="3301367"/>
                <a:chExt cx="3219227" cy="621085"/>
              </a:xfrm>
            </p:grpSpPr>
            <p:sp>
              <p:nvSpPr>
                <p:cNvPr id="40" name="Прямоугольник 39">
                  <a:hlinkClick r:id="rId5" action="ppaction://hlinksldjump"/>
                </p:cNvPr>
                <p:cNvSpPr/>
                <p:nvPr/>
              </p:nvSpPr>
              <p:spPr>
                <a:xfrm>
                  <a:off x="5169197" y="3302533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 smtClean="0">
                      <a:solidFill>
                        <a:srgbClr val="FF0000"/>
                      </a:solidFill>
                      <a:hlinkClick r:id="rId9" action="ppaction://hlinksldjump"/>
                    </a:rPr>
                    <a:t>10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1" name="Прямоугольник 40"/>
                <p:cNvSpPr/>
                <p:nvPr/>
              </p:nvSpPr>
              <p:spPr>
                <a:xfrm>
                  <a:off x="5796136" y="3302533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10" action="ppaction://hlinksldjump"/>
                    </a:rPr>
                    <a:t>2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10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2" name="Прямоугольник 41">
                  <a:hlinkClick r:id="rId5" action="ppaction://hlinksldjump"/>
                </p:cNvPr>
                <p:cNvSpPr/>
                <p:nvPr/>
              </p:nvSpPr>
              <p:spPr>
                <a:xfrm>
                  <a:off x="6444208" y="3301367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11" action="ppaction://hlinksldjump"/>
                    </a:rPr>
                    <a:t>3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11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3" name="Прямоугольник 42">
                  <a:hlinkClick r:id="rId5" action="ppaction://hlinksldjump"/>
                </p:cNvPr>
                <p:cNvSpPr/>
                <p:nvPr/>
              </p:nvSpPr>
              <p:spPr>
                <a:xfrm>
                  <a:off x="7092280" y="3301367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12" action="ppaction://hlinksldjump"/>
                    </a:rPr>
                    <a:t>4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12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4" name="Прямоугольник 43">
                  <a:hlinkClick r:id="rId5" action="ppaction://hlinksldjump"/>
                </p:cNvPr>
                <p:cNvSpPr/>
                <p:nvPr/>
              </p:nvSpPr>
              <p:spPr>
                <a:xfrm>
                  <a:off x="7740352" y="3301367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13" action="ppaction://hlinksldjump"/>
                    </a:rPr>
                    <a:t>5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13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2" name="Группа 1"/>
              <p:cNvGrpSpPr/>
              <p:nvPr/>
            </p:nvGrpSpPr>
            <p:grpSpPr>
              <a:xfrm>
                <a:off x="5179453" y="5126257"/>
                <a:ext cx="3219227" cy="760273"/>
                <a:chOff x="5179453" y="4237126"/>
                <a:chExt cx="3219227" cy="621085"/>
              </a:xfrm>
            </p:grpSpPr>
            <p:sp>
              <p:nvSpPr>
                <p:cNvPr id="45" name="Прямоугольник 44">
                  <a:hlinkClick r:id="rId5" action="ppaction://hlinksldjump"/>
                </p:cNvPr>
                <p:cNvSpPr/>
                <p:nvPr/>
              </p:nvSpPr>
              <p:spPr>
                <a:xfrm>
                  <a:off x="5179453" y="4238292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 smtClean="0">
                      <a:solidFill>
                        <a:srgbClr val="FF0000"/>
                      </a:solidFill>
                      <a:hlinkClick r:id="rId14" action="ppaction://hlinksldjump"/>
                    </a:rPr>
                    <a:t>10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6" name="Прямоугольник 45">
                  <a:hlinkClick r:id="rId5" action="ppaction://hlinksldjump"/>
                </p:cNvPr>
                <p:cNvSpPr/>
                <p:nvPr/>
              </p:nvSpPr>
              <p:spPr>
                <a:xfrm>
                  <a:off x="5806392" y="4238292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15" action="ppaction://hlinksldjump"/>
                    </a:rPr>
                    <a:t>2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15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7" name="Прямоугольник 46">
                  <a:hlinkClick r:id="rId5" action="ppaction://hlinksldjump"/>
                </p:cNvPr>
                <p:cNvSpPr/>
                <p:nvPr/>
              </p:nvSpPr>
              <p:spPr>
                <a:xfrm>
                  <a:off x="6454464" y="4237126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16" action="ppaction://hlinksldjump"/>
                    </a:rPr>
                    <a:t>3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16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8" name="Прямоугольник 47">
                  <a:hlinkClick r:id="rId5" action="ppaction://hlinksldjump"/>
                </p:cNvPr>
                <p:cNvSpPr/>
                <p:nvPr/>
              </p:nvSpPr>
              <p:spPr>
                <a:xfrm>
                  <a:off x="7102536" y="4237126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5" action="ppaction://hlinksldjump"/>
                    </a:rPr>
                    <a:t>4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5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49" name="Прямоугольник 48">
                  <a:hlinkClick r:id="rId5" action="ppaction://hlinksldjump"/>
                </p:cNvPr>
                <p:cNvSpPr/>
                <p:nvPr/>
              </p:nvSpPr>
              <p:spPr>
                <a:xfrm>
                  <a:off x="7750608" y="4237126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17" action="ppaction://hlinksldjump"/>
                    </a:rPr>
                    <a:t>5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17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5" name="Группа 4"/>
              <p:cNvGrpSpPr/>
              <p:nvPr/>
            </p:nvGrpSpPr>
            <p:grpSpPr>
              <a:xfrm>
                <a:off x="5147512" y="1356327"/>
                <a:ext cx="3261975" cy="774675"/>
                <a:chOff x="5148064" y="1362064"/>
                <a:chExt cx="3261975" cy="619919"/>
              </a:xfrm>
            </p:grpSpPr>
            <p:sp>
              <p:nvSpPr>
                <p:cNvPr id="39" name="Прямоугольник 38">
                  <a:hlinkClick r:id="rId18" action="ppaction://hlinksldjump"/>
                </p:cNvPr>
                <p:cNvSpPr/>
                <p:nvPr/>
              </p:nvSpPr>
              <p:spPr>
                <a:xfrm>
                  <a:off x="5148064" y="1362064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 smtClean="0">
                      <a:solidFill>
                        <a:srgbClr val="FF0000"/>
                      </a:solidFill>
                      <a:hlinkClick r:id="rId18" action="ppaction://hlinksldjump"/>
                    </a:rPr>
                    <a:t>10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0" name="Прямоугольник 49">
                  <a:hlinkClick r:id="rId19" action="ppaction://hlinksldjump"/>
                </p:cNvPr>
                <p:cNvSpPr/>
                <p:nvPr/>
              </p:nvSpPr>
              <p:spPr>
                <a:xfrm>
                  <a:off x="5806392" y="1362064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19" action="ppaction://hlinksldjump"/>
                    </a:rPr>
                    <a:t>2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19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2" name="Прямоугольник 51">
                  <a:hlinkClick r:id="rId5" action="ppaction://hlinksldjump"/>
                </p:cNvPr>
                <p:cNvSpPr/>
                <p:nvPr/>
              </p:nvSpPr>
              <p:spPr>
                <a:xfrm>
                  <a:off x="6464720" y="1362064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20" action="ppaction://hlinksldjump"/>
                    </a:rPr>
                    <a:t>3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20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3" name="Прямоугольник 52">
                  <a:hlinkClick r:id="rId5" action="ppaction://hlinksldjump"/>
                </p:cNvPr>
                <p:cNvSpPr/>
                <p:nvPr/>
              </p:nvSpPr>
              <p:spPr>
                <a:xfrm>
                  <a:off x="7113895" y="1362064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21" action="ppaction://hlinksldjump"/>
                    </a:rPr>
                    <a:t>4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21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4" name="Прямоугольник 53">
                  <a:hlinkClick r:id="rId5" action="ppaction://hlinksldjump"/>
                </p:cNvPr>
                <p:cNvSpPr/>
                <p:nvPr/>
              </p:nvSpPr>
              <p:spPr>
                <a:xfrm>
                  <a:off x="7761967" y="1362064"/>
                  <a:ext cx="648072" cy="619919"/>
                </a:xfrm>
                <a:prstGeom prst="rect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u="sng" dirty="0">
                      <a:solidFill>
                        <a:srgbClr val="FF0000"/>
                      </a:solidFill>
                      <a:hlinkClick r:id="rId22" action="ppaction://hlinksldjump"/>
                    </a:rPr>
                    <a:t>5</a:t>
                  </a:r>
                  <a:r>
                    <a:rPr lang="ru-RU" u="sng" dirty="0" smtClean="0">
                      <a:solidFill>
                        <a:srgbClr val="FF0000"/>
                      </a:solidFill>
                      <a:hlinkClick r:id="rId22" action="ppaction://hlinksldjump"/>
                    </a:rPr>
                    <a:t>0</a:t>
                  </a:r>
                  <a:endParaRPr lang="ru-RU" u="sng" dirty="0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4386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9952" y="692696"/>
            <a:ext cx="4572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Эти международные спортивные соревнования проводились в России всего два раза. Один раз соревнования проводились летом, а второй раз зимой.</a:t>
            </a:r>
          </a:p>
          <a:p>
            <a:pPr algn="ctr"/>
            <a:endParaRPr lang="ru-RU" sz="28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Назовите в каком году  проводились зимние соревнования и в каком летние?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1" descr="http://gergebil.dagschool.com/_http_schools/1712/gergebil/fck_user_files/images/ad3a789759d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643" y="980728"/>
            <a:ext cx="3567341" cy="445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с вырезом 6">
            <a:hlinkClick r:id="rId5" action="ppaction://hlinksldjump"/>
          </p:cNvPr>
          <p:cNvSpPr/>
          <p:nvPr/>
        </p:nvSpPr>
        <p:spPr>
          <a:xfrm>
            <a:off x="8028384" y="626081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8" descr="https://im1-tub-ru.yandex.net/i?id=0de35358746be1c4128a22a118e18294&amp;n=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81690"/>
            <a:ext cx="2808312" cy="21062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11560" y="28529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Зимние олимпийские игры проводились в Сочи в 2014 году.</a:t>
            </a:r>
          </a:p>
        </p:txBody>
      </p:sp>
      <p:pic>
        <p:nvPicPr>
          <p:cNvPr id="10" name="Picture 12" descr="Фото на тему олимпийские игры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292" y="1465093"/>
            <a:ext cx="2084852" cy="36160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500205" y="51571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Летние олимпийские игры проводились в Москве в 1980 году.</a:t>
            </a:r>
          </a:p>
        </p:txBody>
      </p:sp>
    </p:spTree>
    <p:extLst>
      <p:ext uri="{BB962C8B-B14F-4D97-AF65-F5344CB8AC3E}">
        <p14:creationId xmlns:p14="http://schemas.microsoft.com/office/powerpoint/2010/main" val="254198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1" descr="http://gergebil.dagschool.com/_http_schools/1712/gergebil/fck_user_files/images/ad3a789759d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643" y="980728"/>
            <a:ext cx="3567341" cy="445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419401" y="302359"/>
            <a:ext cx="4257055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 указу царя Петра Первого на болоте началось строительство крепости.  Дата начала строительства считается днем рождения города, который стал столицей государства.</a:t>
            </a:r>
          </a:p>
          <a:p>
            <a:pPr algn="just"/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Назовите </a:t>
            </a:r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город и дату начала строительства крепости? </a:t>
            </a:r>
          </a:p>
        </p:txBody>
      </p:sp>
      <p:pic>
        <p:nvPicPr>
          <p:cNvPr id="15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трелка вправо с вырезом 15">
            <a:hlinkClick r:id="rId5" action="ppaction://hlinksldjump"/>
          </p:cNvPr>
          <p:cNvSpPr/>
          <p:nvPr/>
        </p:nvSpPr>
        <p:spPr>
          <a:xfrm>
            <a:off x="8100392" y="6260812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https://im0-tub-ru.yandex.net/i?id=50f2721c48e2aa4f6041c9ddcbf2b551&amp;n=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5296870" cy="38383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3838454" y="48691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27 мая 1703 года – дата рождения Санкт-Петербурга.</a:t>
            </a:r>
          </a:p>
        </p:txBody>
      </p:sp>
    </p:spTree>
    <p:extLst>
      <p:ext uri="{BB962C8B-B14F-4D97-AF65-F5344CB8AC3E}">
        <p14:creationId xmlns:p14="http://schemas.microsoft.com/office/powerpoint/2010/main" val="396549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1" descr="http://gergebil.dagschool.com/_http_schools/1712/gergebil/fck_user_files/images/ad3a789759d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643" y="980728"/>
            <a:ext cx="3567341" cy="445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635897" y="366623"/>
            <a:ext cx="504056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27 января 1944 года во время спектакля в Большом театре действие вдруг прервалось, опустился занавес, зажегся свет, на сцену вышел директор театра. После реакции зала на его сообщение, возможность продолжить спектакль появилась через полчаса.</a:t>
            </a:r>
          </a:p>
          <a:p>
            <a:pPr algn="ctr"/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 </a:t>
            </a:r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чем сообщил </a:t>
            </a:r>
            <a:endParaRPr lang="ru-RU" sz="28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директор </a:t>
            </a:r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театра?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7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с вырезом 7">
            <a:hlinkClick r:id="rId5" action="ppaction://hlinksldjump"/>
          </p:cNvPr>
          <p:cNvSpPr/>
          <p:nvPr/>
        </p:nvSpPr>
        <p:spPr>
          <a:xfrm>
            <a:off x="8100392" y="6270271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b-a.d-cd.net/3a6b27cs-96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75" y="1305315"/>
            <a:ext cx="8269178" cy="4134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21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19897" y="1423877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26 августа 1812 года возле села Бородино произошло сражение. </a:t>
            </a:r>
          </a:p>
          <a:p>
            <a:pPr algn="ctr"/>
            <a:endParaRPr lang="ru-RU" sz="28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Как </a:t>
            </a:r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назвали это </a:t>
            </a:r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сражение, </a:t>
            </a:r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 с кем воевала российская армия?</a:t>
            </a:r>
          </a:p>
        </p:txBody>
      </p:sp>
      <p:pic>
        <p:nvPicPr>
          <p:cNvPr id="5" name="Рисунок 1" descr="http://gergebil.dagschool.com/_http_schools/1712/gergebil/fck_user_files/images/ad3a789759d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643" y="980728"/>
            <a:ext cx="3567341" cy="445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8101"/>
            <a:ext cx="9144000" cy="6819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с вырезом 7">
            <a:hlinkClick r:id="rId5" action="ppaction://hlinksldjump"/>
          </p:cNvPr>
          <p:cNvSpPr/>
          <p:nvPr/>
        </p:nvSpPr>
        <p:spPr>
          <a:xfrm>
            <a:off x="8100392" y="6140885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im0-tub-ru.yandex.net/i?id=974a2167da54404e21317e95ef858582&amp;n=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596" y="636687"/>
            <a:ext cx="5092808" cy="38196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10" name="Прямоугольник 9"/>
          <p:cNvSpPr/>
          <p:nvPr/>
        </p:nvSpPr>
        <p:spPr>
          <a:xfrm>
            <a:off x="2306588" y="477782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Бородинское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сражение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 - крупнейшее сражение Отечественной войны 1812 с французами.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73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1" descr="http://gergebil.dagschool.com/_http_schools/1712/gergebil/fck_user_files/images/ad3a789759d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643" y="980728"/>
            <a:ext cx="3567341" cy="445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262239" y="147825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5 апреля 1242 года на льду Чудского озера произошла битва с крестоносцами. Во главе войска стоял Александр Невский.</a:t>
            </a:r>
          </a:p>
          <a:p>
            <a:pPr algn="ctr"/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Как </a:t>
            </a:r>
            <a:r>
              <a:rPr lang="ru-RU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назвали эту битву историки?</a:t>
            </a:r>
          </a:p>
        </p:txBody>
      </p:sp>
      <p:pic>
        <p:nvPicPr>
          <p:cNvPr id="7" name="Picture 2" descr="http://grandwallpapers.net/photo/nejno-zelenii-fon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с вырезом 7">
            <a:hlinkClick r:id="rId5" action="ppaction://hlinksldjump"/>
          </p:cNvPr>
          <p:cNvSpPr/>
          <p:nvPr/>
        </p:nvSpPr>
        <p:spPr>
          <a:xfrm>
            <a:off x="8100392" y="6270271"/>
            <a:ext cx="785818" cy="413194"/>
          </a:xfrm>
          <a:prstGeom prst="notchedRightArrow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im0-tub-ru.yandex.net/i?id=fa4059fde5ecd0e0240980081b85fd97&amp;n=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0516">
            <a:off x="1051406" y="764704"/>
            <a:ext cx="6382085" cy="39888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0" name="Прямоугольник 9"/>
          <p:cNvSpPr/>
          <p:nvPr/>
        </p:nvSpPr>
        <p:spPr>
          <a:xfrm rot="230490">
            <a:off x="1115616" y="5261438"/>
            <a:ext cx="58209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Битву назвали Ледовое побоище.</a:t>
            </a:r>
          </a:p>
        </p:txBody>
      </p:sp>
    </p:spTree>
    <p:extLst>
      <p:ext uri="{BB962C8B-B14F-4D97-AF65-F5344CB8AC3E}">
        <p14:creationId xmlns:p14="http://schemas.microsoft.com/office/powerpoint/2010/main" val="276220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00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791</Words>
  <Application>Microsoft Office PowerPoint</Application>
  <PresentationFormat>Экран (4:3)</PresentationFormat>
  <Paragraphs>152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Светик</dc:creator>
  <cp:lastModifiedBy>User</cp:lastModifiedBy>
  <cp:revision>43</cp:revision>
  <dcterms:created xsi:type="dcterms:W3CDTF">2015-10-18T13:01:23Z</dcterms:created>
  <dcterms:modified xsi:type="dcterms:W3CDTF">2015-11-29T17:04:55Z</dcterms:modified>
</cp:coreProperties>
</file>