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7" r:id="rId2"/>
    <p:sldId id="256" r:id="rId3"/>
    <p:sldId id="259" r:id="rId4"/>
    <p:sldId id="260" r:id="rId5"/>
    <p:sldId id="258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68" r:id="rId15"/>
    <p:sldId id="269" r:id="rId16"/>
    <p:sldId id="281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12" autoAdjust="0"/>
    <p:restoredTop sz="89244" autoAdjust="0"/>
  </p:normalViewPr>
  <p:slideViewPr>
    <p:cSldViewPr>
      <p:cViewPr varScale="1">
        <p:scale>
          <a:sx n="65" d="100"/>
          <a:sy n="65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110AE-E396-4096-8C31-74E496CA25F2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B9014-B947-46B7-905D-2ED13E240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 урока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Открытие нового знания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Тема: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«Функции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y = a(x – d)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h их графики».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цели: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Личностные: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Способствовать тому, чтобы учащиеся воспринимали наглядность и эстетичность функциональных зависимостей на примере построения графиков квадратичной функций с помощью новых способов.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Создать условия для раскрытия творческого потенциала учащихся.</a:t>
            </a:r>
          </a:p>
          <a:p>
            <a:r>
              <a:rPr lang="ru-R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Тренировать умение фиксировать свое затруднение, выявлять причину его возникновения.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Тренировать умение ставить цель своей деятельности и планировать работу по реализации поставленной цели.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Тренировать умение работать в парах и группах.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Предметные: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Познакомить учащихся с функциями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Сформировать умение строить график функций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путем сдвига вдоль координатных осей графика функции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46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Мотивация к учебной деятельности</a:t>
            </a:r>
            <a:endParaRPr lang="ru-RU" dirty="0" smtClean="0"/>
          </a:p>
          <a:p>
            <a:r>
              <a:rPr lang="ru-RU" dirty="0" smtClean="0"/>
              <a:t>Приветствие. Беседа по эпиграфу урока.</a:t>
            </a:r>
          </a:p>
          <a:p>
            <a:r>
              <a:rPr lang="ru-RU" dirty="0" smtClean="0"/>
              <a:t>- Как вы понимаете эти слова?...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Учащиеся выполняют задания в группах, записывают результаты в тетрадях.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по группам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14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Возможный вариант ответа: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Общим во всех построенных формулах является то, что зависимость является квадратичной и в общем виде такая зависимость может быть представлена так: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ах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Зависимость является функциональной, так как каждому значению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ставится в соответствие единственное значение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58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Что уточнили, выполняя последнее задание? (Свойства функции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 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ах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ее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графика).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Настало время выполнения задания на пробное действие. Для чего необходимо такое задание? (Это задание поможет нам определить, определить, что мы не знаем и сформулировать цель своей дальнейшей деятельности).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6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− Посовещайтесь в группах в течение 1 минуты и ответьте на вопросы: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08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(задание выполняется в парах). Проверка проводится по подробному образцу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7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необходимо сделать в конце урока? (Надо проанализировать свою работу.)</a:t>
            </a: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Используемые материалы:</a:t>
            </a:r>
          </a:p>
          <a:p>
            <a:r>
              <a:rPr lang="ru-RU" dirty="0" smtClean="0"/>
              <a:t>Учебник «Алгебра» 8 класс </a:t>
            </a:r>
            <a:r>
              <a:rPr lang="ru-RU" dirty="0" err="1" smtClean="0"/>
              <a:t>Л.Г.Петерсон</a:t>
            </a:r>
            <a:r>
              <a:rPr lang="ru-RU" dirty="0" smtClean="0"/>
              <a:t> и др.</a:t>
            </a:r>
          </a:p>
          <a:p>
            <a:r>
              <a:rPr lang="ru-RU" dirty="0" smtClean="0"/>
              <a:t>Методические рекомендации для учителей математики по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</a:t>
            </a:r>
            <a:r>
              <a:rPr lang="ru-RU" dirty="0" err="1" smtClean="0"/>
              <a:t>Л.Г.Петерсон</a:t>
            </a:r>
            <a:r>
              <a:rPr lang="ru-RU" dirty="0" smtClean="0"/>
              <a:t> на сайте </a:t>
            </a:r>
            <a:r>
              <a:rPr lang="en-US" dirty="0" smtClean="0"/>
              <a:t>http://www.sch2000.ru/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B9014-B947-46B7-905D-2ED13E24043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2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B98A7E-584D-4D89-BB97-D5CF72E456AB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7313A4-55CA-4C9D-88F1-6FF0818DB7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21.xml"/><Relationship Id="rId5" Type="http://schemas.openxmlformats.org/officeDocument/2006/relationships/slide" Target="slide24.xml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305800" cy="129614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Малеева Елена </a:t>
            </a:r>
            <a:r>
              <a:rPr lang="ru-RU" dirty="0" err="1" smtClean="0"/>
              <a:t>Венадьевна</a:t>
            </a:r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учитель математики МАОУ </a:t>
            </a:r>
          </a:p>
          <a:p>
            <a:pPr algn="r"/>
            <a:r>
              <a:rPr lang="ru-RU" dirty="0" smtClean="0"/>
              <a:t>«Лицей №6 Перспектива» </a:t>
            </a:r>
            <a:r>
              <a:rPr lang="ru-RU" dirty="0" err="1" smtClean="0"/>
              <a:t>г.Красноярска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09431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</a:t>
            </a:r>
            <a:r>
              <a:rPr lang="ru-RU" dirty="0"/>
              <a:t>к уроку по учебному предмету </a:t>
            </a:r>
            <a:r>
              <a:rPr lang="ru-RU" dirty="0" smtClean="0"/>
              <a:t>«Алгебра» </a:t>
            </a:r>
            <a:r>
              <a:rPr lang="ru-RU" dirty="0"/>
              <a:t>в 8-ом классе на тему </a:t>
            </a:r>
            <a:r>
              <a:rPr lang="ru-RU" dirty="0" smtClean="0"/>
              <a:t>  «</a:t>
            </a:r>
            <a:r>
              <a:rPr lang="ru-RU" dirty="0"/>
              <a:t>Функции </a:t>
            </a:r>
            <a:r>
              <a:rPr lang="en-US" dirty="0" smtClean="0"/>
              <a:t>y=ax</a:t>
            </a:r>
            <a:r>
              <a:rPr lang="en-US" baseline="30000" dirty="0" smtClean="0"/>
              <a:t>2</a:t>
            </a:r>
            <a:r>
              <a:rPr lang="en-US" dirty="0" smtClean="0"/>
              <a:t>+h</a:t>
            </a:r>
            <a:r>
              <a:rPr lang="en-US" dirty="0"/>
              <a:t>; </a:t>
            </a:r>
            <a:r>
              <a:rPr lang="en-US" dirty="0" smtClean="0"/>
              <a:t>y=a(x–d)</a:t>
            </a:r>
            <a:r>
              <a:rPr lang="en-US" baseline="30000" dirty="0" smtClean="0"/>
              <a:t>2</a:t>
            </a:r>
            <a:r>
              <a:rPr lang="en-US" dirty="0"/>
              <a:t>; </a:t>
            </a:r>
            <a:r>
              <a:rPr lang="en-US" dirty="0" smtClean="0"/>
              <a:t>y=a(x–d)</a:t>
            </a:r>
            <a:r>
              <a:rPr lang="en-US" baseline="30000" dirty="0" smtClean="0"/>
              <a:t>2</a:t>
            </a:r>
            <a:r>
              <a:rPr lang="en-US" dirty="0" smtClean="0"/>
              <a:t>+h </a:t>
            </a:r>
            <a:r>
              <a:rPr lang="ru-RU" dirty="0" smtClean="0"/>
              <a:t>и их </a:t>
            </a:r>
            <a:r>
              <a:rPr lang="ru-RU" dirty="0"/>
              <a:t>графики».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Выявление места и причины затруднения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/>
              <a:t>1) какое задание должны были </a:t>
            </a:r>
            <a:r>
              <a:rPr lang="ru-RU" sz="3000" dirty="0" smtClean="0"/>
              <a:t>выполнить?</a:t>
            </a:r>
            <a:endParaRPr lang="ru-RU" sz="3000" dirty="0"/>
          </a:p>
          <a:p>
            <a:r>
              <a:rPr lang="ru-RU" sz="3000" dirty="0"/>
              <a:t>2) какой способ использовали при выполнении </a:t>
            </a:r>
            <a:r>
              <a:rPr lang="ru-RU" sz="3000" dirty="0" smtClean="0"/>
              <a:t>задания?</a:t>
            </a:r>
            <a:endParaRPr lang="ru-RU" sz="3000" dirty="0"/>
          </a:p>
          <a:p>
            <a:r>
              <a:rPr lang="ru-RU" sz="3000" dirty="0"/>
              <a:t>3) в каком месте и почему возникло затруднение</a:t>
            </a:r>
            <a:r>
              <a:rPr lang="ru-RU" sz="3000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/>
              <a:t>было </a:t>
            </a:r>
            <a:r>
              <a:rPr lang="ru-RU" dirty="0" smtClean="0"/>
              <a:t>найти </a:t>
            </a:r>
            <a:r>
              <a:rPr lang="ru-RU" dirty="0"/>
              <a:t>способ построения графика функции </a:t>
            </a:r>
            <a:r>
              <a:rPr lang="ru-RU" dirty="0" smtClean="0"/>
              <a:t>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/>
              <a:t>без использования таблицы. </a:t>
            </a:r>
            <a:endParaRPr lang="ru-RU" dirty="0" smtClean="0"/>
          </a:p>
          <a:p>
            <a:r>
              <a:rPr lang="ru-RU" dirty="0" smtClean="0"/>
              <a:t>А у </a:t>
            </a:r>
            <a:r>
              <a:rPr lang="ru-RU" dirty="0"/>
              <a:t>нас есть только способ построения графика с помощью таблицы. </a:t>
            </a:r>
            <a:endParaRPr lang="ru-RU" dirty="0" smtClean="0"/>
          </a:p>
          <a:p>
            <a:r>
              <a:rPr lang="ru-RU" dirty="0" smtClean="0"/>
              <a:t>Затруднение </a:t>
            </a:r>
            <a:r>
              <a:rPr lang="ru-RU" dirty="0"/>
              <a:t>возникло при построении графика </a:t>
            </a:r>
            <a:r>
              <a:rPr lang="ru-RU" dirty="0" smtClean="0"/>
              <a:t>функции      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2(х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ru-RU" dirty="0" smtClean="0"/>
              <a:t> </a:t>
            </a:r>
            <a:r>
              <a:rPr lang="ru-RU" dirty="0"/>
              <a:t>без использования таблицы. </a:t>
            </a:r>
            <a:endParaRPr lang="ru-RU" dirty="0" smtClean="0"/>
          </a:p>
          <a:p>
            <a:r>
              <a:rPr lang="ru-RU" dirty="0" smtClean="0"/>
              <a:t>Причина </a:t>
            </a:r>
            <a:r>
              <a:rPr lang="ru-RU" dirty="0"/>
              <a:t>в том, что мы не знаем удобного способа построения графика без использования таблицы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33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проекта выхода из затруднения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сформулируйте цель дальнейшей деятельности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2) сформулируйте тему урока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3) составьте в группах план ваших действий для выполнения следующего задания: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742" y="15894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1) Цель: найти новый способ построения графика без таблицы и научиться его применять;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Тема </a:t>
            </a:r>
            <a:r>
              <a:rPr lang="ru-RU" dirty="0" smtClean="0"/>
              <a:t>урока: Построение </a:t>
            </a:r>
            <a:r>
              <a:rPr lang="ru-RU" dirty="0"/>
              <a:t>графика </a:t>
            </a:r>
            <a:r>
              <a:rPr lang="ru-RU" dirty="0" smtClean="0"/>
              <a:t>функции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а(х – d)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0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Выполните задание: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и 2 группы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9448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Постройте на одной координатной плоскости графики функций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ru-RU" dirty="0" smtClean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Что </a:t>
            </a:r>
            <a:r>
              <a:rPr lang="ru-RU" dirty="0"/>
              <a:t>вы замечаете? 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Продолжите </a:t>
            </a:r>
            <a:r>
              <a:rPr lang="ru-RU" dirty="0"/>
              <a:t>исследование, начертив график функции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−6</a:t>
            </a:r>
            <a:r>
              <a:rPr lang="ru-RU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/>
              <a:t>Укажите способ построения графика функции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 </a:t>
            </a:r>
            <a:r>
              <a:rPr lang="ru-RU" dirty="0" smtClean="0"/>
              <a:t>без использования </a:t>
            </a:r>
            <a:r>
              <a:rPr lang="ru-RU" dirty="0"/>
              <a:t>таблицы</a:t>
            </a:r>
            <a:r>
              <a:rPr lang="ru-RU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/>
              <a:t>Примените его для построения </a:t>
            </a:r>
            <a:r>
              <a:rPr lang="ru-RU" dirty="0" smtClean="0"/>
              <a:t>графиков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−5 </a:t>
            </a:r>
            <a:r>
              <a:rPr lang="ru-RU" dirty="0"/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Проверьте </a:t>
            </a:r>
            <a:r>
              <a:rPr lang="ru-RU" dirty="0"/>
              <a:t>свое предположение, сопоставив его с </a:t>
            </a:r>
            <a:r>
              <a:rPr lang="ru-RU" dirty="0" smtClean="0"/>
              <a:t>выводами в учебнике.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3 и 4 группы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247455" cy="449448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Постройте на одной координатной плоскости графики функций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2x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2(x −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Что </a:t>
            </a:r>
            <a:r>
              <a:rPr lang="ru-RU" sz="2000" dirty="0"/>
              <a:t>вы замечаете?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Продолжите </a:t>
            </a:r>
            <a:r>
              <a:rPr lang="ru-RU" sz="2000" dirty="0"/>
              <a:t>исследование, начертив график функции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y=2(x+3)</a:t>
            </a:r>
            <a:r>
              <a:rPr lang="ru-RU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Укажите способ построения графика функции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без использования таблицы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Примените его для построения графиков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x-5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. 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Проверьте свое предположение, сопоставив его с выводами в учебнике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75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Возможный план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Обобщить </a:t>
            </a:r>
            <a:r>
              <a:rPr lang="ru-RU" dirty="0"/>
              <a:t>результаты и сформулировать новый способ построения графика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Сравнить со способом, предложенным в учебнике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Выполнить задания</a:t>
            </a:r>
            <a:r>
              <a:rPr lang="en-US" dirty="0"/>
              <a:t> </a:t>
            </a:r>
            <a:r>
              <a:rPr lang="ru-RU" dirty="0"/>
              <a:t>и проанализировать ход их выполнения.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2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Возможный план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Выполнить </a:t>
            </a:r>
            <a:r>
              <a:rPr lang="ru-RU" dirty="0" smtClean="0"/>
              <a:t>задания</a:t>
            </a:r>
            <a:r>
              <a:rPr lang="en-US" dirty="0" smtClean="0"/>
              <a:t> </a:t>
            </a:r>
            <a:r>
              <a:rPr lang="ru-RU" dirty="0" smtClean="0"/>
              <a:t>и проанализировать </a:t>
            </a:r>
            <a:r>
              <a:rPr lang="ru-RU" dirty="0"/>
              <a:t>ход их выполнения.</a:t>
            </a:r>
          </a:p>
          <a:p>
            <a:r>
              <a:rPr lang="ru-RU" dirty="0"/>
              <a:t>2. Обобщить результаты и сформулировать новый способ построения графика.</a:t>
            </a:r>
          </a:p>
          <a:p>
            <a:r>
              <a:rPr lang="ru-RU" dirty="0"/>
              <a:t>3. Сравнить со способом, предложенным в учебнике.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6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Выполнение плана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и 2 группы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234" y="2527459"/>
            <a:ext cx="3246120" cy="324612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3 и 4 группы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852" y="2527459"/>
            <a:ext cx="3246120" cy="3246120"/>
          </a:xfrm>
        </p:spPr>
      </p:pic>
      <p:sp>
        <p:nvSpPr>
          <p:cNvPr id="11" name="Полилиния 10"/>
          <p:cNvSpPr/>
          <p:nvPr/>
        </p:nvSpPr>
        <p:spPr>
          <a:xfrm>
            <a:off x="2147888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143125" y="2193132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147888" y="3818926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338296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847759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981605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 flipH="1" flipV="1">
            <a:off x="2475309" y="3501008"/>
            <a:ext cx="5954" cy="642367"/>
          </a:xfrm>
          <a:prstGeom prst="straightConnector1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3" idx="2"/>
          </p:cNvCxnSpPr>
          <p:nvPr/>
        </p:nvCxnSpPr>
        <p:spPr>
          <a:xfrm>
            <a:off x="2481263" y="4154683"/>
            <a:ext cx="0" cy="964405"/>
          </a:xfrm>
          <a:prstGeom prst="straightConnector1">
            <a:avLst/>
          </a:prstGeom>
          <a:ln w="381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6" idx="2"/>
          </p:cNvCxnSpPr>
          <p:nvPr/>
        </p:nvCxnSpPr>
        <p:spPr>
          <a:xfrm flipV="1">
            <a:off x="6668942" y="4143375"/>
            <a:ext cx="646038" cy="1"/>
          </a:xfrm>
          <a:prstGeom prst="straightConnector1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2"/>
            <a:endCxn id="15" idx="2"/>
          </p:cNvCxnSpPr>
          <p:nvPr/>
        </p:nvCxnSpPr>
        <p:spPr>
          <a:xfrm flipH="1">
            <a:off x="6181134" y="4143375"/>
            <a:ext cx="490537" cy="0"/>
          </a:xfrm>
          <a:prstGeom prst="straightConnector1">
            <a:avLst/>
          </a:prstGeom>
          <a:ln w="381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3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Выполнение плана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и 2 группы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234" y="2527459"/>
            <a:ext cx="3246120" cy="324612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3 и 4 группы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852" y="2527459"/>
            <a:ext cx="3246120" cy="3246120"/>
          </a:xfrm>
        </p:spPr>
      </p:pic>
      <p:sp>
        <p:nvSpPr>
          <p:cNvPr id="11" name="Полилиния 10"/>
          <p:cNvSpPr/>
          <p:nvPr/>
        </p:nvSpPr>
        <p:spPr>
          <a:xfrm>
            <a:off x="2147888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147888" y="2848918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147888" y="2852936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338296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342868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343622" y="28432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2466975" y="3348038"/>
            <a:ext cx="8335" cy="787624"/>
          </a:xfrm>
          <a:prstGeom prst="straightConnector1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78187" y="4143375"/>
            <a:ext cx="0" cy="807834"/>
          </a:xfrm>
          <a:prstGeom prst="straightConnector1">
            <a:avLst/>
          </a:prstGeom>
          <a:ln w="381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668942" y="4153099"/>
            <a:ext cx="783378" cy="1"/>
          </a:xfrm>
          <a:prstGeom prst="straightConnector1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5847759" y="4149080"/>
            <a:ext cx="821184" cy="10563"/>
          </a:xfrm>
          <a:prstGeom prst="straightConnector1">
            <a:avLst/>
          </a:prstGeom>
          <a:ln w="381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6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0034 -0.118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00052 0.1185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8802 -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8993 -0.000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наблюдения, мы сделали вывод, что построить такие графики </a:t>
            </a:r>
            <a:r>
              <a:rPr lang="ru-RU" dirty="0" smtClean="0"/>
              <a:t>без таблицы можно, выполнив …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При сопоставлении своего предположения с текстом учебника мы убедились в том, что 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Открытие нового 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Используя </a:t>
            </a:r>
            <a:r>
              <a:rPr lang="ru-RU" dirty="0"/>
              <a:t>опыт построения графиков </a:t>
            </a:r>
            <a:r>
              <a:rPr lang="ru-RU" dirty="0" smtClean="0"/>
              <a:t>функций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 </a:t>
            </a:r>
            <a:r>
              <a:rPr lang="ru-RU" dirty="0" smtClean="0"/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2(x − d)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/>
              <a:t>, постройте график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2(x −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</a:t>
            </a:r>
            <a:r>
              <a:rPr lang="ru-RU" dirty="0"/>
              <a:t>) Составьте общий алгоритм построения графика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y=a(x−d)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+h </a:t>
            </a:r>
            <a:r>
              <a:rPr lang="ru-RU" dirty="0"/>
              <a:t>и </a:t>
            </a:r>
            <a:r>
              <a:rPr lang="ru-RU" dirty="0" smtClean="0"/>
              <a:t>сравните </a:t>
            </a:r>
            <a:r>
              <a:rPr lang="ru-RU" dirty="0"/>
              <a:t>его с алгоритмом </a:t>
            </a:r>
            <a:r>
              <a:rPr lang="ru-RU" dirty="0" smtClean="0"/>
              <a:t>в учебнике.</a:t>
            </a:r>
            <a:endParaRPr lang="ru-RU" dirty="0"/>
          </a:p>
          <a:p>
            <a:endParaRPr lang="ru-RU" dirty="0"/>
          </a:p>
        </p:txBody>
      </p:sp>
      <p:pic>
        <p:nvPicPr>
          <p:cNvPr id="6" name="Объект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284984"/>
            <a:ext cx="3246120" cy="3246120"/>
          </a:xfrm>
          <a:prstGeom prst="rect">
            <a:avLst/>
          </a:prstGeom>
        </p:spPr>
      </p:pic>
      <p:sp>
        <p:nvSpPr>
          <p:cNvPr id="7" name="Полилиния 6"/>
          <p:cNvSpPr/>
          <p:nvPr/>
        </p:nvSpPr>
        <p:spPr>
          <a:xfrm>
            <a:off x="4495914" y="3587294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817382" y="4908044"/>
            <a:ext cx="474698" cy="0"/>
          </a:xfrm>
          <a:prstGeom prst="straightConnector1">
            <a:avLst/>
          </a:prstGeom>
          <a:ln w="285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495914" y="3588613"/>
            <a:ext cx="642937" cy="1300162"/>
          </a:xfrm>
          <a:custGeom>
            <a:avLst/>
            <a:gdLst>
              <a:gd name="connsiteX0" fmla="*/ 0 w 642937"/>
              <a:gd name="connsiteY0" fmla="*/ 0 h 1300162"/>
              <a:gd name="connsiteX1" fmla="*/ 166687 w 642937"/>
              <a:gd name="connsiteY1" fmla="*/ 971550 h 1300162"/>
              <a:gd name="connsiteX2" fmla="*/ 333375 w 642937"/>
              <a:gd name="connsiteY2" fmla="*/ 1300162 h 1300162"/>
              <a:gd name="connsiteX3" fmla="*/ 490537 w 642937"/>
              <a:gd name="connsiteY3" fmla="*/ 971550 h 1300162"/>
              <a:gd name="connsiteX4" fmla="*/ 642937 w 642937"/>
              <a:gd name="connsiteY4" fmla="*/ 47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37" h="1300162">
                <a:moveTo>
                  <a:pt x="0" y="0"/>
                </a:moveTo>
                <a:cubicBezTo>
                  <a:pt x="55562" y="377428"/>
                  <a:pt x="111125" y="754856"/>
                  <a:pt x="166687" y="971550"/>
                </a:cubicBezTo>
                <a:cubicBezTo>
                  <a:pt x="222250" y="1188244"/>
                  <a:pt x="279400" y="1300162"/>
                  <a:pt x="333375" y="1300162"/>
                </a:cubicBezTo>
                <a:cubicBezTo>
                  <a:pt x="387350" y="1300162"/>
                  <a:pt x="438943" y="1187450"/>
                  <a:pt x="490537" y="971550"/>
                </a:cubicBezTo>
                <a:cubicBezTo>
                  <a:pt x="542131" y="755650"/>
                  <a:pt x="592534" y="380206"/>
                  <a:pt x="642937" y="476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301605" y="4243457"/>
            <a:ext cx="0" cy="650081"/>
          </a:xfrm>
          <a:prstGeom prst="straightConnector1">
            <a:avLst/>
          </a:prstGeom>
          <a:ln w="28575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8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05243 -0.093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Алгоритм построения графика функции </a:t>
            </a:r>
            <a:r>
              <a:rPr lang="ru-RU" dirty="0" smtClean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а(х – d)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	Описать, с помощью какого сдвига и вдоль каких осей искомый график получается из графика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ах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/>
              <a:t>.</a:t>
            </a:r>
          </a:p>
          <a:p>
            <a:r>
              <a:rPr lang="ru-RU" dirty="0"/>
              <a:t>2.	Указать координаты вершины параболы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d;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h</a:t>
            </a:r>
            <a:r>
              <a:rPr lang="ru-RU" dirty="0"/>
              <a:t>) и направление ее ветвей. </a:t>
            </a:r>
          </a:p>
          <a:p>
            <a:r>
              <a:rPr lang="ru-RU" dirty="0"/>
              <a:t>3.	Найти точки пересечения графика с осями координат: </a:t>
            </a:r>
          </a:p>
          <a:p>
            <a:r>
              <a:rPr lang="ru-RU" dirty="0"/>
              <a:t>с осью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</a:t>
            </a:r>
            <a:r>
              <a:rPr lang="ru-RU" dirty="0"/>
              <a:t>: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0</a:t>
            </a:r>
            <a:r>
              <a:rPr lang="ru-RU" dirty="0"/>
              <a:t>), где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/>
              <a:t> – корень уравнения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а(х – d)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 = 0</a:t>
            </a:r>
            <a:r>
              <a:rPr lang="ru-RU" dirty="0"/>
              <a:t>;</a:t>
            </a:r>
          </a:p>
          <a:p>
            <a:r>
              <a:rPr lang="ru-RU" dirty="0"/>
              <a:t>с осью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lang="ru-RU" dirty="0"/>
              <a:t>: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0;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/>
              <a:t>) где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/>
              <a:t> – значение функции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а(х – d)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 </a:t>
            </a:r>
            <a:r>
              <a:rPr lang="ru-RU" dirty="0"/>
              <a:t>при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0</a:t>
            </a:r>
            <a:r>
              <a:rPr lang="ru-RU" dirty="0"/>
              <a:t>. </a:t>
            </a:r>
          </a:p>
          <a:p>
            <a:r>
              <a:rPr lang="ru-RU" dirty="0"/>
              <a:t>4.	Отметить на координатной плоскости найденные точки. </a:t>
            </a:r>
          </a:p>
          <a:p>
            <a:r>
              <a:rPr lang="ru-RU" dirty="0"/>
              <a:t>5.	Построить график, «сдвинув» параболу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ах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так, чтобы ее вершина была в точке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(d; h). </a:t>
            </a:r>
          </a:p>
          <a:p>
            <a:r>
              <a:rPr lang="ru-RU" dirty="0"/>
              <a:t>6.	При необходимости вычислить координаты еще нескольких точек и уточнить расположение графика.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5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068960"/>
            <a:ext cx="4419600" cy="160032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600" dirty="0"/>
              <a:t>Математика - это язык, на котором написана книга </a:t>
            </a:r>
            <a:r>
              <a:rPr lang="ru-RU" sz="3600" dirty="0" smtClean="0"/>
              <a:t>природы.                       </a:t>
            </a:r>
            <a:br>
              <a:rPr lang="ru-RU" sz="3600" dirty="0" smtClean="0"/>
            </a:br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sz="3600" i="1" dirty="0" err="1" smtClean="0"/>
              <a:t>Г.Галилей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4419600" cy="10668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Лучший способ изучить что-либо - это открыть самому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                          </a:t>
            </a: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                                          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</a:rPr>
              <a:t>Д.Пойа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9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– Смогли преодолеть затруднение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> − </a:t>
            </a:r>
            <a:r>
              <a:rPr lang="ru-RU" sz="4000" dirty="0"/>
              <a:t>Что теперь необходимо сделать? </a:t>
            </a:r>
            <a:endParaRPr lang="ru-RU" sz="4000" dirty="0" smtClean="0"/>
          </a:p>
          <a:p>
            <a:r>
              <a:rPr lang="ru-RU" sz="4000" dirty="0" smtClean="0"/>
              <a:t>(</a:t>
            </a:r>
            <a:r>
              <a:rPr lang="ru-RU" sz="4000" dirty="0"/>
              <a:t>Необходимо потренироваться применять алгоритм построения графика функции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а(х – d)</a:t>
            </a:r>
            <a:r>
              <a:rPr lang="ru-RU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ru-RU" sz="4000" dirty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91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Первичное закрепление во внешней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ru-RU" sz="4000" dirty="0" smtClean="0"/>
              <a:t>№ 451(а).</a:t>
            </a:r>
            <a:r>
              <a:rPr lang="ru-RU" sz="3600" dirty="0" smtClean="0"/>
              <a:t> Постройте график функции:</a:t>
            </a:r>
            <a:endParaRPr lang="ru-RU" sz="4000" dirty="0" smtClean="0"/>
          </a:p>
          <a:p>
            <a:r>
              <a:rPr lang="ru-RU" sz="4000" dirty="0" smtClean="0"/>
              <a:t>а)y</a:t>
            </a:r>
            <a:r>
              <a:rPr lang="ru-RU" sz="4000" dirty="0"/>
              <a:t>=(x −2)</a:t>
            </a:r>
            <a:r>
              <a:rPr lang="ru-RU" sz="4000" baseline="30000" dirty="0"/>
              <a:t>2</a:t>
            </a:r>
            <a:r>
              <a:rPr lang="ru-RU" sz="4000" dirty="0" smtClean="0"/>
              <a:t>;                    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Самостоятельная работа с самопроверкой по эталону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4245935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/>
              <a:t>№ 451(в).</a:t>
            </a:r>
            <a:r>
              <a:rPr lang="ru-RU" sz="3600" dirty="0" smtClean="0"/>
              <a:t> Постройте график функции:</a:t>
            </a:r>
            <a:endParaRPr lang="ru-RU" sz="4000" dirty="0" smtClean="0"/>
          </a:p>
          <a:p>
            <a:r>
              <a:rPr lang="ru-RU" sz="4000" dirty="0" smtClean="0"/>
              <a:t>в)y</a:t>
            </a:r>
            <a:r>
              <a:rPr lang="en-US" sz="4000" dirty="0" smtClean="0"/>
              <a:t>=</a:t>
            </a:r>
            <a:r>
              <a:rPr lang="en-US" sz="4000" dirty="0"/>
              <a:t>−2(x −</a:t>
            </a:r>
            <a:r>
              <a:rPr lang="en-US" sz="4000" dirty="0" smtClean="0"/>
              <a:t>1)</a:t>
            </a:r>
            <a:r>
              <a:rPr lang="ru-RU" sz="4000" baseline="30000" dirty="0" smtClean="0"/>
              <a:t>2</a:t>
            </a:r>
            <a:r>
              <a:rPr lang="en-US" sz="4000" dirty="0" smtClean="0"/>
              <a:t>−2</a:t>
            </a:r>
            <a:r>
              <a:rPr lang="ru-RU" sz="4000" dirty="0" smtClean="0"/>
              <a:t>;                     </a:t>
            </a:r>
            <a:endParaRPr lang="ru-RU" dirty="0"/>
          </a:p>
        </p:txBody>
      </p:sp>
      <p:sp>
        <p:nvSpPr>
          <p:cNvPr id="6" name="Стрелка вправо с вырезом 5">
            <a:hlinkClick r:id="rId3" action="ppaction://hlinksldjump"/>
          </p:cNvPr>
          <p:cNvSpPr/>
          <p:nvPr/>
        </p:nvSpPr>
        <p:spPr>
          <a:xfrm>
            <a:off x="6804248" y="2492896"/>
            <a:ext cx="1296144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rId4" action="ppaction://hlinksldjump"/>
          </p:cNvPr>
          <p:cNvSpPr/>
          <p:nvPr/>
        </p:nvSpPr>
        <p:spPr>
          <a:xfrm>
            <a:off x="6876256" y="5589240"/>
            <a:ext cx="1296144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161024"/>
              </p:ext>
            </p:extLst>
          </p:nvPr>
        </p:nvGraphicFramePr>
        <p:xfrm>
          <a:off x="395536" y="476672"/>
          <a:ext cx="8375407" cy="592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Документ" r:id="rId3" imgW="6083927" imgH="4301392" progId="Word.Document.12">
                  <p:embed/>
                </p:oleObj>
              </mc:Choice>
              <mc:Fallback>
                <p:oleObj name="Документ" r:id="rId3" imgW="6083927" imgH="43013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476672"/>
                        <a:ext cx="8375407" cy="5923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Стрелка вправо с вырезом 67">
            <a:hlinkClick r:id="rId5" action="ppaction://hlinksldjump"/>
          </p:cNvPr>
          <p:cNvSpPr/>
          <p:nvPr/>
        </p:nvSpPr>
        <p:spPr>
          <a:xfrm>
            <a:off x="4788024" y="6404367"/>
            <a:ext cx="86409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с вырезом 68">
            <a:hlinkClick r:id="rId6" action="ppaction://hlinksldjump"/>
          </p:cNvPr>
          <p:cNvSpPr/>
          <p:nvPr/>
        </p:nvSpPr>
        <p:spPr>
          <a:xfrm flipH="1">
            <a:off x="3287116" y="6404367"/>
            <a:ext cx="924843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849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по самостоятельной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Проанализируйте в группах результаты выполнения самостоятельной работы:</a:t>
            </a:r>
          </a:p>
          <a:p>
            <a:r>
              <a:rPr lang="ru-RU" dirty="0" smtClean="0"/>
              <a:t>назовите</a:t>
            </a:r>
            <a:r>
              <a:rPr lang="ru-RU" dirty="0"/>
              <a:t>, в каких местах и почему возникли затруднения?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4067944"/>
            <a:ext cx="8229600" cy="238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Вы хорошо поработали, где вы ещё можете потренироваться в применении новых знаний?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Запишите </a:t>
            </a:r>
            <a:r>
              <a:rPr lang="ru-RU" dirty="0"/>
              <a:t>домашнее задание: п .4.2.1 (повторить эталоны), №№ 458 (б, в – 1 по выбору); 459 (б) (по желанию); 460 (а)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</a:t>
            </a:r>
            <a:r>
              <a:rPr lang="ru-RU" dirty="0" smtClean="0"/>
              <a:t>Определите </a:t>
            </a:r>
            <a:r>
              <a:rPr lang="ru-RU" dirty="0"/>
              <a:t>новые знания, которые </a:t>
            </a:r>
            <a:r>
              <a:rPr lang="ru-RU" dirty="0" smtClean="0"/>
              <a:t>были открыты </a:t>
            </a:r>
            <a:r>
              <a:rPr lang="ru-RU" dirty="0"/>
              <a:t>на уроке.</a:t>
            </a:r>
          </a:p>
          <a:p>
            <a:pPr marL="0" indent="0">
              <a:buNone/>
            </a:pPr>
            <a:r>
              <a:rPr lang="ru-RU" dirty="0"/>
              <a:t>2) Сформулируйте цель, которая стояла перед вами.</a:t>
            </a:r>
          </a:p>
          <a:p>
            <a:pPr marL="0" indent="0">
              <a:buNone/>
            </a:pPr>
            <a:r>
              <a:rPr lang="ru-RU" dirty="0"/>
              <a:t>3) Определите, достигнута ли цель.</a:t>
            </a:r>
          </a:p>
          <a:p>
            <a:pPr marL="0" indent="0">
              <a:buNone/>
            </a:pPr>
            <a:r>
              <a:rPr lang="ru-RU" dirty="0"/>
              <a:t>4) Перечислите средства и способы, которые вам помогли достичь цели.</a:t>
            </a:r>
          </a:p>
          <a:p>
            <a:pPr marL="0" indent="0">
              <a:buNone/>
            </a:pPr>
            <a:r>
              <a:rPr lang="ru-RU" dirty="0"/>
              <a:t>5) Оцените деятельность группы и каждого участника группы на уроке.</a:t>
            </a:r>
          </a:p>
          <a:p>
            <a:pPr marL="0" indent="0">
              <a:buNone/>
            </a:pPr>
            <a:r>
              <a:rPr lang="ru-RU" dirty="0"/>
              <a:t>6) Сформулируйте неразрешённые затруднения на уроке, если они есть.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3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9178" y="1772382"/>
            <a:ext cx="3837156" cy="23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0512" y="5292302"/>
            <a:ext cx="2875816" cy="230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z\Pictures\Fontan_Druzhbyi_narodov_SSSR_na_VSHV_1954-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6328" y="5534536"/>
            <a:ext cx="2717725" cy="181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\Pictures\fontan_rodina_armavir_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641726" y="3933056"/>
            <a:ext cx="5202238" cy="39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\Pictures\KosmichecrV_2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9810" y="1556485"/>
            <a:ext cx="4436951" cy="331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ru-RU" i="1" dirty="0"/>
              <a:t>у</a:t>
            </a:r>
            <a:r>
              <a:rPr lang="ru-RU" dirty="0"/>
              <a:t> = </a:t>
            </a:r>
            <a:r>
              <a:rPr lang="ru-RU" i="1" dirty="0"/>
              <a:t>ах</a:t>
            </a:r>
            <a:r>
              <a:rPr lang="ru-RU" baseline="30000" dirty="0"/>
              <a:t>2 </a:t>
            </a:r>
            <a:endParaRPr lang="ru-RU" dirty="0"/>
          </a:p>
        </p:txBody>
      </p:sp>
      <p:pic>
        <p:nvPicPr>
          <p:cNvPr id="1026" name="Picture 2" descr="C:\Users\z\Pictures\img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77896">
            <a:off x="-348356" y="2902949"/>
            <a:ext cx="3380412" cy="253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\Pictures\P3deVm5eNEU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98961">
            <a:off x="5779316" y="-262487"/>
            <a:ext cx="4145639" cy="276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\Pictures\wpapers_ru_Лев-в-прыжке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69822">
            <a:off x="5652119" y="3350230"/>
            <a:ext cx="3652724" cy="233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3848" y="1052736"/>
            <a:ext cx="2764971" cy="2753193"/>
          </a:xfrm>
        </p:spPr>
      </p:pic>
      <p:pic>
        <p:nvPicPr>
          <p:cNvPr id="1029" name="Picture 5" descr="C:\Users\z\Pictures\дельфины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25105">
            <a:off x="2627784" y="3564686"/>
            <a:ext cx="3541113" cy="220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0" descr="Картинки по запросу дельфин в прыж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37215">
            <a:off x="-596534" y="-72198"/>
            <a:ext cx="3786328" cy="2581013"/>
          </a:xfrm>
        </p:spPr>
      </p:pic>
      <p:sp>
        <p:nvSpPr>
          <p:cNvPr id="2" name="Овал 1"/>
          <p:cNvSpPr/>
          <p:nvPr/>
        </p:nvSpPr>
        <p:spPr>
          <a:xfrm>
            <a:off x="460375" y="1772382"/>
            <a:ext cx="151185" cy="1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44951" y="1556792"/>
            <a:ext cx="151185" cy="1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99992" y="4796718"/>
            <a:ext cx="151185" cy="1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741295" y="5300774"/>
            <a:ext cx="151185" cy="1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628727" y="836712"/>
            <a:ext cx="151185" cy="1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3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25 L 0.04722 -0.15347 C 0.05694 -0.19421 0.07448 -0.21667 0.09444 -0.21944 C 0.11718 -0.22222 0.1368 -0.20486 0.15191 -0.16759 L 0.22639 -0.00486 " pathEditMode="relative" rAng="-339763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-12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08073 -0.14907 C 0.09862 -0.18287 0.11441 -0.19676 0.125 -0.19144 C 0.13716 -0.18519 0.14098 -0.16042 0.13629 -0.12014 L 0.12101 0.06296 " pathEditMode="relative" rAng="1287844" ptsTypes="FffFF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79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4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08819 -0.08542 C -0.10798 -0.1044 -0.12743 -0.10903 -0.14444 -0.09884 C -0.16267 -0.08773 -0.17257 -0.06574 -0.17413 -0.03426 L -0.18576 0.11134 " pathEditMode="relative" rAng="-1461858" ptsTypes="FffFF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-21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4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9583 -0.04444 C -0.11788 -0.05486 -0.14132 -0.05254 -0.16476 -0.03912 C -0.18993 -0.02384 -0.2059 -0.00092 -0.21354 0.025 L -0.25382 0.15255 " pathEditMode="relative" rAng="-1461858" ptsTypes="FffFF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189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533 L 0.04671 0.21181 C 0.0566 0.2588 0.07136 0.28287 0.08681 0.28357 C 0.10452 0.28264 0.11875 0.2588 0.12796 0.21204 L 0.17674 0.0062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32856"/>
                <a:ext cx="8229600" cy="399330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Из приведенных ниже функций выберите ту, графиком которой является парабола: </a:t>
                </a:r>
              </a:p>
              <a:p>
                <a:pPr marL="0" indent="0">
                  <a:buNone/>
                </a:pPr>
                <a:endParaRPr lang="ru-RU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5x+3;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32856"/>
                <a:ext cx="8229600" cy="3993307"/>
              </a:xfrm>
              <a:blipFill rotWithShape="1">
                <a:blip r:embed="rId3"/>
                <a:stretch>
                  <a:fillRect l="-1852" t="-12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7"/>
          <p:cNvSpPr>
            <a:spLocks noGrp="1"/>
          </p:cNvSpPr>
          <p:nvPr>
            <p:ph type="title"/>
          </p:nvPr>
        </p:nvSpPr>
        <p:spPr>
          <a:xfrm>
            <a:off x="467544" y="31774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Актуализация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1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1774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Актуализация знаний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623635"/>
            <a:ext cx="3909316" cy="390931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Объект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76056" y="1916832"/>
                <a:ext cx="3346704" cy="347472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Назовите свойства функции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 smtClean="0"/>
                  <a:t>Область определения;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 smtClean="0"/>
                  <a:t>Область значения;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 smtClean="0"/>
                  <a:t>Промежутки монотонности;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 smtClean="0"/>
                  <a:t>Промежутки </a:t>
                </a:r>
                <a:r>
                  <a:rPr lang="ru-RU" sz="2000" dirty="0" err="1" smtClean="0"/>
                  <a:t>знакопостоянства</a:t>
                </a:r>
                <a:r>
                  <a:rPr lang="ru-RU" sz="2000" dirty="0" smtClean="0"/>
                  <a:t>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 smtClean="0"/>
                  <a:t>Наибольшее и наименьшее значения функции.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76056" y="1916832"/>
                <a:ext cx="3346704" cy="3474720"/>
              </a:xfrm>
              <a:blipFill rotWithShape="1">
                <a:blip r:embed="rId3"/>
                <a:stretch>
                  <a:fillRect l="-3825" t="-1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олилиния 13"/>
          <p:cNvSpPr/>
          <p:nvPr/>
        </p:nvSpPr>
        <p:spPr>
          <a:xfrm>
            <a:off x="2051720" y="1772816"/>
            <a:ext cx="1165609" cy="1763486"/>
          </a:xfrm>
          <a:custGeom>
            <a:avLst/>
            <a:gdLst>
              <a:gd name="connsiteX0" fmla="*/ 1165609 w 1165609"/>
              <a:gd name="connsiteY0" fmla="*/ 0 h 1763486"/>
              <a:gd name="connsiteX1" fmla="*/ 974690 w 1165609"/>
              <a:gd name="connsiteY1" fmla="*/ 984739 h 1763486"/>
              <a:gd name="connsiteX2" fmla="*/ 778747 w 1165609"/>
              <a:gd name="connsiteY2" fmla="*/ 1567543 h 1763486"/>
              <a:gd name="connsiteX3" fmla="*/ 592853 w 1165609"/>
              <a:gd name="connsiteY3" fmla="*/ 1763486 h 1763486"/>
              <a:gd name="connsiteX4" fmla="*/ 396910 w 1165609"/>
              <a:gd name="connsiteY4" fmla="*/ 1567543 h 1763486"/>
              <a:gd name="connsiteX5" fmla="*/ 195943 w 1165609"/>
              <a:gd name="connsiteY5" fmla="*/ 979715 h 1763486"/>
              <a:gd name="connsiteX6" fmla="*/ 0 w 1165609"/>
              <a:gd name="connsiteY6" fmla="*/ 0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609" h="1763486">
                <a:moveTo>
                  <a:pt x="1165609" y="0"/>
                </a:moveTo>
                <a:cubicBezTo>
                  <a:pt x="1102388" y="361741"/>
                  <a:pt x="1039167" y="723482"/>
                  <a:pt x="974690" y="984739"/>
                </a:cubicBezTo>
                <a:cubicBezTo>
                  <a:pt x="910213" y="1245996"/>
                  <a:pt x="842386" y="1437752"/>
                  <a:pt x="778747" y="1567543"/>
                </a:cubicBezTo>
                <a:cubicBezTo>
                  <a:pt x="715108" y="1697334"/>
                  <a:pt x="656492" y="1763486"/>
                  <a:pt x="592853" y="1763486"/>
                </a:cubicBezTo>
                <a:cubicBezTo>
                  <a:pt x="529214" y="1763486"/>
                  <a:pt x="463062" y="1698172"/>
                  <a:pt x="396910" y="1567543"/>
                </a:cubicBezTo>
                <a:cubicBezTo>
                  <a:pt x="330758" y="1436915"/>
                  <a:pt x="262095" y="1240972"/>
                  <a:pt x="195943" y="979715"/>
                </a:cubicBezTo>
                <a:cubicBezTo>
                  <a:pt x="129791" y="718458"/>
                  <a:pt x="24283" y="165798"/>
                  <a:pt x="0" y="0"/>
                </a:cubicBezTo>
              </a:path>
            </a:pathLst>
          </a:cu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135572" y="2060848"/>
                <a:ext cx="92038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b="1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72" y="2060848"/>
                <a:ext cx="920380" cy="375552"/>
              </a:xfrm>
              <a:prstGeom prst="rect">
                <a:avLst/>
              </a:prstGeom>
              <a:blipFill rotWithShape="1">
                <a:blip r:embed="rId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8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1774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Актуализация знаний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623635"/>
            <a:ext cx="3909316" cy="390931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Объект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76056" y="1916832"/>
                <a:ext cx="3346704" cy="36724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dirty="0" smtClean="0"/>
                  <a:t>Назовите свойства функции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2000" dirty="0"/>
                  <a:t>D(f) = (–∞; +∞</a:t>
                </a:r>
                <a:r>
                  <a:rPr lang="en-US" sz="2000" dirty="0" smtClean="0"/>
                  <a:t>);</a:t>
                </a:r>
                <a:endParaRPr lang="ru-RU" sz="2000" dirty="0" smtClean="0"/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000" dirty="0"/>
                  <a:t>Е(</a:t>
                </a:r>
                <a:r>
                  <a:rPr lang="en-US" sz="2000" dirty="0"/>
                  <a:t>f) = [0;+∞); </a:t>
                </a:r>
                <a:endParaRPr lang="ru-RU" sz="2000" dirty="0" smtClean="0"/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000" dirty="0"/>
                  <a:t>при х ∈ (–∞; +0] функция убывает, </a:t>
                </a:r>
                <a:endParaRPr lang="ru-RU" sz="2000" dirty="0" smtClean="0"/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000" dirty="0" smtClean="0"/>
                  <a:t>при </a:t>
                </a:r>
                <a:r>
                  <a:rPr lang="ru-RU" sz="2000" dirty="0"/>
                  <a:t>х ∈ [0; +∞) функция возрастает; </a:t>
                </a:r>
                <a:endParaRPr lang="ru-RU" sz="2000" dirty="0" smtClean="0"/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000" dirty="0" smtClean="0"/>
                  <a:t>при </a:t>
                </a:r>
                <a:r>
                  <a:rPr lang="ru-RU" sz="2000" dirty="0"/>
                  <a:t>х ∈ (–∞; +∞) </a:t>
                </a:r>
                <a:r>
                  <a:rPr lang="en-US" sz="2000" dirty="0"/>
                  <a:t>f(x) ≥ 0; </a:t>
                </a:r>
                <a:r>
                  <a:rPr lang="ru-RU" sz="2000" dirty="0" err="1"/>
                  <a:t>у</a:t>
                </a:r>
                <a:r>
                  <a:rPr lang="ru-RU" sz="1500" dirty="0" err="1"/>
                  <a:t>наим</a:t>
                </a:r>
                <a:r>
                  <a:rPr lang="ru-RU" sz="2000" dirty="0"/>
                  <a:t>= 0, </a:t>
                </a:r>
                <a:r>
                  <a:rPr lang="ru-RU" sz="2000" dirty="0" err="1"/>
                  <a:t>у</a:t>
                </a:r>
                <a:r>
                  <a:rPr lang="ru-RU" sz="1500" dirty="0" err="1"/>
                  <a:t>наиб</a:t>
                </a:r>
                <a:r>
                  <a:rPr lang="ru-RU" sz="2000" dirty="0"/>
                  <a:t> не существует.</a:t>
                </a:r>
                <a:endParaRPr lang="ru-RU" dirty="0"/>
              </a:p>
            </p:txBody>
          </p:sp>
        </mc:Choice>
        <mc:Fallback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76056" y="1916832"/>
                <a:ext cx="3346704" cy="3672408"/>
              </a:xfrm>
              <a:blipFill rotWithShape="1">
                <a:blip r:embed="rId3"/>
                <a:stretch>
                  <a:fillRect l="-3825" t="-1493" r="-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олилиния 13"/>
          <p:cNvSpPr/>
          <p:nvPr/>
        </p:nvSpPr>
        <p:spPr>
          <a:xfrm>
            <a:off x="2051720" y="1772816"/>
            <a:ext cx="1165609" cy="1763486"/>
          </a:xfrm>
          <a:custGeom>
            <a:avLst/>
            <a:gdLst>
              <a:gd name="connsiteX0" fmla="*/ 1165609 w 1165609"/>
              <a:gd name="connsiteY0" fmla="*/ 0 h 1763486"/>
              <a:gd name="connsiteX1" fmla="*/ 974690 w 1165609"/>
              <a:gd name="connsiteY1" fmla="*/ 984739 h 1763486"/>
              <a:gd name="connsiteX2" fmla="*/ 778747 w 1165609"/>
              <a:gd name="connsiteY2" fmla="*/ 1567543 h 1763486"/>
              <a:gd name="connsiteX3" fmla="*/ 592853 w 1165609"/>
              <a:gd name="connsiteY3" fmla="*/ 1763486 h 1763486"/>
              <a:gd name="connsiteX4" fmla="*/ 396910 w 1165609"/>
              <a:gd name="connsiteY4" fmla="*/ 1567543 h 1763486"/>
              <a:gd name="connsiteX5" fmla="*/ 195943 w 1165609"/>
              <a:gd name="connsiteY5" fmla="*/ 979715 h 1763486"/>
              <a:gd name="connsiteX6" fmla="*/ 0 w 1165609"/>
              <a:gd name="connsiteY6" fmla="*/ 0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609" h="1763486">
                <a:moveTo>
                  <a:pt x="1165609" y="0"/>
                </a:moveTo>
                <a:cubicBezTo>
                  <a:pt x="1102388" y="361741"/>
                  <a:pt x="1039167" y="723482"/>
                  <a:pt x="974690" y="984739"/>
                </a:cubicBezTo>
                <a:cubicBezTo>
                  <a:pt x="910213" y="1245996"/>
                  <a:pt x="842386" y="1437752"/>
                  <a:pt x="778747" y="1567543"/>
                </a:cubicBezTo>
                <a:cubicBezTo>
                  <a:pt x="715108" y="1697334"/>
                  <a:pt x="656492" y="1763486"/>
                  <a:pt x="592853" y="1763486"/>
                </a:cubicBezTo>
                <a:cubicBezTo>
                  <a:pt x="529214" y="1763486"/>
                  <a:pt x="463062" y="1698172"/>
                  <a:pt x="396910" y="1567543"/>
                </a:cubicBezTo>
                <a:cubicBezTo>
                  <a:pt x="330758" y="1436915"/>
                  <a:pt x="262095" y="1240972"/>
                  <a:pt x="195943" y="979715"/>
                </a:cubicBezTo>
                <a:cubicBezTo>
                  <a:pt x="129791" y="718458"/>
                  <a:pt x="24283" y="165798"/>
                  <a:pt x="0" y="0"/>
                </a:cubicBezTo>
              </a:path>
            </a:pathLst>
          </a:cu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135572" y="2060848"/>
                <a:ext cx="92038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b="1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72" y="2060848"/>
                <a:ext cx="920380" cy="375552"/>
              </a:xfrm>
              <a:prstGeom prst="rect">
                <a:avLst/>
              </a:prstGeom>
              <a:blipFill rotWithShape="1">
                <a:blip r:embed="rId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3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а)Одна сторона прямоугольника x </a:t>
            </a:r>
            <a:r>
              <a:rPr lang="ru-RU" dirty="0" err="1" smtClean="0"/>
              <a:t>дм</a:t>
            </a:r>
            <a:r>
              <a:rPr lang="ru-RU" dirty="0" smtClean="0"/>
              <a:t>, а</a:t>
            </a:r>
            <a:r>
              <a:rPr lang="ru-RU" dirty="0"/>
              <a:t> </a:t>
            </a:r>
            <a:r>
              <a:rPr lang="ru-RU" dirty="0" smtClean="0"/>
              <a:t>другая в</a:t>
            </a:r>
            <a:r>
              <a:rPr lang="ru-RU" dirty="0"/>
              <a:t> </a:t>
            </a:r>
            <a:r>
              <a:rPr lang="ru-RU" dirty="0" smtClean="0"/>
              <a:t>2 раза больше. Запишите формулу зависимости площади прямоугольника y в</a:t>
            </a:r>
            <a:r>
              <a:rPr lang="ru-RU" dirty="0"/>
              <a:t> </a:t>
            </a:r>
            <a:r>
              <a:rPr lang="ru-RU" dirty="0" smtClean="0"/>
              <a:t>дм</a:t>
            </a:r>
            <a:r>
              <a:rPr lang="ru-RU" baseline="30000" dirty="0" smtClean="0"/>
              <a:t>2</a:t>
            </a:r>
            <a:r>
              <a:rPr lang="ru-RU" dirty="0" smtClean="0"/>
              <a:t> от длин его сторон</a:t>
            </a:r>
            <a:r>
              <a:rPr lang="ru-RU" dirty="0"/>
              <a:t>.</a:t>
            </a:r>
          </a:p>
          <a:p>
            <a:r>
              <a:rPr lang="ru-RU" dirty="0" smtClean="0"/>
              <a:t>б)Длина катета равнобедренного прямоугольного треугольника равна d см. Запишите формулу зависимости площади треугольника S в</a:t>
            </a:r>
            <a:r>
              <a:rPr lang="ru-RU" dirty="0"/>
              <a:t> </a:t>
            </a:r>
            <a:r>
              <a:rPr lang="ru-RU" dirty="0" smtClean="0"/>
              <a:t>см</a:t>
            </a:r>
            <a:r>
              <a:rPr lang="ru-RU" baseline="30000" dirty="0" smtClean="0"/>
              <a:t>2</a:t>
            </a:r>
            <a:r>
              <a:rPr lang="ru-RU" dirty="0" smtClean="0"/>
              <a:t> от длин его катетов</a:t>
            </a:r>
            <a:r>
              <a:rPr lang="ru-RU" dirty="0"/>
              <a:t>.</a:t>
            </a:r>
          </a:p>
          <a:p>
            <a:r>
              <a:rPr lang="ru-RU" dirty="0" smtClean="0"/>
              <a:t>в)Запишите формулу зависимости площади круга S в</a:t>
            </a:r>
            <a:r>
              <a:rPr lang="ru-RU" dirty="0"/>
              <a:t> </a:t>
            </a:r>
            <a:r>
              <a:rPr lang="ru-RU" dirty="0" smtClean="0"/>
              <a:t>м</a:t>
            </a:r>
            <a:r>
              <a:rPr lang="ru-RU" baseline="30000" dirty="0" smtClean="0"/>
              <a:t>2</a:t>
            </a:r>
            <a:r>
              <a:rPr lang="ru-RU" dirty="0" smtClean="0"/>
              <a:t> от длины его радиуса r в</a:t>
            </a:r>
            <a:r>
              <a:rPr lang="ru-RU" dirty="0"/>
              <a:t> </a:t>
            </a:r>
            <a:r>
              <a:rPr lang="ru-RU" dirty="0" smtClean="0"/>
              <a:t>метрах (значение π считать равным 3,14</a:t>
            </a:r>
            <a:r>
              <a:rPr lang="ru-RU" dirty="0"/>
              <a:t>).</a:t>
            </a:r>
          </a:p>
          <a:p>
            <a:r>
              <a:rPr lang="ru-RU" dirty="0"/>
              <a:t>г)В </a:t>
            </a:r>
            <a:r>
              <a:rPr lang="ru-RU" dirty="0" smtClean="0"/>
              <a:t>каждом ряду концертного зала n мест, а</a:t>
            </a:r>
            <a:r>
              <a:rPr lang="ru-RU" dirty="0"/>
              <a:t> </a:t>
            </a:r>
            <a:r>
              <a:rPr lang="ru-RU" dirty="0" smtClean="0"/>
              <a:t>рядов в</a:t>
            </a:r>
            <a:r>
              <a:rPr lang="ru-RU" dirty="0"/>
              <a:t> </a:t>
            </a:r>
            <a:r>
              <a:rPr lang="ru-RU" dirty="0" smtClean="0"/>
              <a:t>1,5 раза больше. Запишите формулу зависимости общего количества мест в</a:t>
            </a:r>
            <a:r>
              <a:rPr lang="ru-RU" dirty="0"/>
              <a:t> </a:t>
            </a:r>
            <a:r>
              <a:rPr lang="ru-RU" dirty="0" smtClean="0"/>
              <a:t>зале C от числа мест в</a:t>
            </a:r>
            <a:r>
              <a:rPr lang="ru-RU" dirty="0"/>
              <a:t> </a:t>
            </a:r>
            <a:r>
              <a:rPr lang="ru-RU" dirty="0" smtClean="0"/>
              <a:t>ряду и</a:t>
            </a:r>
            <a:r>
              <a:rPr lang="ru-RU" dirty="0"/>
              <a:t> </a:t>
            </a:r>
            <a:r>
              <a:rPr lang="ru-RU" dirty="0" smtClean="0"/>
              <a:t>количества рядов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Актуализация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/>
              <a:t>Что общего во всех построенных вами формулах? </a:t>
            </a:r>
          </a:p>
          <a:p>
            <a:pPr marL="0">
              <a:spcBef>
                <a:spcPts val="0"/>
              </a:spcBef>
            </a:pPr>
            <a:r>
              <a:rPr lang="ru-RU" dirty="0" smtClean="0"/>
              <a:t>Запишите их с</a:t>
            </a:r>
            <a:r>
              <a:rPr lang="ru-RU" dirty="0"/>
              <a:t> </a:t>
            </a:r>
            <a:r>
              <a:rPr lang="ru-RU" dirty="0" smtClean="0"/>
              <a:t>помощью одной общей формулы. </a:t>
            </a:r>
          </a:p>
          <a:p>
            <a:pPr marL="0">
              <a:spcBef>
                <a:spcPts val="0"/>
              </a:spcBef>
            </a:pPr>
            <a:r>
              <a:rPr lang="ru-RU" dirty="0" smtClean="0"/>
              <a:t>Является ли данная зависимость функциональной?</a:t>
            </a:r>
          </a:p>
        </p:txBody>
      </p:sp>
      <p:sp>
        <p:nvSpPr>
          <p:cNvPr id="4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Актуализация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2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Пробное 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Постройте график функции без использования таблицы за 1 минуту: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2(х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 </a:t>
            </a:r>
            <a:r>
              <a:rPr lang="ru-RU" dirty="0" smtClean="0"/>
              <a:t>.</a:t>
            </a:r>
          </a:p>
          <a:p>
            <a:r>
              <a:rPr lang="ru-RU" dirty="0"/>
              <a:t>Обсудите в группах, какие затруднения </a:t>
            </a:r>
            <a:r>
              <a:rPr lang="ru-RU" dirty="0" smtClean="0"/>
              <a:t>у вас возникли?</a:t>
            </a:r>
          </a:p>
          <a:p>
            <a:r>
              <a:rPr lang="ru-RU" dirty="0" smtClean="0"/>
              <a:t>Действительно, вы пока не можете построить график данной функции без таблицы (а кто построил, не может пока обосновать, верно ли выполнил построения без таблицы).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962</TotalTime>
  <Words>1354</Words>
  <Application>Microsoft Office PowerPoint</Application>
  <PresentationFormat>Экран (4:3)</PresentationFormat>
  <Paragraphs>174</Paragraphs>
  <Slides>25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Паркет</vt:lpstr>
      <vt:lpstr>Microsoft Word Document</vt:lpstr>
      <vt:lpstr>Презентация к уроку по учебному предмету «Алгебра» в 8-ом классе на тему   «Функции y=ax2+h; y=a(x–d)2; y=a(x–d)2+h и их графики».</vt:lpstr>
      <vt:lpstr>Математика - это язык, на котором написана книга природы.                                               Г.Галилей</vt:lpstr>
      <vt:lpstr>у = ах2 </vt:lpstr>
      <vt:lpstr>Актуализация знаний</vt:lpstr>
      <vt:lpstr>Актуализация знаний</vt:lpstr>
      <vt:lpstr>Актуализация знаний</vt:lpstr>
      <vt:lpstr>Актуализация знаний</vt:lpstr>
      <vt:lpstr>Актуализация знаний</vt:lpstr>
      <vt:lpstr>Пробное действие</vt:lpstr>
      <vt:lpstr>Выявление места и причины затруднения</vt:lpstr>
      <vt:lpstr>Построение проекта выхода из затруднения</vt:lpstr>
      <vt:lpstr>Выполните задание:</vt:lpstr>
      <vt:lpstr>Возможный план действий</vt:lpstr>
      <vt:lpstr>Возможный план действий</vt:lpstr>
      <vt:lpstr>Выполнение плана</vt:lpstr>
      <vt:lpstr>Выполнение плана</vt:lpstr>
      <vt:lpstr>Ответы на вопросы</vt:lpstr>
      <vt:lpstr>Открытие нового знания</vt:lpstr>
      <vt:lpstr>Алгоритм построения графика функции      у = а(х – d)2 + h </vt:lpstr>
      <vt:lpstr>Презентация PowerPoint</vt:lpstr>
      <vt:lpstr>Первичное закрепление во внешней речи</vt:lpstr>
      <vt:lpstr>Презентация PowerPoint</vt:lpstr>
      <vt:lpstr>Презентация PowerPoint</vt:lpstr>
      <vt:lpstr>Рефлексия по самостоятельной работе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35</cp:revision>
  <dcterms:created xsi:type="dcterms:W3CDTF">2016-05-30T06:17:13Z</dcterms:created>
  <dcterms:modified xsi:type="dcterms:W3CDTF">2016-05-31T13:48:54Z</dcterms:modified>
</cp:coreProperties>
</file>