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3" r:id="rId3"/>
    <p:sldId id="284" r:id="rId4"/>
    <p:sldId id="279" r:id="rId5"/>
    <p:sldId id="281" r:id="rId6"/>
    <p:sldId id="286" r:id="rId7"/>
    <p:sldId id="285" r:id="rId8"/>
    <p:sldId id="290" r:id="rId9"/>
    <p:sldId id="291" r:id="rId10"/>
    <p:sldId id="298" r:id="rId11"/>
    <p:sldId id="294" r:id="rId12"/>
    <p:sldId id="296" r:id="rId13"/>
    <p:sldId id="301" r:id="rId14"/>
    <p:sldId id="292" r:id="rId15"/>
    <p:sldId id="297" r:id="rId16"/>
    <p:sldId id="300" r:id="rId17"/>
    <p:sldId id="293" r:id="rId18"/>
    <p:sldId id="299" r:id="rId19"/>
    <p:sldId id="295" r:id="rId20"/>
    <p:sldId id="302" r:id="rId21"/>
    <p:sldId id="303" r:id="rId22"/>
    <p:sldId id="304" r:id="rId23"/>
    <p:sldId id="307" r:id="rId24"/>
    <p:sldId id="305" r:id="rId25"/>
    <p:sldId id="306" r:id="rId26"/>
    <p:sldId id="308" r:id="rId27"/>
    <p:sldId id="30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51ACC"/>
    <a:srgbClr val="663300"/>
    <a:srgbClr val="993300"/>
    <a:srgbClr val="FF99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>
        <p:scale>
          <a:sx n="66" d="100"/>
          <a:sy n="66" d="100"/>
        </p:scale>
        <p:origin x="-167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02D3BE-54EC-4A2D-88A0-7692E0D116F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B10EA1-9ED1-4F52-A8D6-FD52CC4A6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72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82859-ADD2-4EE4-A9A5-DDCBFF24A6AA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00495B-16C3-42FD-99DF-038637B21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73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BD0F60-F0D6-49B9-AF93-051ABF49F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4C9700-709A-49F1-A0A4-700FAAAB1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827106-B0AE-4F80-80CD-992A1FA0B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6048375"/>
            <a:ext cx="1656184" cy="809625"/>
          </a:xfrm>
          <a:prstGeom prst="rect">
            <a:avLst/>
          </a:prstGeom>
        </p:spPr>
      </p:pic>
      <p:pic>
        <p:nvPicPr>
          <p:cNvPr id="5" name="Рисунок 4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696" y="6048375"/>
            <a:ext cx="1656184" cy="809625"/>
          </a:xfrm>
          <a:prstGeom prst="rect">
            <a:avLst/>
          </a:prstGeom>
        </p:spPr>
      </p:pic>
      <p:pic>
        <p:nvPicPr>
          <p:cNvPr id="6" name="Рисунок 5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6048375"/>
            <a:ext cx="1656184" cy="809625"/>
          </a:xfrm>
          <a:prstGeom prst="rect">
            <a:avLst/>
          </a:prstGeom>
        </p:spPr>
      </p:pic>
      <p:pic>
        <p:nvPicPr>
          <p:cNvPr id="7" name="Рисунок 6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6048375"/>
            <a:ext cx="1656184" cy="809625"/>
          </a:xfrm>
          <a:prstGeom prst="rect">
            <a:avLst/>
          </a:prstGeom>
        </p:spPr>
      </p:pic>
      <p:pic>
        <p:nvPicPr>
          <p:cNvPr id="8" name="Рисунок 17" descr="httpblackpanter.moy.su_ph192690269617.gif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092825"/>
            <a:ext cx="1266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v"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8172450" y="6308725"/>
            <a:ext cx="1127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72450" y="6308725"/>
            <a:ext cx="1127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D489EB-47E4-4F7C-BB00-4048161D4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noFill/>
        </p:spPr>
        <p:txBody>
          <a:bodyPr/>
          <a:lstStyle>
            <a:lvl1pPr>
              <a:defRPr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6048375"/>
            <a:ext cx="1656184" cy="809625"/>
          </a:xfrm>
          <a:prstGeom prst="rect">
            <a:avLst/>
          </a:prstGeom>
        </p:spPr>
      </p:pic>
      <p:pic>
        <p:nvPicPr>
          <p:cNvPr id="3" name="Рисунок 2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696" y="6048375"/>
            <a:ext cx="1656184" cy="809625"/>
          </a:xfrm>
          <a:prstGeom prst="rect">
            <a:avLst/>
          </a:prstGeom>
        </p:spPr>
      </p:pic>
      <p:pic>
        <p:nvPicPr>
          <p:cNvPr id="4" name="Рисунок 3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6048375"/>
            <a:ext cx="1656184" cy="809625"/>
          </a:xfrm>
          <a:prstGeom prst="rect">
            <a:avLst/>
          </a:prstGeom>
        </p:spPr>
      </p:pic>
      <p:pic>
        <p:nvPicPr>
          <p:cNvPr id="5" name="Рисунок 4" descr="httpwww.trafaret.netid=58&amp;next_page=50&amp;lang=ru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6048375"/>
            <a:ext cx="1656184" cy="809625"/>
          </a:xfrm>
          <a:prstGeom prst="rect">
            <a:avLst/>
          </a:prstGeom>
        </p:spPr>
      </p:pic>
      <p:pic>
        <p:nvPicPr>
          <p:cNvPr id="6" name="Рисунок 17" descr="httpblackpanter.moy.su_ph192690269617.gif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092825"/>
            <a:ext cx="1266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06F67C-472E-4C32-B021-09ACCBF68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A6E6E4-BF8C-4118-B859-26577D469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8" name="Рисунок 7" descr="httpwww.trafaret.netid=58&amp;next_page=50&amp;lang=ru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6048375"/>
            <a:ext cx="1656184" cy="809625"/>
          </a:xfrm>
          <a:prstGeom prst="rect">
            <a:avLst/>
          </a:prstGeom>
        </p:spPr>
      </p:pic>
      <p:pic>
        <p:nvPicPr>
          <p:cNvPr id="9" name="Рисунок 8" descr="httpwww.trafaret.netid=58&amp;next_page=50&amp;lang=ru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696" y="6048375"/>
            <a:ext cx="1656184" cy="809625"/>
          </a:xfrm>
          <a:prstGeom prst="rect">
            <a:avLst/>
          </a:prstGeom>
        </p:spPr>
      </p:pic>
      <p:pic>
        <p:nvPicPr>
          <p:cNvPr id="10" name="Рисунок 9" descr="httpwww.trafaret.netid=58&amp;next_page=50&amp;lang=ru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6048375"/>
            <a:ext cx="1656184" cy="809625"/>
          </a:xfrm>
          <a:prstGeom prst="rect">
            <a:avLst/>
          </a:prstGeom>
        </p:spPr>
      </p:pic>
      <p:pic>
        <p:nvPicPr>
          <p:cNvPr id="11" name="Рисунок 10" descr="httpwww.trafaret.netid=58&amp;next_page=50&amp;lang=ru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6048375"/>
            <a:ext cx="1656184" cy="809625"/>
          </a:xfrm>
          <a:prstGeom prst="rect">
            <a:avLst/>
          </a:prstGeom>
        </p:spPr>
      </p:pic>
      <p:pic>
        <p:nvPicPr>
          <p:cNvPr id="1032" name="Рисунок 11" descr="httpblackpanter.moy.su_ph192690269617.gif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6092825"/>
            <a:ext cx="1266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leopard-panthera-pardus-saxicolo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36296" y="188640"/>
            <a:ext cx="1512168" cy="1438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med">
    <p:wedg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v"/>
        <a:defRPr sz="3200" kern="1200">
          <a:solidFill>
            <a:srgbClr val="91581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v"/>
        <a:defRPr sz="2800" kern="1200">
          <a:solidFill>
            <a:srgbClr val="91581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v"/>
        <a:defRPr sz="2400" kern="1200">
          <a:solidFill>
            <a:srgbClr val="91581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v"/>
        <a:defRPr sz="2000" kern="1200">
          <a:solidFill>
            <a:srgbClr val="91581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v"/>
        <a:defRPr sz="2000" kern="1200">
          <a:solidFill>
            <a:srgbClr val="9158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go.html?href=http://to-name.ru/otchectv/otchectv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4web.ru/go.html?href=http://to-name.ru/names/rasvilka.htm" TargetMode="External"/><Relationship Id="rId4" Type="http://schemas.openxmlformats.org/officeDocument/2006/relationships/hyperlink" Target="http://doc4web.ru/go.html?href=http://to-name.ru/surname/istoria-russkih-familij.htm##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0;&#1083;&#1080;&#1103;\Desktop\&#1044;&#1077;&#1090;&#1089;&#1082;&#1072;&#1103;_&#1087;&#1077;&#1089;&#1077;&#1085;&#1082;&#1072;_-_&#1055;&#1088;&#1086;_&#1084;&#1086;&#1102;_&#1089;&#1077;&#1084;&#1100;&#1102;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go.html?href=http://www.5plys.ru/sov_tvoya_semya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4web.ru/go.html?href=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278605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Юлия\Desktop\28028_html_1c7c6b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5243" cy="7234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1500174"/>
            <a:ext cx="45720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Пошеченкова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Юлия Юрьевна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Магнитогорск МОУ «СОШ№64»</a:t>
            </a:r>
          </a:p>
          <a:p>
            <a:pPr algn="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уроку-практикуму (проект)  по учебному предмету «Окружающий мир» во 2-ом классе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тему: «Моя семья»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714488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толковом словаре Ожегова С. И. записано так: 1.Семья это группа родственников, живущих вместе.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понять, что несколько разных людей это одна семья? Что объединяет членов семьи?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428736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у людей всегда были фамилии?</a:t>
            </a:r>
          </a:p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появилась фамилия?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133356"/>
            <a:ext cx="72866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Фамилии в русской именной формуле появились поздно. Большинство из них произошло от </a:t>
            </a:r>
            <a:r>
              <a:rPr lang="ru-RU" sz="2400" u="sng" dirty="0" smtClean="0">
                <a:solidFill>
                  <a:srgbClr val="FF0000"/>
                </a:solidFill>
                <a:hlinkClick r:id="rId3"/>
              </a:rPr>
              <a:t>отчеств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hlinkClick r:id="rId4"/>
              </a:rPr>
              <a:t>(по </a:t>
            </a:r>
            <a:r>
              <a:rPr lang="ru-RU" sz="2400" dirty="0" err="1" smtClean="0">
                <a:solidFill>
                  <a:srgbClr val="FF0000"/>
                </a:solidFill>
                <a:hlinkClick r:id="rId4"/>
              </a:rPr>
              <a:t>крестильному</a:t>
            </a:r>
            <a:r>
              <a:rPr lang="ru-RU" sz="2400" b="1" dirty="0" err="1" smtClean="0">
                <a:solidFill>
                  <a:srgbClr val="FF0000"/>
                </a:solidFill>
                <a:hlinkClick r:id="rId4"/>
              </a:rPr>
              <a:t>Крещение</a:t>
            </a:r>
            <a:r>
              <a:rPr lang="ru-RU" sz="2400" dirty="0" smtClean="0">
                <a:solidFill>
                  <a:srgbClr val="FF0000"/>
                </a:solidFill>
                <a:hlinkClick r:id="rId4"/>
              </a:rPr>
              <a:t> — одно из христианских таинств. Обряд, означающий приобщение к церкви (человека погружают в воду, обливают или кропят водой).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или мирскому имени одного из предков),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прозвищ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Прозвище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 — название, даваемое человеку по какой-либо его характерной черте, свойству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(по роду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деятельности, месту происхождения или какой-то другой особенности предка) или других родовых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имён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428736"/>
            <a:ext cx="84296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3-ье задание: Перед вами различные иллюстрации. Попробуйте по ним придумать фамилию.</a:t>
            </a:r>
          </a:p>
        </p:txBody>
      </p:sp>
      <p:pic>
        <p:nvPicPr>
          <p:cNvPr id="6146" name="Picture 2" descr="C:\Users\Юлия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273">
            <a:off x="928662" y="5072074"/>
            <a:ext cx="1379160" cy="990591"/>
          </a:xfrm>
          <a:prstGeom prst="rect">
            <a:avLst/>
          </a:prstGeom>
          <a:noFill/>
        </p:spPr>
      </p:pic>
      <p:pic>
        <p:nvPicPr>
          <p:cNvPr id="6147" name="Picture 3" descr="C:\Users\Юлия\Desktop\b_331bd7256c5ec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797">
            <a:off x="2793911" y="4865620"/>
            <a:ext cx="1262050" cy="1262050"/>
          </a:xfrm>
          <a:prstGeom prst="rect">
            <a:avLst/>
          </a:prstGeom>
          <a:noFill/>
        </p:spPr>
      </p:pic>
      <p:pic>
        <p:nvPicPr>
          <p:cNvPr id="6149" name="Picture 5" descr="C:\Users\Юлия\Desktop\07labgi0l1269476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2674">
            <a:off x="4429124" y="4786322"/>
            <a:ext cx="1955042" cy="1581140"/>
          </a:xfrm>
          <a:prstGeom prst="rect">
            <a:avLst/>
          </a:prstGeom>
          <a:noFill/>
        </p:spPr>
      </p:pic>
      <p:pic>
        <p:nvPicPr>
          <p:cNvPr id="6150" name="Picture 6" descr="C:\Users\Юлия\Desktop\3ad76492fc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035">
            <a:off x="6786578" y="3214686"/>
            <a:ext cx="1547802" cy="11269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1285860"/>
            <a:ext cx="82868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это великий дар. Когда – то, Лев Толстой сказал прекрасные слова: «Счастлив тот, кто счастлив у себя дома». Каждому из нас необходимо такое место, где не надо притворяться, где тебя не обманут, где поймут и поддержат,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можно отдохнуть душой. Такое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место –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твоя семья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твой дом. 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1571612"/>
            <a:ext cx="75724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Семейные традиции!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4500570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Рассматриваем фотографии ваших семей на досуге.</a:t>
            </a:r>
            <a:endParaRPr lang="ru-RU" sz="3200" dirty="0"/>
          </a:p>
        </p:txBody>
      </p:sp>
      <p:pic>
        <p:nvPicPr>
          <p:cNvPr id="7170" name="Picture 2" descr="C:\Users\Юлия\Desktop\4814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9966">
            <a:off x="6761587" y="2982980"/>
            <a:ext cx="1916692" cy="1276996"/>
          </a:xfrm>
          <a:prstGeom prst="rect">
            <a:avLst/>
          </a:prstGeom>
          <a:noFill/>
        </p:spPr>
      </p:pic>
      <p:pic>
        <p:nvPicPr>
          <p:cNvPr id="7171" name="Picture 3" descr="C:\Users\Юлия\Desktop\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1963">
            <a:off x="122589" y="2140980"/>
            <a:ext cx="2105032" cy="1361012"/>
          </a:xfrm>
          <a:prstGeom prst="rect">
            <a:avLst/>
          </a:prstGeom>
          <a:noFill/>
        </p:spPr>
      </p:pic>
      <p:pic>
        <p:nvPicPr>
          <p:cNvPr id="7172" name="Picture 4" descr="C:\Users\Юлия\Desktop\i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3250">
            <a:off x="428596" y="4714884"/>
            <a:ext cx="1607348" cy="10715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571876"/>
            <a:ext cx="7903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Давайте отдохнём!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02" y="492919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Покажем свои маленькие семейные традиции в движении</a:t>
            </a:r>
            <a:endParaRPr lang="ru-RU" sz="3200" dirty="0"/>
          </a:p>
        </p:txBody>
      </p:sp>
      <p:pic>
        <p:nvPicPr>
          <p:cNvPr id="8194" name="Picture 2" descr="C:\Users\Юли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3900515" cy="24378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428736"/>
            <a:ext cx="731105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4-ое задание: Прослушать песню «Моя семья» и выписать всех членов семьи, о которых поют.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етская_песенка_-_Про_мою_семь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5715016"/>
            <a:ext cx="304800" cy="304800"/>
          </a:xfrm>
          <a:prstGeom prst="rect">
            <a:avLst/>
          </a:prstGeom>
        </p:spPr>
      </p:pic>
      <p:pic>
        <p:nvPicPr>
          <p:cNvPr id="9218" name="Picture 2" descr="C:\Users\Юлия\Desktop\bigpreview_Cartoon-Fami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5" y="1071546"/>
            <a:ext cx="2666995" cy="16678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Юлия\Desktop\131141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630"/>
            <a:ext cx="9144000" cy="68271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071678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семейном кругу мы с вами растем.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Основа основ - родительский дом.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семейном кругу все корни твои,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в жизни ты входишь из семьи.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семейном кругу мы жизнь создаем,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Основа основ - родительский дом».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428736"/>
            <a:ext cx="731105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5-ое задание: Нарисовать и защитить свой проект в группах по теме «Моя идеальная семья».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214422"/>
            <a:ext cx="95012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Здравствуйте, дорогие ребята!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2857496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Работаем в паре. Дарим друг другу свою теплоту и улыбку: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-Я желаю тебе сегодня…..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-Ты желаешь мне сегодня….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-Мы желаем друг другу сегодня…...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-Обнимемся.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97650" y="2071678"/>
            <a:ext cx="5258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Настроимся вместе на урок: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Юлия\Desktop\28028_html_1c7c6b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1571612"/>
            <a:ext cx="7311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Защита проектов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3" name="Picture 3" descr="C:\Users\Юлия\Desktop\mosc394d46e2d050a94dac43082d81c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269080">
            <a:off x="1536761" y="3127437"/>
            <a:ext cx="3409436" cy="2375914"/>
          </a:xfrm>
          <a:prstGeom prst="rect">
            <a:avLst/>
          </a:prstGeom>
          <a:noFill/>
        </p:spPr>
      </p:pic>
      <p:pic>
        <p:nvPicPr>
          <p:cNvPr id="25604" name="Picture 4" descr="C:\Users\Юлия\Desktop\Schul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8888">
            <a:off x="4567843" y="2997305"/>
            <a:ext cx="3159595" cy="2111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1538" y="1428736"/>
            <a:ext cx="7311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Оцените своё настроение теперь: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500438"/>
            <a:ext cx="1785945" cy="1785945"/>
          </a:xfrm>
          <a:prstGeom prst="rect">
            <a:avLst/>
          </a:prstGeom>
        </p:spPr>
      </p:pic>
      <p:pic>
        <p:nvPicPr>
          <p:cNvPr id="5" name="Рисунок 4" descr="0VDq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714752"/>
            <a:ext cx="1928802" cy="1928802"/>
          </a:xfrm>
          <a:prstGeom prst="rect">
            <a:avLst/>
          </a:prstGeom>
        </p:spPr>
      </p:pic>
      <p:pic>
        <p:nvPicPr>
          <p:cNvPr id="6" name="Рисунок 5" descr="о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357562"/>
            <a:ext cx="1857378" cy="185737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2928934"/>
            <a:ext cx="5143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приобрёл…………………….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научился……………………….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понял, что………………………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трудно………………………..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интересно……………………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Хочу сказать “спасибо”…………..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6008" y="1500174"/>
            <a:ext cx="646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Продолжи фразу: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357826"/>
            <a:ext cx="5648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Оцените работу вашей группы.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2038" y="1214422"/>
            <a:ext cx="90419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Какая пословица подходит к нашему уроку:</a:t>
            </a:r>
            <a:endParaRPr lang="ru-RU" sz="3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500306"/>
            <a:ext cx="5929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Жизнь прекрасна, когда в доме мир.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Птица радуется весне, а ребенок матери.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У ребенка заболит пальчик, а у матери – сердце.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На чистой тарелке и щи вкуснее.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1571612"/>
            <a:ext cx="7525365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Выберите один вариант домашнего задания.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1 вариант – нарисовать свою семью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2 вариант – сочинить стихотворение о своей семье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3 вариант – составить древо своей семьи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166843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Что, может быть, семьи дороже?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Теплом встречает отчий дом.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Здесь ждут тебя всегда с любовью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 провожают в путь с добром!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Отец и мать, и дети дружно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Сидят за праздничным столом.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 вместе им совсем не скучно,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А интересно впятером.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Малыш для старших – как любимец,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Родители – во всём мудрей.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Любимый папа – друг, кормилец,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А мама ближе всех, родней.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Любите и цените счастье!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Оно рождается в семье!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Что, может быть, её дороже?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 этой сказочной земле!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Хочется пожелать вам всего хорошего, здоровья и семейного благополучия. Чтобы семьи ваши обходила беда стороной. Мир вам и вашему дому!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60033">
            <a:off x="3215703" y="2338502"/>
            <a:ext cx="605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урок!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1571612"/>
            <a:ext cx="7525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Нашу беседу мы закончим песней о мире, о счастье.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(Все поют песню «Пусть всегда будет солнце»; музыка А.Островского, слова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Л.Ошанина</a:t>
            </a:r>
            <a:r>
              <a:rPr lang="ru-RU" sz="4400" b="1" i="1" dirty="0" smtClean="0">
                <a:solidFill>
                  <a:srgbClr val="0070C0"/>
                </a:solidFill>
              </a:rPr>
              <a:t>).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1571612"/>
            <a:ext cx="7525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7572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Список, используемой литературы: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Учебник</a:t>
            </a:r>
            <a:r>
              <a:rPr lang="ru-RU" dirty="0" smtClean="0"/>
              <a:t> «</a:t>
            </a:r>
            <a:r>
              <a:rPr lang="ru-RU" b="1" dirty="0" smtClean="0"/>
              <a:t>Окружающий</a:t>
            </a:r>
            <a:r>
              <a:rPr lang="ru-RU" dirty="0" smtClean="0"/>
              <a:t> </a:t>
            </a:r>
            <a:r>
              <a:rPr lang="ru-RU" b="1" dirty="0" smtClean="0"/>
              <a:t>мир</a:t>
            </a:r>
            <a:r>
              <a:rPr lang="ru-RU" dirty="0" smtClean="0"/>
              <a:t>» </a:t>
            </a:r>
            <a:r>
              <a:rPr lang="ru-RU" b="1" dirty="0" smtClean="0"/>
              <a:t>2</a:t>
            </a:r>
            <a:r>
              <a:rPr lang="ru-RU" dirty="0" smtClean="0"/>
              <a:t> </a:t>
            </a:r>
            <a:r>
              <a:rPr lang="ru-RU" b="1" dirty="0" smtClean="0"/>
              <a:t>класс</a:t>
            </a:r>
            <a:r>
              <a:rPr lang="ru-RU" dirty="0" smtClean="0"/>
              <a:t> (авторы Г.Г. </a:t>
            </a:r>
            <a:r>
              <a:rPr lang="ru-RU" dirty="0" err="1" smtClean="0"/>
              <a:t>Ивченкова</a:t>
            </a:r>
            <a:r>
              <a:rPr lang="ru-RU" dirty="0" smtClean="0"/>
              <a:t>, И.В. Потапов) издательств "</a:t>
            </a:r>
            <a:r>
              <a:rPr lang="ru-RU" dirty="0" err="1" smtClean="0"/>
              <a:t>Астрель</a:t>
            </a:r>
            <a:r>
              <a:rPr lang="ru-RU" dirty="0" smtClean="0"/>
              <a:t>" и "АСТ" </a:t>
            </a:r>
          </a:p>
          <a:p>
            <a:r>
              <a:rPr lang="ru-RU" b="1" dirty="0" smtClean="0"/>
              <a:t>Рабочая тетрадь к учебнику </a:t>
            </a:r>
            <a:r>
              <a:rPr lang="ru-RU" dirty="0" smtClean="0"/>
              <a:t>«</a:t>
            </a:r>
            <a:r>
              <a:rPr lang="ru-RU" b="1" dirty="0" smtClean="0"/>
              <a:t>Окружающий</a:t>
            </a:r>
            <a:r>
              <a:rPr lang="ru-RU" dirty="0" smtClean="0"/>
              <a:t> </a:t>
            </a:r>
            <a:r>
              <a:rPr lang="ru-RU" b="1" dirty="0" smtClean="0"/>
              <a:t>мир</a:t>
            </a:r>
            <a:r>
              <a:rPr lang="ru-RU" dirty="0" smtClean="0"/>
              <a:t>» </a:t>
            </a:r>
            <a:r>
              <a:rPr lang="ru-RU" b="1" dirty="0" smtClean="0"/>
              <a:t>2</a:t>
            </a:r>
            <a:r>
              <a:rPr lang="ru-RU" dirty="0" smtClean="0"/>
              <a:t> </a:t>
            </a:r>
            <a:r>
              <a:rPr lang="ru-RU" b="1" dirty="0" smtClean="0"/>
              <a:t>класс</a:t>
            </a:r>
            <a:r>
              <a:rPr lang="ru-RU" dirty="0" smtClean="0"/>
              <a:t> (авторы Г.Г. </a:t>
            </a:r>
            <a:r>
              <a:rPr lang="ru-RU" dirty="0" err="1" smtClean="0"/>
              <a:t>Ивченкова</a:t>
            </a:r>
            <a:r>
              <a:rPr lang="ru-RU" dirty="0" smtClean="0"/>
              <a:t>, И.В. Потапов) издательств "</a:t>
            </a:r>
            <a:r>
              <a:rPr lang="ru-RU" dirty="0" err="1" smtClean="0"/>
              <a:t>Астрель</a:t>
            </a:r>
            <a:r>
              <a:rPr lang="ru-RU" dirty="0" smtClean="0"/>
              <a:t>" и "АСТ" </a:t>
            </a:r>
          </a:p>
          <a:p>
            <a:r>
              <a:rPr lang="ru-RU" b="1" dirty="0" smtClean="0"/>
              <a:t>Поурочные разработки к учебнику «Окружающий</a:t>
            </a:r>
            <a:r>
              <a:rPr lang="ru-RU" dirty="0" smtClean="0"/>
              <a:t> </a:t>
            </a:r>
            <a:r>
              <a:rPr lang="ru-RU" b="1" dirty="0" smtClean="0"/>
              <a:t>мир</a:t>
            </a:r>
            <a:r>
              <a:rPr lang="ru-RU" dirty="0" smtClean="0"/>
              <a:t>» </a:t>
            </a:r>
            <a:r>
              <a:rPr lang="ru-RU" b="1" dirty="0" smtClean="0"/>
              <a:t>2</a:t>
            </a:r>
            <a:r>
              <a:rPr lang="ru-RU" dirty="0" smtClean="0"/>
              <a:t> </a:t>
            </a:r>
            <a:r>
              <a:rPr lang="ru-RU" b="1" dirty="0" smtClean="0"/>
              <a:t>класс</a:t>
            </a:r>
            <a:r>
              <a:rPr lang="ru-RU" dirty="0" smtClean="0"/>
              <a:t> (авторы Г.Г. </a:t>
            </a:r>
            <a:r>
              <a:rPr lang="ru-RU" dirty="0" err="1" smtClean="0"/>
              <a:t>Ивченкова</a:t>
            </a:r>
            <a:r>
              <a:rPr lang="ru-RU" dirty="0" smtClean="0"/>
              <a:t>, И.В. Потапов) издательств "</a:t>
            </a:r>
            <a:r>
              <a:rPr lang="ru-RU" dirty="0" err="1" smtClean="0"/>
              <a:t>Астрель</a:t>
            </a:r>
            <a:r>
              <a:rPr lang="ru-RU" dirty="0" smtClean="0"/>
              <a:t>" и "АСТ" </a:t>
            </a:r>
          </a:p>
          <a:p>
            <a:endParaRPr lang="ru-RU" dirty="0" smtClean="0"/>
          </a:p>
          <a:p>
            <a:pPr algn="ctr"/>
            <a:r>
              <a:rPr lang="ru-RU" b="1" i="1" dirty="0" smtClean="0"/>
              <a:t>Интернет-ресурсы: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3"/>
              </a:rPr>
              <a:t>http://www.5plys.ru/sov_tvoya_semya.htm</a:t>
            </a:r>
            <a:r>
              <a:rPr lang="ru-RU" dirty="0" smtClean="0"/>
              <a:t> - занимательный сайт для школьников "5 + точка </a:t>
            </a:r>
            <a:r>
              <a:rPr lang="ru-RU" dirty="0" err="1" smtClean="0"/>
              <a:t>ru</a:t>
            </a:r>
            <a:r>
              <a:rPr lang="ru-RU" dirty="0" smtClean="0"/>
              <a:t>"/ Ты и твоя семья. </a:t>
            </a:r>
          </a:p>
          <a:p>
            <a:r>
              <a:rPr lang="ru-RU" dirty="0" smtClean="0"/>
              <a:t>http://www.razumniki.ru - раннее развитие детей (детские стихи про семью) </a:t>
            </a:r>
          </a:p>
          <a:p>
            <a:r>
              <a:rPr lang="ru-RU" u="sng" dirty="0" smtClean="0">
                <a:hlinkClick r:id="rId4"/>
              </a:rPr>
              <a:t>http://images.yandex.ru</a:t>
            </a:r>
            <a:r>
              <a:rPr lang="ru-RU" dirty="0" smtClean="0"/>
              <a:t> - сайт фотографий из жизни семьи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8662" y="1142984"/>
            <a:ext cx="7311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Какое у меня сейчас настроение?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500438"/>
            <a:ext cx="1785945" cy="1785945"/>
          </a:xfrm>
          <a:prstGeom prst="rect">
            <a:avLst/>
          </a:prstGeom>
        </p:spPr>
      </p:pic>
      <p:pic>
        <p:nvPicPr>
          <p:cNvPr id="13" name="Рисунок 12" descr="о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786058"/>
            <a:ext cx="1857378" cy="1857378"/>
          </a:xfrm>
          <a:prstGeom prst="rect">
            <a:avLst/>
          </a:prstGeom>
        </p:spPr>
      </p:pic>
      <p:pic>
        <p:nvPicPr>
          <p:cNvPr id="15" name="Рисунок 14" descr="0VDq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571876"/>
            <a:ext cx="1928802" cy="192880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0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428736"/>
            <a:ext cx="584590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Давайте вспомним, о чем мы говорили на прошлом уроке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C:\Users\Юлия\Desktop\0082d37afde40278a2565cc01cf6b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26">
            <a:off x="357158" y="2714620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C:\Users\Юлия\Desktop\x_89dc5f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505">
            <a:off x="6348960" y="1754880"/>
            <a:ext cx="2263764" cy="16978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Юлия\Desktop\28028_html_1c7c6b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071546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чём будем говорить сегодня?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464344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3108" y="2714620"/>
            <a:ext cx="492915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Без чего на белом свете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Взрослым не прожить и детям?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Кто поддержит вас, друзья?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Ваша дружная...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Это слово каждый знает,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Ни на что не променяет!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К цифре «семь» добавлю «я»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haroni" pitchFamily="2" charset="-79"/>
              </a:rPr>
              <a:t>Что получится?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050" name="Picture 2" descr="C:\Users\Юлия\Desktop\1.m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3105">
            <a:off x="112066" y="2172468"/>
            <a:ext cx="2000232" cy="1402564"/>
          </a:xfrm>
          <a:prstGeom prst="rect">
            <a:avLst/>
          </a:prstGeom>
          <a:noFill/>
        </p:spPr>
      </p:pic>
      <p:pic>
        <p:nvPicPr>
          <p:cNvPr id="2051" name="Picture 3" descr="C:\Users\Юлия\Desktop\1255216326_d181d0b5d0bcd18cd18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428868"/>
            <a:ext cx="1763482" cy="1323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1255216326_d181d0b5d0bcd18cd18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285860"/>
            <a:ext cx="592935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ЧТО ЭТО- СЕМЬЯ?</a:t>
            </a:r>
            <a:endParaRPr lang="ru-RU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Юлия\Desktop\28028_html_1c7c6b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428736"/>
            <a:ext cx="77153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1-ое задание: Записать каждой группе на листе определение к слову «Семья»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72074"/>
            <a:ext cx="27051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03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697" y="357166"/>
            <a:ext cx="7715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285860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появилось слово семья?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Когда-то о нем не слыхала земля.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Но Еве сказал перед свадьбой Адам: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«Сейчас я тебе 7 вопросов задам: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кто деток родит мне, богиня моя?»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Ева тихонько ответила: «Я».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«Кто платье сошьет, постирает белье,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Меня приласкает, украсит жилье?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Ответь на вопрос мой, подруга моя...»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«Я, я, я», - Ева молвила: «Я».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Сказала она знаменитых семь «Я»,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так на земле появилась семья».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Desktop\dcc20ce4e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096636" cy="21050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28028_html_1c7c6b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1714488"/>
            <a:ext cx="731105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2-ое задание: Найти и прочитать каждой группе в толковых словарях определение </a:t>
            </a: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слову «Семья»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722</Words>
  <Application>Microsoft Office PowerPoint</Application>
  <PresentationFormat>Экран (4:3)</PresentationFormat>
  <Paragraphs>103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Soul Reaver</dc:creator>
  <cp:lastModifiedBy>Юлия</cp:lastModifiedBy>
  <cp:revision>127</cp:revision>
  <dcterms:created xsi:type="dcterms:W3CDTF">2011-07-02T07:31:40Z</dcterms:created>
  <dcterms:modified xsi:type="dcterms:W3CDTF">2015-03-20T12:17:31Z</dcterms:modified>
</cp:coreProperties>
</file>