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301" r:id="rId2"/>
    <p:sldId id="256" r:id="rId3"/>
    <p:sldId id="263" r:id="rId4"/>
    <p:sldId id="265" r:id="rId5"/>
    <p:sldId id="270" r:id="rId6"/>
    <p:sldId id="290" r:id="rId7"/>
    <p:sldId id="273" r:id="rId8"/>
    <p:sldId id="271" r:id="rId9"/>
    <p:sldId id="287" r:id="rId10"/>
    <p:sldId id="300" r:id="rId11"/>
    <p:sldId id="292" r:id="rId12"/>
    <p:sldId id="295" r:id="rId13"/>
    <p:sldId id="286" r:id="rId14"/>
    <p:sldId id="298" r:id="rId15"/>
    <p:sldId id="266" r:id="rId16"/>
    <p:sldId id="267" r:id="rId17"/>
    <p:sldId id="293" r:id="rId18"/>
    <p:sldId id="281" r:id="rId19"/>
    <p:sldId id="289" r:id="rId20"/>
    <p:sldId id="299" r:id="rId21"/>
    <p:sldId id="294" r:id="rId22"/>
    <p:sldId id="296" r:id="rId23"/>
    <p:sldId id="297" r:id="rId24"/>
    <p:sldId id="302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BFF"/>
    <a:srgbClr val="990000"/>
    <a:srgbClr val="FFFFFF"/>
    <a:srgbClr val="0000CC"/>
    <a:srgbClr val="FFDDBF"/>
    <a:srgbClr val="EBBB8A"/>
    <a:srgbClr val="E7B98A"/>
    <a:srgbClr val="050403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34" autoAdjust="0"/>
    <p:restoredTop sz="86323" autoAdjust="0"/>
  </p:normalViewPr>
  <p:slideViewPr>
    <p:cSldViewPr>
      <p:cViewPr>
        <p:scale>
          <a:sx n="60" d="100"/>
          <a:sy n="60" d="100"/>
        </p:scale>
        <p:origin x="-786" y="-3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2821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61C11D9-6EE3-4334-967A-B64E8E349AD4}" type="datetimeFigureOut">
              <a:rPr lang="ru-RU"/>
              <a:pPr>
                <a:defRPr/>
              </a:pPr>
              <a:t>29.03.2016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2557311-CD13-40F2-87CA-20C25F0F46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682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рисунка </a:t>
            </a:r>
            <a:r>
              <a:rPr lang="en-US" smtClean="0"/>
              <a:t>http://art.1september.ru/2005/06/no06-01.jpg</a:t>
            </a: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4E0D23D-9207-44EC-867B-3D5991AF732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E2E6D5F-ED72-4FE9-9B44-A14A12765FF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 Заполнение таблицы в режиме просмотра происходит при использовании встроенных средств </a:t>
            </a:r>
            <a:r>
              <a:rPr lang="en-US" smtClean="0"/>
              <a:t>Microsoft PPT</a:t>
            </a:r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188EC71-7483-41FC-AE78-5E863D81F35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DA4CC27-E892-4BC2-8A80-D672FE71B33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Кнопка – ссылка на скрытый слайд с заданием максимального уровня</a:t>
            </a:r>
          </a:p>
        </p:txBody>
      </p:sp>
      <p:sp>
        <p:nvSpPr>
          <p:cNvPr id="419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157345E-1870-44BA-BD74-71151E57B28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8DE0E-A139-406E-A43B-72B05795FEF1}" type="datetimeFigureOut">
              <a:rPr lang="ru-RU"/>
              <a:pPr>
                <a:defRPr/>
              </a:pPr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ACF2C-3D3C-453B-90A4-8634E18412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E042E-C9F6-49FC-BD6A-024299716530}" type="datetimeFigureOut">
              <a:rPr lang="ru-RU"/>
              <a:pPr>
                <a:defRPr/>
              </a:pPr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3570D-EB85-42BA-8F07-C2A538941A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909F6-84E9-4C5B-ABC9-8B6FF0D7E50D}" type="datetimeFigureOut">
              <a:rPr lang="ru-RU"/>
              <a:pPr>
                <a:defRPr/>
              </a:pPr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D7CCC-40B8-4F6D-B3C1-9B5D2526A1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578350-7CF1-411E-96F1-64D31F7FFAD9}" type="datetimeFigureOut">
              <a:rPr lang="ru-RU"/>
              <a:pPr>
                <a:defRPr/>
              </a:pPr>
              <a:t>29.03.2016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AD6D5-CAA1-4C3C-AA7A-20CBDAB954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3A9667-CA52-4EE2-A50C-ED78A3971FC0}" type="datetimeFigureOut">
              <a:rPr lang="ru-RU"/>
              <a:pPr>
                <a:defRPr/>
              </a:pPr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C460B-D1F1-4944-8326-CB9BF8334F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03313-3A37-4941-9B8C-98671BDC914A}" type="datetimeFigureOut">
              <a:rPr lang="ru-RU"/>
              <a:pPr>
                <a:defRPr/>
              </a:pPr>
              <a:t>29.03.2016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FE643-7A3F-4A2A-8D5C-90BA424DBC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EB25B-C45A-4045-8D8D-77E23CD9A90A}" type="datetimeFigureOut">
              <a:rPr lang="ru-RU"/>
              <a:pPr>
                <a:defRPr/>
              </a:pPr>
              <a:t>29.03.2016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DBBA7-1FD6-499C-BD84-46DDC8D7D4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A5337-8CE6-4D03-B973-DA0E50A30B0C}" type="datetimeFigureOut">
              <a:rPr lang="ru-RU"/>
              <a:pPr>
                <a:defRPr/>
              </a:pPr>
              <a:t>29.03.2016</a:t>
            </a:fld>
            <a:endParaRPr lang="ru-RU"/>
          </a:p>
        </p:txBody>
      </p:sp>
      <p:sp>
        <p:nvSpPr>
          <p:cNvPr id="7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90B946-9050-4218-AF71-D88FBC8FDD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7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10543-ED1B-4EC9-ABB4-A9134CB954D2}" type="datetimeFigureOut">
              <a:rPr lang="ru-RU"/>
              <a:pPr>
                <a:defRPr/>
              </a:pPr>
              <a:t>29.03.2016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2189B-F202-43FD-AB40-126FBF3AA3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AAC01-0EEA-4878-A2A6-C5CB253DF628}" type="datetimeFigureOut">
              <a:rPr lang="ru-RU"/>
              <a:pPr>
                <a:defRPr/>
              </a:pPr>
              <a:t>29.03.2016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52A13-B7A2-4B93-A428-45857F9E10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81213-D33B-4AE9-A1CC-5B6B354E4E9F}" type="datetimeFigureOut">
              <a:rPr lang="ru-RU"/>
              <a:pPr>
                <a:defRPr/>
              </a:pPr>
              <a:t>29.03.2016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048EB-35D1-4170-B8EF-D3BEA4513A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14621A6-67E1-4872-9CC5-911C4127B2EB}" type="datetimeFigureOut">
              <a:rPr lang="ru-RU"/>
              <a:pPr>
                <a:defRPr/>
              </a:pPr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AEDBC05-2FA5-416F-9CB4-C32A8F3865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5" Type="http://schemas.openxmlformats.org/officeDocument/2006/relationships/slide" Target="slide23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slide" Target="slide11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slide" Target="slide13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5" Type="http://schemas.openxmlformats.org/officeDocument/2006/relationships/slide" Target="slide13.xml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16832"/>
            <a:ext cx="8640960" cy="1368152"/>
          </a:xfrm>
        </p:spPr>
        <p:txBody>
          <a:bodyPr>
            <a:noAutofit/>
          </a:bodyPr>
          <a:lstStyle/>
          <a:p>
            <a:r>
              <a:rPr lang="ru-RU" sz="4000" dirty="0" smtClean="0"/>
              <a:t>«Презентация к уроку </a:t>
            </a:r>
            <a:br>
              <a:rPr lang="ru-RU" sz="4000" dirty="0" smtClean="0"/>
            </a:br>
            <a:r>
              <a:rPr lang="ru-RU" sz="4000" dirty="0" smtClean="0"/>
              <a:t>по учебному предмету «История в 5-ом классе на тему «В городе богини Афины»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0737" y="4725144"/>
            <a:ext cx="5113263" cy="925463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/>
              <a:t>Парыгина Любовь Викторовна,</a:t>
            </a:r>
          </a:p>
          <a:p>
            <a:pPr marL="0" indent="0">
              <a:buNone/>
            </a:pPr>
            <a:r>
              <a:rPr lang="ru-RU" sz="2000" dirty="0" smtClean="0"/>
              <a:t>учитель истории, МКОУСОШ  с. Биджан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121912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620688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Самостоятельная работа по рядам </a:t>
            </a:r>
            <a:endParaRPr lang="ru-RU" sz="36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3878136"/>
              </p:ext>
            </p:extLst>
          </p:nvPr>
        </p:nvGraphicFramePr>
        <p:xfrm>
          <a:off x="3907453" y="5733256"/>
          <a:ext cx="4209415" cy="9331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39315"/>
                <a:gridCol w="207010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«+»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«-»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2049" name="Рисунок 1" descr="img0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46" y="3138159"/>
            <a:ext cx="2592288" cy="125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98193" y="5085184"/>
            <a:ext cx="603041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69875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Задание  </a:t>
            </a:r>
            <a:r>
              <a:rPr kumimoji="0" lang="ru-RU" altLang="ru-RU" sz="12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для 3 ряда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Прочитайте 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§</a:t>
            </a:r>
            <a:r>
              <a:rPr kumimoji="0" lang="ru-RU" alt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37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пункт 1.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От имени путешественника, посетившего район Керамик, составьте небольшой рассказ.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Запишите в таблицу плюсы и минусы этого района.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200" dirty="0" smtClean="0">
                <a:latin typeface="Calibri" pitchFamily="34" charset="0"/>
                <a:cs typeface="Times New Roman" pitchFamily="18" charset="0"/>
              </a:rPr>
              <a:t>Сделайте выводы: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3264" y="756898"/>
            <a:ext cx="806482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69875"/>
            <a:r>
              <a:rPr lang="ru-RU" altLang="ru-RU" sz="1200" b="1" dirty="0">
                <a:solidFill>
                  <a:srgbClr val="8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Рабочий лист</a:t>
            </a:r>
            <a:endParaRPr lang="ru-RU" altLang="ru-RU" sz="1100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  <a:p>
            <a:pPr lvl="0" indent="269875" eaLnBrk="0" hangingPunct="0"/>
            <a:r>
              <a:rPr lang="ru-RU" altLang="ru-RU" sz="1200" b="1" dirty="0">
                <a:solidFill>
                  <a:srgbClr val="8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Ф.И. ученика ________________________________________________________________</a:t>
            </a:r>
            <a:endParaRPr lang="ru-RU" altLang="ru-RU" sz="1100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  <a:p>
            <a:pPr lvl="0" indent="269875" eaLnBrk="0" hangingPunct="0"/>
            <a:r>
              <a:rPr lang="ru-RU" altLang="ru-RU" sz="1200" b="1" dirty="0">
                <a:solidFill>
                  <a:srgbClr val="8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Тема урока: _________________________________________________________________</a:t>
            </a:r>
            <a:endParaRPr lang="ru-RU" altLang="ru-RU" sz="1100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  <a:p>
            <a:pPr lvl="0" indent="269875" eaLnBrk="0" hangingPunct="0"/>
            <a:r>
              <a:rPr lang="ru-RU" altLang="ru-RU" sz="1200" b="1" u="sng" dirty="0">
                <a:solidFill>
                  <a:srgbClr val="8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Задание   </a:t>
            </a:r>
            <a:r>
              <a:rPr lang="ru-RU" altLang="ru-RU" sz="1200" i="1" u="sng" dirty="0">
                <a:solidFill>
                  <a:srgbClr val="8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для 1 ряда</a:t>
            </a:r>
            <a:endParaRPr lang="ru-RU" altLang="ru-RU" sz="1100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  <a:p>
            <a:pPr lvl="0" indent="269875" eaLnBrk="0" hangingPunct="0"/>
            <a:r>
              <a:rPr lang="ru-RU" altLang="ru-RU" sz="1200" b="1" dirty="0">
                <a:solidFill>
                  <a:srgbClr val="8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Прочитайте § 37, пункт № 2 </a:t>
            </a:r>
            <a:endParaRPr lang="ru-RU" altLang="ru-RU" sz="1100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  <a:p>
            <a:pPr lvl="0" indent="269875" eaLnBrk="0" hangingPunct="0"/>
            <a:r>
              <a:rPr lang="en-US" altLang="ru-RU" sz="1200" dirty="0">
                <a:solidFill>
                  <a:srgbClr val="8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ru-RU" altLang="ru-RU" sz="1200" dirty="0">
                <a:solidFill>
                  <a:srgbClr val="8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ru-RU" altLang="ru-RU" sz="1200" b="1" dirty="0">
                <a:solidFill>
                  <a:srgbClr val="8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 sz="1200" dirty="0">
                <a:solidFill>
                  <a:srgbClr val="8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Опишите главную площадь Афин – Агору.</a:t>
            </a:r>
            <a:endParaRPr lang="ru-RU" altLang="ru-RU" sz="1100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  <a:p>
            <a:pPr lvl="0" indent="269875" eaLnBrk="0" hangingPunct="0"/>
            <a:r>
              <a:rPr lang="ru-RU" altLang="ru-RU" sz="1200" dirty="0">
                <a:solidFill>
                  <a:srgbClr val="8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Сравните с современным </a:t>
            </a:r>
            <a:r>
              <a:rPr lang="ru-RU" altLang="ru-RU" sz="1200" dirty="0" smtClean="0">
                <a:solidFill>
                  <a:srgbClr val="8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рынком. Сделайте выводы.</a:t>
            </a:r>
            <a:endParaRPr lang="ru-RU" altLang="ru-RU" sz="1100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  <a:p>
            <a:pPr lvl="0" indent="269875" eaLnBrk="0" hangingPunct="0"/>
            <a:r>
              <a:rPr lang="ru-RU" altLang="ru-RU" sz="1200" b="1" u="sng" dirty="0">
                <a:solidFill>
                  <a:srgbClr val="8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Задание  </a:t>
            </a:r>
            <a:r>
              <a:rPr lang="ru-RU" altLang="ru-RU" sz="1200" i="1" u="sng" dirty="0">
                <a:solidFill>
                  <a:srgbClr val="8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для 2 ряда</a:t>
            </a:r>
            <a:endParaRPr lang="ru-RU" altLang="ru-RU" sz="1100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  <a:p>
            <a:pPr lvl="0" indent="269875" eaLnBrk="0" hangingPunct="0"/>
            <a:r>
              <a:rPr lang="ru-RU" altLang="ru-RU" sz="1200" b="1" dirty="0">
                <a:solidFill>
                  <a:srgbClr val="8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Прочитайте § 37, пункт № 3</a:t>
            </a:r>
            <a:endParaRPr lang="ru-RU" altLang="ru-RU" sz="1100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  <a:p>
            <a:pPr lvl="0" indent="269875" eaLnBrk="0" hangingPunct="0"/>
            <a:r>
              <a:rPr lang="ru-RU" altLang="ru-RU" sz="1200" dirty="0">
                <a:solidFill>
                  <a:srgbClr val="8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Задание: Перед Вами рисунок «Афинский Акрополь». Представьте себе, что вы – экскурсовод, которому нужно познакомить чужестранцев с одним из прекраснейших мест Афин. Заполнив пропуски в тексте, проведите экскурсию.</a:t>
            </a:r>
            <a:endParaRPr lang="ru-RU" altLang="ru-RU" sz="1100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  <a:p>
            <a:pPr lvl="0" indent="269875" eaLnBrk="0" hangingPunct="0"/>
            <a:endParaRPr lang="ru-RU" altLang="ru-RU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87825" y="2852936"/>
            <a:ext cx="604867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69875"/>
            <a:r>
              <a:rPr lang="ru-RU" altLang="ru-RU" sz="1100" dirty="0">
                <a:solidFill>
                  <a:srgbClr val="8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1. Лишь одна дорога ведёт на холм с крутыми обрывистыми склонами. Холм называется__________________.</a:t>
            </a:r>
            <a:endParaRPr lang="ru-RU" altLang="ru-RU" sz="1100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  <a:p>
            <a:pPr lvl="0" indent="269875" eaLnBrk="0" hangingPunct="0"/>
            <a:r>
              <a:rPr lang="ru-RU" altLang="ru-RU" sz="1100" dirty="0">
                <a:solidFill>
                  <a:srgbClr val="8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2. При входе на холм справа на уступе скалы стоит небольшой храм богини ___________. Обычно её изображали _______________________. Желая удержать богиню в своём городе, афиняне воздвигли храм в честь ______________________.</a:t>
            </a:r>
            <a:endParaRPr lang="ru-RU" altLang="ru-RU" sz="1100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  <a:p>
            <a:pPr lvl="0" indent="269875" eaLnBrk="0" hangingPunct="0"/>
            <a:r>
              <a:rPr lang="ru-RU" altLang="ru-RU" sz="1100" dirty="0">
                <a:solidFill>
                  <a:srgbClr val="8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3. Вершину холма украшает бронзовая статуя ______________. Статую создал скульптор ___________. Моряки, подплывая к ____________, могли заметить, как блестят на солнце позолоченные ________ и _______________.</a:t>
            </a:r>
            <a:endParaRPr lang="ru-RU" altLang="ru-RU" sz="1100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  <a:p>
            <a:pPr lvl="0" indent="269875" eaLnBrk="0" hangingPunct="0"/>
            <a:r>
              <a:rPr lang="ru-RU" altLang="ru-RU" sz="1100" dirty="0">
                <a:solidFill>
                  <a:srgbClr val="8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4. Самым прекрасным творением греческих строителей был ___________. (</a:t>
            </a:r>
            <a:r>
              <a:rPr lang="ru-RU" altLang="ru-RU" sz="1100" i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отрывок из </a:t>
            </a:r>
            <a:r>
              <a:rPr lang="ru-RU" altLang="ru-RU" sz="1100" i="1" dirty="0" err="1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видеоурока</a:t>
            </a:r>
            <a:r>
              <a:rPr lang="ru-RU" altLang="ru-RU" sz="1100" dirty="0">
                <a:solidFill>
                  <a:srgbClr val="8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)</a:t>
            </a:r>
            <a:endParaRPr lang="ru-RU" altLang="ru-RU" sz="1100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  <a:p>
            <a:pPr lvl="0" indent="269875" eaLnBrk="0" hangingPunct="0"/>
            <a:r>
              <a:rPr lang="ru-RU" altLang="ru-RU" sz="1100" dirty="0">
                <a:solidFill>
                  <a:srgbClr val="8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5. На том месте, где согласно мифу спорили между собой Афина и Посейдон, находится храм ______________. В одном из его портиков вместо обычных колонн стоят _____________________________________________.</a:t>
            </a:r>
            <a:endParaRPr lang="ru-RU" altLang="ru-RU" sz="1100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  <a:p>
            <a:pPr lvl="0" indent="269875" eaLnBrk="0" hangingPunct="0"/>
            <a:r>
              <a:rPr lang="ru-RU" altLang="ru-RU" sz="1100" b="1" u="sng" dirty="0">
                <a:solidFill>
                  <a:srgbClr val="8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Вывод:</a:t>
            </a:r>
            <a:endParaRPr lang="ru-RU" altLang="ru-RU" sz="1100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626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8"/>
          <p:cNvSpPr txBox="1">
            <a:spLocks/>
          </p:cNvSpPr>
          <p:nvPr/>
        </p:nvSpPr>
        <p:spPr>
          <a:xfrm>
            <a:off x="403920" y="5297"/>
            <a:ext cx="8640960" cy="7200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b="1" kern="1200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omic Sans MS" pitchFamily="66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omic Sans MS" pitchFamily="66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omic Sans MS" pitchFamily="66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ПРИМЕНЯЕМ НОВЫЕ ЗНАНИЯ</a:t>
            </a:r>
            <a:endParaRPr lang="ru-RU" sz="3600" dirty="0"/>
          </a:p>
        </p:txBody>
      </p:sp>
      <p:pic>
        <p:nvPicPr>
          <p:cNvPr id="1026" name="Picture 2" descr="D:\В городе богини Афины\керамик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5" t="5671" r="8075" b="14978"/>
          <a:stretch/>
        </p:blipFill>
        <p:spPr bwMode="auto">
          <a:xfrm>
            <a:off x="403920" y="681995"/>
            <a:ext cx="8574724" cy="45623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972328"/>
              </p:ext>
            </p:extLst>
          </p:nvPr>
        </p:nvGraphicFramePr>
        <p:xfrm>
          <a:off x="107503" y="4725144"/>
          <a:ext cx="8937376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8688"/>
                <a:gridCol w="44686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«+»</a:t>
                      </a:r>
                      <a:endParaRPr lang="ru-RU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«-»</a:t>
                      </a:r>
                      <a:endParaRPr lang="ru-RU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94746" y="5092786"/>
            <a:ext cx="4504973" cy="1228564"/>
            <a:chOff x="94746" y="5092786"/>
            <a:chExt cx="4504973" cy="1228564"/>
          </a:xfrm>
        </p:grpSpPr>
        <p:sp>
          <p:nvSpPr>
            <p:cNvPr id="6" name="TextBox 5"/>
            <p:cNvSpPr txBox="1"/>
            <p:nvPr/>
          </p:nvSpPr>
          <p:spPr>
            <a:xfrm>
              <a:off x="135223" y="5092786"/>
              <a:ext cx="44644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>
                  <a:latin typeface="+mn-lt"/>
                </a:rPr>
                <a:t>Узкие улочки</a:t>
              </a:r>
              <a:endParaRPr lang="ru-RU" sz="2000" dirty="0">
                <a:latin typeface="+mn-lt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35223" y="5492896"/>
              <a:ext cx="44367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+mn-lt"/>
                </a:rPr>
                <a:t>Выливали </a:t>
              </a:r>
              <a:r>
                <a:rPr lang="ru-RU" sz="2000" dirty="0" smtClean="0">
                  <a:latin typeface="+mn-lt"/>
                </a:rPr>
                <a:t>помои</a:t>
              </a:r>
              <a:r>
                <a:rPr lang="ru-RU" sz="2000" dirty="0">
                  <a:latin typeface="+mn-lt"/>
                </a:rPr>
                <a:t> </a:t>
              </a:r>
              <a:r>
                <a:rPr lang="ru-RU" sz="2000" dirty="0" smtClean="0">
                  <a:latin typeface="+mn-lt"/>
                </a:rPr>
                <a:t>на улицу</a:t>
              </a:r>
              <a:endParaRPr lang="ru-RU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4746" y="5921240"/>
              <a:ext cx="44367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>
                  <a:latin typeface="+mn-lt"/>
                </a:rPr>
                <a:t>Грязь, зловонные лужи</a:t>
              </a:r>
              <a:endParaRPr lang="ru-RU" dirty="0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4572000" y="5092786"/>
            <a:ext cx="4464496" cy="1182397"/>
            <a:chOff x="4572000" y="5092786"/>
            <a:chExt cx="4464496" cy="1182397"/>
          </a:xfrm>
        </p:grpSpPr>
        <p:sp>
          <p:nvSpPr>
            <p:cNvPr id="10" name="TextBox 9"/>
            <p:cNvSpPr txBox="1"/>
            <p:nvPr/>
          </p:nvSpPr>
          <p:spPr>
            <a:xfrm>
              <a:off x="4572000" y="5092786"/>
              <a:ext cx="44367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+mn-lt"/>
                </a:rPr>
                <a:t>Известен за пределами </a:t>
              </a:r>
              <a:r>
                <a:rPr lang="ru-RU" sz="2000" dirty="0" smtClean="0">
                  <a:latin typeface="+mn-lt"/>
                </a:rPr>
                <a:t>Эллады</a:t>
              </a:r>
              <a:endParaRPr lang="ru-RU" sz="2000" dirty="0">
                <a:latin typeface="+mn-lt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599719" y="5567297"/>
              <a:ext cx="443677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+mn-lt"/>
                </a:rPr>
                <a:t>Искусные гончары и живописцы, создававшие великолепные </a:t>
              </a:r>
              <a:r>
                <a:rPr lang="ru-RU" sz="2000" dirty="0" smtClean="0">
                  <a:latin typeface="+mn-lt"/>
                  <a:hlinkClick r:id="rId3" action="ppaction://hlinksldjump"/>
                </a:rPr>
                <a:t>вазы</a:t>
              </a:r>
              <a:endParaRPr lang="ru-RU" sz="2000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375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8"/>
          <p:cNvSpPr txBox="1">
            <a:spLocks/>
          </p:cNvSpPr>
          <p:nvPr/>
        </p:nvSpPr>
        <p:spPr>
          <a:xfrm>
            <a:off x="403920" y="0"/>
            <a:ext cx="8640960" cy="7200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b="1" kern="1200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omic Sans MS" pitchFamily="66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omic Sans MS" pitchFamily="66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omic Sans MS" pitchFamily="66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ПРИМЕНЯЕМ НОВЫЕ ЗНАНИЯ</a:t>
            </a:r>
            <a:endParaRPr lang="ru-RU" sz="3600" dirty="0"/>
          </a:p>
        </p:txBody>
      </p:sp>
      <p:pic>
        <p:nvPicPr>
          <p:cNvPr id="3074" name="Picture 2" descr="D:\В городе богини Афины\Агора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6" t="4633" r="13319" b="12823"/>
          <a:stretch/>
        </p:blipFill>
        <p:spPr bwMode="auto">
          <a:xfrm>
            <a:off x="0" y="1451127"/>
            <a:ext cx="9144000" cy="54068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28523" y="4652790"/>
            <a:ext cx="2710999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alpha val="43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latin typeface="+mn-lt"/>
              </a:rPr>
              <a:t>Многолюдно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latin typeface="+mn-lt"/>
              </a:rPr>
              <a:t>Шумно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latin typeface="+mn-lt"/>
              </a:rPr>
              <a:t>Разнообразие товара</a:t>
            </a:r>
            <a:endParaRPr lang="ru-RU" sz="2000" dirty="0">
              <a:latin typeface="+mn-lt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252412" y="908720"/>
            <a:ext cx="8640000" cy="3094568"/>
            <a:chOff x="252412" y="908720"/>
            <a:chExt cx="8640000" cy="3094568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252412" y="908720"/>
              <a:ext cx="8640000" cy="2009061"/>
            </a:xfrm>
            <a:prstGeom prst="roundRect">
              <a:avLst/>
            </a:prstGeom>
            <a:blipFill>
              <a:blip r:embed="rId3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indent="361950">
                <a:defRPr/>
              </a:pPr>
              <a:r>
                <a:rPr lang="ru-RU" sz="2800" b="1" dirty="0">
                  <a:solidFill>
                    <a:srgbClr val="0070C0"/>
                  </a:solidFill>
                  <a:latin typeface="Comic Sans MS" pitchFamily="66" charset="0"/>
                </a:rPr>
                <a:t>Повышенный уровень.</a:t>
              </a:r>
              <a:r>
                <a:rPr lang="ru-RU" sz="2800" dirty="0">
                  <a:latin typeface="Comic Sans MS" pitchFamily="66" charset="0"/>
                </a:rPr>
                <a:t> Сравни </a:t>
              </a:r>
              <a:r>
                <a:rPr lang="ru-RU" sz="2800" dirty="0" smtClean="0">
                  <a:latin typeface="Comic Sans MS" pitchFamily="66" charset="0"/>
                </a:rPr>
                <a:t>рынок в Афинах в </a:t>
              </a:r>
              <a:r>
                <a:rPr lang="en-US" sz="2800" dirty="0" smtClean="0">
                  <a:latin typeface="Comic Sans MS" pitchFamily="66" charset="0"/>
                </a:rPr>
                <a:t>V</a:t>
              </a:r>
              <a:r>
                <a:rPr lang="ru-RU" sz="2800" dirty="0" smtClean="0">
                  <a:latin typeface="Comic Sans MS" pitchFamily="66" charset="0"/>
                </a:rPr>
                <a:t> в. до н.э. с нашим современным рынком. </a:t>
              </a:r>
              <a:r>
                <a:rPr lang="ru-RU" sz="2800" dirty="0">
                  <a:latin typeface="Comic Sans MS" pitchFamily="66" charset="0"/>
                </a:rPr>
                <a:t>Что общего, в чём различия? </a:t>
              </a:r>
              <a:endParaRPr lang="ru-RU" sz="2800" dirty="0" smtClean="0">
                <a:latin typeface="Comic Sans MS" pitchFamily="66" charset="0"/>
              </a:endParaRPr>
            </a:p>
            <a:p>
              <a:pPr indent="361950">
                <a:defRPr/>
              </a:pPr>
              <a:r>
                <a:rPr lang="ru-RU" sz="2800" dirty="0" smtClean="0">
                  <a:latin typeface="Comic Sans MS" pitchFamily="66" charset="0"/>
                </a:rPr>
                <a:t>Заполни </a:t>
              </a:r>
              <a:r>
                <a:rPr lang="ru-RU" sz="2800" dirty="0">
                  <a:latin typeface="Comic Sans MS" pitchFamily="66" charset="0"/>
                </a:rPr>
                <a:t>таблицу.</a:t>
              </a:r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280856" y="3492510"/>
              <a:ext cx="3420000" cy="510778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dirty="0" smtClean="0">
                  <a:latin typeface="+mn-lt"/>
                </a:rPr>
                <a:t>ОБЩЕЕ</a:t>
              </a:r>
              <a:endParaRPr lang="ru-RU" sz="2400" b="1" dirty="0">
                <a:latin typeface="+mn-lt"/>
              </a:endParaRPr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5148064" y="3492510"/>
              <a:ext cx="3420000" cy="510778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dirty="0" smtClean="0">
                  <a:latin typeface="+mn-lt"/>
                </a:rPr>
                <a:t>РАЗЛИЧИЯ</a:t>
              </a:r>
              <a:endParaRPr lang="ru-RU" sz="2400" b="1" dirty="0">
                <a:latin typeface="+mn-lt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5148064" y="4605894"/>
            <a:ext cx="3985386" cy="19389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alpha val="43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latin typeface="+mn-lt"/>
              </a:rPr>
              <a:t>Зазывали криками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latin typeface="+mn-lt"/>
              </a:rPr>
              <a:t>Повар готовил званые обеды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latin typeface="+mn-lt"/>
              </a:rPr>
              <a:t>Торговля рабами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latin typeface="+mn-lt"/>
              </a:rPr>
              <a:t>Петушиные бои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latin typeface="+mn-lt"/>
              </a:rPr>
              <a:t>Выступление фокусников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latin typeface="+mn-lt"/>
              </a:rPr>
              <a:t>Женщины на рынок не ходили</a:t>
            </a:r>
            <a:endParaRPr lang="ru-RU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590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:\В городе богини Афины\акрополь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" t="22900" r="2085" b="1909"/>
          <a:stretch/>
        </p:blipFill>
        <p:spPr bwMode="auto">
          <a:xfrm>
            <a:off x="179512" y="908720"/>
            <a:ext cx="8856984" cy="57606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>
            <a:off x="7812360" y="3356992"/>
            <a:ext cx="504056" cy="648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5868144" y="1412776"/>
            <a:ext cx="1008112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287524" y="1241703"/>
            <a:ext cx="108012" cy="190855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0" y="903149"/>
            <a:ext cx="1619672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+mj-lt"/>
              </a:rPr>
              <a:t>АКРОПОЛЬ</a:t>
            </a:r>
            <a:endParaRPr lang="ru-RU" sz="1600" b="1" dirty="0"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15808" y="2757280"/>
            <a:ext cx="1728192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+mj-lt"/>
              </a:rPr>
              <a:t>ХРАМ БОГИНИ НИКИ</a:t>
            </a:r>
            <a:endParaRPr lang="ru-RU" sz="1600" b="1" dirty="0">
              <a:latin typeface="+mj-lt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H="1" flipV="1">
            <a:off x="1651643" y="2360962"/>
            <a:ext cx="832125" cy="53950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195783" y="1982642"/>
            <a:ext cx="512121" cy="648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155699" y="1377005"/>
            <a:ext cx="1296144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+mn-lt"/>
              </a:rPr>
              <a:t>СТАТУЯ АФИНЫ</a:t>
            </a:r>
            <a:endParaRPr lang="ru-RU" sz="1600" b="1" dirty="0">
              <a:latin typeface="+mn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876256" y="1160348"/>
            <a:ext cx="1512168" cy="3385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+mj-lt"/>
                <a:hlinkClick r:id="rId3" action="ppaction://hlinksldjump"/>
              </a:rPr>
              <a:t>ПАРФЕНОН</a:t>
            </a:r>
            <a:endParaRPr lang="ru-RU" sz="1600" b="1" dirty="0">
              <a:latin typeface="+mj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467591" y="2900466"/>
            <a:ext cx="1728192" cy="3385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+mj-lt"/>
              </a:rPr>
              <a:t>ЭРЕХТЕЙОН</a:t>
            </a:r>
            <a:endParaRPr lang="ru-RU" sz="1600" b="1" dirty="0"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8" t="3775" r="36892" b="29414"/>
          <a:stretch/>
        </p:blipFill>
        <p:spPr bwMode="auto">
          <a:xfrm>
            <a:off x="2655998" y="2016251"/>
            <a:ext cx="3212146" cy="4653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Заголовок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ПРИМЕНЯЕМ НОВЫЕ ЗНАНИЯ</a:t>
            </a:r>
            <a:endParaRPr lang="ru-RU" sz="3600" dirty="0"/>
          </a:p>
        </p:txBody>
      </p:sp>
      <p:sp>
        <p:nvSpPr>
          <p:cNvPr id="4" name="Стрелка вправо 3">
            <a:hlinkClick r:id="rId5" action="ppaction://hlinksldjump"/>
          </p:cNvPr>
          <p:cNvSpPr/>
          <p:nvPr/>
        </p:nvSpPr>
        <p:spPr>
          <a:xfrm>
            <a:off x="683568" y="2306678"/>
            <a:ext cx="450304" cy="234201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602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25" grpId="0" animBg="1"/>
      <p:bldP spid="27" grpId="0" animBg="1"/>
      <p:bldP spid="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ФИЗ. МИНУТКА</a:t>
            </a:r>
            <a:endParaRPr lang="ru-RU" dirty="0"/>
          </a:p>
        </p:txBody>
      </p:sp>
      <p:pic>
        <p:nvPicPr>
          <p:cNvPr id="3" name="греческий т анец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4400" y="685800"/>
            <a:ext cx="73152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841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264669" y="972000"/>
            <a:ext cx="8627811" cy="2377142"/>
          </a:xfrm>
          <a:prstGeom prst="roundRect">
            <a:avLst>
              <a:gd name="adj" fmla="val 10887"/>
            </a:avLst>
          </a:prstGeom>
          <a:blipFill>
            <a:blip r:embed="rId2" cstate="email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0838"/>
            <a:r>
              <a:rPr lang="ru-RU" sz="2800" b="1" dirty="0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 dirty="0">
                <a:latin typeface="Comic Sans MS" pitchFamily="66" charset="0"/>
              </a:rPr>
              <a:t> Используя учебник  (§ </a:t>
            </a:r>
            <a:r>
              <a:rPr lang="ru-RU" sz="2800" dirty="0" smtClean="0">
                <a:latin typeface="Comic Sans MS" pitchFamily="66" charset="0"/>
              </a:rPr>
              <a:t>37), </a:t>
            </a:r>
            <a:r>
              <a:rPr lang="ru-RU" sz="2800" dirty="0">
                <a:latin typeface="Comic Sans MS" pitchFamily="66" charset="0"/>
              </a:rPr>
              <a:t>напиши в первой строке таблицы, какие культурные достижения Афин должны были особенно привлекать путешественников. Во второй строке объясни, почему.</a:t>
            </a:r>
          </a:p>
        </p:txBody>
      </p:sp>
      <p:grpSp>
        <p:nvGrpSpPr>
          <p:cNvPr id="2867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95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67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91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БЛЕСК ИСКУССТВ</a:t>
            </a:r>
          </a:p>
        </p:txBody>
      </p:sp>
      <p:graphicFrame>
        <p:nvGraphicFramePr>
          <p:cNvPr id="28697" name="Group 25"/>
          <p:cNvGraphicFramePr>
            <a:graphicFrameLocks noGrp="1"/>
          </p:cNvGraphicFramePr>
          <p:nvPr/>
        </p:nvGraphicFramePr>
        <p:xfrm>
          <a:off x="252413" y="3632200"/>
          <a:ext cx="8639175" cy="3108960"/>
        </p:xfrm>
        <a:graphic>
          <a:graphicData uri="http://schemas.openxmlformats.org/drawingml/2006/table">
            <a:tbl>
              <a:tblPr/>
              <a:tblGrid>
                <a:gridCol w="719137"/>
                <a:gridCol w="7920038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Путешественников должны были особенно привлекать такие культурные достижения Афин: ________________________________________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2.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50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584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46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82739" y="4813299"/>
            <a:ext cx="8640000" cy="1532334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/>
            <a:r>
              <a:rPr lang="ru-RU" sz="2800" dirty="0" smtClean="0">
                <a:latin typeface="Comic Sans MS" pitchFamily="66" charset="0"/>
              </a:rPr>
              <a:t> </a:t>
            </a:r>
            <a:r>
              <a:rPr lang="ru-RU" sz="2800" dirty="0">
                <a:latin typeface="Comic Sans MS" pitchFamily="66" charset="0"/>
              </a:rPr>
              <a:t>«Так ты чурбан, если не видел Афин, осёл, если видел их и не восторгался, а если по своей воле покинул их, то ты верблюд».</a:t>
            </a: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600881" y="1331853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ЖИТЕЛИ ГОРОДА ТАК ГОВОРИЛИ ОБ АФИНАХ?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36588" y="1700808"/>
            <a:ext cx="7920000" cy="3384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АФИНЫ СТАЛИ СТОЛИЦЕЙ ДРЕВНЕГРЕЧЕСКИХ ИСКУССТВ – АРХИТЕКТУРЫ, СКУЛЬПТУРЫ, ТЕАТРА.</a:t>
            </a:r>
          </a:p>
        </p:txBody>
      </p:sp>
    </p:spTree>
    <p:extLst>
      <p:ext uri="{BB962C8B-B14F-4D97-AF65-F5344CB8AC3E}">
        <p14:creationId xmlns:p14="http://schemas.microsoft.com/office/powerpoint/2010/main" val="280323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/>
          <p:cNvSpPr/>
          <p:nvPr/>
        </p:nvSpPr>
        <p:spPr>
          <a:xfrm>
            <a:off x="252000" y="1219091"/>
            <a:ext cx="8640000" cy="200906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0838"/>
            <a:r>
              <a:rPr lang="ru-RU" sz="2800" b="1" dirty="0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 dirty="0" smtClean="0">
                <a:latin typeface="Comic Sans MS" pitchFamily="66" charset="0"/>
              </a:rPr>
              <a:t>Приведите один </a:t>
            </a:r>
            <a:r>
              <a:rPr lang="ru-RU" sz="2800" dirty="0">
                <a:latin typeface="Comic Sans MS" pitchFamily="66" charset="0"/>
              </a:rPr>
              <a:t>аргумент в подтверждение данной позиции.</a:t>
            </a:r>
          </a:p>
          <a:p>
            <a:pPr indent="350838"/>
            <a:r>
              <a:rPr lang="ru-RU" sz="2800" b="1" dirty="0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 dirty="0" smtClean="0">
                <a:latin typeface="Comic Sans MS" pitchFamily="66" charset="0"/>
              </a:rPr>
              <a:t>Приведите аргумент </a:t>
            </a:r>
            <a:r>
              <a:rPr lang="ru-RU" sz="2800" dirty="0">
                <a:latin typeface="Comic Sans MS" pitchFamily="66" charset="0"/>
              </a:rPr>
              <a:t>в подтверждение своей позиции.</a:t>
            </a:r>
          </a:p>
        </p:txBody>
      </p:sp>
      <p:grpSp>
        <p:nvGrpSpPr>
          <p:cNvPr id="4096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0986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096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0982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Заголовок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ПРИМЕНЯЕМ НОВЫЕ ЗНАНИЯ</a:t>
            </a:r>
            <a:endParaRPr lang="ru-RU" sz="3600" dirty="0"/>
          </a:p>
        </p:txBody>
      </p:sp>
      <p:graphicFrame>
        <p:nvGraphicFramePr>
          <p:cNvPr id="40988" name="Group 28"/>
          <p:cNvGraphicFramePr>
            <a:graphicFrameLocks noGrp="1"/>
          </p:cNvGraphicFramePr>
          <p:nvPr/>
        </p:nvGraphicFramePr>
        <p:xfrm>
          <a:off x="252413" y="3709988"/>
          <a:ext cx="8639175" cy="274320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4" name="Управляющая кнопка: далее 3">
            <a:hlinkClick r:id="" action="ppaction://noaction" highlightClick="1"/>
          </p:cNvPr>
          <p:cNvSpPr/>
          <p:nvPr/>
        </p:nvSpPr>
        <p:spPr>
          <a:xfrm>
            <a:off x="8676000" y="6408000"/>
            <a:ext cx="360000" cy="360000"/>
          </a:xfrm>
          <a:prstGeom prst="actionButtonForwardNext">
            <a:avLst/>
          </a:prstGeom>
          <a:blipFill>
            <a:blip r:embed="rId3"/>
            <a:tile tx="0" ty="0" sx="100000" sy="100000" flip="none" algn="tl"/>
          </a:blip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E:\Pictures\img00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2"/>
          <a:stretch/>
        </p:blipFill>
        <p:spPr bwMode="auto">
          <a:xfrm>
            <a:off x="1547664" y="751065"/>
            <a:ext cx="5904656" cy="6026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35325" y="1596917"/>
            <a:ext cx="8851383" cy="377975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indent="3603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3600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3600" b="1" dirty="0" smtClean="0">
                <a:solidFill>
                  <a:srgbClr val="990000"/>
                </a:solidFill>
                <a:latin typeface="+mn-lt"/>
              </a:rPr>
              <a:t>Заполните контурную карту в рабочей тетради. </a:t>
            </a:r>
            <a:r>
              <a:rPr lang="ru-RU" sz="3600" dirty="0" smtClean="0">
                <a:solidFill>
                  <a:srgbClr val="990000"/>
                </a:solidFill>
                <a:latin typeface="+mn-lt"/>
              </a:rPr>
              <a:t>Наиболее </a:t>
            </a:r>
            <a:r>
              <a:rPr lang="ru-RU" sz="3600" dirty="0" smtClean="0">
                <a:latin typeface="+mn-lt"/>
              </a:rPr>
              <a:t>известные места в Афинах обозначены цифрами. Впишите недостающие слова.</a:t>
            </a:r>
            <a:endParaRPr lang="ru-RU" sz="3600" dirty="0">
              <a:latin typeface="+mn-lt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11652" y="1396862"/>
            <a:ext cx="2088232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+mn-lt"/>
              </a:rPr>
              <a:t>КЕРАМИК</a:t>
            </a:r>
            <a:endParaRPr lang="ru-RU" sz="2000" b="1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71156" y="2462869"/>
            <a:ext cx="108834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+mn-lt"/>
              </a:rPr>
              <a:t>АГОРА</a:t>
            </a:r>
            <a:endParaRPr lang="ru-RU" sz="2000" b="1" dirty="0"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76766" y="3220720"/>
            <a:ext cx="1256339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+mn-lt"/>
              </a:rPr>
              <a:t>ПНИКС</a:t>
            </a:r>
            <a:endParaRPr lang="ru-RU" sz="2000" b="1" dirty="0"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48064" y="3573016"/>
            <a:ext cx="1728192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+mn-lt"/>
              </a:rPr>
              <a:t>ТЕАТР ДИОНИСА</a:t>
            </a:r>
            <a:endParaRPr lang="ru-RU" sz="2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1481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10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78050" y="3125788"/>
            <a:ext cx="4787900" cy="296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62075"/>
            <a:ext cx="7772400" cy="14700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В ГОРОДЕ БОГИНИ </a:t>
            </a:r>
            <a:r>
              <a:rPr lang="ru-RU" dirty="0"/>
              <a:t>А</a:t>
            </a:r>
            <a:r>
              <a:rPr lang="ru-RU" dirty="0" smtClean="0"/>
              <a:t>ФИНЫ</a:t>
            </a:r>
            <a:endParaRPr lang="ru-RU" dirty="0"/>
          </a:p>
        </p:txBody>
      </p:sp>
      <p:pic>
        <p:nvPicPr>
          <p:cNvPr id="14339" name="Рисунок 5" descr="лента времени_28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РЕФЛЕКСИЯ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1529690"/>
            <a:ext cx="9144000" cy="2826306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rIns="3600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Что из нового материала вы считаете интересным, запоминающимся?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   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Что вас удивило?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   Хотели бы вы совершить путешествие в эту страну?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Овал 4"/>
          <p:cNvSpPr>
            <a:spLocks noChangeAspect="1"/>
          </p:cNvSpPr>
          <p:nvPr/>
        </p:nvSpPr>
        <p:spPr bwMode="auto">
          <a:xfrm>
            <a:off x="198188" y="1777973"/>
            <a:ext cx="251969" cy="252094"/>
          </a:xfrm>
          <a:prstGeom prst="ellipse">
            <a:avLst/>
          </a:prstGeom>
          <a:solidFill>
            <a:srgbClr val="00B0F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241" tIns="562479" rIns="15240" bIns="562477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400"/>
          </a:p>
        </p:txBody>
      </p:sp>
      <p:sp>
        <p:nvSpPr>
          <p:cNvPr id="6" name="Овал 5"/>
          <p:cNvSpPr>
            <a:spLocks noChangeAspect="1"/>
          </p:cNvSpPr>
          <p:nvPr/>
        </p:nvSpPr>
        <p:spPr bwMode="auto">
          <a:xfrm>
            <a:off x="198188" y="2816796"/>
            <a:ext cx="251969" cy="252094"/>
          </a:xfrm>
          <a:prstGeom prst="ellipse">
            <a:avLst/>
          </a:prstGeom>
          <a:solidFill>
            <a:srgbClr val="00B0F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241" tIns="562479" rIns="15240" bIns="562477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400"/>
          </a:p>
        </p:txBody>
      </p:sp>
      <p:sp>
        <p:nvSpPr>
          <p:cNvPr id="7" name="Овал 6"/>
          <p:cNvSpPr>
            <a:spLocks noChangeAspect="1"/>
          </p:cNvSpPr>
          <p:nvPr/>
        </p:nvSpPr>
        <p:spPr bwMode="auto">
          <a:xfrm>
            <a:off x="198188" y="3320984"/>
            <a:ext cx="251969" cy="252094"/>
          </a:xfrm>
          <a:prstGeom prst="ellipse">
            <a:avLst/>
          </a:prstGeom>
          <a:solidFill>
            <a:srgbClr val="00B0F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241" tIns="562479" rIns="15240" bIns="562477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147095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вазы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527" y="-233515"/>
            <a:ext cx="9026543" cy="6769907"/>
          </a:xfrm>
          <a:prstGeom prst="rect">
            <a:avLst/>
          </a:prstGeom>
        </p:spPr>
      </p:pic>
      <p:sp>
        <p:nvSpPr>
          <p:cNvPr id="4" name="Улыбающееся лицо 3">
            <a:hlinkClick r:id="rId5" action="ppaction://hlinksldjump"/>
          </p:cNvPr>
          <p:cNvSpPr/>
          <p:nvPr/>
        </p:nvSpPr>
        <p:spPr>
          <a:xfrm>
            <a:off x="8535007" y="5445224"/>
            <a:ext cx="576064" cy="50405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646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фронтон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430" y="0"/>
            <a:ext cx="8712968" cy="6534726"/>
          </a:xfrm>
          <a:prstGeom prst="rect">
            <a:avLst/>
          </a:prstGeom>
        </p:spPr>
      </p:pic>
      <p:sp>
        <p:nvSpPr>
          <p:cNvPr id="4" name="Улыбающееся лицо 3">
            <a:hlinkClick r:id="rId5" action="ppaction://hlinksldjump"/>
          </p:cNvPr>
          <p:cNvSpPr/>
          <p:nvPr/>
        </p:nvSpPr>
        <p:spPr>
          <a:xfrm>
            <a:off x="8225559" y="5805264"/>
            <a:ext cx="648072" cy="576064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7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кариатиды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3970"/>
            <a:ext cx="8964488" cy="6723366"/>
          </a:xfrm>
          <a:prstGeom prst="rect">
            <a:avLst/>
          </a:prstGeom>
        </p:spPr>
      </p:pic>
      <p:sp>
        <p:nvSpPr>
          <p:cNvPr id="4" name="Улыбающееся лицо 3">
            <a:hlinkClick r:id="rId5" action="ppaction://hlinksldjump"/>
          </p:cNvPr>
          <p:cNvSpPr/>
          <p:nvPr/>
        </p:nvSpPr>
        <p:spPr>
          <a:xfrm>
            <a:off x="8388424" y="5805264"/>
            <a:ext cx="576064" cy="576064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259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Домашнее задание </a:t>
            </a:r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95536" y="836712"/>
            <a:ext cx="828092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147638" algn="ct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tabLst>
                <a:tab pos="147638" algn="ct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tabLst>
                <a:tab pos="147638" algn="ct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tabLst>
                <a:tab pos="147638" algn="ct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tabLst>
                <a:tab pos="147638" algn="ct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47638" algn="ct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47638" algn="ct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47638" algn="ct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47638" algn="ctr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7638" algn="ctr"/>
              </a:tabLst>
            </a:pPr>
            <a:r>
              <a:rPr kumimoji="0" lang="ru-RU" alt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Выполнить кроссворд наоборот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:  Слова  уже вписаны в клеточки, а вам нужно подобрать к ним определения. 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7638" algn="ctr"/>
              </a:tabLst>
            </a:pPr>
            <a:r>
              <a:rPr kumimoji="0" lang="ru-RU" alt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По желанию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вы можете выполнить и 2-е задание, расписав вазы в разных техниках.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7638" algn="ctr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2"/>
          <a:srcRect l="21795" t="20299" r="44710" b="49145"/>
          <a:stretch/>
        </p:blipFill>
        <p:spPr bwMode="auto">
          <a:xfrm>
            <a:off x="1712580" y="2348880"/>
            <a:ext cx="3875682" cy="27692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6704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252413" y="979488"/>
            <a:ext cx="3814762" cy="3889375"/>
          </a:xfrm>
        </p:spPr>
        <p:txBody>
          <a:bodyPr>
            <a:noAutofit/>
          </a:bodyPr>
          <a:lstStyle/>
          <a:p>
            <a:pPr marL="88900" indent="358775">
              <a:lnSpc>
                <a:spcPct val="90000"/>
              </a:lnSpc>
              <a:spcBef>
                <a:spcPct val="0"/>
              </a:spcBef>
            </a:pPr>
            <a:r>
              <a:rPr lang="ru-RU" sz="2500" smtClean="0"/>
              <a:t>А как же другие полисы — Олимпия, Дельфы? Там проходили такие праздники, туда отправлялись  многие греки.          А Афины? Думаю, что туда ездили гораздо реже.</a:t>
            </a:r>
          </a:p>
        </p:txBody>
      </p:sp>
      <p:sp>
        <p:nvSpPr>
          <p:cNvPr id="16387" name="Объект 2"/>
          <p:cNvSpPr>
            <a:spLocks noGrp="1"/>
          </p:cNvSpPr>
          <p:nvPr>
            <p:ph sz="half" idx="2"/>
          </p:nvPr>
        </p:nvSpPr>
        <p:spPr>
          <a:xfrm>
            <a:off x="5148263" y="979488"/>
            <a:ext cx="3743325" cy="4105696"/>
          </a:xfrm>
          <a:ln>
            <a:round/>
          </a:ln>
        </p:spPr>
        <p:txBody>
          <a:bodyPr/>
          <a:lstStyle/>
          <a:p>
            <a:pPr marL="88900" indent="358775">
              <a:spcBef>
                <a:spcPct val="0"/>
              </a:spcBef>
            </a:pPr>
            <a:r>
              <a:rPr lang="ru-RU" sz="2600" dirty="0" smtClean="0"/>
              <a:t>О своём городе его жители говорили: «Так ты чурбан, если не видел Афин, осёл, если видел их и не восторгался, а если по своей воле покинул их, то ты верблюд</a:t>
            </a: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3" name="Рисунок 10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399" name="Рисунок 13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Стрелка вправо 15"/>
          <p:cNvSpPr/>
          <p:nvPr/>
        </p:nvSpPr>
        <p:spPr>
          <a:xfrm>
            <a:off x="3806716" y="1916832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3707904" y="3861048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5397500"/>
            <a:ext cx="287338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7" name="Прямоугольник 18"/>
          <p:cNvSpPr>
            <a:spLocks noChangeArrowheads="1"/>
          </p:cNvSpPr>
          <p:nvPr/>
        </p:nvSpPr>
        <p:spPr bwMode="auto">
          <a:xfrm>
            <a:off x="392113" y="5229225"/>
            <a:ext cx="8620125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 dirty="0">
                <a:latin typeface="Comic Sans MS" pitchFamily="66" charset="0"/>
              </a:rPr>
              <a:t>Сравни мнения </a:t>
            </a:r>
            <a:r>
              <a:rPr lang="ru-RU" sz="2600" dirty="0" smtClean="0">
                <a:latin typeface="Comic Sans MS" pitchFamily="66" charset="0"/>
              </a:rPr>
              <a:t>ученика и учителя.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 dirty="0" smtClean="0">
                <a:latin typeface="Comic Sans MS" pitchFamily="66" charset="0"/>
              </a:rPr>
              <a:t>Какое </a:t>
            </a:r>
            <a:r>
              <a:rPr lang="ru-RU" sz="2600" dirty="0">
                <a:latin typeface="Comic Sans MS" pitchFamily="66" charset="0"/>
              </a:rPr>
              <a:t>наблюдается противоречие?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 dirty="0">
                <a:latin typeface="Comic Sans MS" pitchFamily="66" charset="0"/>
              </a:rPr>
              <a:t>Какой возникает вопрос?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ЖИТЕЛИ ГОРОДА ТАК ГОВОРИЛИ ОБ АФИНАХ?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741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21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1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17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501" name="Group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5366168"/>
              </p:ext>
            </p:extLst>
          </p:nvPr>
        </p:nvGraphicFramePr>
        <p:xfrm>
          <a:off x="252413" y="1349375"/>
          <a:ext cx="8640762" cy="4988561"/>
        </p:xfrm>
        <a:graphic>
          <a:graphicData uri="http://schemas.openxmlformats.org/drawingml/2006/table">
            <a:tbl>
              <a:tblPr/>
              <a:tblGrid>
                <a:gridCol w="1943100"/>
                <a:gridCol w="1296987"/>
                <a:gridCol w="5400675"/>
              </a:tblGrid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Понятия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3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Определения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Полис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Творчество людей, создающих художественные образы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522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«Народовластие»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079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Демократия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Легендарные сказания о героях, богах, явлениях природы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233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3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Праздник в честь верховного бога Зевса, живущего на горе Олимп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Искусство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Город–государство, община свободных полноправных граждан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22" name="Скругленный прямоугольник 21"/>
          <p:cNvSpPr/>
          <p:nvPr/>
        </p:nvSpPr>
        <p:spPr>
          <a:xfrm>
            <a:off x="263525" y="2096096"/>
            <a:ext cx="8640000" cy="2485787"/>
          </a:xfrm>
          <a:prstGeom prst="roundRect">
            <a:avLst/>
          </a:prstGeom>
          <a:blipFill>
            <a:blip r:embed="rId3" cstate="email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С помощью стрелок соедини понятия с их определениями.</a:t>
            </a:r>
          </a:p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Впиши в первую колонку недостающие понятия к оставшимся определениям.</a:t>
            </a:r>
          </a:p>
        </p:txBody>
      </p:sp>
      <p:grpSp>
        <p:nvGrpSpPr>
          <p:cNvPr id="1949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99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9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95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2411413" y="1628775"/>
            <a:ext cx="865187" cy="0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2195736" y="2348880"/>
            <a:ext cx="1224136" cy="36724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2231938" y="2996952"/>
            <a:ext cx="1224136" cy="6840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2195736" y="2348880"/>
            <a:ext cx="1260338" cy="39244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33744" y="811991"/>
            <a:ext cx="8640000" cy="2377142"/>
          </a:xfrm>
          <a:prstGeom prst="roundRect">
            <a:avLst>
              <a:gd name="adj" fmla="val 9839"/>
            </a:avLst>
          </a:prstGeom>
          <a:blipFill>
            <a:blip r:embed="rId2" cstate="print"/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>
              <a:defRPr/>
            </a:pPr>
            <a:r>
              <a:rPr lang="ru-RU" sz="2800" b="1" dirty="0">
                <a:solidFill>
                  <a:srgbClr val="0070C0"/>
                </a:solidFill>
                <a:latin typeface="Comic Sans MS" pitchFamily="66" charset="0"/>
              </a:rPr>
              <a:t>Необходимый уровень</a:t>
            </a:r>
            <a:r>
              <a:rPr lang="ru-RU" sz="2800" b="1" dirty="0" smtClean="0">
                <a:solidFill>
                  <a:srgbClr val="0070C0"/>
                </a:solidFill>
                <a:latin typeface="Comic Sans MS" pitchFamily="66" charset="0"/>
              </a:rPr>
              <a:t>. </a:t>
            </a:r>
            <a:r>
              <a:rPr lang="ru-RU" sz="2800" b="1" dirty="0">
                <a:latin typeface="+mn-lt"/>
              </a:rPr>
              <a:t>Необходимый уровень.</a:t>
            </a:r>
            <a:r>
              <a:rPr lang="ru-RU" sz="2800" dirty="0">
                <a:latin typeface="+mn-lt"/>
              </a:rPr>
              <a:t> Что было раньше и на сколько: первые Олимпийские игры или начало Марафонской битвы?</a:t>
            </a:r>
          </a:p>
          <a:p>
            <a:pPr indent="357188">
              <a:defRPr/>
            </a:pPr>
            <a:r>
              <a:rPr lang="ru-RU" sz="2800" dirty="0" smtClean="0">
                <a:latin typeface="+mn-lt"/>
              </a:rPr>
              <a:t> </a:t>
            </a:r>
            <a:endParaRPr lang="ru-RU" sz="2800" dirty="0">
              <a:latin typeface="+mn-lt"/>
            </a:endParaRPr>
          </a:p>
        </p:txBody>
      </p:sp>
      <p:sp>
        <p:nvSpPr>
          <p:cNvPr id="4" name="Заголовок 19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233744" y="4277498"/>
            <a:ext cx="8625116" cy="432048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579231" y="4017237"/>
            <a:ext cx="0" cy="93166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907704" y="508508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+mn-lt"/>
              </a:rPr>
              <a:t>д</a:t>
            </a:r>
            <a:r>
              <a:rPr lang="ru-RU" b="1" dirty="0" smtClean="0">
                <a:latin typeface="+mn-lt"/>
              </a:rPr>
              <a:t>о н.э.</a:t>
            </a:r>
            <a:endParaRPr lang="ru-RU" b="1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88224" y="5069319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+mn-lt"/>
              </a:rPr>
              <a:t> н.э.</a:t>
            </a:r>
            <a:endParaRPr lang="ru-RU" b="1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02016" y="394338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+mn-lt"/>
              </a:rPr>
              <a:t> 2016</a:t>
            </a:r>
            <a:endParaRPr lang="ru-RU" b="1" dirty="0">
              <a:latin typeface="+mn-lt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3257885" y="3758722"/>
            <a:ext cx="648072" cy="1058928"/>
            <a:chOff x="3285683" y="4189803"/>
            <a:chExt cx="648072" cy="1058928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>
              <a:off x="3621672" y="4579569"/>
              <a:ext cx="0" cy="669162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3285683" y="4189803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latin typeface="+mn-lt"/>
                </a:rPr>
                <a:t>776</a:t>
              </a:r>
              <a:endParaRPr lang="ru-RU" b="1" dirty="0">
                <a:latin typeface="+mn-lt"/>
              </a:endParaRP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4067944" y="3758722"/>
            <a:ext cx="648072" cy="1063953"/>
            <a:chOff x="4067944" y="4153420"/>
            <a:chExt cx="648072" cy="1063953"/>
          </a:xfrm>
        </p:grpSpPr>
        <p:cxnSp>
          <p:nvCxnSpPr>
            <p:cNvPr id="12" name="Прямая соединительная линия 11"/>
            <p:cNvCxnSpPr/>
            <p:nvPr/>
          </p:nvCxnSpPr>
          <p:spPr>
            <a:xfrm>
              <a:off x="4283968" y="4548211"/>
              <a:ext cx="0" cy="669162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4067944" y="4153420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latin typeface="+mn-lt"/>
                </a:rPr>
                <a:t>490</a:t>
              </a:r>
              <a:endParaRPr lang="ru-RU" b="1" dirty="0">
                <a:latin typeface="+mn-lt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782561" y="5553630"/>
            <a:ext cx="38669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+mn-lt"/>
              </a:rPr>
              <a:t> </a:t>
            </a:r>
            <a:r>
              <a:rPr lang="ru-RU" sz="2400" b="1" dirty="0" smtClean="0"/>
              <a:t>776-490=</a:t>
            </a:r>
            <a:r>
              <a:rPr lang="ru-RU" sz="2400" b="1" dirty="0" smtClean="0">
                <a:latin typeface="+mn-lt"/>
              </a:rPr>
              <a:t>286 лет</a:t>
            </a:r>
            <a:endParaRPr lang="ru-RU"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783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86" name="Group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4119287"/>
              </p:ext>
            </p:extLst>
          </p:nvPr>
        </p:nvGraphicFramePr>
        <p:xfrm>
          <a:off x="252413" y="1484313"/>
          <a:ext cx="8628062" cy="4681220"/>
        </p:xfrm>
        <a:graphic>
          <a:graphicData uri="http://schemas.openxmlformats.org/drawingml/2006/table">
            <a:tbl>
              <a:tblPr/>
              <a:tblGrid>
                <a:gridCol w="7880350"/>
                <a:gridCol w="747712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Марафонская битва произошла в 490 г.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В битве при Фермопилах греки одержали победу над персами.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Саламинское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морское сражение состоялось в 480 г.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В ходе Греко-персидских войн греки были завоёваны персами.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901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104291" y="1712729"/>
            <a:ext cx="8627811" cy="3288923"/>
          </a:xfrm>
          <a:prstGeom prst="roundRect">
            <a:avLst>
              <a:gd name="adj" fmla="val 10887"/>
            </a:avLst>
          </a:prstGeom>
          <a:blipFill>
            <a:blip r:embed="rId3" cstate="email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/>
            <a:r>
              <a:rPr lang="ru-RU" sz="2800" b="1" dirty="0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 dirty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800" dirty="0">
                <a:latin typeface="Comic Sans MS" pitchFamily="66" charset="0"/>
              </a:rPr>
              <a:t>Выбери в таблице верные утверждения и отметь их знаком «+».</a:t>
            </a:r>
          </a:p>
          <a:p>
            <a:pPr indent="357188"/>
            <a:r>
              <a:rPr lang="ru-RU" sz="2800" b="1" dirty="0" smtClean="0">
                <a:solidFill>
                  <a:srgbClr val="0070C0"/>
                </a:solidFill>
                <a:latin typeface="Comic Sans MS" pitchFamily="66" charset="0"/>
              </a:rPr>
              <a:t>Повышенный </a:t>
            </a:r>
            <a:r>
              <a:rPr lang="ru-RU" sz="2800" b="1" dirty="0">
                <a:solidFill>
                  <a:srgbClr val="0070C0"/>
                </a:solidFill>
                <a:latin typeface="Comic Sans MS" pitchFamily="66" charset="0"/>
              </a:rPr>
              <a:t>уровень.</a:t>
            </a:r>
            <a:r>
              <a:rPr lang="ru-RU" sz="2800" dirty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800" dirty="0">
                <a:latin typeface="Comic Sans MS" pitchFamily="66" charset="0"/>
              </a:rPr>
              <a:t>Исправь неверные утверждения так, чтобы они стали верными.</a:t>
            </a:r>
          </a:p>
          <a:p>
            <a:pPr indent="357188"/>
            <a:r>
              <a:rPr lang="ru-RU" sz="2800" b="1" dirty="0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800" dirty="0">
                <a:latin typeface="Comic Sans MS" pitchFamily="66" charset="0"/>
              </a:rPr>
              <a:t>Запиши в свободной строке любое верное утверждение из истории Греко-персидских войн.</a:t>
            </a:r>
          </a:p>
        </p:txBody>
      </p:sp>
      <p:grpSp>
        <p:nvGrpSpPr>
          <p:cNvPr id="2357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84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57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80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4" name="Плюс 3"/>
          <p:cNvSpPr/>
          <p:nvPr/>
        </p:nvSpPr>
        <p:spPr>
          <a:xfrm>
            <a:off x="8240713" y="1772816"/>
            <a:ext cx="530225" cy="576064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Минус 4"/>
          <p:cNvSpPr/>
          <p:nvPr/>
        </p:nvSpPr>
        <p:spPr>
          <a:xfrm>
            <a:off x="8240713" y="2678893"/>
            <a:ext cx="530225" cy="43204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люс 5"/>
          <p:cNvSpPr/>
          <p:nvPr/>
        </p:nvSpPr>
        <p:spPr>
          <a:xfrm>
            <a:off x="8260206" y="3645024"/>
            <a:ext cx="510732" cy="504056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Минус 6"/>
          <p:cNvSpPr/>
          <p:nvPr/>
        </p:nvSpPr>
        <p:spPr>
          <a:xfrm>
            <a:off x="8240713" y="4526753"/>
            <a:ext cx="530225" cy="43204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4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59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765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55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06375" y="1196975"/>
            <a:ext cx="8640000" cy="13280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Там, где дымили печи для обжига посуды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06375" y="2934926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Агора</a:t>
            </a:r>
            <a:r>
              <a:rPr lang="ru-RU" sz="3600" b="1" spc="50" baseline="6000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/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 – главная площадь Афин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28258" y="4293096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3. На вершине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Акро</a:t>
            </a:r>
            <a:r>
              <a:rPr lang="ru-RU" sz="3600" b="1" spc="50" baseline="7000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/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поля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959"/>
            <a:ext cx="9144000" cy="720000"/>
          </a:xfrm>
        </p:spPr>
        <p:txBody>
          <a:bodyPr>
            <a:noAutofit/>
          </a:bodyPr>
          <a:lstStyle/>
          <a:p>
            <a:r>
              <a:rPr lang="ru-RU" sz="3400" dirty="0" smtClean="0"/>
              <a:t>«ГОРОД АФИНЫ В 5-М ВЕКЕ ДО Н.Э.</a:t>
            </a:r>
            <a:endParaRPr lang="ru-RU" sz="3400" dirty="0"/>
          </a:p>
        </p:txBody>
      </p:sp>
      <p:pic>
        <p:nvPicPr>
          <p:cNvPr id="1026" name="Picture 2" descr="E:\Pictures\img00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2"/>
          <a:stretch/>
        </p:blipFill>
        <p:spPr bwMode="auto">
          <a:xfrm>
            <a:off x="2123728" y="755500"/>
            <a:ext cx="4968552" cy="5071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54736" y="6021288"/>
            <a:ext cx="63065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+mj-lt"/>
              </a:rPr>
              <a:t>В конце урока мы должны </a:t>
            </a:r>
            <a:r>
              <a:rPr lang="ru-RU" dirty="0" smtClean="0">
                <a:latin typeface="+mj-lt"/>
              </a:rPr>
              <a:t>заполнить контурную карту.</a:t>
            </a: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2740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5270</TotalTime>
  <Words>1026</Words>
  <Application>Microsoft Office PowerPoint</Application>
  <PresentationFormat>Экран (4:3)</PresentationFormat>
  <Paragraphs>160</Paragraphs>
  <Slides>24</Slides>
  <Notes>5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Тема1</vt:lpstr>
      <vt:lpstr>«Презентация к уроку  по учебному предмету «История в 5-ом классе на тему «В городе богини Афины»</vt:lpstr>
      <vt:lpstr>В ГОРОДЕ БОГИНИ АФИНЫ</vt:lpstr>
      <vt:lpstr>ОПРЕДЕЛЯЕМ ПРОБЛЕМУ</vt:lpstr>
      <vt:lpstr>ОПРЕДЕЛЯЕМ ПРОБЛЕМУ</vt:lpstr>
      <vt:lpstr>ВСПОМИНАЕМ ТО, ЧТО ЗНАЕМ</vt:lpstr>
      <vt:lpstr>ВСПОМИНАЕМ ТО, ЧТО ЗНАЕМ</vt:lpstr>
      <vt:lpstr>ВСПОМИНАЕМ ТО, ЧТО ЗНАЕМ</vt:lpstr>
      <vt:lpstr>ОТКРЫВАЕМ НОВЫЕ ЗНАНИЯ</vt:lpstr>
      <vt:lpstr>«ГОРОД АФИНЫ В 5-М ВЕКЕ ДО Н.Э.</vt:lpstr>
      <vt:lpstr>Самостоятельная работа по рядам </vt:lpstr>
      <vt:lpstr>Презентация PowerPoint</vt:lpstr>
      <vt:lpstr>Презентация PowerPoint</vt:lpstr>
      <vt:lpstr>ПРИМЕНЯЕМ НОВЫЕ ЗНАНИЯ</vt:lpstr>
      <vt:lpstr>ФИЗ. МИНУТКА</vt:lpstr>
      <vt:lpstr>БЛЕСК ИСКУССТВ</vt:lpstr>
      <vt:lpstr>ОТКРЫВАЕМ НОВЫЕ ЗНАНИЯ</vt:lpstr>
      <vt:lpstr>ОТКРЫВАЕМ НОВЫЕ ЗНАНИЯ</vt:lpstr>
      <vt:lpstr>ПРИМЕНЯЕМ НОВЫЕ ЗНАНИЯ</vt:lpstr>
      <vt:lpstr>ПРИМЕНЯЕМ НОВЫЕ ЗНАНИЯ</vt:lpstr>
      <vt:lpstr>РЕФЛЕКСИЯ</vt:lpstr>
      <vt:lpstr>Презентация PowerPoint</vt:lpstr>
      <vt:lpstr>Презентация PowerPoint</vt:lpstr>
      <vt:lpstr>Презентация PowerPoint</vt:lpstr>
      <vt:lpstr>Домашнее задание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СТОЛИЦА ИСКУССТВ ЭЛЛАДЫ</dc:title>
  <dc:creator>Telli</dc:creator>
  <cp:lastModifiedBy>История</cp:lastModifiedBy>
  <cp:revision>271</cp:revision>
  <dcterms:created xsi:type="dcterms:W3CDTF">2012-04-06T18:00:09Z</dcterms:created>
  <dcterms:modified xsi:type="dcterms:W3CDTF">2016-03-29T00:01:38Z</dcterms:modified>
</cp:coreProperties>
</file>