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0" r:id="rId3"/>
    <p:sldId id="275" r:id="rId4"/>
    <p:sldId id="257" r:id="rId5"/>
    <p:sldId id="258" r:id="rId6"/>
    <p:sldId id="274" r:id="rId7"/>
    <p:sldId id="259" r:id="rId8"/>
    <p:sldId id="273" r:id="rId9"/>
    <p:sldId id="276" r:id="rId10"/>
    <p:sldId id="279" r:id="rId11"/>
    <p:sldId id="277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FF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32000"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nfourok.ru/site/go?href=http://slovari.yandex.ru/~%d0%ba%d0%bd%d0%b8%d0%b3%d0%b8/%d0%91%d0%a1%d0%ad/%d0%91%d0%b8%d0%be%d0%b3%d1%80%d0%b0%d1%84%d0%b8%d1%8f/" TargetMode="External"/><Relationship Id="rId2" Type="http://schemas.openxmlformats.org/officeDocument/2006/relationships/hyperlink" Target="http://infourok.ru/site/go?href=http://slovari.yandex.ru/~%d0%ba%d0%bd%d0%b8%d0%b3%d0%b8/%d0%91%d0%a1%d0%ad/%d0%90%d0%b2%d1%82%d0%be...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772817"/>
            <a:ext cx="64087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Обобщение и систематизация знаний по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теме «Деепричастие»</a:t>
            </a:r>
          </a:p>
          <a:p>
            <a:pPr algn="ctr"/>
            <a:endParaRPr lang="ru-RU" sz="3600" b="1" dirty="0">
              <a:solidFill>
                <a:srgbClr val="0033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0033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Презентация к уроку русского языка в 7 классе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учителя русского языка и литературы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Черкашиной Ольги Павловны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2016 г.</a:t>
            </a:r>
          </a:p>
          <a:p>
            <a:pPr algn="ctr"/>
            <a:endParaRPr lang="ru-RU" sz="3600" b="1" dirty="0">
              <a:solidFill>
                <a:srgbClr val="0033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rgbClr val="0033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642918"/>
            <a:ext cx="3250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МКОУ «Троицкая СОШ № 62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5661154"/>
      </p:ext>
    </p:extLst>
  </p:cSld>
  <p:clrMapOvr>
    <a:masterClrMapping/>
  </p:clrMapOvr>
  <p:transition>
    <p:spli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crosssellguide.com/wp-content/uploads/2015/07/obzor-servisov-rassilky-part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1"/>
            <a:ext cx="3936436" cy="2952328"/>
          </a:xfrm>
          <a:prstGeom prst="rect">
            <a:avLst/>
          </a:prstGeom>
          <a:noFill/>
        </p:spPr>
      </p:pic>
      <p:pic>
        <p:nvPicPr>
          <p:cNvPr id="6" name="Picture 8" descr="https://im2-tub-ru.yandex.net/i?id=8356e6bf1414d012715fdd23f50df5be&amp;n=33&amp;h=215&amp;w=2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764704"/>
            <a:ext cx="5738870" cy="589218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00298" y="928670"/>
            <a:ext cx="507209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Жила - была на свете принцесса, и звали её Наречием. И выглядела она красиво и мило, говорила ласково. Однажды встретила она на балу своего единственного и неповторимого принца, по имени Глагол, который полюбил её страстно и сделал ей предложение. И стали они жить в любви и согласии. Через некоторое время родился у них ребёнок  Деепричастие. Рос он быстро, веселясь и играя, учась и читая и родителей забавляя. А когда он вырос, напали на их страну злые недруги. Деепричастие, собирая своих соотечественников, призвал их на защиту границ своего государства. И сам мужественно сражался с врагами. Благодарные жители в честь своего защитника назвали государство его именем.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3786190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Какие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признаки глагола имеет деепричастие?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4929198"/>
            <a:ext cx="200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Какие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признаки наречия имеет деепричастие?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8860" y="428604"/>
            <a:ext cx="5197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названия государства</a:t>
            </a:r>
            <a:endParaRPr lang="ru-RU" sz="28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https://crosssellguide.com/wp-content/uploads/2015/07/obzor-servisov-rassilky-part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1"/>
            <a:ext cx="3936436" cy="2952328"/>
          </a:xfrm>
          <a:prstGeom prst="rect">
            <a:avLst/>
          </a:prstGeom>
          <a:noFill/>
        </p:spPr>
      </p:pic>
      <p:pic>
        <p:nvPicPr>
          <p:cNvPr id="31752" name="Picture 8" descr="https://im2-tub-ru.yandex.net/i?id=8356e6bf1414d012715fdd23f50df5be&amp;n=33&amp;h=215&amp;w=2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548680"/>
            <a:ext cx="5738870" cy="610820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75856" y="1268760"/>
            <a:ext cx="38884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rgbClr val="C00000"/>
              </a:solidFill>
              <a:latin typeface="Mistral" pitchFamily="66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Mistral" pitchFamily="66" charset="0"/>
                <a:cs typeface="Arial" panose="020B0604020202020204" pitchFamily="34" charset="0"/>
              </a:rPr>
              <a:t>Велика наша страна! Поля и горы, реки и леса - всё есть в ней.</a:t>
            </a:r>
            <a:br>
              <a:rPr lang="ru-RU" sz="3200" dirty="0" smtClean="0">
                <a:latin typeface="Mistral" pitchFamily="66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Mistral" pitchFamily="66" charset="0"/>
                <a:cs typeface="Arial" panose="020B0604020202020204" pitchFamily="34" charset="0"/>
              </a:rPr>
              <a:t>У каждого человека есть в этой большой стране свой уголок, любимый и единственный. Заглянув в его прошлое, мы узнаем много интересного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643314"/>
            <a:ext cx="20716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Определите тему 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текста.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Найдите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деепричастие.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Составьте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его автобиографию.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83768" y="548680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Отрывок из письма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слова «автобиография»</a:t>
            </a:r>
          </a:p>
          <a:p>
            <a:endParaRPr lang="ru-RU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Автобиография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 (от 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авто...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биография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 описание своей жизни.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(БИОГРА́ФИЯ, биографии, ·жен. (от ·греч. </a:t>
            </a:r>
            <a:r>
              <a:rPr lang="ru-RU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жизнь и </a:t>
            </a:r>
            <a:r>
              <a:rPr lang="ru-RU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grapho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пишу).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1. Сочинение, в котором излагается история жизни и деятельности какого-нибудь лица.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2. перен. Чья-нибудь жизнь. Он рассказал интересный случай из своей биографии.)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39552" y="4192514"/>
            <a:ext cx="813690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Times New Roman" pitchFamily="18" charset="0"/>
                <a:cs typeface="Microsoft Sans Serif" pitchFamily="34" charset="0"/>
              </a:rPr>
              <a:t>Автобиография.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Microsoft Sans Serif" pitchFamily="34" charset="0"/>
              <a:ea typeface="Calibri" pitchFamily="34" charset="0"/>
              <a:cs typeface="Microsoft Sans Serif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  <a:t>Я, деепричастие, ____________________________, происхожу из семьи ___________________ и _____________________________.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  <a:t>Мой отец ( _____________________) оставил мне значение _______________________________________________________________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Calibri" pitchFamily="34" charset="0"/>
                <a:cs typeface="Microsoft Sans Serif" pitchFamily="34" charset="0"/>
              </a:rPr>
              <a:t>Мать (____________________________) оставила в наследство вопрос ___________________, свой основной признак _______________________, в предложении я подчеркиваюсь как ____________________________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crosssellguide.com/wp-content/uploads/2015/07/obzor-servisov-rassilky-part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3936436" cy="2952328"/>
          </a:xfrm>
          <a:prstGeom prst="rect">
            <a:avLst/>
          </a:prstGeom>
          <a:noFill/>
        </p:spPr>
      </p:pic>
      <p:pic>
        <p:nvPicPr>
          <p:cNvPr id="5" name="Picture 8" descr="https://im2-tub-ru.yandex.net/i?id=8356e6bf1414d012715fdd23f50df5be&amp;n=33&amp;h=215&amp;w=2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2111"/>
            <a:ext cx="8208912" cy="64147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14546" y="214290"/>
            <a:ext cx="5250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«Фамильная ненависть»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958158"/>
            <a:ext cx="821537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Давно это было. Никто и не вспомнит сейчас, почему частица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стала враждовать с Глаголом. Как ни старались другие части речи примирить частицу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 Глаголом, но ничего у них не получалось.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при всяком удобном случае заявляла: «Не хочу! Не буду! Не пишите нас вместе!».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Смиряла свою гордость непримиримая частица только тогда, когда Глагол без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терял свой смысл и не мог употребляться самостоятельно. «Ненавижу! Негодую! Недоумеваю! Мне от всего этого нездоровится, но и Глаголу несдобровать!» – мрачно изрекала частица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вынужденная стоять рядом с Глаголом.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и шло все из поколения в поколение. Частица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так не любит Глагол, что не признает и его форму – Деепричастие, на которое распространяется ее ненависть: так же, как и с Глаголом, с Деепричастием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пишется раздельно и только в некоторых случаях вынуждена терпеть неприятное соседство. Вот до чего доводит фамильная ненависть!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6143644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каких орфографических правилах идёт речь в сказке?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crosssellguide.com/wp-content/uploads/2015/07/obzor-servisov-rassilky-part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3936436" cy="2952328"/>
          </a:xfrm>
          <a:prstGeom prst="rect">
            <a:avLst/>
          </a:prstGeom>
          <a:noFill/>
        </p:spPr>
      </p:pic>
      <p:pic>
        <p:nvPicPr>
          <p:cNvPr id="4" name="Picture 8" descr="https://im2-tub-ru.yandex.net/i?id=8356e6bf1414d012715fdd23f50df5be&amp;n=33&amp;h=215&amp;w=2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2111"/>
            <a:ext cx="8280920" cy="6414775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7544" y="727449"/>
            <a:ext cx="8462174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Минутка вежливости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Спишите, раскрывая скобки.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Чаще говорите вежливые слова, (не)загрязняя свою речь нецензурными словами.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общественном транспорте разговаривайте тихо, (не) мешая остальным пассажирам.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Нельзя перебивать говорящего, потому что глупо отвечать человеку, еще(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не)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зная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что он хотел сказать.</a:t>
            </a:r>
            <a:endParaRPr kumimoji="0" lang="ru-RU" sz="28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285728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Школьников в стране Деепричастие учат вежливости.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305494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Физкультминутка 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/>
            </a:r>
            <a:b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швам руки ОПУСКАЯ,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Плечи вверх ПРИПОДНИМАЯ,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Корпус влево НАКЛОНЯЯ,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Затем вправо ПРОГИБАЯ,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Головою ПОМОТАВ,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ПОКИВАВ и ПОВЗДЫХАВ...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ОТДОХНУВ немного, дружно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Скажем: "Поработать нужно!"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savepic.net/78360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1728192" cy="2787406"/>
          </a:xfrm>
          <a:prstGeom prst="rect">
            <a:avLst/>
          </a:prstGeom>
          <a:noFill/>
        </p:spPr>
      </p:pic>
      <p:pic>
        <p:nvPicPr>
          <p:cNvPr id="1032" name="Picture 8" descr="http://img3.dreamies.de/img/866/b/o5med7vl9bq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5905500"/>
            <a:ext cx="4762500" cy="952500"/>
          </a:xfrm>
          <a:prstGeom prst="rect">
            <a:avLst/>
          </a:prstGeom>
          <a:noFill/>
        </p:spPr>
      </p:pic>
      <p:pic>
        <p:nvPicPr>
          <p:cNvPr id="1034" name="Picture 10" descr="http://zariadka.inetuspeh.ru/images/z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5087" y="1628800"/>
            <a:ext cx="1534405" cy="30243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285728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 вид деепричастий.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crosssellguide.com/wp-content/uploads/2015/07/obzor-servisov-rassilky-part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3936436" cy="2952328"/>
          </a:xfrm>
          <a:prstGeom prst="rect">
            <a:avLst/>
          </a:prstGeom>
          <a:noFill/>
        </p:spPr>
      </p:pic>
      <p:pic>
        <p:nvPicPr>
          <p:cNvPr id="6" name="Picture 8" descr="https://im2-tub-ru.yandex.net/i?id=8356e6bf1414d012715fdd23f50df5be&amp;n=33&amp;h=215&amp;w=2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2111"/>
            <a:ext cx="8280920" cy="64147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188640"/>
            <a:ext cx="12007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Бунт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28596" y="785794"/>
            <a:ext cx="846220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icrosoft Sans Serif" pitchFamily="34" charset="0"/>
                <a:ea typeface="Times New Roman" pitchFamily="18" charset="0"/>
                <a:cs typeface="Microsoft Sans Serif" pitchFamily="34" charset="0"/>
              </a:rPr>
              <a:t>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Безобразие! Произвол! Это возмутительно! – с такими криками, пыхтя и сопя, в тронный зал вкатилось неуклюжее Деепричастие. – Наказать бунтовщиков, повесив их на первом же суку!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Разъяренного правителя тщетно пытались успокоить подданные. Что же довело его до такого состояния?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лет назад Деепричастие издало приказ об обособлении собственной персоны в любом предложении, независимо от того, одно оно или в окружении подданных, в начале, в середине или в конце предложения оно находится. Приказ правителя соблюдался безоговорочно.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вдруг разведка сообщила, что в королевстве есть бунтовщики, которые не подчинились приказу Деепричастия. Прокрадываясь в предложение, они не желали обособляться...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600076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Выпишите деепричастия.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635795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каком правиле идёт речь в сказке?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28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643050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Делать что-либо спустя рукава.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Старик шёл еле волоча ноги.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сидите сложа руки!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Будем жить припеваючи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Мы работаем не покладая рук.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Дети бежали не чувствуя под собой ног.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548680"/>
            <a:ext cx="49135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Найдите деепричастие</a:t>
            </a:r>
          </a:p>
        </p:txBody>
      </p:sp>
      <p:pic>
        <p:nvPicPr>
          <p:cNvPr id="2052" name="Picture 4" descr="http://saga-astral.ru/wp-content/uploads/2015/07/Sonnik-Dedushk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801968"/>
            <a:ext cx="2592288" cy="183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Admin\Desktop\0_266c3_b3f158f0_XL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71480"/>
            <a:ext cx="3500462" cy="5826604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929058" y="714356"/>
            <a:ext cx="492922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Кипя,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Шипя,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Журча,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Ворча,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Струясь,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Крутясь,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Сливаясь,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Вздымаясь,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Вздуваясь,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Мелькая, шурша,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Резвясь и спеша,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Скользя, обнимаясь,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Делясь и встречаясь,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Ласкаясь, бунтуя, летя,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Играя, дробясь, шелестя,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Блистая, взлетая, шатаясь,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Сплетаясь, звеня, клокоча,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Морщинясь, волнуясь, катаясь,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Бросаясь, меняясь, воркуя, шумя,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Взметаясь и пенясь, ликуя, гремя,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Дрожа, разливаясь, стремясь, вырастая,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Вперёд и вперёд убегая, в свободном задоре –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Так падают бурные воды в сверкающем, быстром Лодоре!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214290"/>
            <a:ext cx="5604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Лодорский водопад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6357958"/>
            <a:ext cx="14897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Роберт Саути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3074" y="6357958"/>
            <a:ext cx="15988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(Шмульян)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17811"/>
            <a:ext cx="839130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Закончите предложения: 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сегодня на уроке я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научился …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мне показалось важным …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понял, что …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почувствовал, что 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Своей работой на уроке я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доволен, так как …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совсем доволен, так как …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доволен, потому что 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571480"/>
            <a:ext cx="371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http://myfl.ru/files/u6710/951631300_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708920"/>
            <a:ext cx="2046803" cy="1867708"/>
          </a:xfrm>
          <a:prstGeom prst="rect">
            <a:avLst/>
          </a:prstGeom>
          <a:noFill/>
        </p:spPr>
      </p:pic>
      <p:pic>
        <p:nvPicPr>
          <p:cNvPr id="6154" name="Picture 10" descr="http://mtdata.ru/u8/photoA9DC/20788445841-0/big.jpe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76672"/>
            <a:ext cx="2476500" cy="2000251"/>
          </a:xfrm>
          <a:prstGeom prst="rect">
            <a:avLst/>
          </a:prstGeom>
          <a:noFill/>
        </p:spPr>
      </p:pic>
      <p:pic>
        <p:nvPicPr>
          <p:cNvPr id="6158" name="Picture 14" descr="https://images.chesscomfiles.com/uploads/images_users/tiny_mce/Orel2013/phpFiHNUZ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157192"/>
            <a:ext cx="2232248" cy="1302146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      Давайте</a:t>
            </a:r>
            <a:r>
              <a:rPr lang="ru-RU" b="1" i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, друзья,   улыбнемся друг </a:t>
            </a:r>
            <a:r>
              <a:rPr lang="ru-RU" b="1" i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другу!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              Улыбки </a:t>
            </a:r>
            <a:r>
              <a:rPr lang="ru-RU" b="1" i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подарим гостям!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                     К </a:t>
            </a:r>
            <a:r>
              <a:rPr lang="ru-RU" b="1" i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уроку готовы!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                  Тогда </a:t>
            </a:r>
            <a:r>
              <a:rPr lang="ru-RU" b="1" i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- за работу!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               Удачи </a:t>
            </a:r>
            <a:r>
              <a:rPr lang="ru-RU" b="1" i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желаю я вам!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2349913"/>
      </p:ext>
    </p:extLst>
  </p:cSld>
  <p:clrMapOvr>
    <a:masterClrMapping/>
  </p:clrMapOvr>
  <p:transition>
    <p:spli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484784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</a:t>
            </a:r>
            <a:r>
              <a:rPr lang="en-US" dirty="0" smtClean="0"/>
              <a:t>http://infourok.ru/konspekt_uroka_po_russkomu_yazyku_na_temu__deeprichastie__6_klass-466965.htm</a:t>
            </a:r>
            <a:endParaRPr lang="ru-RU" dirty="0" smtClean="0"/>
          </a:p>
          <a:p>
            <a:r>
              <a:rPr lang="ru-RU" dirty="0" smtClean="0"/>
              <a:t>2. В. Н. Пташкина, К. Е. Виноградова, Т.М. </a:t>
            </a:r>
            <a:r>
              <a:rPr lang="ru-RU" dirty="0" err="1" smtClean="0"/>
              <a:t>Амбушева</a:t>
            </a:r>
            <a:r>
              <a:rPr lang="ru-RU" dirty="0" smtClean="0"/>
              <a:t>, О.В. </a:t>
            </a:r>
            <a:r>
              <a:rPr lang="ru-RU" dirty="0" err="1" smtClean="0"/>
              <a:t>Чурзина</a:t>
            </a:r>
            <a:r>
              <a:rPr lang="ru-RU" dirty="0" smtClean="0"/>
              <a:t>,  В.П. Баскакова, О. А. Макарова, Л. Е. </a:t>
            </a:r>
            <a:r>
              <a:rPr lang="ru-RU" dirty="0" err="1" smtClean="0"/>
              <a:t>Тареева</a:t>
            </a:r>
            <a:r>
              <a:rPr lang="ru-RU" dirty="0" smtClean="0"/>
              <a:t>, Е. Н. Попова, Л. А. </a:t>
            </a:r>
            <a:r>
              <a:rPr lang="ru-RU" dirty="0" err="1" smtClean="0"/>
              <a:t>Шахназарян</a:t>
            </a:r>
            <a:r>
              <a:rPr lang="ru-RU" dirty="0" smtClean="0"/>
              <a:t>.  Игровые технологии на уроках русского языка.                  5-9 классы: игры со словами, разработки уроков.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836712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Источники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s.zaazu.com/img/Eyes-Pop-out-oh-no-wow-smiley-emoticon-000583-lar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196064"/>
            <a:ext cx="3350264" cy="22572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27784" y="1340768"/>
            <a:ext cx="43924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Загадку эту отгадать совсем несложно!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Меня с наречием порою спутать можно.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 помните, чтобы вопрос вас не подвел,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я по значению похожа на глагол!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https://kimmel.com/assets/img/uploads/2440-losing-a-job/he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56992"/>
            <a:ext cx="7995420" cy="31981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83768" y="476672"/>
            <a:ext cx="4392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Загадка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1187625" y="476672"/>
            <a:ext cx="6984775" cy="1079500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Сказочная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страна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Деепричастие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362" name="Picture 2" descr="http://kidsmi.ru/wp-content/uploads/2013/02/karta-m.jpg"/>
          <p:cNvPicPr>
            <a:picLocks noChangeAspect="1" noChangeArrowheads="1"/>
          </p:cNvPicPr>
          <p:nvPr/>
        </p:nvPicPr>
        <p:blipFill>
          <a:blip r:embed="rId3" cstate="print"/>
          <a:srcRect l="6195" r="6195" b="20789"/>
          <a:stretch>
            <a:fillRect/>
          </a:stretch>
        </p:blipFill>
        <p:spPr bwMode="auto">
          <a:xfrm>
            <a:off x="1115616" y="1700808"/>
            <a:ext cx="7128792" cy="458591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Круглая лента лицом вверх 9"/>
          <p:cNvSpPr/>
          <p:nvPr/>
        </p:nvSpPr>
        <p:spPr>
          <a:xfrm>
            <a:off x="2483768" y="3429000"/>
            <a:ext cx="4176464" cy="792088"/>
          </a:xfrm>
          <a:prstGeom prst="ellipseRibbon2">
            <a:avLst>
              <a:gd name="adj1" fmla="val 30497"/>
              <a:gd name="adj2" fmla="val 100000"/>
              <a:gd name="adj3" fmla="val 17998"/>
            </a:avLst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Деепричастие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39552" y="1412776"/>
            <a:ext cx="820891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овторить признаки деепричастия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умения правильно писать деепричастия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знаки препинания при одиночных деепричастиях</a:t>
            </a:r>
            <a:r>
              <a:rPr kumimoji="0" lang="ru-RU" sz="3200" b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деепричастных оборотах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овторить орфограмму 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«Правописание не с деепричастиями».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рапеция 6"/>
          <p:cNvSpPr/>
          <p:nvPr/>
        </p:nvSpPr>
        <p:spPr>
          <a:xfrm rot="17972028">
            <a:off x="7725919" y="5303894"/>
            <a:ext cx="936104" cy="2133598"/>
          </a:xfrm>
          <a:prstGeom prst="trapezoid">
            <a:avLst>
              <a:gd name="adj" fmla="val 2500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лако 3"/>
          <p:cNvSpPr/>
          <p:nvPr/>
        </p:nvSpPr>
        <p:spPr>
          <a:xfrm>
            <a:off x="3851920" y="1124744"/>
            <a:ext cx="2304256" cy="10081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611560" y="692696"/>
            <a:ext cx="2304256" cy="10081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9697" name="Picture 1" descr="0_62610_3be5b446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3340100" cy="18986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6" name="Облако 5"/>
          <p:cNvSpPr/>
          <p:nvPr/>
        </p:nvSpPr>
        <p:spPr>
          <a:xfrm>
            <a:off x="6372200" y="476672"/>
            <a:ext cx="2304256" cy="10081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Минус 7"/>
          <p:cNvSpPr/>
          <p:nvPr/>
        </p:nvSpPr>
        <p:spPr>
          <a:xfrm rot="1964962">
            <a:off x="7429605" y="5951764"/>
            <a:ext cx="360040" cy="288032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/>
          <p:cNvSpPr/>
          <p:nvPr/>
        </p:nvSpPr>
        <p:spPr>
          <a:xfrm rot="1870196">
            <a:off x="7716895" y="6093672"/>
            <a:ext cx="360040" cy="288032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инус 10"/>
          <p:cNvSpPr/>
          <p:nvPr/>
        </p:nvSpPr>
        <p:spPr>
          <a:xfrm rot="1769435">
            <a:off x="8363988" y="6500006"/>
            <a:ext cx="360040" cy="288032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 rot="2060502">
            <a:off x="8006240" y="6241754"/>
            <a:ext cx="360040" cy="288032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77778E-6 3.40426E-6 C 0.01163 0.00532 -0.00226 -0.00231 0.01527 0.02058 C 0.02482 0.03307 0.03454 0.04255 0.04618 0.05134 C 0.05624 0.06707 0.06701 0.08071 0.07847 0.09436 C 0.08506 0.10222 0.08645 0.10985 0.09531 0.11286 C 0.09913 0.12026 0.10746 0.1265 0.11388 0.12928 C 0.11788 0.13645 0.12239 0.14223 0.12604 0.14963 C 0.12673 0.16142 0.1243 0.17484 0.12916 0.18455 C 0.13246 0.19103 0.13767 0.19727 0.14149 0.20305 C 0.14687 0.21138 0.14861 0.21693 0.15538 0.2234 C 0.1592 0.23104 0.16215 0.23959 0.16458 0.24815 C 0.16597 0.25324 0.16493 0.25925 0.17065 0.26041 C 0.17986 0.26226 0.18923 0.26179 0.19843 0.26249 C 0.21024 0.26758 0.22187 0.2729 0.23385 0.27683 C 0.24062 0.28261 0.24704 0.28932 0.25381 0.2951 C 0.25538 0.29648 0.25694 0.29787 0.2585 0.29926 C 0.26006 0.30065 0.26302 0.30342 0.26302 0.30342 C 0.27065 0.31846 0.26874 0.33973 0.27378 0.35661 C 0.27777 0.3698 0.2776 0.36471 0.28454 0.37303 C 0.29999 0.39177 0.29079 0.38668 0.30156 0.39154 C 0.31076 0.41004 0.31701 0.42715 0.33385 0.43455 C 0.34791 0.4475 0.32309 0.42599 0.36145 0.44288 C 0.36423 0.44403 0.36788 0.45629 0.36927 0.45907 C 0.37725 0.47618 0.38628 0.49191 0.40156 0.49607 C 0.40711 0.5 0.41232 0.50162 0.4184 0.50416 C 0.43177 0.49884 0.44461 0.49491 0.4585 0.49191 C 0.46354 0.4926 0.46874 0.49237 0.47378 0.49399 C 0.47569 0.49445 0.47673 0.49722 0.47847 0.49815 C 0.48246 0.5 0.49079 0.50231 0.49079 0.50231 C 0.50156 0.50139 0.53454 0.49422 0.54149 0.51249 " pathEditMode="relative" ptsTypes="fffffffffffffffffffffffffffffA">
                                      <p:cBhvr>
                                        <p:cTn id="6" dur="2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:\Users\Admin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00240"/>
            <a:ext cx="8715436" cy="469949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57290" y="642918"/>
            <a:ext cx="6500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Волшебная полянка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71612"/>
            <a:ext cx="7000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Рядом со взлётной полосой была разноцветная поляна.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www.treffpunkt.ru/upload/51d9b97759c6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85926"/>
            <a:ext cx="5490268" cy="45289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07704" y="404664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Ромашка с волшебной поляны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5140" y="1857364"/>
            <a:ext cx="1928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попросила жителей этой страны подарить мне одну чудесную ромашку, а она оказалась тоже волшебной.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2193559">
            <a:off x="1463847" y="2306758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27584" y="18864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Ромашка с волшебной поляны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 rot="6482297">
            <a:off x="3664120" y="1650589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19568557">
            <a:off x="4653292" y="2336688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932040" y="3356992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1381008">
            <a:off x="4777924" y="4303363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4291476">
            <a:off x="2449108" y="1650451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497824">
            <a:off x="950347" y="3123078"/>
            <a:ext cx="2811842" cy="9073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rot="19776599">
            <a:off x="1363377" y="4295172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17032174">
            <a:off x="2566566" y="4941912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4877696">
            <a:off x="3745680" y="4943399"/>
            <a:ext cx="2811842" cy="8891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563888" y="2996952"/>
            <a:ext cx="1656184" cy="1584176"/>
          </a:xfrm>
          <a:prstGeom prst="ellipse">
            <a:avLst/>
          </a:prstGeom>
          <a:solidFill>
            <a:srgbClr val="FFFF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 rot="19617125">
            <a:off x="6474820" y="170733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деепричастие?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0192" y="3501008"/>
            <a:ext cx="3059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какой вопрос отвечает деепричастие несовершенного вида?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764495">
            <a:off x="6395815" y="5565840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какой вопрос отвечают деепричастия совершенного вида?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3683877">
            <a:off x="4529838" y="5385992"/>
            <a:ext cx="2545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деепричастный оборот?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7229490">
            <a:off x="1875182" y="5355590"/>
            <a:ext cx="2435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на письме выделяются деепричастные обороты?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9931753">
            <a:off x="286624" y="5164699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образуются деепричастия несовершенного вида?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431363">
            <a:off x="361824" y="3264229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образуется деепричастие совершенного вида?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946253">
            <a:off x="611446" y="1566723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пишется НЕ с деепричастиями?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4156948">
            <a:off x="2201003" y="1147243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Приведите пример деепричастия совершенного вида.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7215165">
            <a:off x="4672559" y="1151753"/>
            <a:ext cx="2250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признаки наречия имеют деепричастия?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8483E-6 C 0.05139 -0.04186 0.10295 -0.08371 0.13073 -0.10245 C 0.1585 -0.12118 0.16232 -0.11702 0.16614 -0.11262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84089E-6 C 0.02309 0.00069 0.04618 0.00069 0.06927 0.00208 C 0.07083 0.00208 0.07222 0.00462 0.07378 0.00416 C 0.08646 0.00046 0.09653 -0.01504 0.1092 -0.02035 C 0.11823 -0.01689 0.11319 -0.02035 0.11996 -0.00208 C 0.121 0.00069 0.12708 0.00347 0.12916 0.00416 C 0.13767 0.0074 0.14653 0.00832 0.15538 0.00832 " pathEditMode="relative" ptsTypes="ffffff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2.25717E-6 C 0.00572 0.00255 0.01128 0.00578 0.01701 0.00833 C 0.02082 0.01226 0.02378 0.01735 0.02777 0.02059 C 0.03853 0.02961 0.05086 0.03562 0.06162 0.0451 C 0.06319 0.04788 0.0644 0.05088 0.06614 0.05343 C 0.06753 0.05528 0.06961 0.05574 0.07082 0.05759 C 0.07326 0.06152 0.07534 0.0717 0.0769 0.07586 C 0.07898 0.08164 0.08194 0.08696 0.08471 0.09228 C 0.08662 0.10384 0.08905 0.10153 0.09391 0.11078 C 0.09843 0.11911 0.10051 0.13044 0.10624 0.13738 C 0.10989 0.14177 0.11683 0.14755 0.12152 0.15171 C 0.12551 0.16767 0.12152 0.15796 0.14617 0.15796 " pathEditMode="relative" ptsTypes="fffffffffff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40611E-6 C 0.0066 0.00301 0.01337 0.00532 0.01997 0.0081 C 0.03056 0.01272 0.02674 0.01619 0.03386 0.02244 C 0.03767 0.02567 0.04323 0.02868 0.04757 0.03076 C 0.05122 0.03423 0.05729 0.03516 0.05851 0.04094 C 0.06007 0.04788 0.06129 0.05204 0.06615 0.05528 " pathEditMode="relative" ptsTypes="fffff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3.08973E-6 C -0.00555 0.01064 -0.01076 0.01364 -0.01858 0.02035 C -0.02414 0.02497 -0.02396 0.02706 -0.02934 0.03052 C -0.03801 0.03631 -0.0519 0.037 -0.06163 0.03885 C -0.07032 0.04278 -0.07743 0.04926 -0.0861 0.05319 C -0.08958 0.0599 -0.0927 0.06753 -0.09687 0.07377 " pathEditMode="relative" ptsTypes="fffff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84921E-6 C -0.00416 0.02452 -0.0125 0.0444 -0.0276 0.05944 C -0.02864 0.06152 -0.02951 0.06383 -0.03073 0.06568 C -0.03264 0.06869 -0.03507 0.07077 -0.0368 0.07378 C -0.04375 0.08626 -0.04722 0.10199 -0.05677 0.11078 C -0.06128 0.11957 -0.0658 0.12142 -0.07378 0.12304 C -0.09774 0.12766 -0.1217 0.13321 -0.146 0.13321 " pathEditMode="relative" ptsTypes="ffffffA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70213E-6 C -0.01007 0.00971 -0.01528 0.0141 -0.02778 0.01619 C -0.04514 0.03214 -0.11025 0.02243 -0.11233 0.02243 " pathEditMode="relative" ptsTypes="ffA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6.93802E-7 C -0.00417 -0.00347 -0.00816 -0.00694 -0.01233 -0.01041 C -0.01962 -0.01666 -0.02448 -0.02938 -0.03091 -0.03701 C -0.03716 -0.04441 -0.04514 -0.05111 -0.05087 -0.05944 C -0.05434 -0.06453 -0.05781 -0.06985 -0.06007 -0.07586 C -0.06111 -0.07864 -0.06181 -0.08187 -0.0632 -0.08419 C -0.06597 -0.08881 -0.0724 -0.09644 -0.0724 -0.09644 C -0.0757 -0.10986 -0.08802 -0.11101 -0.09705 -0.11494 C -0.10469 -0.11286 -0.11233 -0.11078 -0.12014 -0.11078 " pathEditMode="relative" ptsTypes="ffffffffA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2.95097E-6 C -0.00921 -0.00439 -0.0099 -0.01711 -0.01685 -0.02475 C -0.01997 -0.02821 -0.02292 -0.03168 -0.02605 -0.03492 C -0.02952 -0.03839 -0.03317 -0.04186 -0.03681 -0.0451 C -0.03838 -0.04648 -0.0415 -0.04926 -0.0415 -0.04926 C -0.04601 -0.06684 -0.03942 -0.04255 -0.04619 -0.06152 C -0.05018 -0.07239 -0.04671 -0.07886 -0.05539 -0.08603 C -0.06042 -0.09667 -0.05574 -0.09043 -0.06772 -0.09436 C -0.08074 -0.09875 -0.0731 -0.09852 -0.07848 -0.09852 " pathEditMode="relative" ptsTypes="ffffffff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3 -0.00092 C -0.01128 -0.02266 -0.00139 -0.02729 0.00955 -0.04001 C 0.0184 -0.05018 0.02552 -0.06452 0.0342 -0.0747 C 0.04028 -0.08187 0.04757 -0.08718 0.05417 -0.0932 C 0.05764 -0.09644 0.06233 -0.09435 0.06649 -0.09528 C 0.07413 -0.0969 0.08021 -0.09944 0.08802 -0.09944 " pathEditMode="relative" rAng="0" ptsTypes="fffffA">
                                      <p:cBhvr>
                                        <p:cTn id="7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771</Words>
  <Application>Microsoft Office PowerPoint</Application>
  <PresentationFormat>Экран (4:3)</PresentationFormat>
  <Paragraphs>121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Загадку эту отгадать совсем несложно! Меня с наречием порою спутать можно. Но помните, чтобы вопрос вас не подвел, я по значению похожа на глагол!</vt:lpstr>
      <vt:lpstr>Слайд 4</vt:lpstr>
      <vt:lpstr>Цели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123</cp:lastModifiedBy>
  <cp:revision>131</cp:revision>
  <dcterms:created xsi:type="dcterms:W3CDTF">2016-01-19T16:05:32Z</dcterms:created>
  <dcterms:modified xsi:type="dcterms:W3CDTF">2016-04-13T16:20:14Z</dcterms:modified>
</cp:coreProperties>
</file>