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93" r:id="rId4"/>
    <p:sldId id="257" r:id="rId5"/>
    <p:sldId id="258" r:id="rId6"/>
    <p:sldId id="259" r:id="rId7"/>
    <p:sldId id="261" r:id="rId8"/>
    <p:sldId id="263" r:id="rId9"/>
    <p:sldId id="264" r:id="rId10"/>
    <p:sldId id="267" r:id="rId11"/>
    <p:sldId id="268" r:id="rId12"/>
    <p:sldId id="270" r:id="rId13"/>
    <p:sldId id="272" r:id="rId14"/>
    <p:sldId id="273" r:id="rId15"/>
    <p:sldId id="276" r:id="rId16"/>
    <p:sldId id="278" r:id="rId17"/>
    <p:sldId id="279" r:id="rId18"/>
    <p:sldId id="280" r:id="rId19"/>
    <p:sldId id="282" r:id="rId20"/>
    <p:sldId id="285" r:id="rId21"/>
    <p:sldId id="287" r:id="rId22"/>
    <p:sldId id="288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13E6-AA20-40F7-B20F-90B7A8AAC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3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0E29C-E453-4100-9314-FE7206DD6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2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D52A-97B7-4D42-BF78-8A3E4099D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B6821-7906-4686-B2ED-9410B7314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569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E2A2-1D11-4D4D-A5C4-C0D805708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033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AA888-0AFC-45E7-AEF2-0AD15638E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411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8CFF-6367-4AEA-8938-6F5441275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523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2E525-8E85-4DC0-B25F-F6FF5D673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5710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BB3BC-9D57-41D8-8BD1-F50A81572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5432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527D-7350-461A-9688-95EDF672C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7459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EEC6-7B40-49FC-BF66-3AA2F28B5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132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69E33-9F2F-424D-8D7E-02983E2AD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76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4844C-0FC0-42F5-9CF9-A89FC9914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162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F2F67-B846-4338-A5DA-9EB2522C1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0415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C580-69CD-408C-998B-9F57928C7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758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E305D-317F-4941-9C76-E773AC2D8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6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52D1C-6E52-487E-AEA4-F675493F6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68AEE-8623-4B35-A158-2051A1B86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5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8D4C9-E485-438E-8134-974E17A7B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6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EB81B-5D12-4251-AAB4-9EE7A039C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5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44F3-32E8-4018-B8FC-9C93B2A43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2F108-79A1-4D5A-B410-CD2E13C37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47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5D4799-139B-487A-B7AA-4EAB8A22E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EC4F2"/>
            </a:gs>
            <a:gs pos="50000">
              <a:srgbClr val="C3D9F5"/>
            </a:gs>
            <a:gs pos="100000">
              <a:srgbClr val="E2EC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26F0FB-1941-416C-81C1-F58AB2BBF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-180975" y="404813"/>
            <a:ext cx="9144000" cy="300037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4000" b="1" dirty="0" smtClean="0">
                <a:solidFill>
                  <a:srgbClr val="CC0000"/>
                </a:solidFill>
                <a:latin typeface="Arial" charset="0"/>
              </a:rPr>
              <a:t>Музейная педагогика как важный фактор развития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ru-RU" altLang="ru-RU" sz="4000" b="1" dirty="0" smtClean="0">
                <a:solidFill>
                  <a:srgbClr val="CC0000"/>
                </a:solidFill>
                <a:latin typeface="Arial" charset="0"/>
              </a:rPr>
              <a:t>социально активного ребенка</a:t>
            </a:r>
          </a:p>
          <a:p>
            <a:pPr marL="0" indent="0" algn="r" eaLnBrk="1" hangingPunct="1">
              <a:buFont typeface="Wingdings 2" pitchFamily="18" charset="2"/>
              <a:buNone/>
            </a:pPr>
            <a:r>
              <a:rPr lang="ru-RU" altLang="ru-RU" sz="2600" i="1" dirty="0" smtClean="0">
                <a:solidFill>
                  <a:srgbClr val="1B1E3E"/>
                </a:solidFill>
                <a:latin typeface="Arial" charset="0"/>
              </a:rPr>
              <a:t>МАОУ «Гимназия № 108» </a:t>
            </a:r>
          </a:p>
          <a:p>
            <a:pPr marL="0" indent="0" algn="r" eaLnBrk="1" hangingPunct="1">
              <a:buFont typeface="Wingdings 2" pitchFamily="18" charset="2"/>
              <a:buNone/>
            </a:pPr>
            <a:r>
              <a:rPr lang="ru-RU" altLang="ru-RU" sz="2600" i="1" dirty="0" smtClean="0">
                <a:solidFill>
                  <a:srgbClr val="1B1E3E"/>
                </a:solidFill>
                <a:latin typeface="Arial" charset="0"/>
              </a:rPr>
              <a:t>г. Саратова</a:t>
            </a:r>
          </a:p>
        </p:txBody>
      </p:sp>
      <p:pic>
        <p:nvPicPr>
          <p:cNvPr id="1026" name="Picture 2" descr="ДЛЯ САЙ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3716338"/>
            <a:ext cx="5400675" cy="278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Рисунок 1" descr="герб гимназия 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708275"/>
            <a:ext cx="32766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42852"/>
            <a:ext cx="8496944" cy="126992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За время поисковых экспедиций  отрядом поднято и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перезахоронено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1004 останков советских солдат. </a:t>
            </a:r>
            <a:r>
              <a:rPr lang="ru-RU" alt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itchFamily="18" charset="0"/>
              </a:rPr>
              <a:t>По солдатскому медальону поисковиками гимназии установлены имена 97 бойцов, из них 16 саратовцев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27971" y="4149725"/>
            <a:ext cx="3544480" cy="23812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49" y="1450975"/>
            <a:ext cx="3675789" cy="256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1" y="1450975"/>
            <a:ext cx="3524250" cy="256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4149725"/>
            <a:ext cx="1906587" cy="257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44016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>В «День неизвестного солдата» актив музея, поисковики  возлагают цветы на могилы советских солдат, стоят в почетном карауле у памятника воинам 62 дивизии, расположенном на территории гимназии  </a:t>
            </a:r>
          </a:p>
        </p:txBody>
      </p:sp>
      <p:pic>
        <p:nvPicPr>
          <p:cNvPr id="26627" name="Picture 2" descr="C:\Users\user\Desktop\фотографии\фото 2014-15\патриотизм\митинг 03.12.14\SAM_53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916113"/>
            <a:ext cx="3598862" cy="27003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2" descr="C:\Users\user\Desktop\фотографии\фото 2014-15\SAM_53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44675"/>
            <a:ext cx="3670300" cy="264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Users\user\Desktop\фотографии\фото 2013-2014\патриотизм\день призывника 03.12.13\IMG_22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276725"/>
            <a:ext cx="3222625" cy="241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6632"/>
            <a:ext cx="9144000" cy="1224136"/>
          </a:xfrm>
        </p:spPr>
        <p:txBody>
          <a:bodyPr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Ежегодно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на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базе гимназии проводятся городские слеты активов  школьных музеев. По итогам участия в данных мероприятиях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учащиеся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гимназии стали победителями в номинациях «Ради жизни на земле» (3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место, 2013г), «Истории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хранители живые» (1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место, 2015г.),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«Экспонат» (3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место, 2013г.), </a:t>
            </a:r>
            <a:b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</a:b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«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Эхо прошедшей войны» (2-3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Aharoni" pitchFamily="2" charset="-79"/>
              </a:rPr>
              <a:t>места, 2015г.)</a:t>
            </a:r>
            <a:endParaRPr lang="ru-RU" sz="1800" b="0" kern="1200" dirty="0">
              <a:ln w="6350">
                <a:noFill/>
              </a:ln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3074" name="Picture 2" descr="G:\DSCN8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1628775"/>
            <a:ext cx="3455988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679575"/>
            <a:ext cx="3457575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 descr="G:\DSCN83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8725" y="4391025"/>
            <a:ext cx="2952750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678" name="Picture 2" descr="C:\Users\user\Desktop\фотографии\2012-13\патриотизм\Слёт\IMG_03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292600"/>
            <a:ext cx="32146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9671"/>
            <a:ext cx="9144000" cy="88472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Музей Боевой Славы принимает участие в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городских смотрах-конкурсах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школьных музеев.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Результаты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участия за последние три года:</a:t>
            </a:r>
            <a:b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2012- 1место, </a:t>
            </a:r>
            <a:r>
              <a:rPr lang="ru-RU" sz="1800" b="0" kern="1200" dirty="0" smtClean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2013год - 2 </a:t>
            </a:r>
            <a:r>
              <a:rPr lang="ru-RU" sz="18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место, 2014 год-1 место</a:t>
            </a:r>
          </a:p>
        </p:txBody>
      </p:sp>
      <p:pic>
        <p:nvPicPr>
          <p:cNvPr id="5" name="Picture 5" descr="C:\Users\user\Desktop\фотографии\фото 2013-2014\патриотизм\конференции фото\P1070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590800" cy="194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фотографии\2012-13\патриотизм\Слёт\IMG_04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62400" y="1447800"/>
            <a:ext cx="2362200" cy="177139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950688"/>
            <a:ext cx="1429466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702" name="Picture 4" descr="P10002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34" y="4652046"/>
            <a:ext cx="3485575" cy="24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82" y="4601753"/>
            <a:ext cx="3185035" cy="251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9009"/>
            <a:ext cx="1416964" cy="272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3276600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Актив музея ведёт исследовательскую работу, принимает участие в научно-практических конференциях, а также в областных юношеских чтениях по патриотической тематике. Результаты участия: «Патриоты России» (1м.-2015г., 2 м.-2012г.,3 м.-2012, 2013, 2014г.), «Любовь к Отечеству – всех доблестей начало» (2,3 м.-2014г.),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«Подвиги юных запомним как песню» (2м-2014г, 3 м-2015г.).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Image0009эждбль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365283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138" y="188913"/>
            <a:ext cx="5795962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К 70-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летию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Великой Победы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учащимися 1-11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классов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пополняются </a:t>
            </a:r>
            <a:r>
              <a:rPr lang="ru-RU" dirty="0">
                <a:solidFill>
                  <a:schemeClr val="bg1"/>
                </a:solidFill>
              </a:rPr>
              <a:t>экспозиции музея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в рамках акций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«Фронтовой альбом», «Бессмертный полк», «Сороковые роковые», «Никто не забыт, ничто не забыто», «70 пятерок Победе» и др. В результате работы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актив музея оформил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«Книгу Памяти» о родственниках учащихся и сотрудников, участниках ВО войны,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собрал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материал о  ветеранах ВО войны, проживающих в микрорайоне гимназии, в том числе об </a:t>
            </a:r>
            <a:r>
              <a:rPr lang="ru-RU" altLang="ru-RU" dirty="0">
                <a:solidFill>
                  <a:schemeClr val="bg1"/>
                </a:solidFill>
                <a:latin typeface="+mj-lt"/>
              </a:rPr>
              <a:t>отце учителя физической культуры </a:t>
            </a:r>
            <a:r>
              <a:rPr lang="ru-RU" altLang="ru-RU" dirty="0" err="1">
                <a:solidFill>
                  <a:schemeClr val="bg1"/>
                </a:solidFill>
                <a:latin typeface="+mj-lt"/>
              </a:rPr>
              <a:t>Лопатова</a:t>
            </a:r>
            <a:r>
              <a:rPr lang="ru-RU" altLang="ru-RU" dirty="0">
                <a:solidFill>
                  <a:schemeClr val="bg1"/>
                </a:solidFill>
                <a:latin typeface="+mj-lt"/>
              </a:rPr>
              <a:t> В.А.- ветеране Великой Отечественной войны,  участнике Сталинградской битвы </a:t>
            </a:r>
            <a:r>
              <a:rPr lang="ru-RU" altLang="ru-RU" dirty="0" err="1">
                <a:solidFill>
                  <a:schemeClr val="bg1"/>
                </a:solidFill>
                <a:latin typeface="+mj-lt"/>
              </a:rPr>
              <a:t>Лопатове</a:t>
            </a:r>
            <a:r>
              <a:rPr lang="ru-RU" altLang="ru-RU" dirty="0">
                <a:solidFill>
                  <a:schemeClr val="bg1"/>
                </a:solidFill>
                <a:latin typeface="+mj-lt"/>
              </a:rPr>
              <a:t> Александре Васильевиче.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31748" name="Picture 2" descr="F:\DCIM\100NIKON\DSCN1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18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C:\Users\user\Desktop\рис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1556" y="4320295"/>
            <a:ext cx="1681163" cy="2297112"/>
          </a:xfrm>
        </p:spPr>
      </p:pic>
      <p:pic>
        <p:nvPicPr>
          <p:cNvPr id="31750" name="Picture 3" descr="C:\Users\user\Desktop\рис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405"/>
            <a:ext cx="31813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Текст 4"/>
          <p:cNvSpPr>
            <a:spLocks noGrp="1"/>
          </p:cNvSpPr>
          <p:nvPr>
            <p:ph type="body" idx="4294967295"/>
          </p:nvPr>
        </p:nvSpPr>
        <p:spPr>
          <a:xfrm>
            <a:off x="4029075" y="327818"/>
            <a:ext cx="5083175" cy="3713163"/>
          </a:xfrm>
        </p:spPr>
        <p:txBody>
          <a:bodyPr>
            <a:noAutofit/>
          </a:bodyPr>
          <a:lstStyle/>
          <a:p>
            <a:pPr marL="136525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kern="1200" dirty="0">
                <a:ln w="6350">
                  <a:noFill/>
                </a:ln>
                <a:solidFill>
                  <a:schemeClr val="bg1"/>
                </a:solidFill>
                <a:latin typeface="+mj-lt"/>
              </a:rPr>
              <a:t>Работа музея известна за пределами района, города, области. Мы делимся опытом работы с руководителями ОУ, руководителями музеев, заместителями директоров по воспитательной работе, преподавателями кадетских школ. У нас в гостях были</a:t>
            </a:r>
            <a:r>
              <a:rPr lang="ru-RU" sz="1800" kern="1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Губернатор Саратовской области В.В. </a:t>
            </a:r>
            <a:r>
              <a:rPr lang="ru-RU" sz="1800" kern="1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Радаев</a:t>
            </a:r>
            <a:r>
              <a:rPr lang="ru-RU" sz="1800" kern="1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ветераны Саратовского областного отделения общественной организации «Педагогическое общество России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», депутаты областной и городской Думы,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  <a:p>
            <a:pPr marL="136525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kern="1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представители администрации города.</a:t>
            </a:r>
            <a:endParaRPr lang="ru-RU" sz="1800" kern="1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95275" y="260350"/>
            <a:ext cx="3263900" cy="24479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4148137"/>
            <a:ext cx="29527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K:\летопись 14-15\1 четверть\DSCN5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2827338"/>
            <a:ext cx="3236912" cy="242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user\Desktop\фотографии\фото 2014-15\патриотизм\50 лет гимназии\Юбилей профи\IMG_9722.JPG"/>
          <p:cNvPicPr>
            <a:picLocks noChangeAspect="1" noChangeArrowheads="1"/>
          </p:cNvPicPr>
          <p:nvPr/>
        </p:nvPicPr>
        <p:blipFill rotWithShape="1">
          <a:blip r:embed="rId5"/>
          <a:srcRect l="4572"/>
          <a:stretch/>
        </p:blipFill>
        <p:spPr bwMode="auto">
          <a:xfrm>
            <a:off x="3200400" y="4145440"/>
            <a:ext cx="3097213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57200" y="457200"/>
            <a:ext cx="8229600" cy="622422"/>
          </a:xfrm>
        </p:spPr>
        <p:txBody>
          <a:bodyPr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kern="1200" cap="all" dirty="0">
                <a:ln w="6350"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Актив музея сотрудничает с различными общественными организациями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28938" y="3408363"/>
            <a:ext cx="2535237" cy="112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Музей Боевой Славы гимназии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№ 108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7463" y="1457325"/>
            <a:ext cx="32146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Совет ветеранов Ленинского района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18188" y="2357438"/>
            <a:ext cx="2968625" cy="1017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Городской и областной Советы ветеранов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2357438"/>
            <a:ext cx="2286000" cy="112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Поисковые отряды РФ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0750" y="3868738"/>
            <a:ext cx="2786063" cy="123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Государственный музей Боевой Славы на Соколовой горе</a:t>
            </a:r>
          </a:p>
        </p:txBody>
      </p:sp>
      <p:cxnSp>
        <p:nvCxnSpPr>
          <p:cNvPr id="16" name="Прямая со стрелкой 15"/>
          <p:cNvCxnSpPr>
            <a:stCxn id="10" idx="0"/>
            <a:endCxn id="11" idx="2"/>
          </p:cNvCxnSpPr>
          <p:nvPr/>
        </p:nvCxnSpPr>
        <p:spPr>
          <a:xfrm flipH="1" flipV="1">
            <a:off x="4165600" y="2371725"/>
            <a:ext cx="31750" cy="1036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28625" y="4071938"/>
            <a:ext cx="22145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Активы музеев ОУ города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428750" y="5357813"/>
            <a:ext cx="242887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Библиотеки города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5720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j-lt"/>
              </a:rPr>
              <a:t>Молодежная региональная организация «Союз добровольцев России»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2571750" y="2636838"/>
            <a:ext cx="631825" cy="738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2" idx="1"/>
          </p:cNvCxnSpPr>
          <p:nvPr/>
        </p:nvCxnSpPr>
        <p:spPr>
          <a:xfrm flipV="1">
            <a:off x="5480050" y="2867025"/>
            <a:ext cx="338138" cy="1001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464175" y="4187825"/>
            <a:ext cx="536575" cy="612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30" idx="3"/>
          </p:cNvCxnSpPr>
          <p:nvPr/>
        </p:nvCxnSpPr>
        <p:spPr>
          <a:xfrm flipH="1">
            <a:off x="2643188" y="4210050"/>
            <a:ext cx="285750" cy="319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059113" y="4533900"/>
            <a:ext cx="681037" cy="823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616450" y="4543425"/>
            <a:ext cx="747713" cy="814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9144000" cy="134374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0" kern="1200" dirty="0" smtClean="0">
                <a:ln w="6350">
                  <a:noFill/>
                </a:ln>
                <a:solidFill>
                  <a:srgbClr val="C00000"/>
                </a:solidFill>
              </a:rPr>
              <a:t/>
            </a:r>
            <a:br>
              <a:rPr lang="ru-RU" sz="1600" b="0" kern="1200" dirty="0" smtClean="0">
                <a:ln w="6350">
                  <a:noFill/>
                </a:ln>
                <a:solidFill>
                  <a:srgbClr val="C00000"/>
                </a:solidFill>
              </a:rPr>
            </a:b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  <a:t>За </a:t>
            </a: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</a:rPr>
              <a:t>многолетнюю работу по патриотическому воспитанию молодежи музей награжден почетными грамотами комитета по образованию МО «Город Саратов», различными дипломами, грамотой Министерства просвещения РФ. В июне 2013 года музей был награжден почетным знаком «За патриотическое воспитание граждан РФ», 24 мая 2014 года -  медалью Боевой Славы  «За вклад в сохранение народных традиций». 5 декабря 2014 года за активное участие в Вахтах  Памяти председатель общественной региональной организации «Фонд Книги Памяти» Фролов Г.В. вручил поисковому отряду «Надежда» </a:t>
            </a: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  <a:t/>
            </a:r>
            <a:b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</a:b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  <a:t>Знамя </a:t>
            </a: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</a:rPr>
              <a:t>Победы. </a:t>
            </a:r>
            <a:r>
              <a:rPr lang="ru-RU" sz="1600" kern="1200" dirty="0">
                <a:ln w="6350">
                  <a:noFill/>
                </a:ln>
                <a:solidFill>
                  <a:schemeClr val="bg1"/>
                </a:solidFill>
              </a:rPr>
              <a:t/>
            </a:r>
            <a:br>
              <a:rPr lang="ru-RU" sz="1600" kern="1200" dirty="0">
                <a:ln w="6350">
                  <a:noFill/>
                </a:ln>
                <a:solidFill>
                  <a:schemeClr val="bg1"/>
                </a:solidFill>
              </a:rPr>
            </a:br>
            <a:r>
              <a:rPr lang="ru-RU" sz="2400" kern="1200" dirty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 descr="C:\Users\user\Desktop\Музей фото\IMG_3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794095"/>
            <a:ext cx="2054225" cy="205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 descr="K:\летопись 14-15\SAM_5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77" y="1981200"/>
            <a:ext cx="3587750" cy="2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user\Desktop\фотографии\фото 2013-2014\Новая папка\P1080155.JPG"/>
          <p:cNvPicPr>
            <a:picLocks noChangeAspect="1" noChangeArrowheads="1"/>
          </p:cNvPicPr>
          <p:nvPr/>
        </p:nvPicPr>
        <p:blipFill rotWithShape="1">
          <a:blip r:embed="rId4"/>
          <a:srcRect l="11720" r="13798"/>
          <a:stretch/>
        </p:blipFill>
        <p:spPr bwMode="auto">
          <a:xfrm>
            <a:off x="5943600" y="4794095"/>
            <a:ext cx="1666875" cy="205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mou108.ucoz.ru/foto/05.07.13_kruglyj_stol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/>
          <a:srcRect l="5238" r="5199" b="8559"/>
          <a:stretch>
            <a:fillRect/>
          </a:stretch>
        </p:blipFill>
        <p:spPr>
          <a:xfrm>
            <a:off x="4876800" y="1929164"/>
            <a:ext cx="3598862" cy="27543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Содержимое 2"/>
          <p:cNvSpPr>
            <a:spLocks noGrp="1"/>
          </p:cNvSpPr>
          <p:nvPr>
            <p:ph idx="4294967295"/>
          </p:nvPr>
        </p:nvSpPr>
        <p:spPr>
          <a:xfrm>
            <a:off x="533399" y="34391"/>
            <a:ext cx="8229600" cy="928687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ru-RU" altLang="ru-RU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alt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alt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1999 года в ОО работает музей истории гимназии, который оказывает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огромную помощь в воспитании духовно-нравственных ценностей у 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школьников</a:t>
            </a:r>
            <a:endParaRPr lang="ru-RU" altLang="ru-RU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3" name="Picture 4" descr="C:\Users\user\Desktop\ремонт гимназии 2014\стало\DSCN5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2937100" cy="220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 descr="C:\Users\user\Desktop\фотографии\фото 2014-15\патриотизм\50 лет гимназии\праздник  22.10.14\DSCN6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914400"/>
            <a:ext cx="2971799" cy="222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7893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91" y="992239"/>
            <a:ext cx="1981200" cy="272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53" y="3718854"/>
            <a:ext cx="913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Совет музея проводит экскурсии для учащихся, гостей, учителей-ветеранов, уроки истории, различные праздники, занимается краеведческой,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поисково-исследовательской работой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02205"/>
            <a:ext cx="3598861" cy="257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68447"/>
            <a:ext cx="4053325" cy="26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28599" y="76200"/>
            <a:ext cx="8839199" cy="1066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Совет музея продолжает вести Летопись истории гимназии, начатую в 1964 году, которую с большим интересом смотрят учащиеся, выпускники, а также учителя-ветераны. В Летописи находится письмо композитора Александры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Пахмутовой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, обращенное к детям, а также письма от родственников советского разведчика Рихарда Зорге. </a:t>
            </a:r>
          </a:p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2600" dirty="0" smtClean="0"/>
          </a:p>
        </p:txBody>
      </p:sp>
      <p:pic>
        <p:nvPicPr>
          <p:cNvPr id="4" name="Picture 4" descr="IMG_0143"/>
          <p:cNvPicPr>
            <a:picLocks noChangeAspect="1" noChangeArrowheads="1"/>
          </p:cNvPicPr>
          <p:nvPr/>
        </p:nvPicPr>
        <p:blipFill rotWithShape="1">
          <a:blip r:embed="rId2"/>
          <a:srcRect t="10444" b="7532"/>
          <a:stretch/>
        </p:blipFill>
        <p:spPr bwMode="auto">
          <a:xfrm>
            <a:off x="1143000" y="990600"/>
            <a:ext cx="3184358" cy="195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музей №1\Дзержинец\фото 2\DSCN2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946948"/>
            <a:ext cx="2819400" cy="200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323682" y="2948619"/>
            <a:ext cx="8839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К 50-летию гимназии (2014 г.) и 70-летию Победы совет музея истории собрал материал и оформил стенды об истории создания школы, учителях – ветеранах, патриотическом движении, о работе детской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организации «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На все 108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».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" y="3862392"/>
            <a:ext cx="4005204" cy="215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55" y="3862392"/>
            <a:ext cx="4596826" cy="185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41" y="4487667"/>
            <a:ext cx="3502434" cy="24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411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Целевые ориентиры современного образования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8229600" cy="2209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		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Стратегической целью современной школы является «формирование нравственного уклада школьной жизни, обеспечивающего создание соответствующей социальной среды развития обучающихся и включающего воспитательную, учебную,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внеучебную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, социально значимую деятельность обучающихся, основанного на системе духовных идеалов многонационального народа России, базовых национальных ценностей, традиционных моральных норм, реализуемого в совместной социально-педагогической деятельности школы, семьи и других субъектов общественной жизни».</a:t>
            </a:r>
          </a:p>
          <a:p>
            <a:pPr algn="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400" i="1" dirty="0" smtClean="0">
                <a:solidFill>
                  <a:schemeClr val="bg1"/>
                </a:solidFill>
                <a:latin typeface="+mj-lt"/>
              </a:rPr>
              <a:t>«Программа социализации и</a:t>
            </a:r>
          </a:p>
          <a:p>
            <a:pPr algn="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400" i="1" dirty="0" smtClean="0">
                <a:solidFill>
                  <a:schemeClr val="bg1"/>
                </a:solidFill>
                <a:latin typeface="+mj-lt"/>
              </a:rPr>
              <a:t>воспитания обучающихся на ступени ООО»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27432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Направления реализации музейной педагогики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в МАОУ «Гимназия № 108»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300412"/>
            <a:ext cx="8980487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4213" y="304801"/>
            <a:ext cx="7848600" cy="20574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Совет музея принимает участие в научно-практических конференциях, городских 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смотрах-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конкурсах. В 2009 году музей истории был награжден дипломом за создание лучшей экспозиции о педагогах школы, в 2010 году стал победителем в номинации 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Лучшее оформление экспозиции музея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настоящее время актив музея готовится к 55-летию гимназии.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kern="1200" dirty="0"/>
          </a:p>
        </p:txBody>
      </p:sp>
      <p:pic>
        <p:nvPicPr>
          <p:cNvPr id="43011" name="Picture 2" descr="C:\Users\user\Desktop\фотографии\2010-2011 уч. год\летопись\летопись 2 четверть\конкурс музеев\IMG_7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2" y="3124200"/>
            <a:ext cx="3733800" cy="280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C:\Users\user\Desktop\фотографии\2010-2011 уч. год\летопись\летопись 2 четверть\конкурс музеев\IMG_7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37" y="2934037"/>
            <a:ext cx="3531292" cy="26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C:\Users\user\Desktop\ШКОЛА\рабочий стол\музей истории\музей истор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74" y="1981200"/>
            <a:ext cx="17573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85192" y="116632"/>
            <a:ext cx="8229600" cy="129614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kern="1200" dirty="0">
                <a:ln w="6350">
                  <a:noFill/>
                </a:ln>
                <a:solidFill>
                  <a:srgbClr val="FF0000"/>
                </a:solidFill>
              </a:rPr>
              <a:t>Музей русского быта открыт в 2014 году, в котором находятся разделы «Предметы быта 19-20 веков», «Жизнь губернии в фотографиях», экспозиция</a:t>
            </a:r>
            <a:br>
              <a:rPr lang="ru-RU" altLang="ru-RU" sz="2400" kern="1200" dirty="0">
                <a:ln w="6350">
                  <a:noFill/>
                </a:ln>
                <a:solidFill>
                  <a:srgbClr val="FF0000"/>
                </a:solidFill>
              </a:rPr>
            </a:br>
            <a:r>
              <a:rPr lang="ru-RU" altLang="ru-RU" sz="2400" kern="1200" dirty="0">
                <a:ln w="6350">
                  <a:noFill/>
                </a:ln>
                <a:solidFill>
                  <a:srgbClr val="FF0000"/>
                </a:solidFill>
              </a:rPr>
              <a:t> «Русская изба»</a:t>
            </a:r>
            <a:r>
              <a:rPr lang="ru-RU" sz="2400" kern="1200" dirty="0">
                <a:ln w="6350">
                  <a:noFill/>
                </a:ln>
                <a:solidFill>
                  <a:srgbClr val="FF0000"/>
                </a:solidFill>
              </a:rPr>
              <a:t> </a:t>
            </a:r>
            <a:endParaRPr lang="ru-RU" altLang="ru-RU" sz="2400" kern="1200" dirty="0">
              <a:ln w="6350">
                <a:noFill/>
              </a:ln>
              <a:solidFill>
                <a:srgbClr val="FF0000"/>
              </a:solidFill>
            </a:endParaRPr>
          </a:p>
        </p:txBody>
      </p:sp>
      <p:pic>
        <p:nvPicPr>
          <p:cNvPr id="105476" name="Объект 1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92725" y="1570038"/>
            <a:ext cx="3213100" cy="2409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2" descr="C:\Users\user\Desktop\конкурс победа и музейное дело\DSCN1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32275"/>
            <a:ext cx="30956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C:\Users\user\Desktop\конкурс победа и музейное дело\DSCN17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412875"/>
            <a:ext cx="2376487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263" y="4041775"/>
            <a:ext cx="3384550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3599" y="304800"/>
            <a:ext cx="9180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Музей русского быта - центр духовно-нравственного воспитания </a:t>
            </a:r>
          </a:p>
          <a:p>
            <a:pPr algn="ctr"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молодого поколения. </a:t>
            </a:r>
          </a:p>
          <a:p>
            <a:pPr algn="ctr" eaLnBrk="1" hangingPunct="1">
              <a:defRPr/>
            </a:pPr>
            <a:endParaRPr lang="ru-RU" sz="1600" dirty="0" smtClean="0">
              <a:solidFill>
                <a:schemeClr val="bg1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 музее проводятся тематические экскурсии, уроки краеведения, литературы, а также внеклассные мероприятия</a:t>
            </a:r>
          </a:p>
        </p:txBody>
      </p:sp>
      <p:pic>
        <p:nvPicPr>
          <p:cNvPr id="4" name="Picture 2" descr="E:\DCIM\109NIKON\DSCN8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794125"/>
            <a:ext cx="3729037" cy="279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 descr="\\Informatik\ФОТО ШКОЛЬНЫЕ\2014-2015\Юбилей профи\IMG_9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879850"/>
            <a:ext cx="394335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75" y="1905000"/>
            <a:ext cx="2924175" cy="21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Informatik\ФОТО ШКОЛЬНЫЕ\2014-2015\Юбилей день 2\DSCN6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2727" y="3810001"/>
            <a:ext cx="386079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K:\летопись 14-15\1 четверть\P10805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874931"/>
            <a:ext cx="3781425" cy="283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152400" y="228600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 время интерактивных экскурсий в музее учащиеся гимназии знакомятся </a:t>
            </a:r>
          </a:p>
          <a:p>
            <a:pPr algn="ctr"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историей предметов быта, участвуют в викторинах </a:t>
            </a:r>
          </a:p>
        </p:txBody>
      </p:sp>
      <p:pic>
        <p:nvPicPr>
          <p:cNvPr id="1027" name="Picture 3" descr="C:\Users\user\Desktop\Диск Д\ФОТО ШКОЛЬНЫЕ\2014-2015\Юбилей день 2\DSCN62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830" y="3810000"/>
            <a:ext cx="3941762" cy="295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932" y="116632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</a:rPr>
              <a:t>Совет музея русского быта организует праздники «Масленица», «</a:t>
            </a:r>
            <a:r>
              <a:rPr lang="ru-RU" sz="1600" b="0" kern="1200" dirty="0" err="1">
                <a:ln w="6350">
                  <a:noFill/>
                </a:ln>
                <a:solidFill>
                  <a:schemeClr val="bg1"/>
                </a:solidFill>
              </a:rPr>
              <a:t>Осенины</a:t>
            </a: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</a:rPr>
              <a:t> именины», «Рождественские посиделки», участвует в научно-практических конференциях по защите лучшего экспоната</a:t>
            </a: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  <a:t>, работает над созданием виртуальных экскурсий, </a:t>
            </a: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</a:rPr>
              <a:t>продолжает сбор материалов для открытия новых </a:t>
            </a: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</a:rPr>
              <a:t>экспозиций, совершит экспедиции по Саратовской области. </a:t>
            </a:r>
            <a:endParaRPr lang="ru-RU" sz="1600" b="0" kern="1200" dirty="0">
              <a:ln w="635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342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817938"/>
            <a:ext cx="3802062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428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601788"/>
            <a:ext cx="3562350" cy="26717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фотографии\2012-13\осенины-именины\Изображение 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0638" y="1584325"/>
            <a:ext cx="3586162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00063" y="188913"/>
            <a:ext cx="8072437" cy="532765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9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900" kern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Работа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музеев гимназии позволяет педагогическому коллективу создавать условия для развития социально-активной личности, способной к толерантности и состраданию, воспитывает уважительное отношение к культуре России, гордости за историческое прошлое страны; расширяет кругозор, формирует познавательные интересы и способности детей; способствует овладению практическими навыками поисково-исследовательской работы; оказывает помощь и содействие классным руководителям и учителям-предметникам в учебно-воспитательном процессе гимназии.</a:t>
            </a:r>
          </a:p>
          <a:p>
            <a:pPr marL="0" indent="0"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Музеи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способствуют активному участию гимназистов в мероприятиях различного уровня, быть инициаторами коллективных творческих дел.  </a:t>
            </a:r>
          </a:p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kern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 descr="C:\Users\user\Desktop\фотографии\фото 2013-2014\патриотизм\день призывника 03.12.13\IMG_22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581400"/>
            <a:ext cx="36576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Users\user\Desktop\фотографии\фото 2013-2014\патриотизм\экскурсия в музей истории декабрь 2013\DSCN03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81400"/>
            <a:ext cx="333245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6200" y="0"/>
            <a:ext cx="5105400" cy="6857999"/>
          </a:xfrm>
        </p:spPr>
        <p:txBody>
          <a:bodyPr>
            <a:noAutofit/>
          </a:bodyPr>
          <a:lstStyle/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kern="12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Боевой Славы 62-ой гвардейской </a:t>
            </a:r>
            <a:r>
              <a:rPr lang="ru-RU" sz="1600" kern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Звенигородско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-Будапештской краснознаменной орденов Богдана Хмельницкого и Суворова стрелковой дивизии</a:t>
            </a: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 русского быта</a:t>
            </a: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 истории школы</a:t>
            </a: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Саратовский Государственный музей Боевой и Трудовой Славы</a:t>
            </a: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Саратовский областной музей </a:t>
            </a: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краеведения</a:t>
            </a: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Педагогический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коллектив </a:t>
            </a:r>
            <a:endParaRPr lang="ru-RU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36195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МАОУ 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«Гимназия № 108» г. Саратова уделяет особое внимание воспитанию подрастающего поколения, формируя у школьников активную гражданскую позицию, воспитывая любовь к Отечеству, малой родине.    Значительную роль в этом оказывают музеи гимназии: музей Боевой Славы 62-ой гвардейской </a:t>
            </a:r>
            <a:r>
              <a:rPr lang="ru-RU" sz="1600" kern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Звенигородско</a:t>
            </a:r>
            <a:r>
              <a:rPr lang="ru-RU" sz="16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-Будапештской краснознаменной орденов Богдана Хмельницкого и Суворова стрелковой дивизии, музей истории школы, музей русского быта, которые позволяют сделать учебно-воспитательный процесс более наглядным, эффективным, интересным.</a:t>
            </a:r>
          </a:p>
          <a:p>
            <a:pPr marL="0" indent="361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kern="12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kern="12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kern="1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975" b="10637"/>
          <a:stretch/>
        </p:blipFill>
        <p:spPr>
          <a:xfrm>
            <a:off x="5456238" y="4581525"/>
            <a:ext cx="3097212" cy="209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P1010697"/>
          <p:cNvPicPr>
            <a:picLocks noChangeAspect="1" noChangeArrowheads="1"/>
          </p:cNvPicPr>
          <p:nvPr/>
        </p:nvPicPr>
        <p:blipFill rotWithShape="1">
          <a:blip r:embed="rId3"/>
          <a:srcRect t="14512"/>
          <a:stretch/>
        </p:blipFill>
        <p:spPr bwMode="auto">
          <a:xfrm>
            <a:off x="5435600" y="2438400"/>
            <a:ext cx="3097213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807" b="7686"/>
          <a:stretch/>
        </p:blipFill>
        <p:spPr>
          <a:xfrm>
            <a:off x="5435600" y="234950"/>
            <a:ext cx="3097213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2" y="32368"/>
            <a:ext cx="446006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984103"/>
            <a:ext cx="4507263" cy="253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83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8231" y="228600"/>
            <a:ext cx="8662863" cy="1070446"/>
          </a:xfrm>
        </p:spPr>
        <p:txBody>
          <a:bodyPr anchorCtr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kern="1200" dirty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1979 году в гимназии открыт музей Боевой Славы </a:t>
            </a:r>
            <a:r>
              <a:rPr lang="ru-RU" sz="1800" kern="1200" dirty="0" smtClean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kern="1200" dirty="0" smtClean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kern="1200" dirty="0" smtClean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62 </a:t>
            </a:r>
            <a:r>
              <a:rPr lang="ru-RU" sz="1800" kern="1200" dirty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Гвардейской  </a:t>
            </a:r>
            <a:r>
              <a:rPr lang="ru-RU" sz="1800" kern="1200" dirty="0" err="1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Звенигородско</a:t>
            </a:r>
            <a:r>
              <a:rPr lang="ru-RU" sz="1800" kern="1200" dirty="0">
                <a:ln w="6350"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-Будапештской Краснознаменной орденов Богдана Хмельницкого и  Суворова стрелковой дивизии</a:t>
            </a:r>
          </a:p>
        </p:txBody>
      </p:sp>
      <p:pic>
        <p:nvPicPr>
          <p:cNvPr id="1331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1191"/>
            <a:ext cx="1796431" cy="2378373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66" t="4268" b="4055"/>
          <a:stretch/>
        </p:blipFill>
        <p:spPr>
          <a:xfrm>
            <a:off x="2971800" y="1687027"/>
            <a:ext cx="5682324" cy="189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63" y="3810000"/>
            <a:ext cx="4687312" cy="315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0979" y="304800"/>
            <a:ext cx="9144000" cy="990600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0" kern="1200" cap="all" dirty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>Работа музея Боевой Славы строится по направлениям: </a:t>
            </a:r>
            <a:br>
              <a:rPr lang="ru-RU" sz="1600" b="0" kern="1200" cap="all" dirty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</a:br>
            <a:r>
              <a:rPr lang="ru-RU" sz="1600" b="0" kern="1200" cap="all" dirty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>духовно-нравственное, военно-патриотическое, </a:t>
            </a:r>
            <a:r>
              <a:rPr lang="ru-RU" sz="1600" b="0" kern="1200" cap="all" dirty="0" smtClean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ru-RU" sz="1600" b="0" kern="1200" cap="all" dirty="0" smtClean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</a:br>
            <a:r>
              <a:rPr lang="ru-RU" sz="1600" b="0" kern="1200" cap="all" dirty="0" smtClean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>краеведческое</a:t>
            </a:r>
            <a:r>
              <a:rPr lang="ru-RU" sz="1600" b="0" kern="1200" cap="all" dirty="0">
                <a:ln w="6350">
                  <a:noFill/>
                </a:ln>
                <a:solidFill>
                  <a:schemeClr val="bg1"/>
                </a:solidFill>
                <a:cs typeface="Arial" pitchFamily="34" charset="0"/>
              </a:rPr>
              <a:t>, поисковое </a:t>
            </a:r>
          </a:p>
        </p:txBody>
      </p:sp>
      <p:pic>
        <p:nvPicPr>
          <p:cNvPr id="4" name="Picture 2" descr="C:\Users\user\Desktop\фотографии\2011-2012\патриот 16.03.12\IMG_1894.JPG"/>
          <p:cNvPicPr>
            <a:picLocks noChangeAspect="1" noChangeArrowheads="1"/>
          </p:cNvPicPr>
          <p:nvPr/>
        </p:nvPicPr>
        <p:blipFill rotWithShape="1">
          <a:blip r:embed="rId2"/>
          <a:srcRect t="10278"/>
          <a:stretch/>
        </p:blipFill>
        <p:spPr bwMode="auto">
          <a:xfrm>
            <a:off x="6557899" y="1676400"/>
            <a:ext cx="260475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3" descr="img42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" y="1676400"/>
            <a:ext cx="2637407" cy="1905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2" descr="C:\Users\user\Desktop\фотографии\фото 2013-2014\патриотизм\встреч с ветеранами 16.10.13\IMG_1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35" y="3749471"/>
            <a:ext cx="2582877" cy="18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2725737" cy="179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90" y="1413465"/>
            <a:ext cx="3925887" cy="467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607142" y="76200"/>
            <a:ext cx="8075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800" dirty="0">
                <a:solidFill>
                  <a:schemeClr val="bg1"/>
                </a:solidFill>
                <a:latin typeface="Arial" charset="0"/>
                <a:cs typeface="Arial" charset="0"/>
              </a:rPr>
              <a:t>Тематические экскурсии для гимназистов, учащихся других учебных заведений, воспитанников детских садов </a:t>
            </a:r>
          </a:p>
        </p:txBody>
      </p:sp>
      <p:pic>
        <p:nvPicPr>
          <p:cNvPr id="78851" name="Picture 2" descr="E:\фото,кл часы\P10709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1290"/>
            <a:ext cx="3124092" cy="176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 descr="C:\Users\user\Desktop\фотографии\2012-13\патриотизм\детский садик в музее\Изображение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641815"/>
            <a:ext cx="2438400" cy="1828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C:\Users\user\Desktop\фотографии\фото 2013-2014\патриотизм\день победы 07.05.14\P108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143000"/>
            <a:ext cx="2822574" cy="211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4" descr="DSCF226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26027" y="784217"/>
            <a:ext cx="2667155" cy="177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5" y="4012104"/>
            <a:ext cx="42973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48" y="3993847"/>
            <a:ext cx="39020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381986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Уроки мужества, праздники «День Героев Отечества», «День призывника», «День неизвестного солдата»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6425" y="341313"/>
            <a:ext cx="4498975" cy="3849687"/>
          </a:xfrm>
        </p:spPr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ru-RU" altLang="ru-RU" sz="1600" b="1" dirty="0" smtClean="0">
                <a:solidFill>
                  <a:srgbClr val="C00000"/>
                </a:solidFill>
              </a:rPr>
              <a:t>    </a:t>
            </a:r>
            <a:r>
              <a:rPr lang="ru-RU" altLang="ru-RU" sz="1600" dirty="0" smtClean="0">
                <a:solidFill>
                  <a:schemeClr val="bg1"/>
                </a:solidFill>
                <a:latin typeface="Arial" charset="0"/>
              </a:rPr>
              <a:t>Особую значимость представляют традиционные встречи учащихся с ветеранами ВО войны, проживающими в микрорайоне гимназии, т.к. именно эти встречи дают возможность живого общения ребят с участниками тех далеких событий. Мы знаем, как ждут нашего приглашения ветераны и жители микрорайона, труженики тыла.  Для каждого ветерана очень важно, чтобы его не забывали, поздравляли не только с праздником Победы, но и  как можно чаще приглашали в гимназию. Для этого мы постоянно приглашаем ветеранов на все общешкольные мероприятия.</a:t>
            </a:r>
            <a:endParaRPr lang="ru-RU" altLang="ru-RU" sz="1600" dirty="0" smtClean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8435" name="WordArt 6"/>
          <p:cNvSpPr>
            <a:spLocks noChangeArrowheads="1" noChangeShapeType="1" noTextEdit="1"/>
          </p:cNvSpPr>
          <p:nvPr/>
        </p:nvSpPr>
        <p:spPr bwMode="auto">
          <a:xfrm>
            <a:off x="555625" y="188913"/>
            <a:ext cx="80645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b="1" kern="10">
              <a:latin typeface="Times New Roman"/>
              <a:cs typeface="Times New Roman"/>
            </a:endParaRPr>
          </a:p>
        </p:txBody>
      </p:sp>
      <p:pic>
        <p:nvPicPr>
          <p:cNvPr id="7" name="Picture 2" descr="C:\Users\user\Desktop\фотографии\фото 2013-2014\патриотизм\встреч с ветеранами 16.10.13\IMG_18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3573463"/>
            <a:ext cx="374332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3" descr="1 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225" y="4191000"/>
            <a:ext cx="3044825" cy="228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5" descr="SDC1328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485775"/>
            <a:ext cx="3743325" cy="28098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9" name="WordArt 6"/>
          <p:cNvSpPr>
            <a:spLocks noChangeArrowheads="1" noChangeShapeType="1" noTextEdit="1"/>
          </p:cNvSpPr>
          <p:nvPr/>
        </p:nvSpPr>
        <p:spPr bwMode="auto">
          <a:xfrm>
            <a:off x="692150" y="341313"/>
            <a:ext cx="80645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b="1" kern="1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 (7)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07904"/>
            <a:ext cx="3505200" cy="2628899"/>
          </a:xfrm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1547813" y="476250"/>
            <a:ext cx="60483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День Победы!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4572000" y="1346782"/>
            <a:ext cx="453548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+mj-lt"/>
              </a:rPr>
              <a:t>Ежегодно в гимназии проводится  традиционный парад войск, посвященный Дню Победы. В этот день навыки строевой подготовки показывают все гимназисты, в том числе команда актива музея и юношей старших классов.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9461" name="Picture 5" descr="DSC_85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360045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52824"/>
            <a:ext cx="394455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914400"/>
            <a:ext cx="5105400" cy="7755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0" kern="1200" dirty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С 1979 года на базе музея работает поисковый отряд «Надежда»,  в котором занимаются  дети разных возрастов. Поисковики совершили 9 походов на велосипедах по местам боев дивизии и дошли до границы с Румынией. Отряд принимал участие в Вахтах Памяти под Волгоградом, Воронежем, Великим Новгородом, Ельней Смоленской </a:t>
            </a:r>
            <a:r>
              <a:rPr lang="ru-RU" sz="1600" b="0" kern="1200" dirty="0" smtClean="0">
                <a:ln w="635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области и др. </a:t>
            </a:r>
            <a:endParaRPr lang="ru-RU" sz="1600" b="0" kern="1200" dirty="0">
              <a:ln w="635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5856" y="439738"/>
            <a:ext cx="3392488" cy="254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2" name="Picture 2" descr="C:\Users\user\Desktop\фотографии\фото 2014-15\патриотизм\шумейка губернатор 11.10.14\DSCF37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363433"/>
            <a:ext cx="331152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356100" y="5816600"/>
            <a:ext cx="431958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Последняя экспедиция состоялась в августе 2014 года в Калугу. 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534" name="Picture 2" descr="C:\Users\user\Desktop\фотографии\2012-13\патриотизм\поисковики\вахта\IMG_0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3" y="4419599"/>
            <a:ext cx="306717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 descr="C:\Users\user\Desktop\музей №1\экскурсии\экскурсия слайды\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84964"/>
            <a:ext cx="2970212" cy="1899686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Апекс">
  <a:themeElements>
    <a:clrScheme name="Апекс 1">
      <a:dk1>
        <a:srgbClr val="242852"/>
      </a:dk1>
      <a:lt1>
        <a:srgbClr val="FFFFFF"/>
      </a:lt1>
      <a:dk2>
        <a:srgbClr val="000000"/>
      </a:dk2>
      <a:lt2>
        <a:srgbClr val="ACCBF9"/>
      </a:lt2>
      <a:accent1>
        <a:srgbClr val="629DD1"/>
      </a:accent1>
      <a:accent2>
        <a:srgbClr val="297FD5"/>
      </a:accent2>
      <a:accent3>
        <a:srgbClr val="AAAAAA"/>
      </a:accent3>
      <a:accent4>
        <a:srgbClr val="DADADA"/>
      </a:accent4>
      <a:accent5>
        <a:srgbClr val="B7CCE5"/>
      </a:accent5>
      <a:accent6>
        <a:srgbClr val="2472C1"/>
      </a:accent6>
      <a:hlink>
        <a:srgbClr val="9454C3"/>
      </a:hlink>
      <a:folHlink>
        <a:srgbClr val="3EBBF0"/>
      </a:folHlink>
    </a:clrScheme>
    <a:fontScheme name="Апекс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Апекс 1">
        <a:dk1>
          <a:srgbClr val="242852"/>
        </a:dk1>
        <a:lt1>
          <a:srgbClr val="FFFFFF"/>
        </a:lt1>
        <a:dk2>
          <a:srgbClr val="000000"/>
        </a:dk2>
        <a:lt2>
          <a:srgbClr val="ACCBF9"/>
        </a:lt2>
        <a:accent1>
          <a:srgbClr val="629DD1"/>
        </a:accent1>
        <a:accent2>
          <a:srgbClr val="297FD5"/>
        </a:accent2>
        <a:accent3>
          <a:srgbClr val="AAAAAA"/>
        </a:accent3>
        <a:accent4>
          <a:srgbClr val="DADADA"/>
        </a:accent4>
        <a:accent5>
          <a:srgbClr val="B7CCE5"/>
        </a:accent5>
        <a:accent6>
          <a:srgbClr val="2472C1"/>
        </a:accent6>
        <a:hlink>
          <a:srgbClr val="9454C3"/>
        </a:hlink>
        <a:folHlink>
          <a:srgbClr val="3EBBF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1081</Words>
  <Application>Microsoft Office PowerPoint</Application>
  <PresentationFormat>Экран (4:3)</PresentationFormat>
  <Paragraphs>71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Оформление по умолчанию</vt:lpstr>
      <vt:lpstr>Апекс</vt:lpstr>
      <vt:lpstr>Презентация PowerPoint</vt:lpstr>
      <vt:lpstr>Целевые ориентиры современного образования</vt:lpstr>
      <vt:lpstr>Презентация PowerPoint</vt:lpstr>
      <vt:lpstr>В 1979 году в гимназии открыт музей Боевой Славы  62 Гвардейской  Звенигородско-Будапештской Краснознаменной орденов Богдана Хмельницкого и  Суворова стрелковой дивизии</vt:lpstr>
      <vt:lpstr>Работа музея Боевой Славы строится по направлениям:  духовно-нравственное, военно-патриотическое,  краеведческое, поисковое </vt:lpstr>
      <vt:lpstr>Презентация PowerPoint</vt:lpstr>
      <vt:lpstr>Презентация PowerPoint</vt:lpstr>
      <vt:lpstr>Презентация PowerPoint</vt:lpstr>
      <vt:lpstr>С 1979 года на базе музея работает поисковый отряд «Надежда»,  в котором занимаются  дети разных возрастов. Поисковики совершили 9 походов на велосипедах по местам боев дивизии и дошли до границы с Румынией. Отряд принимал участие в Вахтах Памяти под Волгоградом, Воронежем, Великим Новгородом, Ельней Смоленской области и др. </vt:lpstr>
      <vt:lpstr>За время поисковых экспедиций  отрядом поднято и перезахоронено 1004 останков советских солдат. По солдатскому медальону поисковиками гимназии установлены имена 97 бойцов, из них 16 саратовцев</vt:lpstr>
      <vt:lpstr>В «День неизвестного солдата» актив музея, поисковики  возлагают цветы на могилы советских солдат, стоят в почетном карауле у памятника воинам 62 дивизии, расположенном на территории гимназии  </vt:lpstr>
      <vt:lpstr>Ежегодно на базе гимназии проводятся городские слеты активов  школьных музеев. По итогам участия в данных мероприятиях учащиеся гимназии стали победителями в номинациях «Ради жизни на земле» (3 место, 2013г), «Истории хранители живые» (1 место, 2015г.), «Экспонат» (3 место, 2013г.),  «Эхо прошедшей войны» (2-3 места, 2015г.)</vt:lpstr>
      <vt:lpstr>Музей Боевой Славы принимает участие в городских смотрах-конкурсах школьных музеев. Результаты участия за последние три года: 2012- 1место, 2013год - 2 место, 2014 год-1 место</vt:lpstr>
      <vt:lpstr>Презентация PowerPoint</vt:lpstr>
      <vt:lpstr>Презентация PowerPoint</vt:lpstr>
      <vt:lpstr>Актив музея сотрудничает с различными общественными организациями</vt:lpstr>
      <vt:lpstr> За многолетнюю работу по патриотическому воспитанию молодежи музей награжден почетными грамотами комитета по образованию МО «Город Саратов», различными дипломами, грамотой Министерства просвещения РФ. В июне 2013 года музей был награжден почетным знаком «За патриотическое воспитание граждан РФ», 24 мая 2014 года -  медалью Боевой Славы  «За вклад в сохранение народных традиций». 5 декабря 2014 года за активное участие в Вахтах  Памяти председатель общественной региональной организации «Фонд Книги Памяти» Фролов Г.В. вручил поисковому отряду «Надежда»  Знамя Победы.   </vt:lpstr>
      <vt:lpstr>Презентация PowerPoint</vt:lpstr>
      <vt:lpstr>Презентация PowerPoint</vt:lpstr>
      <vt:lpstr>Презентация PowerPoint</vt:lpstr>
      <vt:lpstr>Музей русского быта открыт в 2014 году, в котором находятся разделы «Предметы быта 19-20 веков», «Жизнь губернии в фотографиях», экспозиция  «Русская изба» </vt:lpstr>
      <vt:lpstr>Презентация PowerPoint</vt:lpstr>
      <vt:lpstr>Презентация PowerPoint</vt:lpstr>
      <vt:lpstr>Совет музея русского быта организует праздники «Масленица», «Осенины именины», «Рождественские посиделки», участвует в научно-практических конференциях по защите лучшего экспоната, работает над созданием виртуальных экскурсий, продолжает сбор материалов для открытия новых экспозиций, совершит экспедиции по Саратовской области.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48</cp:revision>
  <cp:lastPrinted>1601-01-01T00:00:00Z</cp:lastPrinted>
  <dcterms:created xsi:type="dcterms:W3CDTF">1601-01-01T00:00:00Z</dcterms:created>
  <dcterms:modified xsi:type="dcterms:W3CDTF">2015-04-08T13:10:38Z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