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gif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http://img0.liveinternet.ru/images/attach/b/0/22330/22330653_ff5e11b3c34b.gif" TargetMode="External"/><Relationship Id="rId2" Type="http://schemas.openxmlformats.org/officeDocument/2006/relationships/image" Target="../media/image9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784976" cy="2304256"/>
          </a:xfrm>
        </p:spPr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ЧТЕНИЯ </a:t>
            </a:r>
            <a:b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ФРАНЦУЗСКОМ ЯЗЫКЕ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99256" y="2708920"/>
            <a:ext cx="47383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Презентация </a:t>
            </a:r>
          </a:p>
          <a:p>
            <a:pPr algn="r"/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предназначена </a:t>
            </a:r>
          </a:p>
          <a:p>
            <a:pPr algn="r"/>
            <a:r>
              <a:rPr lang="ru-RU" sz="2400" i="1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для обучающихся </a:t>
            </a:r>
            <a:endParaRPr lang="ru-RU" sz="2400" i="1" dirty="0" smtClean="0">
              <a:solidFill>
                <a:srgbClr val="0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общеобразовательных </a:t>
            </a:r>
          </a:p>
          <a:p>
            <a:pPr algn="r"/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учреждений</a:t>
            </a:r>
          </a:p>
          <a:p>
            <a:pPr algn="r"/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Выполнила</a:t>
            </a:r>
          </a:p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 французского языка</a:t>
            </a:r>
          </a:p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МБОУСОШ № 60 г. Пензы</a:t>
            </a:r>
          </a:p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ФАДЕЕВА ЕЛЕНА ИВАНОВНА </a:t>
            </a:r>
            <a:endParaRPr lang="ru-RU" sz="1000" dirty="0"/>
          </a:p>
        </p:txBody>
      </p:sp>
      <p:sp>
        <p:nvSpPr>
          <p:cNvPr id="5" name="AutoShape 2" descr="Картинки по запросу французский язык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Картинки по запросу французский язык для детей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Картинки по запросу французский язык для детей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6" name="Picture 8" descr="Картинки по запросу французский язык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58" y="2492896"/>
            <a:ext cx="4838700" cy="2419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104677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368152"/>
          </a:xfrm>
          <a:gradFill flip="none" rotWithShape="1">
            <a:gsLst>
              <a:gs pos="0">
                <a:schemeClr val="tx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1">
                  <a:lumMod val="20000"/>
                  <a:lumOff val="8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rgbClr val="99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88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ç</a:t>
            </a:r>
            <a:r>
              <a:rPr lang="en-US" sz="6000" dirty="0" smtClean="0">
                <a:solidFill>
                  <a:srgbClr val="99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lang="ru-RU" sz="4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читаем</a:t>
            </a:r>
            <a:r>
              <a:rPr lang="ru-RU" sz="6000" dirty="0" smtClean="0">
                <a:solidFill>
                  <a:srgbClr val="99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6000" dirty="0">
                <a:solidFill>
                  <a:srgbClr val="FF0000"/>
                </a:solidFill>
                <a:latin typeface="Times New Roman"/>
                <a:ea typeface="MS Mincho"/>
                <a:cs typeface="+mn-cs"/>
              </a:rPr>
              <a:t>[ </a:t>
            </a:r>
            <a:r>
              <a:rPr lang="ru-RU" sz="6000" b="1" dirty="0">
                <a:solidFill>
                  <a:srgbClr val="FF0000"/>
                </a:solidFill>
                <a:latin typeface="Times New Roman"/>
                <a:ea typeface="MS Mincho"/>
                <a:cs typeface="+mn-cs"/>
              </a:rPr>
              <a:t>s</a:t>
            </a:r>
            <a:r>
              <a:rPr lang="ru-RU" sz="6000" dirty="0">
                <a:solidFill>
                  <a:srgbClr val="FF0000"/>
                </a:solidFill>
                <a:latin typeface="Times New Roman"/>
                <a:ea typeface="MS Mincho"/>
                <a:cs typeface="+mn-cs"/>
              </a:rPr>
              <a:t> ]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4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ç</a:t>
            </a:r>
            <a:r>
              <a:rPr lang="en-US" sz="4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ais</a:t>
            </a:r>
            <a:endParaRPr lang="en-US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</a:t>
            </a:r>
            <a:r>
              <a:rPr 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 fa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</a:t>
            </a:r>
            <a:r>
              <a:rPr 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</a:t>
            </a:r>
            <a:endParaRPr lang="en-US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6000" b="1" dirty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 </a:t>
            </a:r>
            <a:r>
              <a:rPr lang="en-US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gar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ç</a:t>
            </a:r>
            <a:r>
              <a:rPr lang="en-US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on</a:t>
            </a:r>
            <a:endParaRPr lang="ru-RU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C2DAFF-183C-4977-82A7-99FF858A868E}" type="datetime1">
              <a:rPr lang="ru-RU" smtClean="0"/>
              <a:t>17.10.2016</a:t>
            </a:fld>
            <a:endParaRPr lang="ru-RU"/>
          </a:p>
        </p:txBody>
      </p:sp>
      <p:pic>
        <p:nvPicPr>
          <p:cNvPr id="3074" name="Picture 2" descr="Картинки по запросу мальчик рисун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366" y="2492896"/>
            <a:ext cx="1702161" cy="27002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afcf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45024"/>
            <a:ext cx="2891028" cy="19220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64255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08913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ru-RU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>
                <a:solidFill>
                  <a:srgbClr val="FF0000"/>
                </a:solidFill>
                <a:latin typeface="Times New Roman"/>
                <a:ea typeface="Times New Roman"/>
              </a:rPr>
              <a:t>[ k ] </a:t>
            </a:r>
            <a:endParaRPr lang="ru-RU" sz="6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64314" y="6381328"/>
            <a:ext cx="2126486" cy="340147"/>
          </a:xfrm>
        </p:spPr>
        <p:txBody>
          <a:bodyPr/>
          <a:lstStyle/>
          <a:p>
            <a:pPr>
              <a:defRPr/>
            </a:pPr>
            <a:fld id="{78137B80-EB03-4E19-BC30-94EB6E593A6A}" type="datetime1">
              <a:rPr lang="ru-RU" smtClean="0"/>
              <a:t>17.10.2016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4314" y="1628800"/>
            <a:ext cx="821214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</a:t>
            </a:r>
            <a:r>
              <a:rPr lang="en-US" sz="6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atre</a:t>
            </a:r>
            <a:endParaRPr lang="ru-RU" sz="6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ru-RU" sz="6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fr-FR" sz="6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cir</a:t>
            </a:r>
            <a:r>
              <a:rPr lang="fr-FR" sz="6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qu</a:t>
            </a:r>
            <a:r>
              <a:rPr lang="fr-FR" sz="6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e</a:t>
            </a:r>
          </a:p>
          <a:p>
            <a:endParaRPr lang="fr-FR" sz="44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6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</a:t>
            </a:r>
            <a:r>
              <a:rPr lang="en-US" sz="6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ru-RU" sz="6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08304" y="5013176"/>
            <a:ext cx="1378496" cy="1112987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Картинки по запросу цифра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28800"/>
            <a:ext cx="1633170" cy="18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цирк шапи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44824"/>
            <a:ext cx="1883768" cy="18837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6" descr="Картинки по запросу lbc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8" descr="Картинки по запросу lbc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0" name="Picture 10" descr="Картинки по запросу lbcr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047"/>
          <a:stretch/>
        </p:blipFill>
        <p:spPr bwMode="auto">
          <a:xfrm>
            <a:off x="3463107" y="4600820"/>
            <a:ext cx="2214553" cy="17599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an  am  en 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читаем</a:t>
            </a:r>
            <a:r>
              <a:rPr lang="ru-RU" sz="6000" dirty="0" smtClean="0">
                <a:solidFill>
                  <a:srgbClr val="99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6000" b="1" dirty="0" smtClean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[</a:t>
            </a:r>
            <a:r>
              <a:rPr lang="en-US" sz="6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ã</a:t>
            </a:r>
            <a:r>
              <a:rPr lang="ru-RU" sz="6000" b="1" dirty="0" smtClean="0">
                <a:solidFill>
                  <a:srgbClr val="FF0000"/>
                </a:solidFill>
                <a:latin typeface="Times New Roman"/>
                <a:ea typeface="Times New Roman"/>
                <a:cs typeface="+mn-cs"/>
              </a:rPr>
              <a:t>]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5069160"/>
          </a:xfrm>
        </p:spPr>
        <p:txBody>
          <a:bodyPr/>
          <a:lstStyle/>
          <a:p>
            <a:pPr>
              <a:buNone/>
            </a:pPr>
            <a:r>
              <a:rPr lang="en-US" sz="4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4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volc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</a:t>
            </a:r>
            <a:endParaRPr lang="en-US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</a:p>
          <a:p>
            <a:pPr>
              <a:buNone/>
            </a:pPr>
            <a:r>
              <a:rPr lang="en-US" sz="4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la </a:t>
            </a:r>
            <a:r>
              <a:rPr lang="en-US" sz="4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</a:t>
            </a:r>
            <a:r>
              <a:rPr lang="en-US" sz="4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</a:t>
            </a:r>
            <a:endParaRPr lang="en-US" sz="4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4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</a:t>
            </a:r>
            <a:r>
              <a:rPr lang="en-US" sz="4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tiste</a:t>
            </a:r>
            <a:endParaRPr lang="en-US" sz="4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en-US" sz="4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sept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bre</a:t>
            </a:r>
            <a:endParaRPr lang="ru-RU" sz="6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Картинки по запросу вулка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916832"/>
            <a:ext cx="2393206" cy="1728192"/>
          </a:xfrm>
          <a:prstGeom prst="rect">
            <a:avLst/>
          </a:prstGeom>
          <a:noFill/>
        </p:spPr>
      </p:pic>
      <p:pic>
        <p:nvPicPr>
          <p:cNvPr id="18436" name="Picture 4" descr="Картинки по запросу лам п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484784"/>
            <a:ext cx="1609047" cy="2047134"/>
          </a:xfrm>
          <a:prstGeom prst="rect">
            <a:avLst/>
          </a:prstGeom>
          <a:noFill/>
        </p:spPr>
      </p:pic>
      <p:pic>
        <p:nvPicPr>
          <p:cNvPr id="18438" name="Picture 6" descr="Картинки по запросу дантист клипар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941168"/>
            <a:ext cx="1347968" cy="1588181"/>
          </a:xfrm>
          <a:prstGeom prst="rect">
            <a:avLst/>
          </a:prstGeom>
          <a:noFill/>
        </p:spPr>
      </p:pic>
      <p:pic>
        <p:nvPicPr>
          <p:cNvPr id="18440" name="Picture 8" descr="Картинки по запросу сентябрь природ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4437112"/>
            <a:ext cx="2736304" cy="1368152"/>
          </a:xfrm>
          <a:prstGeom prst="rect">
            <a:avLst/>
          </a:prstGeom>
          <a:noFill/>
        </p:spPr>
      </p:pic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5B0CCC-9DD7-432D-B44A-F3E0E5B98DAD}" type="datetime1">
              <a:rPr lang="ru-RU" smtClean="0"/>
              <a:t>17.10.2016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4007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982" y="188640"/>
            <a:ext cx="8784976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oî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5400" dirty="0" smtClean="0">
                <a:solidFill>
                  <a:srgbClr val="FF0000"/>
                </a:solidFill>
                <a:latin typeface="Times New Roman"/>
                <a:ea typeface="MS Mincho"/>
              </a:rPr>
              <a:t>[ </a:t>
            </a:r>
            <a:r>
              <a:rPr lang="ru-RU" sz="5400" b="1" dirty="0" err="1">
                <a:solidFill>
                  <a:srgbClr val="FF0000"/>
                </a:solidFill>
                <a:latin typeface="Times New Roman"/>
                <a:ea typeface="MS Mincho"/>
              </a:rPr>
              <a:t>wа</a:t>
            </a:r>
            <a:r>
              <a:rPr lang="ru-RU" sz="5400" dirty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r>
              <a:rPr lang="ru-RU" sz="5400" dirty="0" smtClean="0">
                <a:solidFill>
                  <a:srgbClr val="FF0000"/>
                </a:solidFill>
                <a:latin typeface="Times New Roman"/>
                <a:ea typeface="MS Mincho"/>
              </a:rPr>
              <a:t>]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628800"/>
            <a:ext cx="83198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arm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 </a:t>
            </a: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en-US" sz="4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oî</a:t>
            </a:r>
            <a:r>
              <a:rPr lang="en-US" sz="4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4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</a:t>
            </a:r>
            <a:r>
              <a: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pPr algn="ctr"/>
            <a:r>
              <a: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Bons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r, Franç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s!</a:t>
            </a: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  <p:pic>
        <p:nvPicPr>
          <p:cNvPr id="2050" name="Picture 2" descr="Картинки по запросу старинный книжный шка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00808"/>
            <a:ext cx="2016224" cy="27656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короб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88840"/>
            <a:ext cx="1967292" cy="19318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796522-A13A-407B-8D2F-002FD4546FEC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S</a:t>
            </a:r>
            <a:r>
              <a:rPr lang="en-US" sz="6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между гласными читаем 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6000" dirty="0" smtClean="0"/>
              <a:t> </a:t>
            </a:r>
            <a:endParaRPr lang="ru-RU" sz="6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556792"/>
            <a:ext cx="8249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ro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                                 </a:t>
            </a:r>
          </a:p>
          <a:p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</a:p>
          <a:p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un va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                       </a:t>
            </a:r>
          </a:p>
          <a:p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oi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eau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en-US" sz="4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ile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Mary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4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Картинки по запросу роз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84784"/>
            <a:ext cx="1872208" cy="2234373"/>
          </a:xfrm>
          <a:prstGeom prst="rect">
            <a:avLst/>
          </a:prstGeom>
          <a:noFill/>
        </p:spPr>
      </p:pic>
      <p:pic>
        <p:nvPicPr>
          <p:cNvPr id="13316" name="Picture 4" descr="Картинки по запросу ваза"/>
          <p:cNvPicPr>
            <a:picLocks noChangeAspect="1" noChangeArrowheads="1"/>
          </p:cNvPicPr>
          <p:nvPr/>
        </p:nvPicPr>
        <p:blipFill>
          <a:blip r:embed="rId3" cstate="print"/>
          <a:srcRect l="14559" t="6181" r="15722" b="11290"/>
          <a:stretch>
            <a:fillRect/>
          </a:stretch>
        </p:blipFill>
        <p:spPr bwMode="auto">
          <a:xfrm>
            <a:off x="7132406" y="1628800"/>
            <a:ext cx="1688065" cy="2664296"/>
          </a:xfrm>
          <a:prstGeom prst="rect">
            <a:avLst/>
          </a:prstGeom>
          <a:noFill/>
        </p:spPr>
      </p:pic>
      <p:pic>
        <p:nvPicPr>
          <p:cNvPr id="13318" name="Picture 6" descr="Картинки по запросу птиц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365103"/>
            <a:ext cx="2448272" cy="1949977"/>
          </a:xfrm>
          <a:prstGeom prst="rect">
            <a:avLst/>
          </a:prstGeom>
          <a:noFill/>
        </p:spPr>
      </p:pic>
      <p:pic>
        <p:nvPicPr>
          <p:cNvPr id="7" name="Picture 2" descr="C:\Documents and Settings\Администратор\Рабочий стол\Мои рисунки\Анимашки fantasyflach\blest5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384" y="332656"/>
            <a:ext cx="1103789" cy="1027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64D1C1-623B-49E4-8716-B0DF55BE6775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34210" y="3068960"/>
            <a:ext cx="2746648" cy="1500198"/>
          </a:xfrm>
        </p:spPr>
        <p:txBody>
          <a:bodyPr/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4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revoir!                                                   </a:t>
            </a:r>
            <a:endParaRPr lang="ru-RU" sz="16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574" y="188640"/>
            <a:ext cx="8823914" cy="110799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16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60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  </a:t>
            </a:r>
            <a:r>
              <a:rPr lang="en-US" sz="16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  eau</a:t>
            </a:r>
            <a:r>
              <a:rPr lang="en-US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5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[ о ]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6" y="5733256"/>
            <a:ext cx="66768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mant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eau</a:t>
            </a:r>
            <a:r>
              <a:rPr lang="en-US" sz="4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un chap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eau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Картинки по запросу анимация человек машет рукой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925" y="1988840"/>
            <a:ext cx="1753209" cy="17532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98304" y="1844824"/>
            <a:ext cx="37856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000000"/>
                </a:solidFill>
                <a:latin typeface="Times New Roman"/>
                <a:ea typeface="Times New Roman"/>
              </a:rPr>
              <a:t>la 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g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o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mme</a:t>
            </a:r>
            <a:r>
              <a:rPr lang="en-US" sz="4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4400" b="1" dirty="0">
              <a:solidFill>
                <a:srgbClr val="000000"/>
              </a:solidFill>
            </a:endParaRPr>
          </a:p>
        </p:txBody>
      </p:sp>
      <p:pic>
        <p:nvPicPr>
          <p:cNvPr id="6146" name="Picture 2" descr="Картинки по запросу cnthr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762" y="1365236"/>
            <a:ext cx="2315814" cy="1628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Картинки по запросу gfkmnj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399"/>
          <a:stretch/>
        </p:blipFill>
        <p:spPr bwMode="auto">
          <a:xfrm>
            <a:off x="1570055" y="3742049"/>
            <a:ext cx="1710194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Картинки по запросу шапка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147"/>
          <a:stretch/>
        </p:blipFill>
        <p:spPr bwMode="auto">
          <a:xfrm>
            <a:off x="5220072" y="3750785"/>
            <a:ext cx="2256417" cy="20898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65AB69-86B7-4813-8036-F2D47742C73E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42E948-36D9-40E1-AEF4-F7E6B2BCD649}" type="datetime1">
              <a:rPr lang="ru-RU" smtClean="0"/>
              <a:t>17.10.2016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79512" y="260648"/>
            <a:ext cx="8784976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 smtClean="0"/>
              <a:t>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eu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œ </a:t>
            </a:r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œ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u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 </a:t>
            </a:r>
            <a:r>
              <a:rPr lang="ru-RU" sz="4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MS Mincho"/>
              </a:rPr>
              <a:t>[œ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]</a:t>
            </a:r>
            <a:endParaRPr lang="en-US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060848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</a:t>
            </a:r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</a:t>
            </a:r>
            <a:r>
              <a:rPr lang="en-US" sz="48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4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48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4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</a:t>
            </a:r>
            <a:r>
              <a:rPr lang="en-US" sz="4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артинки по запросу цветок анимация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92120"/>
            <a:ext cx="4488160" cy="28892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548680"/>
            <a:ext cx="5472608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 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ru-RU" sz="4800" b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 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MS Mincho"/>
              </a:rPr>
              <a:t>[e]</a:t>
            </a: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1531" y="1600796"/>
            <a:ext cx="52205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en-US" sz="4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cole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la </a:t>
            </a:r>
            <a:r>
              <a:rPr lang="en-US" sz="4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en-US" sz="4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3714753"/>
            <a:ext cx="6048672" cy="110799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 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ê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è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MS Mincho"/>
              </a:rPr>
              <a:t>[ɛ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]</a:t>
            </a:r>
            <a:endParaRPr lang="en-US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7485" y="5301208"/>
            <a:ext cx="48760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400" b="1" dirty="0" err="1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4400" b="1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è</a:t>
            </a:r>
            <a:r>
              <a:rPr lang="en-US" sz="4400" b="1" dirty="0" err="1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gle</a:t>
            </a:r>
            <a:r>
              <a:rPr lang="en-US" sz="4400" b="1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ê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endParaRPr lang="ru-RU" sz="4400" b="1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артинки по запросу телевизо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159" y="423916"/>
            <a:ext cx="2991846" cy="24160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ujkjd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244" y="4247332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18DB35-AE6E-4B37-8430-0B60FB42908C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Hh</a:t>
            </a:r>
            <a:r>
              <a:rPr lang="ru-RU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    читается</a:t>
            </a:r>
            <a:endParaRPr lang="ru-RU" sz="6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артинки по запросу ёжи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56792"/>
            <a:ext cx="3043430" cy="19539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11560" y="1556792"/>
            <a:ext cx="801198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48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4800" b="1" dirty="0" err="1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érisson</a:t>
            </a:r>
            <a:endParaRPr lang="ru-RU" sz="4800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b="1" dirty="0" smtClean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4800" b="1" dirty="0" err="1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4800" b="1" dirty="0" err="1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omme</a:t>
            </a:r>
            <a:endParaRPr lang="ru-RU" sz="4800" b="1" dirty="0" smtClean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b="1" dirty="0" smtClean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le </a:t>
            </a:r>
            <a:r>
              <a:rPr lang="en-US" sz="48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4800" b="1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ier</a:t>
            </a:r>
            <a:endParaRPr lang="ru-RU" sz="4800" b="1" dirty="0">
              <a:solidFill>
                <a:srgbClr val="1F497D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8" name="Picture 4" descr="Картинки по запросу снегови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61" y="3892078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тетрадь рисунок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848" r="20379"/>
          <a:stretch/>
        </p:blipFill>
        <p:spPr bwMode="auto">
          <a:xfrm>
            <a:off x="6218144" y="4160754"/>
            <a:ext cx="1954256" cy="23359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7931CE-7B85-4ACD-AE8C-4068651471F0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читаем</a:t>
            </a:r>
            <a:r>
              <a:rPr lang="en-US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[ʃ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484784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</a:t>
            </a:r>
          </a:p>
          <a:p>
            <a:endParaRPr lang="en-US" sz="4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le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eval </a:t>
            </a:r>
          </a:p>
          <a:p>
            <a:endParaRPr lang="en-US" sz="4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apeau</a:t>
            </a:r>
          </a:p>
          <a:p>
            <a:endParaRPr lang="en-US" sz="4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le para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ute</a:t>
            </a:r>
          </a:p>
          <a:p>
            <a:endParaRPr lang="ru-RU" sz="4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Картинки по запросу ко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32856"/>
            <a:ext cx="2619375" cy="1743076"/>
          </a:xfrm>
          <a:prstGeom prst="rect">
            <a:avLst/>
          </a:prstGeom>
          <a:noFill/>
        </p:spPr>
      </p:pic>
      <p:pic>
        <p:nvPicPr>
          <p:cNvPr id="12292" name="Picture 4" descr="Картинки по запросу лошад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700808"/>
            <a:ext cx="2152650" cy="2124075"/>
          </a:xfrm>
          <a:prstGeom prst="rect">
            <a:avLst/>
          </a:prstGeom>
          <a:noFill/>
        </p:spPr>
      </p:pic>
      <p:pic>
        <p:nvPicPr>
          <p:cNvPr id="12294" name="Picture 6" descr="Картинки по запросу шляп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869160"/>
            <a:ext cx="1800200" cy="1558459"/>
          </a:xfrm>
          <a:prstGeom prst="rect">
            <a:avLst/>
          </a:prstGeom>
          <a:noFill/>
        </p:spPr>
      </p:pic>
      <p:pic>
        <p:nvPicPr>
          <p:cNvPr id="12296" name="Picture 8" descr="Картинки по запросу парашют клипар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149079"/>
            <a:ext cx="1800200" cy="2396717"/>
          </a:xfrm>
          <a:prstGeom prst="rect">
            <a:avLst/>
          </a:prstGeom>
          <a:noFill/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043E55-D18B-4815-B522-AACDE314E228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8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lang="en-US" sz="8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Les </a:t>
            </a:r>
            <a:r>
              <a:rPr lang="en-US" sz="8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règles</a:t>
            </a:r>
            <a:r>
              <a:rPr lang="en-US" sz="8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lang="en-US" sz="8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8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lang="en-US" sz="8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de </a:t>
            </a:r>
            <a:r>
              <a:rPr lang="en-US" sz="88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la lecture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0BFDD3-FF9F-4BC3-BB36-EC581897D5AD}" type="datetime1">
              <a:rPr lang="ru-RU" smtClean="0"/>
              <a:t>17.10.2016</a:t>
            </a:fld>
            <a:endParaRPr lang="ru-RU"/>
          </a:p>
        </p:txBody>
      </p:sp>
      <p:pic>
        <p:nvPicPr>
          <p:cNvPr id="6" name="Содержимое 5" descr="bigblink1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04248" y="4581128"/>
            <a:ext cx="1987499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Картинки по запросу французский язы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241781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читаем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[ʃ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arles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er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el. 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el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er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le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at, 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et le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at? 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Le chat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ante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sur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le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toit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280000-85EC-4F0E-86EB-08C2AA891B8F}" type="datetime1">
              <a:rPr lang="ru-RU" smtClean="0"/>
              <a:t>17.10.2016</a:t>
            </a:fld>
            <a:endParaRPr lang="ru-RU"/>
          </a:p>
        </p:txBody>
      </p:sp>
      <p:pic>
        <p:nvPicPr>
          <p:cNvPr id="4098" name="Picture 2" descr="Картинки по запросу кот на крыш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475012"/>
            <a:ext cx="2005385" cy="21109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7" y="341784"/>
            <a:ext cx="8712968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[f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]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628800"/>
            <a:ext cx="82089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en-US" sz="4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élé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en-US" sz="4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endParaRPr lang="en-US" sz="4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 </a:t>
            </a:r>
            <a:r>
              <a:rPr lang="en-US" sz="4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télé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en-US" sz="4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4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oto </a:t>
            </a:r>
          </a:p>
          <a:p>
            <a:r>
              <a:rPr lang="en-US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ilippe </a:t>
            </a:r>
            <a:endParaRPr lang="ru-RU" sz="4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артинки по запросу фотография в рамке на стол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254" y="4245976"/>
            <a:ext cx="2349475" cy="24444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сло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27796"/>
            <a:ext cx="2267744" cy="18090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телефон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78" r="5439" b="10652"/>
          <a:stretch/>
        </p:blipFill>
        <p:spPr bwMode="auto">
          <a:xfrm>
            <a:off x="6496334" y="1484784"/>
            <a:ext cx="2497541" cy="19031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C248FA-6224-46D2-B3DA-4698910A43B1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60648"/>
            <a:ext cx="8784976" cy="15696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sz="9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перед </a:t>
            </a:r>
            <a:r>
              <a:rPr lang="en-US" sz="6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US" sz="6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6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y 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читаем</a:t>
            </a:r>
            <a:endParaRPr lang="ru-RU" sz="7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52320" y="620688"/>
            <a:ext cx="14401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[Ʒ]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2060848"/>
            <a:ext cx="799288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ca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4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irafe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4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ymnaste</a:t>
            </a:r>
            <a:r>
              <a:rPr lang="ru-RU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en-US" sz="4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C`est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4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énial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4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клетка для птиц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052" t="11632" r="12038" b="16010"/>
          <a:stretch/>
        </p:blipFill>
        <p:spPr bwMode="auto">
          <a:xfrm>
            <a:off x="4788024" y="1851501"/>
            <a:ext cx="1397135" cy="15338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жираф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395" t="7149" r="14158" b="6642"/>
          <a:stretch/>
        </p:blipFill>
        <p:spPr bwMode="auto">
          <a:xfrm>
            <a:off x="827584" y="1830308"/>
            <a:ext cx="1593537" cy="19500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гимнастик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47" r="15667"/>
          <a:stretch/>
        </p:blipFill>
        <p:spPr bwMode="auto">
          <a:xfrm>
            <a:off x="6451247" y="3787910"/>
            <a:ext cx="2002146" cy="18147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DA92D2-53DB-42F5-B8C5-A84638886481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643050"/>
            <a:ext cx="475252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arage                                 </a:t>
            </a:r>
          </a:p>
          <a:p>
            <a:endParaRPr lang="en-US" sz="4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omme</a:t>
            </a:r>
            <a:endParaRPr lang="en-US" sz="4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</a:t>
            </a:r>
            <a:r>
              <a:rPr lang="en-US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4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ustave    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abriel</a:t>
            </a:r>
            <a:endParaRPr lang="ru-RU" sz="4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260648"/>
            <a:ext cx="8784976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остальных случаях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6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читаем</a:t>
            </a:r>
            <a:r>
              <a:rPr lang="ru-RU" sz="6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] 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1681998"/>
            <a:ext cx="3603250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читаем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g]</a:t>
            </a: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4797152"/>
            <a:ext cx="345638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4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</a:t>
            </a:r>
            <a:r>
              <a:rPr lang="en-US" sz="48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itare</a:t>
            </a:r>
            <a:endParaRPr lang="en-US" sz="4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</a:t>
            </a:r>
            <a:r>
              <a:rPr lang="en-US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erre</a:t>
            </a:r>
            <a:endParaRPr lang="ru-RU" sz="4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Картинки по запросу ubnfh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540" y="2924944"/>
            <a:ext cx="2821511" cy="16834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гараж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559" y="1362293"/>
            <a:ext cx="1873923" cy="12430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cnthr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48" t="11468" r="1915" b="2959"/>
          <a:stretch/>
        </p:blipFill>
        <p:spPr bwMode="auto">
          <a:xfrm>
            <a:off x="2913680" y="2924944"/>
            <a:ext cx="1441680" cy="970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ртинки по запросу nbu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227517"/>
            <a:ext cx="1993404" cy="1495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5A71DA-F362-4E64-8B34-40FF49D61DF1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gn</a:t>
            </a:r>
            <a:r>
              <a:rPr lang="ru-RU" sz="8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читаем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ή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monta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gn</a:t>
            </a:r>
            <a:r>
              <a:rPr lang="en-US" sz="4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en-US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campa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gn</a:t>
            </a:r>
            <a:r>
              <a:rPr lang="en-US" sz="4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en-US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un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gn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étophone</a:t>
            </a:r>
            <a:endParaRPr lang="en-US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cy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gn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</a:p>
          <a:p>
            <a:pPr marL="0" indent="0">
              <a:buNone/>
            </a:pPr>
            <a:endParaRPr lang="ru-RU" sz="400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65C030-B5C9-4908-A31F-8F00648CE547}" type="datetime1">
              <a:rPr lang="ru-RU" smtClean="0"/>
              <a:t>17.10.2016</a:t>
            </a:fld>
            <a:endParaRPr lang="ru-RU"/>
          </a:p>
        </p:txBody>
      </p:sp>
      <p:pic>
        <p:nvPicPr>
          <p:cNvPr id="3074" name="Picture 2" descr="Картинки по запросу mountain h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20888"/>
            <a:ext cx="2160240" cy="16201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lthtdyz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530"/>
          <a:stretch/>
        </p:blipFill>
        <p:spPr bwMode="auto">
          <a:xfrm>
            <a:off x="5220072" y="1988840"/>
            <a:ext cx="2465231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kt,tl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12245"/>
            <a:ext cx="2176462" cy="21764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ртинки по запросу vfuybnjaj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68531"/>
            <a:ext cx="2218520" cy="16638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4800" dirty="0" smtClean="0">
                <a:solidFill>
                  <a:srgbClr val="00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4800" dirty="0" smtClean="0">
                <a:solidFill>
                  <a:srgbClr val="00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un </a:t>
            </a:r>
            <a:r>
              <a:rPr lang="ru-RU" sz="4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parf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um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ACD64A-B59A-4F41-8F3E-0227D71DB024}" type="datetime1">
              <a:rPr lang="ru-RU" smtClean="0"/>
              <a:t>17.10.2016</a:t>
            </a:fld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  um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[</a:t>
            </a:r>
            <a:r>
              <a:rPr lang="ru-RU" sz="8000" dirty="0" smtClean="0">
                <a:solidFill>
                  <a:srgbClr val="FF0000"/>
                </a:solidFill>
                <a:latin typeface="Times New Roman"/>
                <a:ea typeface="MS Mincho"/>
              </a:rPr>
              <a:t>œ̃</a:t>
            </a:r>
            <a:r>
              <a:rPr lang="ru-RU" sz="80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]</a:t>
            </a:r>
            <a:r>
              <a:rPr lang="en-US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Картинки по запросу цифра один анимация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827" y="1916832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Картинки по запросу parf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28767"/>
            <a:ext cx="2057680" cy="30659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28334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7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dirty="0">
                <a:solidFill>
                  <a:srgbClr val="FF0000"/>
                </a:solidFill>
                <a:latin typeface="Times New Roman"/>
                <a:ea typeface="MS Mincho"/>
              </a:rPr>
              <a:t>[ɛ]</a:t>
            </a:r>
            <a:r>
              <a:rPr lang="en-US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07C950-6238-4314-B244-2530AE4F7273}" type="datetime1">
              <a:rPr lang="ru-RU" smtClean="0"/>
              <a:t>17.10.2016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1628800"/>
            <a:ext cx="8352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</a:t>
            </a:r>
            <a:r>
              <a:rPr lang="en-US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4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en-US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fr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                            </a:t>
            </a:r>
            <a:endParaRPr lang="ru-RU" sz="4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portr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 </a:t>
            </a:r>
          </a:p>
          <a:p>
            <a:r>
              <a:rPr lang="en-US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endParaRPr lang="ru-RU" sz="4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4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capit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Félix </a:t>
            </a:r>
            <a:r>
              <a:rPr lang="en-US" sz="4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Lecl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endParaRPr lang="ru-RU" sz="4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Картинки по запросу до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00808"/>
            <a:ext cx="2028517" cy="1512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малин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124744"/>
            <a:ext cx="1656184" cy="14185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артинки по запросу портрет карти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924944"/>
            <a:ext cx="1362481" cy="2063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артинки по запросу французский морской корабль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40" r="25046" b="4172"/>
          <a:stretch/>
        </p:blipFill>
        <p:spPr bwMode="auto">
          <a:xfrm>
            <a:off x="6936794" y="4653136"/>
            <a:ext cx="2027694" cy="19365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60648"/>
            <a:ext cx="8964488" cy="13234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7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r>
              <a:rPr lang="ru-RU" sz="8000" b="1" dirty="0">
                <a:solidFill>
                  <a:srgbClr val="FF0000"/>
                </a:solidFill>
                <a:latin typeface="Times New Roman"/>
                <a:ea typeface="MS Mincho"/>
              </a:rPr>
              <a:t>[ɛ]</a:t>
            </a:r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12160" y="1844824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</a:t>
            </a:r>
            <a:r>
              <a:rPr lang="en-US" sz="4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r>
              <a:rPr lang="en-US" sz="4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</a:t>
            </a:r>
            <a:endParaRPr lang="ru-RU" sz="4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идет снег анимация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132" y="2741144"/>
            <a:ext cx="3050704" cy="22880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844824"/>
            <a:ext cx="1723549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5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tr</a:t>
            </a:r>
            <a:r>
              <a:rPr lang="fr-FR" sz="5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ei</a:t>
            </a:r>
            <a:r>
              <a:rPr lang="fr-FR" sz="5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ze</a:t>
            </a:r>
          </a:p>
          <a:p>
            <a:r>
              <a:rPr lang="fr-FR" sz="5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</a:p>
          <a:p>
            <a:endParaRPr lang="fr-FR" sz="54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fr-FR" sz="5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s</a:t>
            </a:r>
            <a:r>
              <a:rPr lang="fr-FR" sz="5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ei</a:t>
            </a:r>
            <a:r>
              <a:rPr lang="fr-FR" sz="5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ze</a:t>
            </a:r>
            <a:endParaRPr lang="ru-RU" sz="5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2" descr="Картинки по запросу treiz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Картинки по запросу treiz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Картинки по запросу treiz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 descr="Картинки по запросу treiz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109" y="1612672"/>
            <a:ext cx="2209428" cy="22094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Картинки по запросу шестнадцать цифр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000" t="5510" r="11008" b="14968"/>
          <a:stretch/>
        </p:blipFill>
        <p:spPr bwMode="auto">
          <a:xfrm>
            <a:off x="2550251" y="4509119"/>
            <a:ext cx="1994285" cy="19581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91E500-B118-4765-BDAE-733526717F82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947" y="188640"/>
            <a:ext cx="8856984" cy="151216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</a:t>
            </a:r>
            <a:r>
              <a:rPr lang="ru-RU" sz="60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</a:t>
            </a:r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[j]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(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после гласной)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или 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 [</a:t>
            </a:r>
            <a:r>
              <a:rPr lang="ru-RU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ij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] 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(после согласной)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3924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</a:t>
            </a:r>
            <a:r>
              <a:rPr lang="en-US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feu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</a:t>
            </a:r>
            <a:r>
              <a:rPr lang="en-US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0" indent="0">
              <a:buNone/>
            </a:pPr>
            <a:r>
              <a:rPr lang="en-US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Mire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</a:t>
            </a:r>
            <a:r>
              <a:rPr lang="en-US" sz="5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sz="5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5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7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r>
              <a:rPr lang="en-US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</a:t>
            </a:r>
            <a:r>
              <a:rPr lang="en-US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sz="5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24128" y="3645024"/>
            <a:ext cx="3214710" cy="29546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r>
              <a:rPr lang="ru-RU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ville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un village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tranquille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Картинки по запросу fil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1444661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артинки по запросу feuill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832" r="7929" b="6097"/>
          <a:stretch/>
        </p:blipFill>
        <p:spPr bwMode="auto">
          <a:xfrm>
            <a:off x="7546971" y="1988840"/>
            <a:ext cx="1391867" cy="10489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Картинки по запросу solei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189" y="4070212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0009BB-B1A3-4989-9A6E-DD57BB6D774A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40822F-7148-4902-A7F6-4418FF6E9EBC}" type="datetime1">
              <a:rPr lang="ru-RU" smtClean="0"/>
              <a:t>17.10.2016</a:t>
            </a:fld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79512" y="188640"/>
            <a:ext cx="8712968" cy="1343642"/>
          </a:xfrm>
          <a:prstGeom prst="rect">
            <a:avLst/>
          </a:prstGeom>
          <a:ln w="9525" cap="flat" cmpd="sng" algn="ctr">
            <a:solidFill>
              <a:schemeClr val="dk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in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im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ein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aim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ain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  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yn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 </a:t>
            </a:r>
            <a:r>
              <a:rPr lang="ru-RU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ym</a:t>
            </a: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 </a:t>
            </a:r>
          </a:p>
          <a:p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читаем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 </a:t>
            </a: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[ɛ̃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]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4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magas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le </a:t>
            </a:r>
            <a:r>
              <a:rPr lang="en-US" sz="4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moul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4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lap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 marL="0" indent="0">
              <a:buNone/>
            </a:pPr>
            <a:r>
              <a:rPr lang="en-US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le </a:t>
            </a:r>
            <a:r>
              <a:rPr lang="en-US" sz="4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sap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Картинки по запросу magas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67547"/>
            <a:ext cx="2304256" cy="15217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Картинки по запросу mouli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17" t="7376" r="5278" b="27054"/>
          <a:stretch/>
        </p:blipFill>
        <p:spPr bwMode="auto">
          <a:xfrm>
            <a:off x="7116900" y="1628800"/>
            <a:ext cx="1840423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Картинки по запросу lap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99" y="4613365"/>
            <a:ext cx="2712859" cy="15259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Картинки по запросу sapin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855" b="8134"/>
          <a:stretch/>
        </p:blipFill>
        <p:spPr bwMode="auto">
          <a:xfrm>
            <a:off x="5721199" y="3803000"/>
            <a:ext cx="2315912" cy="26957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32171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FFE1D9-4D62-4D20-8F4D-E1EBCEC76E73}" type="datetime1">
              <a:rPr lang="ru-RU" smtClean="0"/>
              <a:t>17.10.2016</a:t>
            </a:fld>
            <a:endParaRPr lang="ru-RU"/>
          </a:p>
        </p:txBody>
      </p:sp>
      <p:pic>
        <p:nvPicPr>
          <p:cNvPr id="6" name="Picture 2" descr="Картинки по запросу французский язык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56984" cy="64807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87691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974" y="190299"/>
            <a:ext cx="8794109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</a:rPr>
              <a:t>ien</a:t>
            </a:r>
            <a:r>
              <a:rPr lang="en-US" sz="6000" b="1" dirty="0" smtClean="0"/>
              <a:t>  </a:t>
            </a:r>
            <a:r>
              <a:rPr lang="en-US" sz="3600" dirty="0" smtClean="0"/>
              <a:t>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читаем</a:t>
            </a:r>
            <a:r>
              <a:rPr lang="ru-RU" sz="3600" dirty="0" smtClean="0"/>
              <a:t> </a:t>
            </a:r>
            <a:r>
              <a:rPr lang="en-US" sz="3600" dirty="0" smtClean="0"/>
              <a:t>   </a:t>
            </a:r>
            <a:r>
              <a:rPr lang="ru-RU" sz="5400" dirty="0" smtClean="0">
                <a:solidFill>
                  <a:srgbClr val="FF0000"/>
                </a:solidFill>
                <a:latin typeface="Times New Roman"/>
                <a:ea typeface="MS Mincho"/>
              </a:rPr>
              <a:t>[ </a:t>
            </a:r>
            <a:r>
              <a:rPr lang="ru-RU" sz="5400" dirty="0" err="1">
                <a:solidFill>
                  <a:srgbClr val="FF0000"/>
                </a:solidFill>
                <a:latin typeface="Times New Roman"/>
                <a:ea typeface="MS Mincho"/>
              </a:rPr>
              <a:t>jɛ</a:t>
            </a:r>
            <a:r>
              <a:rPr lang="ru-RU" sz="5400" dirty="0">
                <a:solidFill>
                  <a:srgbClr val="FF0000"/>
                </a:solidFill>
                <a:latin typeface="Times New Roman"/>
                <a:ea typeface="MS Mincho"/>
              </a:rPr>
              <a:t>̃ </a:t>
            </a:r>
            <a:r>
              <a:rPr lang="ru-RU" sz="5400" dirty="0" smtClean="0">
                <a:solidFill>
                  <a:srgbClr val="FF0000"/>
                </a:solidFill>
                <a:latin typeface="Times New Roman"/>
                <a:ea typeface="MS Mincho"/>
              </a:rPr>
              <a:t>]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7" y="1340768"/>
            <a:ext cx="864255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b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ien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endParaRPr lang="en-US" sz="4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un </a:t>
            </a:r>
            <a:r>
              <a:rPr lang="en-US" sz="4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ien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en-US" sz="4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ien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4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ien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Картинки по запросу bi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1771468" cy="15213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Картинки по запросу chi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Картинки по запросу chie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Картинки по запросу chi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919" y="1525569"/>
            <a:ext cx="2348164" cy="15706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Картинки по запросу musicie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4111809"/>
            <a:ext cx="2082798" cy="20827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Картинки по запросу combie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45" y="4111809"/>
            <a:ext cx="2438400" cy="214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132750-3874-43E7-BC18-9552B00E8664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Изображение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140200" y="765175"/>
            <a:ext cx="4752975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539750" y="2276475"/>
            <a:ext cx="426751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r>
              <a:rPr lang="en-US" sz="6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 </a:t>
            </a:r>
            <a:r>
              <a:rPr lang="en-US" sz="6000" b="1" i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revoir</a:t>
            </a:r>
            <a:r>
              <a:rPr lang="en-US" sz="6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6000" b="1" i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6000" b="1" i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en-US" sz="60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i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enfants</a:t>
            </a:r>
            <a:r>
              <a:rPr lang="en-US" sz="60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6000" b="1" i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A2EDA1-9A53-48DB-9301-E15F1FAE729E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08913" cy="110842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88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 smtClean="0">
                <a:solidFill>
                  <a:schemeClr val="tx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слова не читается</a:t>
            </a:r>
            <a:endParaRPr lang="ru-RU" sz="4000" b="1" dirty="0">
              <a:solidFill>
                <a:schemeClr val="tx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A25ECC-927C-4B2F-86C2-8F28F963837C}" type="datetime1">
              <a:rPr lang="ru-RU" smtClean="0"/>
              <a:t>17.10.2016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639280" y="1628800"/>
            <a:ext cx="421427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6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banan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6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pomm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6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6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tomat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6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tabl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6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6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montr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150863"/>
            <a:ext cx="3538736" cy="18330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и по запросу бана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66388"/>
            <a:ext cx="1944216" cy="14599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яблок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60848"/>
            <a:ext cx="1653039" cy="1570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 descr="Картинки по запросу помидо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Картинки по запросу помидор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Картинки по запросу помидор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46228"/>
            <a:ext cx="1938337" cy="18564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стол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4921148"/>
            <a:ext cx="2124192" cy="1394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Картинки по запросу час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882" y="4149080"/>
            <a:ext cx="1530474" cy="18798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88640"/>
            <a:ext cx="8727540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d s p x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слова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читаются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6812" y="1700808"/>
            <a:ext cx="38164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li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6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le plafon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6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des </a:t>
            </a:r>
            <a:r>
              <a:rPr lang="en-US" sz="6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fleur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le </a:t>
            </a:r>
            <a:r>
              <a:rPr lang="en-US" sz="6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правила чтения во французском язык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71" r="5349" b="18904"/>
          <a:stretch/>
        </p:blipFill>
        <p:spPr bwMode="auto">
          <a:xfrm>
            <a:off x="5464445" y="2060848"/>
            <a:ext cx="3086588" cy="38683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D72E37-2FA1-453D-ABA0-B62F6463A1F0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5" y="188640"/>
            <a:ext cx="8712968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où</a:t>
            </a:r>
            <a:r>
              <a:rPr lang="en-US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fr-FR" sz="6000" b="1" dirty="0">
                <a:solidFill>
                  <a:srgbClr val="FF0000"/>
                </a:solidFill>
                <a:latin typeface="Times New Roman"/>
                <a:ea typeface="Times New Roman"/>
              </a:rPr>
              <a:t>[ u </a:t>
            </a:r>
            <a:r>
              <a:rPr lang="fr-FR" sz="6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]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646F8E-9516-41AE-976D-422504F773FC}" type="datetime1">
              <a:rPr lang="ru-RU" smtClean="0"/>
              <a:t>17.10.2016</a:t>
            </a:fld>
            <a:endParaRPr lang="ru-RU"/>
          </a:p>
        </p:txBody>
      </p:sp>
      <p:pic>
        <p:nvPicPr>
          <p:cNvPr id="17410" name="Picture 2" descr="C:\Documents and Settings\Администратор\Рабочий стол\Мои рисунки\Анимашки fantasyflach\bigblink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59400"/>
            <a:ext cx="1623958" cy="25456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5536" y="1484784"/>
            <a:ext cx="8391306" cy="4542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      bonj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  <a:p>
            <a:pPr marL="342900" lvl="0" indent="-342900">
              <a:spcBef>
                <a:spcPct val="20000"/>
              </a:spcBef>
              <a:buClr>
                <a:srgbClr val="006666"/>
              </a:buClr>
              <a:buSzPct val="70000"/>
            </a:pPr>
            <a:r>
              <a:rPr lang="en-US" altLang="ru-RU" sz="3600" b="1" kern="0" dirty="0" smtClean="0">
                <a:solidFill>
                  <a:srgbClr val="000000"/>
                </a:solidFill>
                <a:latin typeface="Times New Roman" pitchFamily="18" charset="0"/>
              </a:rPr>
              <a:t>                      </a:t>
            </a:r>
            <a:r>
              <a:rPr lang="en-US" altLang="ru-RU" sz="3600" b="1" kern="0" dirty="0" err="1" smtClean="0">
                <a:solidFill>
                  <a:srgbClr val="000000"/>
                </a:solidFill>
                <a:latin typeface="Times New Roman" pitchFamily="18" charset="0"/>
              </a:rPr>
              <a:t>une</a:t>
            </a:r>
            <a:r>
              <a:rPr lang="en-US" altLang="ru-RU" sz="3600" b="1" kern="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ru-RU" sz="3600" b="1" kern="0" dirty="0" err="1" smtClean="0">
                <a:solidFill>
                  <a:srgbClr val="000000"/>
                </a:solidFill>
                <a:latin typeface="Times New Roman" pitchFamily="18" charset="0"/>
              </a:rPr>
              <a:t>p</a:t>
            </a:r>
            <a:r>
              <a:rPr lang="en-US" altLang="ru-RU" sz="3600" b="1" kern="0" dirty="0" err="1" smtClean="0">
                <a:solidFill>
                  <a:srgbClr val="FF0000"/>
                </a:solidFill>
                <a:latin typeface="Times New Roman" pitchFamily="18" charset="0"/>
              </a:rPr>
              <a:t>ou</a:t>
            </a:r>
            <a:r>
              <a:rPr lang="en-US" altLang="ru-RU" sz="3600" b="1" kern="0" dirty="0" err="1" smtClean="0">
                <a:solidFill>
                  <a:srgbClr val="000000"/>
                </a:solidFill>
                <a:latin typeface="Times New Roman" pitchFamily="18" charset="0"/>
              </a:rPr>
              <a:t>p</a:t>
            </a:r>
            <a:r>
              <a:rPr lang="en-US" altLang="ru-RU" sz="3600" b="1" kern="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é</a:t>
            </a:r>
            <a:r>
              <a:rPr lang="en-US" altLang="ru-RU" sz="3600" b="1" kern="0" dirty="0" err="1" smtClean="0">
                <a:solidFill>
                  <a:srgbClr val="000000"/>
                </a:solidFill>
                <a:latin typeface="Times New Roman" pitchFamily="18" charset="0"/>
              </a:rPr>
              <a:t>e</a:t>
            </a:r>
            <a:r>
              <a:rPr lang="en-US" altLang="ru-RU" sz="3600" b="1" kern="0" dirty="0" smtClean="0">
                <a:solidFill>
                  <a:srgbClr val="000000"/>
                </a:solidFill>
                <a:latin typeface="Times New Roman" pitchFamily="18" charset="0"/>
              </a:rPr>
              <a:t>             </a:t>
            </a:r>
            <a:r>
              <a:rPr 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en-US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sz="3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sz="3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Bonj</a:t>
            </a:r>
            <a:r>
              <a:rPr lang="en-US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r, la T</a:t>
            </a:r>
            <a:r>
              <a:rPr lang="en-US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Eiffel!’’-</a:t>
            </a:r>
            <a:r>
              <a:rPr lang="en-US" sz="3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</a:t>
            </a:r>
            <a:r>
              <a:rPr lang="en-US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 </a:t>
            </a:r>
            <a:r>
              <a:rPr lang="en-US" sz="3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kang</a:t>
            </a:r>
            <a:r>
              <a:rPr lang="en-US" sz="3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3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3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’’Bonj</a:t>
            </a:r>
            <a:r>
              <a:rPr lang="en-US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r,</a:t>
            </a:r>
            <a:r>
              <a:rPr lang="ru-RU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kang</a:t>
            </a:r>
            <a:r>
              <a:rPr lang="en-US" sz="3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3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3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!’’-</a:t>
            </a:r>
            <a:r>
              <a:rPr lang="en-US" sz="3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</a:t>
            </a:r>
            <a:r>
              <a:rPr lang="en-US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T</a:t>
            </a:r>
            <a:r>
              <a:rPr lang="en-US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sz="3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Eiffel.</a:t>
            </a:r>
            <a:endParaRPr lang="ru-RU" sz="3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5" descr="ANd9GcRQOL-_RNBlWezIq84RANhD-M-jTjitX-xxr8FM0K2_0dGewUA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2780928"/>
            <a:ext cx="1097347" cy="152978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volk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768104"/>
            <a:ext cx="1944600" cy="14582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b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  <a:p>
            <a:pPr marL="0" indent="0">
              <a:buNone/>
            </a:pPr>
            <a:endParaRPr lang="en-US" sz="4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le </a:t>
            </a:r>
            <a:r>
              <a:rPr lang="en-US" sz="4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4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`ours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le wag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A07F82-09D9-48DB-A2CE-1AE557258752}" type="datetime1">
              <a:rPr lang="ru-RU" smtClean="0"/>
              <a:t>17.10.2016</a:t>
            </a:fld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 om</a:t>
            </a:r>
            <a:r>
              <a:rPr lang="en-US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fr-FR" sz="6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[</a:t>
            </a:r>
            <a:r>
              <a:rPr lang="ru-RU" sz="6000" b="1" dirty="0">
                <a:solidFill>
                  <a:srgbClr val="FF0000"/>
                </a:solidFill>
                <a:latin typeface="Times New Roman"/>
                <a:ea typeface="MS Mincho"/>
              </a:rPr>
              <a:t>ɔ̃</a:t>
            </a:r>
            <a:r>
              <a:rPr lang="fr-FR" sz="6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]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Картинки по запросу bonb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84784"/>
            <a:ext cx="2676525" cy="17049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Картинки по запросу ball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576502"/>
            <a:ext cx="1682062" cy="33123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Картинки по запросу ours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63" y="4814289"/>
            <a:ext cx="2780077" cy="1872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Картинки по запросу wagon railwa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070874"/>
            <a:ext cx="2592288" cy="17264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37200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07326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y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solidFill>
                  <a:srgbClr val="FF0000"/>
                </a:solidFill>
                <a:latin typeface="Times New Roman"/>
                <a:ea typeface="MS Mincho"/>
              </a:rPr>
              <a:t>[ </a:t>
            </a:r>
            <a:r>
              <a:rPr lang="ru-RU" sz="6000" b="1" dirty="0">
                <a:solidFill>
                  <a:srgbClr val="FF0000"/>
                </a:solidFill>
                <a:latin typeface="Times New Roman"/>
                <a:ea typeface="MS Mincho"/>
              </a:rPr>
              <a:t>s</a:t>
            </a:r>
            <a:r>
              <a:rPr lang="ru-RU" sz="6000" dirty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r>
              <a:rPr lang="ru-RU" sz="6000" dirty="0" smtClean="0">
                <a:solidFill>
                  <a:srgbClr val="FF0000"/>
                </a:solidFill>
                <a:latin typeface="Times New Roman"/>
                <a:ea typeface="MS Mincho"/>
              </a:rPr>
              <a:t>]</a:t>
            </a:r>
            <a:endParaRPr lang="ru-RU" sz="6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 descr="C:\Documents and Settings\Администратор\Рабочий стол\Мои рисунки\Анимашки fantasyflach\bigblink2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4901998"/>
            <a:ext cx="2266158" cy="153164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51920" y="1483225"/>
            <a:ext cx="48981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inéma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endParaRPr lang="en-US" sz="4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la </a:t>
            </a:r>
            <a:r>
              <a:rPr lang="en-US" sz="4800" b="1" dirty="0">
                <a:solidFill>
                  <a:srgbClr val="000000"/>
                </a:solidFill>
                <a:latin typeface="Times New Roman"/>
                <a:ea typeface="Times New Roman"/>
              </a:rPr>
              <a:t>pla</a:t>
            </a:r>
            <a:r>
              <a:rPr lang="en-US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c</a:t>
            </a:r>
            <a:r>
              <a:rPr lang="en-US" sz="4800" b="1" dirty="0">
                <a:solidFill>
                  <a:srgbClr val="000000"/>
                </a:solidFill>
                <a:latin typeface="Times New Roman"/>
                <a:ea typeface="Times New Roman"/>
              </a:rPr>
              <a:t>e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iel</a:t>
            </a:r>
            <a:endParaRPr lang="ru-RU" sz="4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4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Картинки по запросу кино клипар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082" y="1412776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неб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1048"/>
            <a:ext cx="2880320" cy="18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площадь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420888"/>
            <a:ext cx="2400266" cy="18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85D037-5B8F-436F-809F-0CC1E6DDB61D}" type="datetime1">
              <a:rPr lang="ru-RU" smtClean="0"/>
              <a:t>17.10.2016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183" y="260648"/>
            <a:ext cx="8784976" cy="112704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6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</a:t>
            </a:r>
            <a:r>
              <a:rPr lang="ru-RU" sz="60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o u  </a:t>
            </a:r>
            <a:r>
              <a:rPr lang="ru-RU" sz="4000" b="1" dirty="0" smtClean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</a:t>
            </a:r>
            <a:r>
              <a:rPr lang="ru-RU" sz="6000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>
                <a:solidFill>
                  <a:srgbClr val="FF0000"/>
                </a:solidFill>
                <a:latin typeface="Times New Roman"/>
                <a:ea typeface="Times New Roman"/>
              </a:rPr>
              <a:t>[ k </a:t>
            </a:r>
            <a:r>
              <a:rPr lang="ru-RU" sz="6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]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1679D3-6B14-47B1-A0BB-33CFB1C57EC8}" type="datetime1">
              <a:rPr lang="ru-RU" smtClean="0"/>
              <a:t>17.10.2016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7544" y="1534556"/>
            <a:ext cx="781752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arte</a:t>
            </a:r>
            <a:endParaRPr lang="ru-RU" sz="4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44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4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ole</a:t>
            </a:r>
            <a:endParaRPr lang="ru-RU" sz="4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44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4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lasse</a:t>
            </a:r>
            <a:endParaRPr lang="en-US" sz="4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</a:p>
          <a:p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4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Картинки по запросу клас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917044"/>
            <a:ext cx="2368043" cy="15777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здание школ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09120"/>
            <a:ext cx="2304256" cy="17281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карта сокровищ для дете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60844"/>
            <a:ext cx="1797709" cy="17977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по запросу парк во франци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888" y="2891214"/>
            <a:ext cx="2401491" cy="13979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551</Words>
  <Application>Microsoft Office PowerPoint</Application>
  <PresentationFormat>Экран (4:3)</PresentationFormat>
  <Paragraphs>244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ПРАВИЛА ЧТЕНИЯ  ВО ФРАНЦУЗСКОМ ЯЗЫКЕ</vt:lpstr>
      <vt:lpstr>Слайд 2</vt:lpstr>
      <vt:lpstr>Слайд 3</vt:lpstr>
      <vt:lpstr>e  в конце слова не читается</vt:lpstr>
      <vt:lpstr>Слайд 5</vt:lpstr>
      <vt:lpstr>ou  où      читаем     [ u ]</vt:lpstr>
      <vt:lpstr>on  om      читаем     [ɔ̃ ]</vt:lpstr>
      <vt:lpstr>C перед i e y читаем [ s ]</vt:lpstr>
      <vt:lpstr>C перед a o u  читаем [ k ]</vt:lpstr>
      <vt:lpstr> ç   читаем [ s ]</vt:lpstr>
      <vt:lpstr>qu  читаем [ k ] </vt:lpstr>
      <vt:lpstr>an  am  en   em читаем [ã]</vt:lpstr>
      <vt:lpstr>оi  oî    читаем   [ wа ]</vt:lpstr>
      <vt:lpstr>   S  между гласными читаем   [z] </vt:lpstr>
      <vt:lpstr>Слайд 15</vt:lpstr>
      <vt:lpstr>Слайд 16</vt:lpstr>
      <vt:lpstr>Слайд 17</vt:lpstr>
      <vt:lpstr>Hh      не     читается</vt:lpstr>
      <vt:lpstr>сh    читаем    [ʃ] </vt:lpstr>
      <vt:lpstr>сh    читаем    [ʃ] </vt:lpstr>
      <vt:lpstr>Ff    ph  читаем    [f]</vt:lpstr>
      <vt:lpstr>Слайд 22</vt:lpstr>
      <vt:lpstr>Слайд 23</vt:lpstr>
      <vt:lpstr>gn     читаем      [ ή]</vt:lpstr>
      <vt:lpstr>un   um   читаем  [œ̃]     </vt:lpstr>
      <vt:lpstr>ai   читаем  [ɛ]     </vt:lpstr>
      <vt:lpstr>Слайд 27</vt:lpstr>
      <vt:lpstr>ill   il   читаем   [j] (после гласной)  или  [ij ] (после согласной)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ЧТЕНИЯ  ВО ФРАНЦУЗСКОМ ЯЗЫКЕ</dc:title>
  <dc:creator>Elena</dc:creator>
  <cp:lastModifiedBy>Elena</cp:lastModifiedBy>
  <cp:revision>4</cp:revision>
  <dcterms:created xsi:type="dcterms:W3CDTF">2016-10-17T18:44:37Z</dcterms:created>
  <dcterms:modified xsi:type="dcterms:W3CDTF">2016-10-17T18:51:33Z</dcterms:modified>
</cp:coreProperties>
</file>