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4" r:id="rId3"/>
    <p:sldId id="265" r:id="rId4"/>
    <p:sldId id="271" r:id="rId5"/>
    <p:sldId id="285" r:id="rId6"/>
    <p:sldId id="266" r:id="rId7"/>
    <p:sldId id="284" r:id="rId8"/>
    <p:sldId id="267" r:id="rId9"/>
    <p:sldId id="272" r:id="rId10"/>
    <p:sldId id="268" r:id="rId11"/>
    <p:sldId id="270" r:id="rId12"/>
    <p:sldId id="258" r:id="rId13"/>
    <p:sldId id="278" r:id="rId14"/>
    <p:sldId id="291" r:id="rId15"/>
    <p:sldId id="289" r:id="rId16"/>
    <p:sldId id="290" r:id="rId17"/>
    <p:sldId id="277" r:id="rId18"/>
    <p:sldId id="288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8F00"/>
    <a:srgbClr val="EEB500"/>
    <a:srgbClr val="0A0AE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7785D-E2FD-4C4C-8DCB-14F51986DE1C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D6C91-2AA0-4978-971D-254C5D02F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D6C91-2AA0-4978-971D-254C5D02FD2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404F70A-6BA7-4B14-988B-389001E6C6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E7C1E-B26E-4731-8415-A36D75BA03CE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D9BC8-A170-48DB-9F64-181A3DAAA7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142984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Округление чисел.</a:t>
            </a:r>
            <a:b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Действия с многозначными числами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450057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Урок в 5 классе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Прикидкой результатов (округлив до старшего разряда) расставь полученные ответы в порядке возрастания: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285728"/>
            <a:ext cx="8001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Определи название растения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2428868"/>
            <a:ext cx="30003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Л. 964-157</a:t>
            </a:r>
          </a:p>
          <a:p>
            <a:r>
              <a:rPr lang="ru-RU" sz="4000" b="1" dirty="0" smtClean="0"/>
              <a:t>В. 27*5</a:t>
            </a:r>
          </a:p>
          <a:p>
            <a:r>
              <a:rPr lang="ru-RU" sz="4000" b="1" dirty="0" smtClean="0"/>
              <a:t>С. 724-351</a:t>
            </a:r>
          </a:p>
          <a:p>
            <a:r>
              <a:rPr lang="ru-RU" sz="4000" b="1" dirty="0" smtClean="0"/>
              <a:t>И. 471+205</a:t>
            </a:r>
          </a:p>
          <a:p>
            <a:r>
              <a:rPr lang="ru-RU" sz="4000" b="1" dirty="0" smtClean="0"/>
              <a:t>А. 621:3</a:t>
            </a:r>
          </a:p>
          <a:p>
            <a:r>
              <a:rPr lang="ru-RU" sz="4000" b="1" dirty="0" smtClean="0"/>
              <a:t>Е. 563+285</a:t>
            </a:r>
          </a:p>
          <a:p>
            <a:r>
              <a:rPr lang="ru-RU" sz="4000" b="1" dirty="0" smtClean="0"/>
              <a:t>К. 43*28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14744" y="2428868"/>
            <a:ext cx="13573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800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150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300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700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200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900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1200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2428868"/>
            <a:ext cx="19288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150-  </a:t>
            </a:r>
            <a:r>
              <a:rPr lang="ru-RU" sz="4000" b="1" dirty="0" smtClean="0">
                <a:solidFill>
                  <a:srgbClr val="0070C0"/>
                </a:solidFill>
              </a:rPr>
              <a:t>В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200-  </a:t>
            </a:r>
            <a:r>
              <a:rPr lang="ru-RU" sz="4000" b="1" dirty="0" smtClean="0">
                <a:solidFill>
                  <a:srgbClr val="0070C0"/>
                </a:solidFill>
              </a:rPr>
              <a:t>А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300-  </a:t>
            </a:r>
            <a:r>
              <a:rPr lang="ru-RU" sz="4000" b="1" dirty="0" smtClean="0">
                <a:solidFill>
                  <a:srgbClr val="0070C0"/>
                </a:solidFill>
              </a:rPr>
              <a:t>С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700-  </a:t>
            </a:r>
            <a:r>
              <a:rPr lang="ru-RU" sz="4000" b="1" dirty="0" smtClean="0">
                <a:solidFill>
                  <a:srgbClr val="0070C0"/>
                </a:solidFill>
              </a:rPr>
              <a:t>И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800-  </a:t>
            </a:r>
            <a:r>
              <a:rPr lang="ru-RU" sz="4000" b="1" dirty="0" smtClean="0">
                <a:solidFill>
                  <a:srgbClr val="0070C0"/>
                </a:solidFill>
              </a:rPr>
              <a:t>Л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900-  </a:t>
            </a:r>
            <a:r>
              <a:rPr lang="ru-RU" sz="4000" b="1" dirty="0" smtClean="0">
                <a:solidFill>
                  <a:srgbClr val="0070C0"/>
                </a:solidFill>
              </a:rPr>
              <a:t>Е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1200-</a:t>
            </a:r>
            <a:r>
              <a:rPr lang="ru-RU" sz="4000" b="1" dirty="0" smtClean="0">
                <a:solidFill>
                  <a:srgbClr val="0070C0"/>
                </a:solidFill>
              </a:rPr>
              <a:t>К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Вычисления с многозначными числами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571612"/>
            <a:ext cx="821537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Найди ошибку в вычислениях и реши правильно</a:t>
            </a:r>
          </a:p>
          <a:p>
            <a:r>
              <a:rPr lang="ru-RU" sz="3600" dirty="0" smtClean="0"/>
              <a:t> ₊  1753           7352            45           753</a:t>
            </a:r>
          </a:p>
          <a:p>
            <a:r>
              <a:rPr lang="ru-RU" sz="3600" dirty="0" smtClean="0"/>
              <a:t>     537               123            74           104</a:t>
            </a:r>
          </a:p>
          <a:p>
            <a:r>
              <a:rPr lang="ru-RU" sz="3600" dirty="0" smtClean="0"/>
              <a:t>     7123          747 5       ₊ 180         ₊3012</a:t>
            </a:r>
          </a:p>
          <a:p>
            <a:r>
              <a:rPr lang="ru-RU" sz="3600" dirty="0" smtClean="0"/>
              <a:t>                                            315          753</a:t>
            </a:r>
          </a:p>
          <a:p>
            <a:r>
              <a:rPr lang="ru-RU" sz="3600" dirty="0" smtClean="0"/>
              <a:t>                                            495        10542</a:t>
            </a:r>
          </a:p>
          <a:p>
            <a:r>
              <a:rPr lang="ru-RU" sz="3600" dirty="0" smtClean="0"/>
              <a:t>   </a:t>
            </a:r>
          </a:p>
          <a:p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57224" y="3643314"/>
            <a:ext cx="114300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928926" y="3643314"/>
            <a:ext cx="107157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57488" y="3071810"/>
            <a:ext cx="21431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786314" y="3643314"/>
            <a:ext cx="107157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357950" y="4786322"/>
            <a:ext cx="135732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938714" y="4867284"/>
            <a:ext cx="107157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500826" y="3643314"/>
            <a:ext cx="107157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effectLst/>
                <a:latin typeface="Algerian" pitchFamily="82" charset="0"/>
              </a:rPr>
              <a:t>Какой столбик </a:t>
            </a:r>
            <a:r>
              <a:rPr lang="ru-RU" sz="2800" b="1" dirty="0" smtClean="0">
                <a:latin typeface="Algerian" pitchFamily="82" charset="0"/>
              </a:rPr>
              <a:t> на деление </a:t>
            </a:r>
            <a:r>
              <a:rPr lang="ru-RU" sz="2800" b="1" dirty="0" smtClean="0">
                <a:effectLst/>
                <a:latin typeface="Algerian" pitchFamily="82" charset="0"/>
              </a:rPr>
              <a:t>выполнен  правильно</a:t>
            </a:r>
            <a:r>
              <a:rPr lang="en-US" sz="2800" b="1" dirty="0" smtClean="0">
                <a:effectLst/>
                <a:latin typeface="Algerian" pitchFamily="82" charset="0"/>
              </a:rPr>
              <a:t>?</a:t>
            </a:r>
            <a:endParaRPr lang="ru-RU" sz="2800" b="1" dirty="0">
              <a:effectLst/>
              <a:latin typeface="Algerian" pitchFamily="82" charset="0"/>
            </a:endParaRP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16113"/>
            <a:ext cx="7543800" cy="4941887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2000" dirty="0"/>
              <a:t> </a:t>
            </a:r>
            <a:r>
              <a:rPr lang="ru-RU" sz="2000" b="1" dirty="0"/>
              <a:t>1)   9630    9                2)  9630    9          3)   9630    9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 9        </a:t>
            </a:r>
            <a:r>
              <a:rPr lang="ru-RU" sz="2000" b="1" dirty="0" smtClean="0"/>
              <a:t>  </a:t>
            </a:r>
            <a:r>
              <a:rPr lang="ru-RU" sz="2000" b="1" dirty="0"/>
              <a:t>1070                </a:t>
            </a:r>
            <a:r>
              <a:rPr lang="ru-RU" sz="2000" b="1" dirty="0" smtClean="0"/>
              <a:t>9         </a:t>
            </a:r>
            <a:r>
              <a:rPr lang="ru-RU" sz="2000" b="1" dirty="0"/>
              <a:t>170             </a:t>
            </a:r>
            <a:r>
              <a:rPr lang="ru-RU" sz="2000" b="1" dirty="0" smtClean="0"/>
              <a:t>  9         </a:t>
            </a:r>
            <a:r>
              <a:rPr lang="ru-RU" sz="2000" b="1" dirty="0"/>
              <a:t>107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   63                             </a:t>
            </a:r>
            <a:r>
              <a:rPr lang="ru-RU" sz="2000" b="1" dirty="0" smtClean="0"/>
              <a:t>     63                           </a:t>
            </a:r>
            <a:r>
              <a:rPr lang="ru-RU" sz="2000" b="1" dirty="0"/>
              <a:t>63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   63                             </a:t>
            </a:r>
            <a:r>
              <a:rPr lang="ru-RU" sz="2000" b="1" dirty="0" smtClean="0"/>
              <a:t>     63                           </a:t>
            </a:r>
            <a:r>
              <a:rPr lang="ru-RU" sz="2000" b="1" dirty="0"/>
              <a:t>63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       0                              </a:t>
            </a:r>
            <a:r>
              <a:rPr lang="ru-RU" sz="2000" b="1" dirty="0" smtClean="0"/>
              <a:t>    </a:t>
            </a:r>
            <a:r>
              <a:rPr lang="ru-RU" sz="2000" b="1" dirty="0"/>
              <a:t>0                         </a:t>
            </a:r>
            <a:r>
              <a:rPr lang="ru-RU" sz="2000" b="1" dirty="0" smtClean="0"/>
              <a:t>     0 </a:t>
            </a:r>
            <a:endParaRPr lang="ru-RU" sz="2000" b="1" dirty="0"/>
          </a:p>
          <a:p>
            <a:pPr marL="609600" indent="-609600">
              <a:buFont typeface="Wingdings" pitchFamily="2" charset="2"/>
              <a:buNone/>
            </a:pPr>
            <a:endParaRPr lang="ru-RU" sz="2000" b="1" dirty="0"/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4)  28000    56              5)  28000   56         6)  </a:t>
            </a:r>
            <a:r>
              <a:rPr lang="ru-RU" sz="2000" b="1" dirty="0" smtClean="0"/>
              <a:t> 96    4</a:t>
            </a:r>
            <a:endParaRPr lang="ru-RU" sz="2000" b="1" dirty="0"/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280       </a:t>
            </a:r>
            <a:r>
              <a:rPr lang="ru-RU" sz="2000" b="1" dirty="0" smtClean="0"/>
              <a:t> 50                     </a:t>
            </a:r>
            <a:r>
              <a:rPr lang="ru-RU" sz="2000" b="1" dirty="0"/>
              <a:t>280       500            </a:t>
            </a:r>
            <a:r>
              <a:rPr lang="ru-RU" sz="2000" b="1" dirty="0" smtClean="0"/>
              <a:t> 4       114</a:t>
            </a:r>
            <a:endParaRPr lang="ru-RU" sz="2000" b="1" dirty="0"/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    </a:t>
            </a:r>
            <a:r>
              <a:rPr lang="ru-RU" sz="2000" b="1" dirty="0" smtClean="0"/>
              <a:t> 0                                      0                           5</a:t>
            </a:r>
            <a:endParaRPr lang="ru-RU" sz="2000" b="1" dirty="0"/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/>
              <a:t>                                                                         </a:t>
            </a:r>
            <a:r>
              <a:rPr lang="ru-RU" sz="2000" b="1" dirty="0" smtClean="0"/>
              <a:t>        4</a:t>
            </a:r>
            <a:endParaRPr lang="ru-RU" sz="2000" b="1" dirty="0"/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 smtClean="0"/>
              <a:t>                                                                                  16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 smtClean="0"/>
              <a:t>                                                                                  16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000" b="1" dirty="0" smtClean="0"/>
              <a:t>                                                                                     0</a:t>
            </a:r>
          </a:p>
        </p:txBody>
      </p:sp>
      <p:sp>
        <p:nvSpPr>
          <p:cNvPr id="145424" name="Line 16"/>
          <p:cNvSpPr>
            <a:spLocks noChangeShapeType="1"/>
          </p:cNvSpPr>
          <p:nvPr/>
        </p:nvSpPr>
        <p:spPr bwMode="auto">
          <a:xfrm>
            <a:off x="2143108" y="2000240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5425" name="Line 17"/>
          <p:cNvSpPr>
            <a:spLocks noChangeShapeType="1"/>
          </p:cNvSpPr>
          <p:nvPr/>
        </p:nvSpPr>
        <p:spPr bwMode="auto">
          <a:xfrm>
            <a:off x="2411413" y="22764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26" name="Line 18"/>
          <p:cNvSpPr>
            <a:spLocks noChangeShapeType="1"/>
          </p:cNvSpPr>
          <p:nvPr/>
        </p:nvSpPr>
        <p:spPr bwMode="auto">
          <a:xfrm>
            <a:off x="2143108" y="235743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27" name="Line 19"/>
          <p:cNvSpPr>
            <a:spLocks noChangeShapeType="1"/>
          </p:cNvSpPr>
          <p:nvPr/>
        </p:nvSpPr>
        <p:spPr bwMode="auto">
          <a:xfrm>
            <a:off x="1500166" y="2714620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28" name="Line 20"/>
          <p:cNvSpPr>
            <a:spLocks noChangeShapeType="1"/>
          </p:cNvSpPr>
          <p:nvPr/>
        </p:nvSpPr>
        <p:spPr bwMode="auto">
          <a:xfrm>
            <a:off x="1571604" y="342900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0" name="Line 22"/>
          <p:cNvSpPr>
            <a:spLocks noChangeShapeType="1"/>
          </p:cNvSpPr>
          <p:nvPr/>
        </p:nvSpPr>
        <p:spPr bwMode="auto">
          <a:xfrm>
            <a:off x="4214810" y="1928802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1" name="Line 23"/>
          <p:cNvSpPr>
            <a:spLocks noChangeShapeType="1"/>
          </p:cNvSpPr>
          <p:nvPr/>
        </p:nvSpPr>
        <p:spPr bwMode="auto">
          <a:xfrm>
            <a:off x="4214810" y="235743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2" name="Line 24"/>
          <p:cNvSpPr>
            <a:spLocks noChangeShapeType="1"/>
          </p:cNvSpPr>
          <p:nvPr/>
        </p:nvSpPr>
        <p:spPr bwMode="auto">
          <a:xfrm>
            <a:off x="3571868" y="271462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3" name="Line 25"/>
          <p:cNvSpPr>
            <a:spLocks noChangeShapeType="1"/>
          </p:cNvSpPr>
          <p:nvPr/>
        </p:nvSpPr>
        <p:spPr bwMode="auto">
          <a:xfrm>
            <a:off x="3643306" y="3357562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45434" name="Line 26"/>
          <p:cNvSpPr>
            <a:spLocks noChangeShapeType="1"/>
          </p:cNvSpPr>
          <p:nvPr/>
        </p:nvSpPr>
        <p:spPr bwMode="auto">
          <a:xfrm>
            <a:off x="6072198" y="1857364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5" name="Line 27"/>
          <p:cNvSpPr>
            <a:spLocks noChangeShapeType="1"/>
          </p:cNvSpPr>
          <p:nvPr/>
        </p:nvSpPr>
        <p:spPr bwMode="auto">
          <a:xfrm>
            <a:off x="6072198" y="2285992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5436" name="Line 28"/>
          <p:cNvSpPr>
            <a:spLocks noChangeShapeType="1"/>
          </p:cNvSpPr>
          <p:nvPr/>
        </p:nvSpPr>
        <p:spPr bwMode="auto">
          <a:xfrm>
            <a:off x="5429256" y="2643182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7" name="Line 29"/>
          <p:cNvSpPr>
            <a:spLocks noChangeShapeType="1"/>
          </p:cNvSpPr>
          <p:nvPr/>
        </p:nvSpPr>
        <p:spPr bwMode="auto">
          <a:xfrm>
            <a:off x="5429256" y="3357562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8" name="Line 30"/>
          <p:cNvSpPr>
            <a:spLocks noChangeShapeType="1"/>
          </p:cNvSpPr>
          <p:nvPr/>
        </p:nvSpPr>
        <p:spPr bwMode="auto">
          <a:xfrm flipH="1">
            <a:off x="1285852" y="2285992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39" name="Line 31"/>
          <p:cNvSpPr>
            <a:spLocks noChangeShapeType="1"/>
          </p:cNvSpPr>
          <p:nvPr/>
        </p:nvSpPr>
        <p:spPr bwMode="auto">
          <a:xfrm>
            <a:off x="1357290" y="3000372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0" name="Line 32"/>
          <p:cNvSpPr>
            <a:spLocks noChangeShapeType="1"/>
          </p:cNvSpPr>
          <p:nvPr/>
        </p:nvSpPr>
        <p:spPr bwMode="auto">
          <a:xfrm>
            <a:off x="3428992" y="2285992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2" name="Line 34"/>
          <p:cNvSpPr>
            <a:spLocks noChangeShapeType="1"/>
          </p:cNvSpPr>
          <p:nvPr/>
        </p:nvSpPr>
        <p:spPr bwMode="auto">
          <a:xfrm>
            <a:off x="3571868" y="3000372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3" name="Line 35"/>
          <p:cNvSpPr>
            <a:spLocks noChangeShapeType="1"/>
          </p:cNvSpPr>
          <p:nvPr/>
        </p:nvSpPr>
        <p:spPr bwMode="auto">
          <a:xfrm>
            <a:off x="5286380" y="2285992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4" name="Line 36"/>
          <p:cNvSpPr>
            <a:spLocks noChangeShapeType="1"/>
          </p:cNvSpPr>
          <p:nvPr/>
        </p:nvSpPr>
        <p:spPr bwMode="auto">
          <a:xfrm>
            <a:off x="5429256" y="3000372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5" name="Line 37"/>
          <p:cNvSpPr>
            <a:spLocks noChangeShapeType="1"/>
          </p:cNvSpPr>
          <p:nvPr/>
        </p:nvSpPr>
        <p:spPr bwMode="auto">
          <a:xfrm>
            <a:off x="2214546" y="414338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6" name="Line 38"/>
          <p:cNvSpPr>
            <a:spLocks noChangeShapeType="1"/>
          </p:cNvSpPr>
          <p:nvPr/>
        </p:nvSpPr>
        <p:spPr bwMode="auto">
          <a:xfrm>
            <a:off x="2214546" y="4429132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7" name="Line 39"/>
          <p:cNvSpPr>
            <a:spLocks noChangeShapeType="1"/>
          </p:cNvSpPr>
          <p:nvPr/>
        </p:nvSpPr>
        <p:spPr bwMode="auto">
          <a:xfrm>
            <a:off x="1476375" y="4868863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8" name="Line 40"/>
          <p:cNvSpPr>
            <a:spLocks noChangeShapeType="1"/>
          </p:cNvSpPr>
          <p:nvPr/>
        </p:nvSpPr>
        <p:spPr bwMode="auto">
          <a:xfrm>
            <a:off x="1285852" y="450057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49" name="Line 41"/>
          <p:cNvSpPr>
            <a:spLocks noChangeShapeType="1"/>
          </p:cNvSpPr>
          <p:nvPr/>
        </p:nvSpPr>
        <p:spPr bwMode="auto">
          <a:xfrm>
            <a:off x="4429124" y="414338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1" name="Line 43"/>
          <p:cNvSpPr>
            <a:spLocks noChangeShapeType="1"/>
          </p:cNvSpPr>
          <p:nvPr/>
        </p:nvSpPr>
        <p:spPr bwMode="auto">
          <a:xfrm>
            <a:off x="4429124" y="4500570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2" name="Line 44"/>
          <p:cNvSpPr>
            <a:spLocks noChangeShapeType="1"/>
          </p:cNvSpPr>
          <p:nvPr/>
        </p:nvSpPr>
        <p:spPr bwMode="auto">
          <a:xfrm>
            <a:off x="3500430" y="450057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3" name="Line 45"/>
          <p:cNvSpPr>
            <a:spLocks noChangeShapeType="1"/>
          </p:cNvSpPr>
          <p:nvPr/>
        </p:nvSpPr>
        <p:spPr bwMode="auto">
          <a:xfrm>
            <a:off x="3643306" y="485776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4" name="Line 46"/>
          <p:cNvSpPr>
            <a:spLocks noChangeShapeType="1"/>
          </p:cNvSpPr>
          <p:nvPr/>
        </p:nvSpPr>
        <p:spPr bwMode="auto">
          <a:xfrm>
            <a:off x="6143636" y="414338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5" name="Line 47"/>
          <p:cNvSpPr>
            <a:spLocks noChangeShapeType="1"/>
          </p:cNvSpPr>
          <p:nvPr/>
        </p:nvSpPr>
        <p:spPr bwMode="auto">
          <a:xfrm>
            <a:off x="6143636" y="450057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6" name="Line 48"/>
          <p:cNvSpPr>
            <a:spLocks noChangeShapeType="1"/>
          </p:cNvSpPr>
          <p:nvPr/>
        </p:nvSpPr>
        <p:spPr bwMode="auto">
          <a:xfrm>
            <a:off x="5500694" y="4857760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57" name="Line 49"/>
          <p:cNvSpPr>
            <a:spLocks noChangeShapeType="1"/>
          </p:cNvSpPr>
          <p:nvPr/>
        </p:nvSpPr>
        <p:spPr bwMode="auto">
          <a:xfrm>
            <a:off x="5572132" y="557214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5459" name="Line 51"/>
          <p:cNvSpPr>
            <a:spLocks noChangeShapeType="1"/>
          </p:cNvSpPr>
          <p:nvPr/>
        </p:nvSpPr>
        <p:spPr bwMode="auto">
          <a:xfrm>
            <a:off x="5429256" y="4500570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5461" name="Line 53"/>
          <p:cNvSpPr>
            <a:spLocks noChangeShapeType="1"/>
          </p:cNvSpPr>
          <p:nvPr/>
        </p:nvSpPr>
        <p:spPr bwMode="auto">
          <a:xfrm>
            <a:off x="5500694" y="52149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3214678" y="2000240"/>
            <a:ext cx="1714512" cy="15716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5072066" y="2071678"/>
            <a:ext cx="1714512" cy="14287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6200000" flipH="1">
            <a:off x="1464447" y="4036223"/>
            <a:ext cx="1214446" cy="11430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Line 53"/>
          <p:cNvSpPr>
            <a:spLocks noChangeShapeType="1"/>
          </p:cNvSpPr>
          <p:nvPr/>
        </p:nvSpPr>
        <p:spPr bwMode="auto">
          <a:xfrm>
            <a:off x="5572132" y="592933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4" name="Line 49"/>
          <p:cNvSpPr>
            <a:spLocks noChangeShapeType="1"/>
          </p:cNvSpPr>
          <p:nvPr/>
        </p:nvSpPr>
        <p:spPr bwMode="auto">
          <a:xfrm>
            <a:off x="5643570" y="628652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4929190" y="4714884"/>
            <a:ext cx="2214578" cy="10715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Закрепление темы: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1428736"/>
            <a:ext cx="792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№  169 (</a:t>
            </a:r>
            <a:r>
              <a:rPr lang="ru-RU" sz="3600" b="1" dirty="0" err="1" smtClean="0"/>
              <a:t>а,б</a:t>
            </a:r>
            <a:r>
              <a:rPr lang="ru-RU" sz="3600" b="1" dirty="0" smtClean="0"/>
              <a:t>)</a:t>
            </a:r>
          </a:p>
          <a:p>
            <a:r>
              <a:rPr lang="ru-RU" sz="3600" b="1" dirty="0" smtClean="0"/>
              <a:t>№  174(</a:t>
            </a:r>
            <a:r>
              <a:rPr lang="ru-RU" sz="3600" b="1" dirty="0" err="1" smtClean="0"/>
              <a:t>б,д</a:t>
            </a:r>
            <a:r>
              <a:rPr lang="ru-RU" sz="3600" b="1" dirty="0" smtClean="0"/>
              <a:t>)</a:t>
            </a:r>
          </a:p>
          <a:p>
            <a:r>
              <a:rPr lang="ru-RU" sz="3600" b="1" dirty="0" smtClean="0"/>
              <a:t>№  181(</a:t>
            </a:r>
            <a:r>
              <a:rPr lang="ru-RU" sz="3600" b="1" dirty="0" err="1" smtClean="0"/>
              <a:t>г,д</a:t>
            </a:r>
            <a:r>
              <a:rPr lang="ru-RU" sz="3600" b="1" dirty="0" smtClean="0"/>
              <a:t>)</a:t>
            </a:r>
            <a:endParaRPr lang="ru-RU" sz="3600" b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Физкультминутка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307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dirty="0">
                <a:cs typeface="Tahoma" pitchFamily="34" charset="0"/>
              </a:rPr>
              <a:t>Правильный ответ – </a:t>
            </a:r>
            <a:r>
              <a:rPr lang="ru-RU" dirty="0" smtClean="0">
                <a:cs typeface="Tahoma" pitchFamily="34" charset="0"/>
              </a:rPr>
              <a:t>руки вверх;</a:t>
            </a:r>
            <a:endParaRPr lang="ru-RU" dirty="0"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dirty="0">
                <a:cs typeface="Tahoma" pitchFamily="34" charset="0"/>
              </a:rPr>
              <a:t>    неправильный – </a:t>
            </a:r>
            <a:r>
              <a:rPr lang="ru-RU" dirty="0" smtClean="0">
                <a:cs typeface="Tahoma" pitchFamily="34" charset="0"/>
              </a:rPr>
              <a:t>руки в стороны:</a:t>
            </a:r>
            <a:endParaRPr lang="ru-RU" dirty="0"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dirty="0">
                <a:cs typeface="Tahoma" pitchFamily="34" charset="0"/>
              </a:rPr>
              <a:t>    </a:t>
            </a:r>
            <a:r>
              <a:rPr lang="ru-RU" dirty="0" smtClean="0">
                <a:cs typeface="Tahoma" pitchFamily="34" charset="0"/>
              </a:rPr>
              <a:t>1ч 6мин =160 мин</a:t>
            </a:r>
            <a:r>
              <a:rPr lang="ru-RU" dirty="0">
                <a:cs typeface="Tahoma" pitchFamily="34" charset="0"/>
              </a:rPr>
              <a:t>;    </a:t>
            </a:r>
            <a:endParaRPr lang="ru-RU" dirty="0" smtClean="0"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dirty="0" smtClean="0">
                <a:cs typeface="Tahoma" pitchFamily="34" charset="0"/>
              </a:rPr>
              <a:t>     60мин </a:t>
            </a:r>
            <a:r>
              <a:rPr lang="ru-RU" dirty="0">
                <a:cs typeface="Tahoma" pitchFamily="34" charset="0"/>
              </a:rPr>
              <a:t>= </a:t>
            </a:r>
            <a:r>
              <a:rPr lang="ru-RU" dirty="0" smtClean="0">
                <a:cs typeface="Tahoma" pitchFamily="34" charset="0"/>
              </a:rPr>
              <a:t>1ч</a:t>
            </a:r>
            <a:r>
              <a:rPr lang="ru-RU" dirty="0">
                <a:cs typeface="Tahoma" pitchFamily="34" charset="0"/>
              </a:rPr>
              <a:t>; </a:t>
            </a:r>
            <a:endParaRPr lang="ru-RU" dirty="0" smtClean="0"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dirty="0" smtClean="0">
                <a:cs typeface="Tahoma" pitchFamily="34" charset="0"/>
              </a:rPr>
              <a:t>  </a:t>
            </a:r>
            <a:r>
              <a:rPr lang="ru-RU" dirty="0">
                <a:cs typeface="Tahoma" pitchFamily="34" charset="0"/>
              </a:rPr>
              <a:t> </a:t>
            </a:r>
            <a:r>
              <a:rPr lang="ru-RU" dirty="0" smtClean="0">
                <a:cs typeface="Tahoma" pitchFamily="34" charset="0"/>
              </a:rPr>
              <a:t>  4мин = 40 сек.</a:t>
            </a:r>
            <a:endParaRPr lang="ru-RU" dirty="0" smtClean="0"/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  <p:pic>
        <p:nvPicPr>
          <p:cNvPr id="354308" name="Picture 4" descr="j02129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708650"/>
            <a:ext cx="1830388" cy="1149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0.00602 L -0.875 0.0120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6" grpId="0"/>
      <p:bldP spid="35430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1"/>
            <a:ext cx="7543800" cy="8381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Определи название растения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85786" y="1285860"/>
          <a:ext cx="7572432" cy="1674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2072"/>
                <a:gridCol w="1262072"/>
                <a:gridCol w="1262072"/>
                <a:gridCol w="1262072"/>
                <a:gridCol w="1262072"/>
                <a:gridCol w="1262072"/>
              </a:tblGrid>
              <a:tr h="83740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375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833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159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71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325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893</a:t>
                      </a:r>
                      <a:endParaRPr lang="ru-RU" sz="4000" b="1" dirty="0"/>
                    </a:p>
                  </a:txBody>
                  <a:tcPr/>
                </a:tc>
              </a:tr>
              <a:tr h="8374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85786" y="3357562"/>
            <a:ext cx="75724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И. 165-94                  К. 764-389                  О. 976-359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Б. 523-148                 Е. 868-829                  З. 586-427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Н. 191+134                У. 572+261                 А. 764+129</a:t>
            </a:r>
          </a:p>
          <a:p>
            <a:endParaRPr lang="ru-RU" dirty="0" smtClean="0"/>
          </a:p>
          <a:p>
            <a:r>
              <a:rPr lang="ru-RU" dirty="0" smtClean="0"/>
              <a:t>                          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5786" y="1285860"/>
          <a:ext cx="7572432" cy="1751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2072"/>
                <a:gridCol w="1262072"/>
                <a:gridCol w="1262072"/>
                <a:gridCol w="1262072"/>
                <a:gridCol w="1262072"/>
                <a:gridCol w="1262072"/>
              </a:tblGrid>
              <a:tr h="83740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375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833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159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71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325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893</a:t>
                      </a:r>
                      <a:endParaRPr lang="ru-RU" sz="4000" b="1" dirty="0"/>
                    </a:p>
                  </a:txBody>
                  <a:tcPr/>
                </a:tc>
              </a:tr>
              <a:tr h="837405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З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85786" y="3286124"/>
            <a:ext cx="75724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И. 165-94                  К. 764-389                  О. 976-359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Б. 523-148                 Е. 868-829                  З. 586-427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Н. 191+134                У. 572+261                 А. 764+129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Вычисли самостоятельно: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571612"/>
            <a:ext cx="74295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u="sng" dirty="0" smtClean="0"/>
              <a:t>1 вариант: </a:t>
            </a:r>
            <a:r>
              <a:rPr lang="ru-RU" sz="4000" dirty="0" smtClean="0"/>
              <a:t>№ 168 (</a:t>
            </a:r>
            <a:r>
              <a:rPr lang="ru-RU" sz="4000" dirty="0" err="1" smtClean="0"/>
              <a:t>а,в</a:t>
            </a:r>
            <a:r>
              <a:rPr lang="ru-RU" sz="4000" dirty="0" smtClean="0"/>
              <a:t>)  № 174 (а)  №181(б)</a:t>
            </a:r>
          </a:p>
          <a:p>
            <a:endParaRPr lang="ru-RU" sz="4000" dirty="0" smtClean="0"/>
          </a:p>
          <a:p>
            <a:r>
              <a:rPr lang="ru-RU" sz="4000" u="sng" dirty="0" smtClean="0"/>
              <a:t>2 вариант: </a:t>
            </a:r>
            <a:r>
              <a:rPr lang="ru-RU" sz="4000" dirty="0" smtClean="0"/>
              <a:t>№ 168 (</a:t>
            </a:r>
            <a:r>
              <a:rPr lang="ru-RU" sz="4000" dirty="0" err="1" smtClean="0"/>
              <a:t>б,г</a:t>
            </a:r>
            <a:r>
              <a:rPr lang="ru-RU" sz="4000" dirty="0" smtClean="0"/>
              <a:t>)  № 174 (б)  №181(е)</a:t>
            </a:r>
            <a:endParaRPr lang="ru-RU" sz="4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Логическая задача: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285860"/>
            <a:ext cx="77153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Число 32 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** округлен до сотен, получили 33 000</a:t>
            </a:r>
          </a:p>
          <a:p>
            <a:r>
              <a:rPr lang="ru-RU" sz="3600" dirty="0" smtClean="0"/>
              <a:t>Найти: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Наименьшее число,  при округлении которого до сотен получается этот результат;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Наибольшее число, при округлении которого до сотен получили этот результат.</a:t>
            </a:r>
            <a:endParaRPr lang="ru-RU" sz="36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714356"/>
            <a:ext cx="800105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 smtClean="0">
                <a:solidFill>
                  <a:srgbClr val="C00000"/>
                </a:solidFill>
              </a:rPr>
              <a:t>Анализ урока: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143116"/>
            <a:ext cx="3692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BC8F00"/>
                </a:solidFill>
              </a:rPr>
              <a:t>Что ты узнал нового?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786058"/>
            <a:ext cx="44133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</a:rPr>
              <a:t>Что тебе удалось сделать?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357562"/>
            <a:ext cx="71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Что тебе не удалось, над чем тебе еще надо поработать?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1571612"/>
            <a:ext cx="5832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A0AE6"/>
                </a:solidFill>
              </a:rPr>
              <a:t>Какие темы повторялись на уроке?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Проверка домашнего задания: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>№170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1571612"/>
          <a:ext cx="8429680" cy="2643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8694"/>
                <a:gridCol w="944569"/>
                <a:gridCol w="936631"/>
                <a:gridCol w="936631"/>
                <a:gridCol w="936631"/>
                <a:gridCol w="936631"/>
                <a:gridCol w="936631"/>
                <a:gridCol w="936631"/>
                <a:gridCol w="936631"/>
              </a:tblGrid>
              <a:tr h="197928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река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Амазонка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Висла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Ганг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Дунай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Муррей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Нил 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Ориноко</a:t>
                      </a:r>
                      <a:endParaRPr lang="ru-RU" sz="3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Сена</a:t>
                      </a:r>
                      <a:endParaRPr lang="ru-RU" sz="3200" b="1" dirty="0"/>
                    </a:p>
                  </a:txBody>
                  <a:tcPr vert="vert270"/>
                </a:tc>
              </a:tr>
              <a:tr h="663926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Длина,км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6400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1047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2700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2850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2570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6671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2730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776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034" y="4500570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Самая длинная река – Нил (Африка)</a:t>
            </a:r>
          </a:p>
          <a:p>
            <a:r>
              <a:rPr lang="ru-RU" dirty="0" smtClean="0"/>
              <a:t>Самая короткая – Сена (Европа)</a:t>
            </a:r>
          </a:p>
          <a:p>
            <a:r>
              <a:rPr lang="ru-RU" dirty="0" smtClean="0"/>
              <a:t>Ориноко короче Амазонки на 3 670 км  (6400-2730=3670)</a:t>
            </a:r>
          </a:p>
          <a:p>
            <a:r>
              <a:rPr lang="ru-RU" dirty="0" smtClean="0"/>
              <a:t>Нил длиннее Ганга на 3 971 км  (6671 – 2700=3971)</a:t>
            </a: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 </a:t>
            </a:r>
            <a:r>
              <a:rPr lang="ru-RU" sz="3200" dirty="0" smtClean="0"/>
              <a:t>186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357298"/>
            <a:ext cx="814393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 способ: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93 600 – 72 000=21 600(</a:t>
            </a:r>
            <a:r>
              <a:rPr lang="ru-RU" sz="2800" dirty="0" err="1" smtClean="0"/>
              <a:t>руб</a:t>
            </a:r>
            <a:r>
              <a:rPr lang="ru-RU" sz="2800" dirty="0" smtClean="0"/>
              <a:t>)-разница между оптовой и розничной ценой за 30 курток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21 600:30=на720(</a:t>
            </a:r>
            <a:r>
              <a:rPr lang="ru-RU" sz="2800" dirty="0" err="1" smtClean="0"/>
              <a:t>руб</a:t>
            </a:r>
            <a:r>
              <a:rPr lang="ru-RU" sz="2800" dirty="0" smtClean="0"/>
              <a:t>)-оптовая цена куртки меньше розничной.</a:t>
            </a:r>
          </a:p>
          <a:p>
            <a:pPr marL="514350" indent="-514350"/>
            <a:r>
              <a:rPr lang="ru-RU" sz="2800" b="1" dirty="0" smtClean="0"/>
              <a:t>2 способ: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72 000:30=2 400(</a:t>
            </a:r>
            <a:r>
              <a:rPr lang="ru-RU" sz="2800" dirty="0" err="1" smtClean="0"/>
              <a:t>руб</a:t>
            </a:r>
            <a:r>
              <a:rPr lang="ru-RU" sz="2800" dirty="0" smtClean="0"/>
              <a:t>)-оптовая цена куртки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93 600:30=3 120(</a:t>
            </a:r>
            <a:r>
              <a:rPr lang="ru-RU" sz="2800" dirty="0" err="1" smtClean="0"/>
              <a:t>руб</a:t>
            </a:r>
            <a:r>
              <a:rPr lang="ru-RU" sz="2800" dirty="0" smtClean="0"/>
              <a:t>)-розничная цена куртки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3 120-2 400=на720(</a:t>
            </a:r>
            <a:r>
              <a:rPr lang="ru-RU" sz="2800" dirty="0" err="1" smtClean="0"/>
              <a:t>руб</a:t>
            </a:r>
            <a:r>
              <a:rPr lang="ru-RU" sz="2800" dirty="0" smtClean="0"/>
              <a:t>) -оптовая цена куртки меньше розничной.</a:t>
            </a:r>
          </a:p>
          <a:p>
            <a:pPr marL="514350" indent="-514350"/>
            <a:r>
              <a:rPr lang="ru-RU" sz="2800" b="1" dirty="0" smtClean="0"/>
              <a:t>Ответ: </a:t>
            </a:r>
            <a:r>
              <a:rPr lang="ru-RU" sz="2800" dirty="0" smtClean="0"/>
              <a:t>на 720 рублей оптовая цена куртки меньше розничной.</a:t>
            </a:r>
          </a:p>
          <a:p>
            <a:pPr marL="514350" indent="-514350">
              <a:buAutoNum type="arabicParenR"/>
            </a:pPr>
            <a:endParaRPr lang="ru-RU" sz="2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Домашнее задание: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1428736"/>
            <a:ext cx="67866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№  173 </a:t>
            </a:r>
          </a:p>
          <a:p>
            <a:r>
              <a:rPr lang="ru-RU" sz="3600" b="1" dirty="0" smtClean="0"/>
              <a:t>№  179 </a:t>
            </a:r>
          </a:p>
          <a:p>
            <a:pPr algn="ctr"/>
            <a:r>
              <a:rPr lang="ru-RU" sz="4000" b="1" dirty="0" smtClean="0"/>
              <a:t>Или</a:t>
            </a:r>
          </a:p>
          <a:p>
            <a:r>
              <a:rPr lang="ru-RU" sz="4000" dirty="0" smtClean="0"/>
              <a:t>составь и реши: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/>
              <a:t>3 примера на округление чисел; 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/>
              <a:t>задачу с прикидкой результата.</a:t>
            </a:r>
            <a:endParaRPr lang="ru-RU" sz="4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543800" cy="838200"/>
          </a:xfrm>
        </p:spPr>
        <p:txBody>
          <a:bodyPr/>
          <a:lstStyle/>
          <a:p>
            <a:r>
              <a:rPr lang="ru-RU" dirty="0">
                <a:cs typeface="Arial" charset="0"/>
              </a:rPr>
              <a:t>         </a:t>
            </a:r>
            <a:r>
              <a:rPr lang="ru-RU" b="1" dirty="0">
                <a:solidFill>
                  <a:srgbClr val="C00000"/>
                </a:solidFill>
                <a:cs typeface="Arial" charset="0"/>
              </a:rPr>
              <a:t>Устный     счет.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763000" cy="44116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dirty="0"/>
              <a:t>7 </a:t>
            </a:r>
            <a:r>
              <a:rPr lang="ru-RU" sz="3600" dirty="0">
                <a:cs typeface="Arial" charset="0"/>
              </a:rPr>
              <a:t>∙ 5 = 7 +                 9 </a:t>
            </a:r>
            <a:r>
              <a:rPr lang="ru-RU" sz="3600" dirty="0" smtClean="0">
                <a:cs typeface="Arial" charset="0"/>
              </a:rPr>
              <a:t>+         </a:t>
            </a:r>
            <a:r>
              <a:rPr lang="ru-RU" sz="3600" dirty="0">
                <a:cs typeface="Arial" charset="0"/>
              </a:rPr>
              <a:t>= 9∙ 5</a:t>
            </a:r>
          </a:p>
          <a:p>
            <a:pPr>
              <a:buFont typeface="Wingdings" pitchFamily="2" charset="2"/>
              <a:buNone/>
            </a:pPr>
            <a:endParaRPr lang="ru-RU" sz="3600" dirty="0"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dirty="0">
                <a:cs typeface="Arial" charset="0"/>
              </a:rPr>
              <a:t>49 : 7 = 49</a:t>
            </a:r>
            <a:r>
              <a:rPr lang="en-US" sz="3600" dirty="0">
                <a:cs typeface="Arial" charset="0"/>
              </a:rPr>
              <a:t> </a:t>
            </a:r>
            <a:r>
              <a:rPr lang="ru-RU" sz="3600" dirty="0">
                <a:cs typeface="Arial" charset="0"/>
              </a:rPr>
              <a:t>-               235 + 245 =       </a:t>
            </a:r>
            <a:r>
              <a:rPr lang="ru-RU" sz="3600" dirty="0" smtClean="0">
                <a:cs typeface="Arial" charset="0"/>
              </a:rPr>
              <a:t> ∙ </a:t>
            </a:r>
            <a:r>
              <a:rPr lang="ru-RU" sz="3600" dirty="0">
                <a:cs typeface="Arial" charset="0"/>
              </a:rPr>
              <a:t>10</a:t>
            </a:r>
          </a:p>
          <a:p>
            <a:pPr>
              <a:buFont typeface="Wingdings" pitchFamily="2" charset="2"/>
              <a:buNone/>
            </a:pPr>
            <a:endParaRPr lang="ru-RU" sz="3600" dirty="0"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dirty="0">
                <a:cs typeface="Arial" charset="0"/>
              </a:rPr>
              <a:t>37 + 59 = 3 ∙               201 -199 = 96: 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357422" y="1500174"/>
            <a:ext cx="762000" cy="838200"/>
            <a:chOff x="1728" y="912"/>
            <a:chExt cx="480" cy="528"/>
          </a:xfrm>
        </p:grpSpPr>
        <p:sp>
          <p:nvSpPr>
            <p:cNvPr id="6148" name="AutoShape 4"/>
            <p:cNvSpPr>
              <a:spLocks noChangeArrowheads="1"/>
            </p:cNvSpPr>
            <p:nvPr/>
          </p:nvSpPr>
          <p:spPr bwMode="auto">
            <a:xfrm>
              <a:off x="1728" y="1296"/>
              <a:ext cx="480" cy="14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49" name="AutoShape 5"/>
            <p:cNvSpPr>
              <a:spLocks noChangeArrowheads="1"/>
            </p:cNvSpPr>
            <p:nvPr/>
          </p:nvSpPr>
          <p:spPr bwMode="auto">
            <a:xfrm rot="-1498140">
              <a:off x="1872" y="912"/>
              <a:ext cx="282" cy="3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643438" y="1500174"/>
            <a:ext cx="762000" cy="838200"/>
            <a:chOff x="3360" y="960"/>
            <a:chExt cx="480" cy="528"/>
          </a:xfrm>
        </p:grpSpPr>
        <p:sp>
          <p:nvSpPr>
            <p:cNvPr id="6153" name="AutoShape 9"/>
            <p:cNvSpPr>
              <a:spLocks noChangeArrowheads="1"/>
            </p:cNvSpPr>
            <p:nvPr/>
          </p:nvSpPr>
          <p:spPr bwMode="auto">
            <a:xfrm rot="-1498140">
              <a:off x="3456" y="960"/>
              <a:ext cx="282" cy="3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6" name="AutoShape 12"/>
            <p:cNvSpPr>
              <a:spLocks noChangeArrowheads="1"/>
            </p:cNvSpPr>
            <p:nvPr/>
          </p:nvSpPr>
          <p:spPr bwMode="auto">
            <a:xfrm>
              <a:off x="3360" y="1344"/>
              <a:ext cx="480" cy="14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2714612" y="2786058"/>
            <a:ext cx="762000" cy="838200"/>
            <a:chOff x="1728" y="912"/>
            <a:chExt cx="480" cy="528"/>
          </a:xfrm>
        </p:grpSpPr>
        <p:sp>
          <p:nvSpPr>
            <p:cNvPr id="6164" name="AutoShape 20"/>
            <p:cNvSpPr>
              <a:spLocks noChangeArrowheads="1"/>
            </p:cNvSpPr>
            <p:nvPr/>
          </p:nvSpPr>
          <p:spPr bwMode="auto">
            <a:xfrm>
              <a:off x="1728" y="1296"/>
              <a:ext cx="480" cy="14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5" name="AutoShape 21"/>
            <p:cNvSpPr>
              <a:spLocks noChangeArrowheads="1"/>
            </p:cNvSpPr>
            <p:nvPr/>
          </p:nvSpPr>
          <p:spPr bwMode="auto">
            <a:xfrm rot="-1498140">
              <a:off x="1872" y="912"/>
              <a:ext cx="282" cy="3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2786050" y="4071942"/>
            <a:ext cx="762000" cy="838200"/>
            <a:chOff x="1728" y="912"/>
            <a:chExt cx="480" cy="528"/>
          </a:xfrm>
        </p:grpSpPr>
        <p:sp>
          <p:nvSpPr>
            <p:cNvPr id="6167" name="AutoShape 23"/>
            <p:cNvSpPr>
              <a:spLocks noChangeArrowheads="1"/>
            </p:cNvSpPr>
            <p:nvPr/>
          </p:nvSpPr>
          <p:spPr bwMode="auto">
            <a:xfrm>
              <a:off x="1728" y="1296"/>
              <a:ext cx="480" cy="14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8" name="AutoShape 24"/>
            <p:cNvSpPr>
              <a:spLocks noChangeArrowheads="1"/>
            </p:cNvSpPr>
            <p:nvPr/>
          </p:nvSpPr>
          <p:spPr bwMode="auto">
            <a:xfrm rot="-1498140">
              <a:off x="1872" y="912"/>
              <a:ext cx="282" cy="3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6357950" y="2786058"/>
            <a:ext cx="762000" cy="838200"/>
            <a:chOff x="1728" y="912"/>
            <a:chExt cx="480" cy="528"/>
          </a:xfrm>
        </p:grpSpPr>
        <p:sp>
          <p:nvSpPr>
            <p:cNvPr id="6170" name="AutoShape 26"/>
            <p:cNvSpPr>
              <a:spLocks noChangeArrowheads="1"/>
            </p:cNvSpPr>
            <p:nvPr/>
          </p:nvSpPr>
          <p:spPr bwMode="auto">
            <a:xfrm>
              <a:off x="1728" y="1296"/>
              <a:ext cx="480" cy="14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1" name="AutoShape 27"/>
            <p:cNvSpPr>
              <a:spLocks noChangeArrowheads="1"/>
            </p:cNvSpPr>
            <p:nvPr/>
          </p:nvSpPr>
          <p:spPr bwMode="auto">
            <a:xfrm rot="-1498140">
              <a:off x="1872" y="912"/>
              <a:ext cx="282" cy="3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6929454" y="4071942"/>
            <a:ext cx="762000" cy="838200"/>
            <a:chOff x="1728" y="912"/>
            <a:chExt cx="480" cy="528"/>
          </a:xfrm>
        </p:grpSpPr>
        <p:sp>
          <p:nvSpPr>
            <p:cNvPr id="6173" name="AutoShape 29"/>
            <p:cNvSpPr>
              <a:spLocks noChangeArrowheads="1"/>
            </p:cNvSpPr>
            <p:nvPr/>
          </p:nvSpPr>
          <p:spPr bwMode="auto">
            <a:xfrm>
              <a:off x="1728" y="1296"/>
              <a:ext cx="480" cy="14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4" name="AutoShape 30"/>
            <p:cNvSpPr>
              <a:spLocks noChangeArrowheads="1"/>
            </p:cNvSpPr>
            <p:nvPr/>
          </p:nvSpPr>
          <p:spPr bwMode="auto">
            <a:xfrm rot="-1498140">
              <a:off x="1872" y="912"/>
              <a:ext cx="282" cy="3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2285984" y="1714488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2786050" y="4357694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32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2714612" y="307181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4714876" y="1785926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36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6429388" y="3071810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181" name="Text Box 37"/>
          <p:cNvSpPr txBox="1">
            <a:spLocks noChangeArrowheads="1"/>
          </p:cNvSpPr>
          <p:nvPr/>
        </p:nvSpPr>
        <p:spPr bwMode="auto">
          <a:xfrm>
            <a:off x="6929454" y="4357694"/>
            <a:ext cx="69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48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6" grpId="0"/>
      <p:bldP spid="6177" grpId="0"/>
      <p:bldP spid="6178" grpId="0"/>
      <p:bldP spid="6179" grpId="0"/>
      <p:bldP spid="6180" grpId="0"/>
      <p:bldP spid="61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>
            <a:noAutofit/>
          </a:bodyPr>
          <a:lstStyle/>
          <a:p>
            <a:r>
              <a:rPr lang="ru-RU" sz="8800" b="1" dirty="0" smtClean="0"/>
              <a:t>58  427  054  165</a:t>
            </a:r>
            <a:endParaRPr lang="ru-RU" sz="8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928670"/>
            <a:ext cx="7858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Назвать разряд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solidFill>
                  <a:srgbClr val="C00000"/>
                </a:solidFill>
              </a:rPr>
              <a:t>Округление чисел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61513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400" b="1" dirty="0" smtClean="0"/>
              <a:t>15 </a:t>
            </a:r>
            <a:r>
              <a:rPr lang="ru-RU" sz="4400" b="1" u="sng" dirty="0" smtClean="0"/>
              <a:t>2</a:t>
            </a:r>
            <a:r>
              <a:rPr lang="ru-RU" sz="4400" b="1" dirty="0" smtClean="0">
                <a:solidFill>
                  <a:srgbClr val="FF0000"/>
                </a:solidFill>
              </a:rPr>
              <a:t>8</a:t>
            </a:r>
            <a:r>
              <a:rPr lang="ru-RU" sz="4400" b="1" dirty="0" smtClean="0"/>
              <a:t>7 </a:t>
            </a:r>
            <a:r>
              <a:rPr lang="ru-RU" sz="4400" dirty="0" smtClean="0"/>
              <a:t>(до сотен) </a:t>
            </a:r>
            <a:r>
              <a:rPr lang="ru-RU" sz="4400" b="1" dirty="0" smtClean="0"/>
              <a:t>=</a:t>
            </a:r>
          </a:p>
          <a:p>
            <a:pPr>
              <a:buNone/>
            </a:pPr>
            <a:r>
              <a:rPr lang="ru-RU" sz="4400" b="1" dirty="0" smtClean="0"/>
              <a:t>2 1</a:t>
            </a:r>
            <a:r>
              <a:rPr lang="ru-RU" sz="4400" b="1" u="sng" dirty="0" smtClean="0"/>
              <a:t>6</a:t>
            </a:r>
            <a:r>
              <a:rPr lang="ru-RU" sz="4400" b="1" dirty="0" smtClean="0">
                <a:solidFill>
                  <a:srgbClr val="FF0000"/>
                </a:solidFill>
              </a:rPr>
              <a:t>4</a:t>
            </a:r>
            <a:r>
              <a:rPr lang="ru-RU" sz="4400" b="1" dirty="0" smtClean="0"/>
              <a:t> </a:t>
            </a:r>
            <a:r>
              <a:rPr lang="ru-RU" sz="4400" dirty="0" smtClean="0"/>
              <a:t>(до десятков) </a:t>
            </a:r>
            <a:r>
              <a:rPr lang="ru-RU" sz="4400" b="1" dirty="0" smtClean="0"/>
              <a:t>=</a:t>
            </a:r>
          </a:p>
          <a:p>
            <a:pPr>
              <a:buNone/>
            </a:pPr>
            <a:r>
              <a:rPr lang="ru-RU" sz="4400" b="1" u="sng" dirty="0" smtClean="0"/>
              <a:t>3</a:t>
            </a:r>
            <a:r>
              <a:rPr lang="ru-RU" sz="4400" b="1" dirty="0" smtClean="0"/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5</a:t>
            </a:r>
            <a:r>
              <a:rPr lang="ru-RU" sz="4400" b="1" dirty="0" smtClean="0"/>
              <a:t>54 </a:t>
            </a:r>
            <a:r>
              <a:rPr lang="ru-RU" sz="4400" dirty="0" smtClean="0"/>
              <a:t>(до тысяч) </a:t>
            </a:r>
            <a:r>
              <a:rPr lang="ru-RU" sz="4400" b="1" dirty="0" smtClean="0"/>
              <a:t>=</a:t>
            </a:r>
          </a:p>
          <a:p>
            <a:pPr>
              <a:buNone/>
            </a:pPr>
            <a:r>
              <a:rPr lang="ru-RU" sz="4400" b="1" dirty="0" smtClean="0"/>
              <a:t>54 </a:t>
            </a:r>
            <a:r>
              <a:rPr lang="ru-RU" sz="4400" b="1" u="sng" dirty="0" smtClean="0"/>
              <a:t>4</a:t>
            </a:r>
            <a:r>
              <a:rPr lang="ru-RU" sz="4400" b="1" dirty="0" smtClean="0">
                <a:solidFill>
                  <a:srgbClr val="FF0000"/>
                </a:solidFill>
              </a:rPr>
              <a:t>3</a:t>
            </a:r>
            <a:r>
              <a:rPr lang="ru-RU" sz="4400" b="1" dirty="0" smtClean="0"/>
              <a:t>2 </a:t>
            </a:r>
            <a:r>
              <a:rPr lang="ru-RU" sz="4400" dirty="0" smtClean="0"/>
              <a:t>(до сотен) </a:t>
            </a:r>
            <a:r>
              <a:rPr lang="ru-RU" sz="4400" b="1" dirty="0" smtClean="0"/>
              <a:t>=</a:t>
            </a:r>
          </a:p>
          <a:p>
            <a:pPr>
              <a:buNone/>
            </a:pPr>
            <a:r>
              <a:rPr lang="ru-RU" sz="4400" b="1" u="sng" dirty="0" smtClean="0"/>
              <a:t>7</a:t>
            </a:r>
            <a:r>
              <a:rPr lang="ru-RU" sz="4400" b="1" dirty="0" smtClean="0"/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8</a:t>
            </a:r>
            <a:r>
              <a:rPr lang="ru-RU" sz="4400" b="1" dirty="0" smtClean="0"/>
              <a:t>61 </a:t>
            </a:r>
            <a:r>
              <a:rPr lang="ru-RU" sz="4400" dirty="0" smtClean="0"/>
              <a:t>(до тысяч) </a:t>
            </a:r>
            <a:r>
              <a:rPr lang="ru-RU" sz="4400" b="1" dirty="0" smtClean="0"/>
              <a:t>=</a:t>
            </a:r>
          </a:p>
          <a:p>
            <a:pPr>
              <a:buNone/>
            </a:pPr>
            <a:r>
              <a:rPr lang="ru-RU" sz="4400" b="1" u="sng" dirty="0" smtClean="0"/>
              <a:t>3</a:t>
            </a:r>
            <a:r>
              <a:rPr lang="ru-RU" sz="4400" b="1" dirty="0" smtClean="0">
                <a:solidFill>
                  <a:srgbClr val="FF0000"/>
                </a:solidFill>
              </a:rPr>
              <a:t>4</a:t>
            </a:r>
            <a:r>
              <a:rPr lang="ru-RU" sz="4400" b="1" dirty="0" smtClean="0"/>
              <a:t> 846 </a:t>
            </a:r>
            <a:r>
              <a:rPr lang="ru-RU" sz="4400" dirty="0" smtClean="0"/>
              <a:t>(до десятков тысяч)</a:t>
            </a:r>
            <a:r>
              <a:rPr lang="ru-RU" sz="4400" b="1" dirty="0" smtClean="0"/>
              <a:t>=</a:t>
            </a:r>
          </a:p>
          <a:p>
            <a:pPr>
              <a:buNone/>
            </a:pPr>
            <a:endParaRPr lang="ru-RU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14876" y="1571612"/>
            <a:ext cx="24288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15 </a:t>
            </a:r>
            <a:r>
              <a:rPr lang="ru-RU" sz="4400" b="1" u="sng" dirty="0" smtClean="0"/>
              <a:t>3</a:t>
            </a:r>
            <a:r>
              <a:rPr lang="ru-RU" sz="4400" b="1" dirty="0" smtClean="0"/>
              <a:t>00</a:t>
            </a:r>
            <a:endParaRPr lang="ru-RU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2357430"/>
            <a:ext cx="2000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2 1</a:t>
            </a:r>
            <a:r>
              <a:rPr lang="ru-RU" sz="4400" b="1" u="sng" dirty="0" smtClean="0"/>
              <a:t>6</a:t>
            </a:r>
            <a:r>
              <a:rPr lang="ru-RU" sz="4400" b="1" dirty="0" smtClean="0"/>
              <a:t>0</a:t>
            </a:r>
            <a:endParaRPr lang="ru-RU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3071810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smtClean="0"/>
              <a:t>4</a:t>
            </a:r>
            <a:r>
              <a:rPr lang="ru-RU" sz="4400" b="1" dirty="0" smtClean="0"/>
              <a:t> 000</a:t>
            </a:r>
            <a:endParaRPr lang="ru-RU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14876" y="3857628"/>
            <a:ext cx="24288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54 </a:t>
            </a:r>
            <a:r>
              <a:rPr lang="ru-RU" sz="4400" b="1" u="sng" dirty="0" smtClean="0"/>
              <a:t>4</a:t>
            </a:r>
            <a:r>
              <a:rPr lang="ru-RU" sz="4400" b="1" dirty="0" smtClean="0"/>
              <a:t>00</a:t>
            </a:r>
            <a:endParaRPr lang="ru-RU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00562" y="4572008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smtClean="0"/>
              <a:t>8</a:t>
            </a:r>
            <a:r>
              <a:rPr lang="ru-RU" sz="4400" b="1" dirty="0" smtClean="0"/>
              <a:t> 000</a:t>
            </a:r>
            <a:endParaRPr lang="ru-RU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16" y="5357826"/>
            <a:ext cx="1928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smtClean="0"/>
              <a:t>3</a:t>
            </a:r>
            <a:r>
              <a:rPr lang="ru-RU" sz="4400" b="1" dirty="0" smtClean="0"/>
              <a:t>0 000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Самостоятельно выполни округление: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1500174"/>
            <a:ext cx="26432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805 427   </a:t>
            </a:r>
          </a:p>
          <a:p>
            <a:r>
              <a:rPr lang="ru-RU" sz="4400" dirty="0" smtClean="0"/>
              <a:t>12 165    </a:t>
            </a:r>
          </a:p>
          <a:p>
            <a:r>
              <a:rPr lang="ru-RU" sz="4400" dirty="0" smtClean="0"/>
              <a:t>8 784 154</a:t>
            </a:r>
          </a:p>
          <a:p>
            <a:r>
              <a:rPr lang="ru-RU" sz="4400" dirty="0" smtClean="0"/>
              <a:t>39 587  </a:t>
            </a:r>
          </a:p>
          <a:p>
            <a:r>
              <a:rPr lang="ru-RU" sz="4400" dirty="0" smtClean="0"/>
              <a:t>7 355  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1428736"/>
            <a:ext cx="53578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до сотен тысяч</a:t>
            </a:r>
          </a:p>
          <a:p>
            <a:r>
              <a:rPr lang="ru-RU" sz="4400" dirty="0" smtClean="0"/>
              <a:t>до сотен</a:t>
            </a:r>
          </a:p>
          <a:p>
            <a:r>
              <a:rPr lang="ru-RU" sz="4400" dirty="0" smtClean="0"/>
              <a:t>   до десятков тысяч</a:t>
            </a:r>
          </a:p>
          <a:p>
            <a:r>
              <a:rPr lang="ru-RU" sz="4400" dirty="0" smtClean="0"/>
              <a:t>до тысяч</a:t>
            </a:r>
          </a:p>
          <a:p>
            <a:r>
              <a:rPr lang="ru-RU" sz="4400" dirty="0" smtClean="0"/>
              <a:t>до десятков</a:t>
            </a:r>
          </a:p>
          <a:p>
            <a:endParaRPr lang="ru-RU" sz="4400" dirty="0" smtClean="0"/>
          </a:p>
          <a:p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1714488"/>
            <a:ext cx="692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u="sng" dirty="0" smtClean="0"/>
              <a:t>8</a:t>
            </a:r>
            <a:r>
              <a:rPr lang="ru-RU" sz="4800" dirty="0" smtClean="0"/>
              <a:t>05 427=800 000</a:t>
            </a:r>
          </a:p>
          <a:p>
            <a:r>
              <a:rPr lang="ru-RU" sz="4800" dirty="0" smtClean="0"/>
              <a:t>12 </a:t>
            </a:r>
            <a:r>
              <a:rPr lang="ru-RU" sz="4800" u="sng" dirty="0" smtClean="0"/>
              <a:t>1</a:t>
            </a:r>
            <a:r>
              <a:rPr lang="ru-RU" sz="4800" dirty="0" smtClean="0"/>
              <a:t>65=12 200</a:t>
            </a:r>
          </a:p>
          <a:p>
            <a:r>
              <a:rPr lang="ru-RU" sz="4800" dirty="0" smtClean="0"/>
              <a:t>8 7</a:t>
            </a:r>
            <a:r>
              <a:rPr lang="ru-RU" sz="4800" u="sng" dirty="0" smtClean="0"/>
              <a:t>8</a:t>
            </a:r>
            <a:r>
              <a:rPr lang="ru-RU" sz="4800" dirty="0" smtClean="0"/>
              <a:t>4 154=8 780 000</a:t>
            </a:r>
          </a:p>
          <a:p>
            <a:r>
              <a:rPr lang="ru-RU" sz="4800" dirty="0" smtClean="0"/>
              <a:t>3</a:t>
            </a:r>
            <a:r>
              <a:rPr lang="ru-RU" sz="4800" u="sng" dirty="0" smtClean="0"/>
              <a:t>9</a:t>
            </a:r>
            <a:r>
              <a:rPr lang="ru-RU" sz="4800" dirty="0" smtClean="0"/>
              <a:t> 587=40 000</a:t>
            </a:r>
          </a:p>
          <a:p>
            <a:r>
              <a:rPr lang="ru-RU" sz="4800" dirty="0" smtClean="0"/>
              <a:t>7 3</a:t>
            </a:r>
            <a:r>
              <a:rPr lang="ru-RU" sz="4800" u="sng" dirty="0" smtClean="0"/>
              <a:t>5</a:t>
            </a:r>
            <a:r>
              <a:rPr lang="ru-RU" sz="4800" dirty="0" smtClean="0"/>
              <a:t>5= 7 360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642918"/>
            <a:ext cx="7715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Проверь себя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Логическая задача: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357298"/>
            <a:ext cx="77153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Число 67 7</a:t>
            </a:r>
            <a:r>
              <a:rPr lang="ru-RU" sz="4400" b="1" u="sng" dirty="0" smtClean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* округлили до десятков  и получили 67 800.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/>
              <a:t>Какой может быть цифра десятков?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/>
              <a:t>Какой может быть цифра единиц? </a:t>
            </a:r>
            <a:endParaRPr lang="ru-RU" sz="4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740</Words>
  <Application>Microsoft Office PowerPoint</Application>
  <PresentationFormat>Экран (4:3)</PresentationFormat>
  <Paragraphs>197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Округление чисел. Действия с многозначными числами</vt:lpstr>
      <vt:lpstr>Проверка домашнего задания: №170</vt:lpstr>
      <vt:lpstr>№ 186 </vt:lpstr>
      <vt:lpstr>Домашнее задание:</vt:lpstr>
      <vt:lpstr>         Устный     счет.</vt:lpstr>
      <vt:lpstr>58  427  054  165</vt:lpstr>
      <vt:lpstr>Округление чисел </vt:lpstr>
      <vt:lpstr>Самостоятельно выполни округление:</vt:lpstr>
      <vt:lpstr>Логическая задача:</vt:lpstr>
      <vt:lpstr>Прикидкой результатов (округлив до старшего разряда) расставь полученные ответы в порядке возрастания:</vt:lpstr>
      <vt:lpstr>Вычисления с многозначными числами</vt:lpstr>
      <vt:lpstr>Какой столбик  на деление выполнен  правильно?</vt:lpstr>
      <vt:lpstr>Закрепление темы:</vt:lpstr>
      <vt:lpstr>Физкультминутка</vt:lpstr>
      <vt:lpstr>Определи название растения </vt:lpstr>
      <vt:lpstr>Слайд 16</vt:lpstr>
      <vt:lpstr>Вычисли самостоятельно:</vt:lpstr>
      <vt:lpstr>Логическая задача:</vt:lpstr>
      <vt:lpstr>Слайд 19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 и папа</dc:creator>
  <cp:lastModifiedBy>User</cp:lastModifiedBy>
  <cp:revision>44</cp:revision>
  <dcterms:created xsi:type="dcterms:W3CDTF">2009-10-08T15:18:13Z</dcterms:created>
  <dcterms:modified xsi:type="dcterms:W3CDTF">2016-04-10T06:36:23Z</dcterms:modified>
</cp:coreProperties>
</file>