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8" r:id="rId4"/>
    <p:sldId id="269" r:id="rId5"/>
    <p:sldId id="270" r:id="rId6"/>
    <p:sldId id="258" r:id="rId7"/>
    <p:sldId id="271" r:id="rId8"/>
    <p:sldId id="259" r:id="rId9"/>
    <p:sldId id="272" r:id="rId10"/>
    <p:sldId id="273" r:id="rId11"/>
    <p:sldId id="260" r:id="rId12"/>
    <p:sldId id="274" r:id="rId13"/>
    <p:sldId id="261" r:id="rId14"/>
    <p:sldId id="275" r:id="rId15"/>
    <p:sldId id="262" r:id="rId16"/>
    <p:sldId id="278" r:id="rId17"/>
    <p:sldId id="279" r:id="rId18"/>
    <p:sldId id="280" r:id="rId19"/>
    <p:sldId id="281" r:id="rId20"/>
    <p:sldId id="263" r:id="rId21"/>
    <p:sldId id="282" r:id="rId22"/>
    <p:sldId id="283" r:id="rId23"/>
    <p:sldId id="277" r:id="rId24"/>
    <p:sldId id="284" r:id="rId25"/>
    <p:sldId id="276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pPr>
              <a:defRPr/>
            </a:pPr>
            <a:fld id="{3A915E3A-C81E-4CBF-A90D-ACF2484EB180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1A1F6D-3A8E-4764-B0E5-F2381BD6D9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DAA026-94B3-436B-ABE2-B89FFB64C9DE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5FC6AA-657B-4D5C-8A54-2680683229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723C48-D3D2-4513-A19F-067A81A669F0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64D0F1-6C94-4039-8B55-9145BB6915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370A00-0104-426F-BAEB-518ED1306942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D5E80A-D9DF-4D5D-813D-1973BBD9E8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6CD1B5-B6AD-4049-BB46-C581C73209D5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E5F4D0-A299-496F-8C1F-6B2FD9261D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B161BE-4253-4C63-A3BB-C19D03DBCE58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977858-1E7C-463A-809E-CEDAF334ED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8784D2-4FE2-4001-9873-A7454716F274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F0EB15-6BD4-4C1D-8EE1-5C813EAFD9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D93622-3829-45BF-A965-CB49F7E3E399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4262A-89A6-493E-B0B3-3F0171740E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CF413A-9A1D-4935-81E8-C9662DB47420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C2A1BA-F7BB-4C9A-B476-B80B22398A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60D85D-35C5-48E3-A797-13F44C941009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763BB-960C-446E-90F9-0D863E7685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4C8308-0E65-4EB2-90B2-8740B23E31F0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1388-4CF5-46CB-8054-7C11B37847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5D9ABADF-4030-4B24-B301-4358080CFB5F}" type="datetimeFigureOut">
              <a:rPr lang="ru-RU" smtClean="0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A9CE0BBD-118A-4009-B1D8-D06BAD3751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231"/>
            <a:ext cx="9133025" cy="6849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374155"/>
            <a:ext cx="90364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						</a:t>
            </a:r>
            <a:r>
              <a:rPr lang="ru-RU" b="1" dirty="0" smtClean="0">
                <a:solidFill>
                  <a:schemeClr val="bg1"/>
                </a:solidFill>
              </a:rPr>
              <a:t>            Автор: </a:t>
            </a:r>
            <a:r>
              <a:rPr lang="ru-RU" b="1" dirty="0" err="1" smtClean="0">
                <a:solidFill>
                  <a:schemeClr val="bg1"/>
                </a:solidFill>
              </a:rPr>
              <a:t>Ибаева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Хава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Альвиевна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Учитель истории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МБОУ «СОШ №8</a:t>
            </a:r>
            <a:r>
              <a:rPr lang="ru-RU" b="1" dirty="0" smtClean="0">
                <a:solidFill>
                  <a:schemeClr val="bg1"/>
                </a:solidFill>
              </a:rPr>
              <a:t>»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           </a:t>
            </a:r>
            <a:r>
              <a:rPr lang="ru-RU" b="1" dirty="0">
                <a:solidFill>
                  <a:schemeClr val="bg1"/>
                </a:solidFill>
              </a:rPr>
              <a:t>города Грозного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88640"/>
            <a:ext cx="85689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Презентация к уроку по учебному предмету «История Средних веков» в 6-ом классе на тему:                            « В рыцарском замке».</a:t>
            </a:r>
          </a:p>
          <a:p>
            <a:r>
              <a:rPr lang="ru-RU" dirty="0" smtClean="0"/>
              <a:t>	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2000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Картинки по запросу в рыцарском замке 6 клас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99" y="0"/>
            <a:ext cx="5820138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823" y="13433"/>
            <a:ext cx="5307177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99" y="2446317"/>
            <a:ext cx="6667500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966309"/>
            <a:ext cx="6000750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94" y="13433"/>
            <a:ext cx="7877412" cy="7015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821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5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Содержимое 4" descr="6938V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0"/>
            <a:ext cx="57864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4071938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Над всеми постройками замка возвышалась главная башня – 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донжон</a:t>
            </a:r>
            <a:endParaRPr lang="ru-RU" sz="3600" b="1" i="1" u="sng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 ней феодал со своими воинами и слугами мог выдержать долгую осаду, даже если другие укрепления были захвачены.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32040" y="39808"/>
            <a:ext cx="4071938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/>
              <a:t>Запись в тетрадь: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/>
              <a:t>Донжон </a:t>
            </a:r>
            <a:r>
              <a:rPr lang="ru-RU" sz="3600" dirty="0"/>
              <a:t>– главная башня замка</a:t>
            </a:r>
            <a:r>
              <a:rPr lang="ru-RU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1746" name="Picture 2" descr="Картинки по запросу в рыцарском замке 6 клас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11960" y="-3196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609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4438" y="1785938"/>
            <a:ext cx="6572250" cy="2857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ВНУТРЕННЕЕ УБРАНСТВО ЗАМКА</a:t>
            </a:r>
          </a:p>
        </p:txBody>
      </p:sp>
      <p:pic>
        <p:nvPicPr>
          <p:cNvPr id="4" name="Содержимое 4" descr="palatchap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86125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Содержимое 5" descr="4c63e36083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0"/>
            <a:ext cx="58388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Содержимое 3" descr="detenic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714750"/>
            <a:ext cx="456882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Содержимое 5" descr="serran5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14563"/>
            <a:ext cx="5857875" cy="464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4438" y="1785938"/>
            <a:ext cx="6572250" cy="2857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Картинки по запросу в рыцарском замке 6 клас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734" y="-1"/>
            <a:ext cx="9191733" cy="699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9"/>
          <p:cNvSpPr txBox="1">
            <a:spLocks noChangeArrowheads="1"/>
          </p:cNvSpPr>
          <p:nvPr/>
        </p:nvSpPr>
        <p:spPr>
          <a:xfrm>
            <a:off x="-37263" y="0"/>
            <a:ext cx="5761391" cy="5157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Monotype Sorts" pitchFamily="2" charset="2"/>
              <a:buNone/>
            </a:pPr>
            <a:r>
              <a:rPr lang="ru-RU" sz="2800" b="1" dirty="0" smtClean="0">
                <a:latin typeface="Arial" charset="0"/>
              </a:rPr>
              <a:t>Единственная железная дверь, ведущая в башню, была  расположена высоко над землёй. Если удавалось её разбить, то приходилось сражаться за каждый этаж.</a:t>
            </a:r>
          </a:p>
        </p:txBody>
      </p:sp>
    </p:spTree>
    <p:extLst>
      <p:ext uri="{BB962C8B-B14F-4D97-AF65-F5344CB8AC3E}">
        <p14:creationId xmlns:p14="http://schemas.microsoft.com/office/powerpoint/2010/main" val="2678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4" descr="img374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63" y="0"/>
            <a:ext cx="6869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3214688" cy="6858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3200" dirty="0"/>
              <a:t>Военное дело стало занятием исключительно феодалов на протяжении многих веков. Часто феодалы сражались всю жизнь.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5"/>
          <p:cNvSpPr>
            <a:spLocks/>
          </p:cNvSpPr>
          <p:nvPr/>
        </p:nvSpPr>
        <p:spPr bwMode="auto">
          <a:xfrm>
            <a:off x="827584" y="154593"/>
            <a:ext cx="7664450" cy="1152525"/>
          </a:xfrm>
          <a:prstGeom prst="bevel">
            <a:avLst>
              <a:gd name="adj" fmla="val 12500"/>
            </a:avLst>
          </a:prstGeom>
          <a:solidFill>
            <a:schemeClr val="tx1">
              <a:lumMod val="65000"/>
              <a:lumOff val="35000"/>
            </a:schemeClr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lIns="92075" tIns="46038" rIns="92075" bIns="46038" anchor="ctr"/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Arial" charset="0"/>
              </a:rPr>
              <a:t>Снаряжение рыцаря</a:t>
            </a:r>
          </a:p>
        </p:txBody>
      </p:sp>
      <p:pic>
        <p:nvPicPr>
          <p:cNvPr id="6" name="Picture 12" descr="0_4d81b_5a5f1d73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07118"/>
            <a:ext cx="3921125" cy="5389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00636" y="1307118"/>
            <a:ext cx="479184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Рыцарь был вооружён большим мечом, длинным копьём, боевым топором и палицей. Большим щитом он мог прикрыться с ног до головы.</a:t>
            </a:r>
          </a:p>
        </p:txBody>
      </p:sp>
    </p:spTree>
    <p:extLst>
      <p:ext uri="{BB962C8B-B14F-4D97-AF65-F5344CB8AC3E}">
        <p14:creationId xmlns:p14="http://schemas.microsoft.com/office/powerpoint/2010/main" val="2901708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0_4f98e_89249bc2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371" y="620688"/>
            <a:ext cx="3894137" cy="524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69578" y="1383427"/>
            <a:ext cx="420976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cs typeface="Aharoni" pitchFamily="2" charset="-79"/>
              </a:rPr>
              <a:t>Тело рыцаря первоначально защищала кольчуга, доходившая до колен, позднее её заменили латы. На голову надевал шлем и в минуту опасности рыцарь на лицо опускал забрало.</a:t>
            </a:r>
          </a:p>
        </p:txBody>
      </p:sp>
    </p:spTree>
    <p:extLst>
      <p:ext uri="{BB962C8B-B14F-4D97-AF65-F5344CB8AC3E}">
        <p14:creationId xmlns:p14="http://schemas.microsoft.com/office/powerpoint/2010/main" val="3076202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36613" y="844046"/>
            <a:ext cx="42097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Сражались рыцари на сильных и выносливых конях, которые также были защищены доспехами. Боевой конь, рыцарское снаряжение стоили очень дорого, поэтому только землевладелец мог нести службу.</a:t>
            </a:r>
          </a:p>
        </p:txBody>
      </p:sp>
      <p:pic>
        <p:nvPicPr>
          <p:cNvPr id="4" name="Picture 8" descr="dos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762" y="2033588"/>
            <a:ext cx="4392612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0188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02582"/>
            <a:ext cx="73448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Запишем определения:</a:t>
            </a:r>
            <a:endParaRPr lang="ru-RU" sz="2400" dirty="0"/>
          </a:p>
          <a:p>
            <a:r>
              <a:rPr lang="ru-RU" sz="2400" dirty="0"/>
              <a:t>1.</a:t>
            </a:r>
            <a:r>
              <a:rPr lang="ru-RU" sz="2400" b="1" i="1" u="sng" dirty="0"/>
              <a:t> Палица</a:t>
            </a:r>
            <a:r>
              <a:rPr lang="ru-RU" sz="2400" dirty="0"/>
              <a:t> – тяжёлая дубинка с металлическим утолщённым концом.</a:t>
            </a:r>
          </a:p>
          <a:p>
            <a:r>
              <a:rPr lang="ru-RU" sz="2400" dirty="0"/>
              <a:t>2. </a:t>
            </a:r>
            <a:r>
              <a:rPr lang="ru-RU" sz="2400" b="1" i="1" u="sng" dirty="0"/>
              <a:t>Кольчуга</a:t>
            </a:r>
            <a:r>
              <a:rPr lang="ru-RU" sz="2400" dirty="0"/>
              <a:t> – рубаха, сплетённая из железных колец.</a:t>
            </a:r>
          </a:p>
          <a:p>
            <a:r>
              <a:rPr lang="ru-RU" sz="2400" dirty="0"/>
              <a:t>3. </a:t>
            </a:r>
            <a:r>
              <a:rPr lang="ru-RU" sz="2400" b="1" i="1" u="sng" dirty="0"/>
              <a:t>Латы</a:t>
            </a:r>
            <a:r>
              <a:rPr lang="ru-RU" sz="2400" dirty="0"/>
              <a:t> – доспехи, сделанные из стальных пластин.</a:t>
            </a:r>
          </a:p>
          <a:p>
            <a:r>
              <a:rPr lang="ru-RU" sz="2400" dirty="0"/>
              <a:t>4. </a:t>
            </a:r>
            <a:r>
              <a:rPr lang="ru-RU" sz="2400" b="1" i="1" u="sng" dirty="0"/>
              <a:t>Забрало </a:t>
            </a:r>
            <a:r>
              <a:rPr lang="ru-RU" sz="2400" dirty="0"/>
              <a:t>– металлическая пластинка с прорезями для глаз.</a:t>
            </a:r>
          </a:p>
          <a:p>
            <a:r>
              <a:rPr lang="ru-RU" sz="2400" dirty="0"/>
              <a:t>5. </a:t>
            </a:r>
            <a:r>
              <a:rPr lang="ru-RU" sz="2400" b="1" i="1" u="sng" dirty="0"/>
              <a:t>Оруженосец</a:t>
            </a:r>
            <a:r>
              <a:rPr lang="ru-RU" sz="2400" dirty="0"/>
              <a:t> – слуга рыцаря, который заботится о его оружии.</a:t>
            </a:r>
          </a:p>
        </p:txBody>
      </p:sp>
    </p:spTree>
    <p:extLst>
      <p:ext uri="{BB962C8B-B14F-4D97-AF65-F5344CB8AC3E}">
        <p14:creationId xmlns:p14="http://schemas.microsoft.com/office/powerpoint/2010/main" val="2868920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25" y="357188"/>
            <a:ext cx="7072313" cy="1571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ЦЕЛИ: 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7809" y="1412776"/>
            <a:ext cx="8496943" cy="48022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30352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600" i="1" dirty="0"/>
              <a:t>Познакомитесь с условиями жизни, в которых жили </a:t>
            </a:r>
            <a:r>
              <a:rPr lang="ru-RU" sz="3600" i="1" dirty="0" smtClean="0"/>
              <a:t>рыцари</a:t>
            </a:r>
          </a:p>
          <a:p>
            <a:pPr marL="530352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600" i="1" dirty="0"/>
              <a:t>Выясните, как же воспитывали рыцарей с </a:t>
            </a:r>
            <a:r>
              <a:rPr lang="ru-RU" sz="3600" i="1" dirty="0" smtClean="0"/>
              <a:t>детства</a:t>
            </a:r>
          </a:p>
          <a:p>
            <a:pPr marL="530352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600" i="1" dirty="0"/>
              <a:t>Выясните, каких взглядов придерживались </a:t>
            </a:r>
            <a:r>
              <a:rPr lang="ru-RU" sz="3600" i="1" dirty="0" smtClean="0"/>
              <a:t>рыцари</a:t>
            </a:r>
          </a:p>
          <a:p>
            <a:pPr marL="530352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600" i="1" dirty="0"/>
              <a:t>Познакомитесь новыми терминами</a:t>
            </a:r>
            <a:endParaRPr lang="ru-RU" sz="160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img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52736"/>
            <a:ext cx="5565130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19" y="5570625"/>
            <a:ext cx="8823899" cy="12003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Основное время феодалы  отдавали  войнам и военным упражнениям, охоте и пирам. Охота служила не только развлечением, но и помогала пополнять запасы </a:t>
            </a:r>
            <a:r>
              <a:rPr lang="ru-RU" sz="2400" b="1" dirty="0" smtClean="0">
                <a:solidFill>
                  <a:schemeClr val="bg1"/>
                </a:solidFill>
              </a:rPr>
              <a:t>пищи.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19" y="5570625"/>
            <a:ext cx="8823899" cy="12003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+mj-lt"/>
              </a:rPr>
              <a:t>После охоты феодал устраивал пир, на котором присутствовало много  гостей, столы ломились от угощений. Музыканты развлекали гостей.</a:t>
            </a:r>
          </a:p>
        </p:txBody>
      </p:sp>
      <p:pic>
        <p:nvPicPr>
          <p:cNvPr id="5" name="Picture 10" descr="img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48680"/>
            <a:ext cx="4324350" cy="4752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8297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46605991_ruycari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34" y="-1"/>
            <a:ext cx="5786437" cy="57864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25231" y="2765"/>
            <a:ext cx="9137124" cy="156966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u="sng" dirty="0">
                <a:solidFill>
                  <a:srgbClr val="00FF00"/>
                </a:solidFill>
                <a:latin typeface="+mj-lt"/>
                <a:cs typeface="Times New Roman" pitchFamily="18" charset="0"/>
              </a:rPr>
              <a:t>Турнир</a:t>
            </a:r>
            <a:r>
              <a:rPr lang="ru-RU" sz="2400" b="1" dirty="0">
                <a:latin typeface="+mj-lt"/>
                <a:cs typeface="Times New Roman" pitchFamily="18" charset="0"/>
              </a:rPr>
              <a:t> – это военное состязание рыцарей в силе и ловкости</a:t>
            </a:r>
            <a:r>
              <a:rPr lang="ru-RU" sz="2400" b="1" dirty="0" smtClean="0">
                <a:latin typeface="+mj-lt"/>
                <a:cs typeface="Times New Roman" pitchFamily="18" charset="0"/>
              </a:rPr>
              <a:t>.</a:t>
            </a:r>
            <a:endParaRPr lang="ru-RU" sz="2400" b="1" dirty="0">
              <a:latin typeface="+mj-lt"/>
              <a:cs typeface="Times New Roman" pitchFamily="18" charset="0"/>
            </a:endParaRPr>
          </a:p>
          <a:p>
            <a:pPr>
              <a:defRPr/>
            </a:pPr>
            <a:r>
              <a:rPr lang="ru-RU" sz="2400" b="1" dirty="0">
                <a:latin typeface="+mj-lt"/>
                <a:cs typeface="Times New Roman" pitchFamily="18" charset="0"/>
              </a:rPr>
              <a:t>Турниры устраивали короли и знатные феодалы. На них собиралось много зрителей.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562420"/>
            <a:ext cx="9144000" cy="83099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+mj-lt"/>
              </a:rPr>
              <a:t>Специальные глашатаи – герольды – объявляли имена  девизы рыцарей, вступающих в бой. 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787" y="2393417"/>
            <a:ext cx="6479213" cy="4464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6992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/>
          </p:cNvSpPr>
          <p:nvPr/>
        </p:nvSpPr>
        <p:spPr bwMode="auto">
          <a:xfrm>
            <a:off x="1258888" y="188913"/>
            <a:ext cx="7634287" cy="1511300"/>
          </a:xfrm>
          <a:prstGeom prst="bevel">
            <a:avLst>
              <a:gd name="adj" fmla="val 12500"/>
            </a:avLst>
          </a:prstGeom>
          <a:solidFill>
            <a:schemeClr val="bg1">
              <a:lumMod val="75000"/>
            </a:schemeClr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lIns="92075" tIns="46038" rIns="92075" bIns="46038" anchor="ctr"/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Arial" charset="0"/>
              </a:rPr>
              <a:t>Гербы рыцарей</a:t>
            </a:r>
          </a:p>
        </p:txBody>
      </p:sp>
      <p:pic>
        <p:nvPicPr>
          <p:cNvPr id="7" name="Picture 6" descr="i?id=249076386-10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44675"/>
            <a:ext cx="182245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draby-gerb_b01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916113"/>
            <a:ext cx="148431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chud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16113"/>
            <a:ext cx="1779588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1216561363_2562c44a777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844675"/>
            <a:ext cx="195738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a_bb7d80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942915"/>
            <a:ext cx="19050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 descr="Gelfrad_14-15C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18756"/>
            <a:ext cx="22034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5930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5"/>
          <p:cNvSpPr>
            <a:spLocks/>
          </p:cNvSpPr>
          <p:nvPr/>
        </p:nvSpPr>
        <p:spPr bwMode="auto">
          <a:xfrm>
            <a:off x="806117" y="155470"/>
            <a:ext cx="7561262" cy="1150937"/>
          </a:xfrm>
          <a:prstGeom prst="bevel">
            <a:avLst>
              <a:gd name="adj" fmla="val 12500"/>
            </a:avLst>
          </a:prstGeom>
          <a:solidFill>
            <a:schemeClr val="bg1">
              <a:lumMod val="75000"/>
            </a:schemeClr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lIns="92075" tIns="46038" rIns="92075" bIns="46038" anchor="ctr"/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Arial" charset="0"/>
              </a:rPr>
              <a:t>Подведём итог урока.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00548" y="1509251"/>
            <a:ext cx="7772400" cy="4114800"/>
          </a:xfrm>
          <a:prstGeom prst="rect">
            <a:avLst/>
          </a:prstGeom>
        </p:spPr>
        <p:txBody>
          <a:bodyPr/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Почему рыцарем мог быть только очень богатый человек?</a:t>
            </a:r>
          </a:p>
          <a:p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Ответим на вопросы                    на стр. 97</a:t>
            </a:r>
          </a:p>
        </p:txBody>
      </p:sp>
    </p:spTree>
    <p:extLst>
      <p:ext uri="{BB962C8B-B14F-4D97-AF65-F5344CB8AC3E}">
        <p14:creationId xmlns:p14="http://schemas.microsoft.com/office/powerpoint/2010/main" val="1474027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1268760"/>
            <a:ext cx="71287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cs typeface="Aharoni" pitchFamily="2" charset="-79"/>
              </a:rPr>
              <a:t>Домашнее задание:</a:t>
            </a:r>
          </a:p>
          <a:p>
            <a:endParaRPr lang="ru-RU" sz="3200" dirty="0" smtClean="0">
              <a:cs typeface="Aharoni" pitchFamily="2" charset="-79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3200" dirty="0" smtClean="0">
                <a:cs typeface="Aharoni" pitchFamily="2" charset="-79"/>
              </a:rPr>
              <a:t> Параграф </a:t>
            </a:r>
            <a:r>
              <a:rPr lang="ru-RU" sz="3200" dirty="0">
                <a:cs typeface="Aharoni" pitchFamily="2" charset="-79"/>
              </a:rPr>
              <a:t>11, нарисовать герб своей семьи или составить небольшой рассказ о рыцарском турнире от лица участника или зрителя</a:t>
            </a:r>
          </a:p>
        </p:txBody>
      </p:sp>
    </p:spTree>
    <p:extLst>
      <p:ext uri="{BB962C8B-B14F-4D97-AF65-F5344CB8AC3E}">
        <p14:creationId xmlns:p14="http://schemas.microsoft.com/office/powerpoint/2010/main" val="3861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25" y="357188"/>
            <a:ext cx="7072313" cy="1571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 УРОКА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0125" y="1571625"/>
            <a:ext cx="7072313" cy="4643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30352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Замок феодала</a:t>
            </a:r>
          </a:p>
          <a:p>
            <a:pPr marL="530352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40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Снаряжение рыцаря</a:t>
            </a:r>
          </a:p>
          <a:p>
            <a:pPr marL="530352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4000" b="1" i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Развлечение рыцарей</a:t>
            </a:r>
          </a:p>
          <a:p>
            <a:pPr marL="530352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Кодекс чести рыцарей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7673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25" y="357188"/>
            <a:ext cx="7072313" cy="1571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 НА УРОК: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25" y="1571625"/>
            <a:ext cx="7072313" cy="4643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Monotype Sorts" pitchFamily="2" charset="2"/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Подумайте:</a:t>
            </a:r>
          </a:p>
          <a:p>
            <a:pPr algn="ctr">
              <a:buFont typeface="Monotype Sorts" pitchFamily="2" charset="2"/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Почему рыцарем мог быть только очень богатый человек 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100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25" y="357188"/>
            <a:ext cx="7072313" cy="1571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25" y="1571625"/>
            <a:ext cx="7072313" cy="4643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Скругленный прямоугольник 11"/>
          <p:cNvSpPr>
            <a:spLocks noChangeArrowheads="1"/>
          </p:cNvSpPr>
          <p:nvPr/>
        </p:nvSpPr>
        <p:spPr bwMode="auto">
          <a:xfrm>
            <a:off x="2893218" y="1909700"/>
            <a:ext cx="3429000" cy="9286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Король</a:t>
            </a:r>
          </a:p>
        </p:txBody>
      </p:sp>
      <p:sp>
        <p:nvSpPr>
          <p:cNvPr id="5" name="Скругленный прямоугольник 12"/>
          <p:cNvSpPr>
            <a:spLocks noChangeArrowheads="1"/>
          </p:cNvSpPr>
          <p:nvPr/>
        </p:nvSpPr>
        <p:spPr bwMode="auto">
          <a:xfrm>
            <a:off x="1857375" y="2857500"/>
            <a:ext cx="5500688" cy="1071563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22225" algn="ctr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Герцоги и графы</a:t>
            </a:r>
          </a:p>
        </p:txBody>
      </p:sp>
      <p:sp>
        <p:nvSpPr>
          <p:cNvPr id="6" name="Скругленный прямоугольник 13"/>
          <p:cNvSpPr>
            <a:spLocks noChangeArrowheads="1"/>
          </p:cNvSpPr>
          <p:nvPr/>
        </p:nvSpPr>
        <p:spPr bwMode="auto">
          <a:xfrm>
            <a:off x="1214438" y="3929063"/>
            <a:ext cx="6786562" cy="11430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25400" algn="ctr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Бароны</a:t>
            </a:r>
          </a:p>
        </p:txBody>
      </p:sp>
      <p:sp>
        <p:nvSpPr>
          <p:cNvPr id="7" name="Скругленный прямоугольник 14"/>
          <p:cNvSpPr>
            <a:spLocks noChangeArrowheads="1"/>
          </p:cNvSpPr>
          <p:nvPr/>
        </p:nvSpPr>
        <p:spPr bwMode="auto">
          <a:xfrm>
            <a:off x="500062" y="5088147"/>
            <a:ext cx="8215312" cy="1357312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22225" algn="ctr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Рыцари</a:t>
            </a:r>
          </a:p>
        </p:txBody>
      </p:sp>
      <p:sp>
        <p:nvSpPr>
          <p:cNvPr id="9" name="Багетная рамка 8"/>
          <p:cNvSpPr/>
          <p:nvPr/>
        </p:nvSpPr>
        <p:spPr bwMode="auto">
          <a:xfrm>
            <a:off x="1107281" y="220304"/>
            <a:ext cx="7000875" cy="1285875"/>
          </a:xfrm>
          <a:prstGeom prst="bevel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</a:rPr>
              <a:t>Феодальная лестница</a:t>
            </a:r>
          </a:p>
        </p:txBody>
      </p:sp>
    </p:spTree>
    <p:extLst>
      <p:ext uri="{BB962C8B-B14F-4D97-AF65-F5344CB8AC3E}">
        <p14:creationId xmlns:p14="http://schemas.microsoft.com/office/powerpoint/2010/main" val="3620568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Содержимое 4" descr="DSC0178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286500" cy="1357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571624"/>
            <a:ext cx="7812360" cy="4593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Начиная с VIII века  для защиты от нападений норманнов и венгров в Европе начали строить замки. Постепенно каждый господин стал строить замки  - большие или скромные.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214688"/>
            <a:ext cx="6286500" cy="1571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857750"/>
            <a:ext cx="6286500" cy="1643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6286500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571624"/>
            <a:ext cx="7812360" cy="4593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214688"/>
            <a:ext cx="6286500" cy="1571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857750"/>
            <a:ext cx="6286500" cy="1643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8" name="Picture 8" descr="Рисунок1"/>
          <p:cNvPicPr>
            <a:picLocks noChangeAspect="1" noChangeArrowheads="1"/>
          </p:cNvPicPr>
          <p:nvPr/>
        </p:nvPicPr>
        <p:blipFill>
          <a:blip r:embed="rId2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979" y="0"/>
            <a:ext cx="4467514" cy="680367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02990" y="1788369"/>
            <a:ext cx="468052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4400" b="1" dirty="0">
              <a:solidFill>
                <a:srgbClr val="FF0000"/>
              </a:solidFill>
            </a:endParaRPr>
          </a:p>
          <a:p>
            <a:r>
              <a:rPr lang="ru-RU" sz="4400" b="1" u="sng" dirty="0" smtClean="0"/>
              <a:t>Замок </a:t>
            </a:r>
            <a:r>
              <a:rPr lang="ru-RU" sz="4400" b="1" dirty="0" smtClean="0"/>
              <a:t>– это жилище феодала и его крепость.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2138" y="1248458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Запишем определение:</a:t>
            </a:r>
          </a:p>
        </p:txBody>
      </p:sp>
    </p:spTree>
    <p:extLst>
      <p:ext uri="{BB962C8B-B14F-4D97-AF65-F5344CB8AC3E}">
        <p14:creationId xmlns:p14="http://schemas.microsoft.com/office/powerpoint/2010/main" val="1269800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2000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Картинки по запросу в рыцарском замке 6 клас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9777" y="3247880"/>
            <a:ext cx="89289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FFC000"/>
                </a:solidFill>
              </a:rPr>
              <a:t>Сначала замки строились из дерева, позднее – из камня Мощные зубчатые стены служили надёжной защитой.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FFC000"/>
                </a:solidFill>
              </a:rPr>
              <a:t>Замок </a:t>
            </a:r>
            <a:r>
              <a:rPr lang="ru-RU" sz="3200" b="1" dirty="0">
                <a:solidFill>
                  <a:srgbClr val="FFC000"/>
                </a:solidFill>
              </a:rPr>
              <a:t>часто возводился на холме или высокой скале, окружали рвом и водой. Иногда его строили на острове посреди реки или озера</a:t>
            </a:r>
            <a:r>
              <a:rPr lang="ru-RU" sz="3200" b="1" dirty="0" smtClean="0">
                <a:solidFill>
                  <a:srgbClr val="FFC000"/>
                </a:solidFill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иктория\Desktop\На сайт\c7d810fee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2000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Через ров часто был перекинут подъемный мост. На ночь или при нападении врага его поднимали на цепях.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624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212</TotalTime>
  <Words>545</Words>
  <Application>Microsoft Office PowerPoint</Application>
  <PresentationFormat>Экран (4:3)</PresentationFormat>
  <Paragraphs>63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Кутюр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Владелец</cp:lastModifiedBy>
  <cp:revision>19</cp:revision>
  <dcterms:created xsi:type="dcterms:W3CDTF">2012-02-21T05:27:14Z</dcterms:created>
  <dcterms:modified xsi:type="dcterms:W3CDTF">2016-10-10T16:37:04Z</dcterms:modified>
</cp:coreProperties>
</file>