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  <p:sldId id="268" r:id="rId9"/>
    <p:sldId id="267" r:id="rId10"/>
    <p:sldId id="270" r:id="rId11"/>
    <p:sldId id="275" r:id="rId12"/>
    <p:sldId id="290" r:id="rId13"/>
    <p:sldId id="292" r:id="rId14"/>
    <p:sldId id="271" r:id="rId15"/>
    <p:sldId id="273" r:id="rId16"/>
    <p:sldId id="274" r:id="rId17"/>
    <p:sldId id="276" r:id="rId18"/>
    <p:sldId id="278" r:id="rId19"/>
    <p:sldId id="280" r:id="rId20"/>
    <p:sldId id="282" r:id="rId21"/>
    <p:sldId id="284" r:id="rId22"/>
    <p:sldId id="286" r:id="rId23"/>
    <p:sldId id="287" r:id="rId24"/>
    <p:sldId id="288" r:id="rId25"/>
    <p:sldId id="29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39EDC-691B-48BF-A08C-22251F37D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562FE-6F65-48A3-BF83-A3EA3A39D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4133C-B455-4FD9-9A13-33B8E38C1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FAA59-1157-418F-A2AB-51F7557F9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93DEB-687C-4C26-B37D-25C3FD31D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91DE7-48E9-4A03-901F-0D97F118F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95269-5417-4745-BB88-1ABC2FC00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14C9-93F6-4552-A2A0-50809DF29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787C4-E868-475C-8E8A-C9E84FBB7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2DFB8A-8792-42AD-A4DF-24404102C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FD0C3-F6E4-4916-BA55-896C4D9E7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3FD7341-FCC2-4243-B96A-E817157E12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3214686"/>
            <a:ext cx="7772400" cy="1857374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Л.Н. Толстой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Лучше всех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0166" y="1571612"/>
            <a:ext cx="6400800" cy="1752600"/>
          </a:xfrm>
        </p:spPr>
        <p:txBody>
          <a:bodyPr/>
          <a:lstStyle/>
          <a:p>
            <a:pPr eaLnBrk="1" hangingPunct="1"/>
            <a:r>
              <a:rPr lang="ru-RU" sz="2400" dirty="0" smtClean="0">
                <a:solidFill>
                  <a:srgbClr val="C00000"/>
                </a:solidFill>
              </a:rPr>
              <a:t>Презентация к уроку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по учебному предмету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«Литературное чтение» </a:t>
            </a:r>
            <a:r>
              <a:rPr lang="ru-RU" sz="2400" dirty="0" smtClean="0">
                <a:solidFill>
                  <a:srgbClr val="C00000"/>
                </a:solidFill>
              </a:rPr>
              <a:t>2 </a:t>
            </a:r>
            <a:r>
              <a:rPr lang="ru-RU" sz="2400" dirty="0" smtClean="0">
                <a:solidFill>
                  <a:srgbClr val="C00000"/>
                </a:solidFill>
              </a:rPr>
              <a:t>класс,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УМК </a:t>
            </a:r>
            <a:r>
              <a:rPr lang="ru-RU" sz="2400" dirty="0" smtClean="0">
                <a:solidFill>
                  <a:srgbClr val="C00000"/>
                </a:solidFill>
              </a:rPr>
              <a:t>«Начальная школа ХХ</a:t>
            </a:r>
            <a:r>
              <a:rPr lang="en-US" sz="2400" dirty="0" smtClean="0">
                <a:solidFill>
                  <a:srgbClr val="C00000"/>
                </a:solidFill>
              </a:rPr>
              <a:t>I</a:t>
            </a:r>
            <a:r>
              <a:rPr lang="ru-RU" sz="2400" dirty="0" smtClean="0">
                <a:solidFill>
                  <a:srgbClr val="C00000"/>
                </a:solidFill>
              </a:rPr>
              <a:t> века</a:t>
            </a:r>
            <a:r>
              <a:rPr lang="ru-RU" sz="2400" dirty="0" smtClean="0">
                <a:solidFill>
                  <a:srgbClr val="C00000"/>
                </a:solidFill>
              </a:rPr>
              <a:t>» на тему: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43042" y="214290"/>
            <a:ext cx="6400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rgbClr val="C00000"/>
                </a:solidFill>
                <a:latin typeface="+mn-lt"/>
                <a:cs typeface="+mn-cs"/>
              </a:rPr>
              <a:t>Муниципальное бюджетное образовательное учреждение «</a:t>
            </a:r>
            <a:r>
              <a:rPr lang="ru-RU" sz="1600" kern="0" dirty="0" err="1" smtClean="0">
                <a:solidFill>
                  <a:srgbClr val="C00000"/>
                </a:solidFill>
                <a:latin typeface="+mn-lt"/>
                <a:cs typeface="+mn-cs"/>
              </a:rPr>
              <a:t>Зеленецкая</a:t>
            </a:r>
            <a:r>
              <a:rPr lang="ru-RU" sz="1600" kern="0" dirty="0" smtClean="0">
                <a:solidFill>
                  <a:srgbClr val="C00000"/>
                </a:solidFill>
                <a:latin typeface="+mn-lt"/>
                <a:cs typeface="+mn-cs"/>
              </a:rPr>
              <a:t> средняя общеобразовательная школа»</a:t>
            </a:r>
            <a:br>
              <a:rPr lang="ru-RU" sz="1600" kern="0" dirty="0" smtClean="0">
                <a:solidFill>
                  <a:srgbClr val="C00000"/>
                </a:solidFill>
                <a:latin typeface="+mn-lt"/>
                <a:cs typeface="+mn-cs"/>
              </a:rPr>
            </a:br>
            <a:r>
              <a:rPr lang="ru-RU" sz="1600" kern="0" dirty="0" err="1" smtClean="0">
                <a:solidFill>
                  <a:srgbClr val="C00000"/>
                </a:solidFill>
                <a:latin typeface="+mn-lt"/>
                <a:cs typeface="+mn-cs"/>
              </a:rPr>
              <a:t>Сыктывдинский</a:t>
            </a:r>
            <a:r>
              <a:rPr lang="ru-RU" sz="1600" kern="0" dirty="0" smtClean="0">
                <a:solidFill>
                  <a:srgbClr val="C00000"/>
                </a:solidFill>
                <a:latin typeface="+mn-lt"/>
                <a:cs typeface="+mn-cs"/>
              </a:rPr>
              <a:t> район, Республика Коми</a:t>
            </a:r>
            <a:endParaRPr kumimoji="0" lang="ru-RU" sz="1600" b="0" i="0" u="none" strike="noStrike" kern="0" cap="none" spc="0" normalizeH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5984" y="5572140"/>
            <a:ext cx="6400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Автор – Александрова Ирина Юрьевна, </a:t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учитель начальных классов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3071813"/>
            <a:ext cx="7858154" cy="2286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 dirty="0" smtClean="0">
                <a:latin typeface="+mn-lt"/>
              </a:rPr>
              <a:t>- </a:t>
            </a:r>
            <a:r>
              <a:rPr lang="ru-RU" sz="2400" dirty="0" smtClean="0">
                <a:latin typeface="+mn-lt"/>
              </a:rPr>
              <a:t>Какие чувства испытывала девочка? </a:t>
            </a:r>
            <a:r>
              <a:rPr lang="ru-RU" sz="2400" smtClean="0">
                <a:latin typeface="+mn-lt"/>
              </a:rPr>
              <a:t>(испугалась)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</a:t>
            </a:r>
            <a:r>
              <a:rPr lang="ru-RU" sz="2400" dirty="0" smtClean="0">
                <a:latin typeface="+mn-lt"/>
              </a:rPr>
              <a:t>Докажите. (сквозь слезы)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Передайте при чтении чувства девочки.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i="1" dirty="0" smtClean="0">
                <a:latin typeface="+mn-lt"/>
              </a:rPr>
              <a:t>Выразительное чтение текста.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857250" y="214313"/>
            <a:ext cx="7900988" cy="31432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На улице в толпе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заблудилась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маленькая девочка.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Бегает, кричит, ищет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свою маму. Народ спрашивает у неё: «Какая же твоя мама?» А девочка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сквозь слёзы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говорит: 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«Разве вы не знаете? Моя мама та, что лучше всех».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857250" y="571500"/>
            <a:ext cx="7829550" cy="55546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C00000"/>
                </a:solidFill>
              </a:rPr>
              <a:t>У нас есть </a:t>
            </a:r>
            <a:r>
              <a:rPr lang="ru-RU" b="1" smtClean="0">
                <a:solidFill>
                  <a:srgbClr val="C00000"/>
                </a:solidFill>
              </a:rPr>
              <a:t>слушатели</a:t>
            </a:r>
            <a:r>
              <a:rPr lang="ru-RU" smtClean="0">
                <a:solidFill>
                  <a:srgbClr val="C00000"/>
                </a:solidFill>
              </a:rPr>
              <a:t> и </a:t>
            </a:r>
            <a:r>
              <a:rPr lang="ru-RU" b="1" smtClean="0">
                <a:solidFill>
                  <a:srgbClr val="C00000"/>
                </a:solidFill>
              </a:rPr>
              <a:t>чтецы</a:t>
            </a:r>
            <a:r>
              <a:rPr lang="ru-RU" smtClean="0">
                <a:solidFill>
                  <a:srgbClr val="C00000"/>
                </a:solidFill>
              </a:rPr>
              <a:t>.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C00000"/>
                </a:solidFill>
              </a:rPr>
              <a:t>   Как должны вести себя слушатели? (</a:t>
            </a:r>
            <a:r>
              <a:rPr lang="ru-RU" sz="2400" i="1" smtClean="0">
                <a:solidFill>
                  <a:srgbClr val="C00000"/>
                </a:solidFill>
              </a:rPr>
              <a:t>сидеть тихо, слушать внимательно) </a:t>
            </a:r>
            <a:br>
              <a:rPr lang="ru-RU" sz="2400" i="1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C00000"/>
                </a:solidFill>
              </a:rPr>
              <a:t>Для чего?</a:t>
            </a:r>
            <a:br>
              <a:rPr lang="ru-RU" smtClean="0">
                <a:solidFill>
                  <a:srgbClr val="C00000"/>
                </a:solidFill>
              </a:rPr>
            </a:br>
            <a:endParaRPr lang="ru-RU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C00000"/>
                </a:solidFill>
              </a:rPr>
              <a:t>   Как должны говорить чтецы?</a:t>
            </a:r>
            <a:br>
              <a:rPr lang="ru-RU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C00000"/>
                </a:solidFill>
              </a:rPr>
              <a:t> (</a:t>
            </a:r>
            <a:r>
              <a:rPr lang="ru-RU" sz="2400" i="1" smtClean="0">
                <a:solidFill>
                  <a:srgbClr val="C00000"/>
                </a:solidFill>
              </a:rPr>
              <a:t>читают чётко, понятно, выразительно)</a:t>
            </a:r>
            <a:r>
              <a:rPr lang="ru-RU" smtClean="0">
                <a:solidFill>
                  <a:srgbClr val="C00000"/>
                </a:solidFill>
              </a:rPr>
              <a:t/>
            </a:r>
            <a:br>
              <a:rPr lang="ru-RU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C00000"/>
                </a:solidFill>
              </a:rPr>
              <a:t> Для чего?</a:t>
            </a:r>
          </a:p>
          <a:p>
            <a:pPr eaLnBrk="1" hangingPunct="1">
              <a:buFontTx/>
              <a:buNone/>
            </a:pPr>
            <a:endParaRPr lang="ru-RU" sz="2000" b="1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ru-RU" sz="2000" b="1" smtClean="0">
                <a:solidFill>
                  <a:srgbClr val="C00000"/>
                </a:solidFill>
              </a:rPr>
              <a:t>         </a:t>
            </a:r>
            <a:endParaRPr lang="ru-RU" sz="200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2976" y="1000108"/>
            <a:ext cx="3214688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85750"/>
            <a:ext cx="7972425" cy="500044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+mn-lt"/>
              </a:rPr>
              <a:t>Предлагаю составить обложку к этому произведению.</a:t>
            </a:r>
            <a:endParaRPr lang="ru-RU" sz="2400" dirty="0">
              <a:latin typeface="+mn-lt"/>
            </a:endParaRPr>
          </a:p>
        </p:txBody>
      </p:sp>
      <p:sp>
        <p:nvSpPr>
          <p:cNvPr id="14340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1071546"/>
            <a:ext cx="363855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200" dirty="0" smtClean="0"/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Лев Николаевич</a:t>
            </a:r>
          </a:p>
          <a:p>
            <a:pPr algn="ctr">
              <a:buFontTx/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Толстой</a:t>
            </a:r>
          </a:p>
          <a:p>
            <a:pPr algn="ctr">
              <a:buFontTx/>
              <a:buNone/>
            </a:pP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6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>
              <a:buFontTx/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Самая лучшая</a:t>
            </a:r>
          </a:p>
        </p:txBody>
      </p:sp>
      <p:sp>
        <p:nvSpPr>
          <p:cNvPr id="14341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428750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 - </a:t>
            </a:r>
            <a:r>
              <a:rPr lang="ru-RU" sz="2400" dirty="0" smtClean="0"/>
              <a:t>Это произведение </a:t>
            </a:r>
            <a:br>
              <a:rPr lang="ru-RU" sz="2400" dirty="0" smtClean="0"/>
            </a:br>
            <a:r>
              <a:rPr lang="ru-RU" sz="2400" dirty="0" smtClean="0"/>
              <a:t>о детях – жёлтый цвет.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А какая фигура</a:t>
            </a:r>
            <a:br>
              <a:rPr lang="ru-RU" sz="2400" dirty="0" smtClean="0"/>
            </a:br>
            <a:r>
              <a:rPr lang="ru-RU" sz="2400" dirty="0" smtClean="0"/>
              <a:t>соответствует данному произведению?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Куда </a:t>
            </a:r>
            <a:r>
              <a:rPr lang="ru-RU" sz="2400" dirty="0" smtClean="0"/>
              <a:t>можем обратиться за помощью</a:t>
            </a:r>
            <a:r>
              <a:rPr lang="ru-RU" sz="2400" dirty="0" smtClean="0"/>
              <a:t>?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(к памятке)</a:t>
            </a:r>
            <a:endParaRPr lang="ru-RU" sz="2400" dirty="0" smtClean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45" y="1000109"/>
            <a:ext cx="4357697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3"/>
          <p:cNvSpPr txBox="1">
            <a:spLocks/>
          </p:cNvSpPr>
          <p:nvPr/>
        </p:nvSpPr>
        <p:spPr bwMode="auto">
          <a:xfrm>
            <a:off x="1857375" y="5572125"/>
            <a:ext cx="67579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учебнике написано – это «быль».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памятке нет такого понятия. Как быть?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быль = рассказ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75" y="1600200"/>
            <a:ext cx="4000500" cy="4525963"/>
          </a:xfrm>
          <a:ln w="28575">
            <a:solidFill>
              <a:schemeClr val="accent6"/>
            </a:solidFill>
          </a:ln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Лев Николаевич</a:t>
            </a:r>
          </a:p>
          <a:p>
            <a:pPr algn="ctr">
              <a:buFontTx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Толстой</a:t>
            </a:r>
          </a:p>
          <a:p>
            <a:pPr algn="ctr">
              <a:buFontTx/>
              <a:buNone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Лучше всех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500" y="3286125"/>
            <a:ext cx="1928813" cy="12001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928662" y="142852"/>
            <a:ext cx="782955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ru-RU" dirty="0" smtClean="0"/>
              <a:t>Прочтите ещё раз, как ответила девочка, когда её спросили о маме?</a:t>
            </a:r>
          </a:p>
          <a:p>
            <a:pPr eaLnBrk="1" hangingPunct="1">
              <a:buFontTx/>
              <a:buChar char="-"/>
            </a:pPr>
            <a:r>
              <a:rPr lang="ru-RU" dirty="0" smtClean="0"/>
              <a:t>Можно ли по такому описанию найти маму? (</a:t>
            </a:r>
            <a:r>
              <a:rPr lang="ru-RU" sz="2000" i="1" dirty="0" smtClean="0"/>
              <a:t>нет</a:t>
            </a:r>
            <a:r>
              <a:rPr lang="ru-RU" dirty="0" smtClean="0"/>
              <a:t>)</a:t>
            </a:r>
          </a:p>
          <a:p>
            <a:pPr eaLnBrk="1" hangingPunct="1">
              <a:buFontTx/>
              <a:buChar char="-"/>
            </a:pPr>
            <a:r>
              <a:rPr lang="ru-RU" dirty="0" smtClean="0"/>
              <a:t>Если бы вам пришлось описывать маму, что бы вы описали?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142976" y="3571876"/>
            <a:ext cx="7615237" cy="261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Глаза, взгляд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Улыбку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Волосы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 dirty="0" smtClean="0">
                <a:latin typeface="+mn-lt"/>
              </a:rPr>
              <a:t>Работа по </a:t>
            </a:r>
            <a:r>
              <a:rPr lang="ru-RU" sz="2400" dirty="0" smtClean="0">
                <a:latin typeface="+mn-lt"/>
              </a:rPr>
              <a:t>группам: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(п</a:t>
            </a:r>
            <a:r>
              <a:rPr lang="ru-RU" sz="2400" dirty="0" smtClean="0"/>
              <a:t>о </a:t>
            </a:r>
            <a:r>
              <a:rPr lang="ru-RU" sz="2400" dirty="0" smtClean="0"/>
              <a:t>1 человеку  из группы читают у </a:t>
            </a:r>
            <a:r>
              <a:rPr lang="ru-RU" sz="2400" dirty="0" smtClean="0"/>
              <a:t>доски)</a:t>
            </a:r>
            <a:endParaRPr lang="ru-RU" sz="2400" dirty="0" smtClean="0">
              <a:latin typeface="+mn-lt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1000125" y="1600200"/>
            <a:ext cx="76866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1 группа: </a:t>
            </a:r>
            <a:r>
              <a:rPr lang="ru-RU" sz="2800" dirty="0" smtClean="0">
                <a:solidFill>
                  <a:srgbClr val="C00000"/>
                </a:solidFill>
              </a:rPr>
              <a:t>У мамочки глаза -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________________________________</a:t>
            </a:r>
            <a:endParaRPr lang="ru-RU" sz="2800" dirty="0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2 группа: </a:t>
            </a:r>
            <a:r>
              <a:rPr lang="ru-RU" sz="2800" dirty="0" smtClean="0">
                <a:solidFill>
                  <a:srgbClr val="C00000"/>
                </a:solidFill>
              </a:rPr>
              <a:t>Волосы у мамы -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_________________________________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3 группа: </a:t>
            </a:r>
            <a:r>
              <a:rPr lang="ru-RU" sz="2800" dirty="0" smtClean="0">
                <a:solidFill>
                  <a:srgbClr val="C00000"/>
                </a:solidFill>
              </a:rPr>
              <a:t>Мамины руки -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_________________________________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4 группа: </a:t>
            </a:r>
            <a:r>
              <a:rPr lang="ru-RU" sz="2800" dirty="0" smtClean="0">
                <a:solidFill>
                  <a:srgbClr val="C00000"/>
                </a:solidFill>
              </a:rPr>
              <a:t>Улыбка у мамы -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_________________________________</a:t>
            </a:r>
            <a:endParaRPr lang="ru-RU" sz="2800" dirty="0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000240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добрые, веселые, ласковые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2928934"/>
            <a:ext cx="59514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нежные, шелковистые, блестящие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3834474"/>
            <a:ext cx="5922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ласковые, добрые, трудолюбивые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4786322"/>
            <a:ext cx="5536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лучистая, добрая, обаятельная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1000125" y="428625"/>
            <a:ext cx="7758113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sz="2400" smtClean="0"/>
              <a:t>Встаньте те, кто считает, что это описали его маму (</a:t>
            </a:r>
            <a:r>
              <a:rPr lang="ru-RU" sz="1800" i="1" smtClean="0"/>
              <a:t>встали  почти все</a:t>
            </a:r>
            <a:r>
              <a:rPr lang="ru-RU" sz="2400" smtClean="0"/>
              <a:t>)</a:t>
            </a: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sz="2400" smtClean="0"/>
              <a:t>Почему так получилось? (Для каждого человека мама – самая лучшая, каждый любит свою маму)</a:t>
            </a: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sz="2400" smtClean="0"/>
              <a:t>Если людям кто-то или что-то очень нравится, </a:t>
            </a:r>
            <a:br>
              <a:rPr lang="ru-RU" sz="2400" smtClean="0"/>
            </a:br>
            <a:r>
              <a:rPr lang="ru-RU" sz="2400" smtClean="0"/>
              <a:t>что они делают? (воспевают)</a:t>
            </a: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sz="2400" smtClean="0"/>
              <a:t>Сейчас и мы попробуем написать в честь мам стихи.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eaLnBrk="1" hangingPunct="1"/>
            <a:r>
              <a:rPr lang="ru-RU" dirty="0" err="1" smtClean="0"/>
              <a:t>Синквейн</a:t>
            </a:r>
            <a:endParaRPr lang="ru-RU" dirty="0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1000100" y="928670"/>
            <a:ext cx="7686675" cy="332899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Слово: </a:t>
            </a:r>
            <a:r>
              <a:rPr lang="ru-RU" u="sng" dirty="0" err="1" smtClean="0"/>
              <a:t>мама</a:t>
            </a:r>
            <a:r>
              <a:rPr lang="ru-RU" dirty="0" err="1" smtClean="0"/>
              <a:t>______________________</a:t>
            </a:r>
            <a:endParaRPr lang="ru-RU" dirty="0" smtClean="0"/>
          </a:p>
          <a:p>
            <a:pPr eaLnBrk="1" hangingPunct="1">
              <a:buFontTx/>
              <a:buNone/>
            </a:pPr>
            <a:r>
              <a:rPr lang="ru-RU" dirty="0" smtClean="0"/>
              <a:t>2 слова (какая?)___________________</a:t>
            </a:r>
          </a:p>
          <a:p>
            <a:pPr eaLnBrk="1" hangingPunct="1">
              <a:buFontTx/>
              <a:buNone/>
            </a:pPr>
            <a:r>
              <a:rPr lang="ru-RU" dirty="0" smtClean="0"/>
              <a:t>3 слова (что делает?)______________</a:t>
            </a:r>
          </a:p>
          <a:p>
            <a:pPr eaLnBrk="1" hangingPunct="1">
              <a:buFontTx/>
              <a:buNone/>
            </a:pPr>
            <a:r>
              <a:rPr lang="ru-RU" dirty="0" smtClean="0"/>
              <a:t>4 слова (предложение) _____________</a:t>
            </a:r>
          </a:p>
          <a:p>
            <a:pPr eaLnBrk="1" hangingPunct="1">
              <a:buFontTx/>
              <a:buNone/>
            </a:pPr>
            <a:r>
              <a:rPr lang="ru-RU" dirty="0" smtClean="0"/>
              <a:t>1 слово (что?) ____________________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r>
              <a:rPr lang="ru-RU" sz="2400" dirty="0" smtClean="0"/>
              <a:t> Чтение стихотворений </a:t>
            </a:r>
            <a:r>
              <a:rPr lang="ru-RU" sz="2400" dirty="0" smtClean="0"/>
              <a:t>(</a:t>
            </a:r>
            <a:r>
              <a:rPr lang="ru-RU" sz="2400" b="1" dirty="0" smtClean="0"/>
              <a:t>слушатели, чтецы</a:t>
            </a:r>
            <a:r>
              <a:rPr lang="ru-RU" sz="2400" dirty="0" smtClean="0"/>
              <a:t>)</a:t>
            </a:r>
            <a:endParaRPr lang="ru-RU" sz="2400" dirty="0" smtClean="0"/>
          </a:p>
        </p:txBody>
      </p:sp>
      <p:pic>
        <p:nvPicPr>
          <p:cNvPr id="4" name="Содержимое 5" descr="IMG_35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3174" y="5000636"/>
            <a:ext cx="4038600" cy="1517650"/>
          </a:xfrm>
          <a:prstGeom prst="rect">
            <a:avLst/>
          </a:prstGeom>
        </p:spPr>
      </p:pic>
      <p:pic>
        <p:nvPicPr>
          <p:cNvPr id="5" name="Содержимое 4" descr="IMG_352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5000636"/>
            <a:ext cx="421484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Ирина\Рабочий стол\Новая папка (2)\IMG_35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5000636"/>
            <a:ext cx="428628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Documents and Settings\Ирина\Рабочий стол\Новая папка (2)\IMG_35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5000636"/>
            <a:ext cx="428628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758112" cy="1582737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Русский народ создал в честь мам много пословиц. Найдите среди предложенных - пословицы о маме: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idx="1"/>
          </p:nvPr>
        </p:nvSpPr>
        <p:spPr>
          <a:xfrm rot="663309">
            <a:off x="1117600" y="3248025"/>
            <a:ext cx="3286125" cy="7858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ru-RU" sz="2000" smtClean="0">
                <a:solidFill>
                  <a:srgbClr val="444444"/>
                </a:solidFill>
                <a:latin typeface="Times New Roman" pitchFamily="18" charset="0"/>
              </a:rPr>
              <a:t>Без труда не вытащишь </a:t>
            </a:r>
            <a:br>
              <a:rPr lang="ru-RU" sz="2000" smtClean="0">
                <a:solidFill>
                  <a:srgbClr val="444444"/>
                </a:solidFill>
                <a:latin typeface="Times New Roman" pitchFamily="18" charset="0"/>
              </a:rPr>
            </a:br>
            <a:r>
              <a:rPr lang="ru-RU" sz="2000" smtClean="0">
                <a:solidFill>
                  <a:srgbClr val="444444"/>
                </a:solidFill>
                <a:latin typeface="Times New Roman" pitchFamily="18" charset="0"/>
              </a:rPr>
              <a:t>и рыбку из пруда.</a:t>
            </a:r>
            <a:endParaRPr lang="ru-RU" sz="1800" smtClean="0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 rot="583145">
            <a:off x="4857750" y="1571625"/>
            <a:ext cx="3316288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Тот не ошибается, кто ничего не делает.</a:t>
            </a:r>
            <a:endParaRPr lang="ru-RU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 rot="-409834">
            <a:off x="1184275" y="1479550"/>
            <a:ext cx="3316288" cy="9001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Нет милее дружка, </a:t>
            </a:r>
            <a:br>
              <a:rPr lang="ru-RU" sz="2000">
                <a:solidFill>
                  <a:srgbClr val="444444"/>
                </a:solidFill>
                <a:latin typeface="Bookman Old Style" pitchFamily="18" charset="0"/>
              </a:rPr>
            </a:b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как родная матушка.</a:t>
            </a:r>
            <a:endParaRPr lang="ru-RU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 rot="643645">
            <a:off x="5199063" y="5300663"/>
            <a:ext cx="3316287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Cambria Math" pitchFamily="18" charset="0"/>
              </a:rPr>
              <a:t>При солнышке тепло, </a:t>
            </a:r>
            <a:br>
              <a:rPr lang="ru-RU" sz="2000">
                <a:solidFill>
                  <a:srgbClr val="444444"/>
                </a:solidFill>
                <a:latin typeface="Cambria Math" pitchFamily="18" charset="0"/>
              </a:rPr>
            </a:br>
            <a:r>
              <a:rPr lang="ru-RU" sz="2000">
                <a:solidFill>
                  <a:srgbClr val="444444"/>
                </a:solidFill>
                <a:latin typeface="Cambria Math" pitchFamily="18" charset="0"/>
              </a:rPr>
              <a:t>при матушке добро.</a:t>
            </a:r>
            <a:endParaRPr lang="ru-RU"/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1143000" y="4429125"/>
            <a:ext cx="33147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Franklin Gothic Medium" pitchFamily="34" charset="0"/>
              </a:rPr>
              <a:t>Птица рада весне, </a:t>
            </a:r>
            <a:br>
              <a:rPr lang="ru-RU" sz="2000">
                <a:solidFill>
                  <a:srgbClr val="444444"/>
                </a:solidFill>
                <a:latin typeface="Franklin Gothic Medium" pitchFamily="34" charset="0"/>
              </a:rPr>
            </a:br>
            <a:r>
              <a:rPr lang="ru-RU" sz="2000">
                <a:solidFill>
                  <a:srgbClr val="444444"/>
                </a:solidFill>
                <a:latin typeface="Franklin Gothic Medium" pitchFamily="34" charset="0"/>
              </a:rPr>
              <a:t>а младенец - матери.</a:t>
            </a:r>
            <a:endParaRPr lang="ru-RU"/>
          </a:p>
        </p:txBody>
      </p:sp>
      <p:sp>
        <p:nvSpPr>
          <p:cNvPr id="24584" name="Rectangle 7"/>
          <p:cNvSpPr>
            <a:spLocks noChangeArrowheads="1"/>
          </p:cNvSpPr>
          <p:nvPr/>
        </p:nvSpPr>
        <p:spPr bwMode="auto">
          <a:xfrm rot="-395583">
            <a:off x="896938" y="5575300"/>
            <a:ext cx="3833812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</a:rPr>
              <a:t>У ребенка заболит пальчик,</a:t>
            </a:r>
            <a:br>
              <a:rPr lang="ru-RU" sz="2000">
                <a:solidFill>
                  <a:srgbClr val="444444"/>
                </a:solidFill>
              </a:rPr>
            </a:br>
            <a:r>
              <a:rPr lang="ru-RU" sz="2000">
                <a:solidFill>
                  <a:srgbClr val="444444"/>
                </a:solidFill>
              </a:rPr>
              <a:t>а у матери - сердце.</a:t>
            </a:r>
            <a:endParaRPr lang="ru-RU"/>
          </a:p>
        </p:txBody>
      </p:sp>
      <p:sp>
        <p:nvSpPr>
          <p:cNvPr id="24585" name="Rectangle 8"/>
          <p:cNvSpPr>
            <a:spLocks noChangeArrowheads="1"/>
          </p:cNvSpPr>
          <p:nvPr/>
        </p:nvSpPr>
        <p:spPr bwMode="auto">
          <a:xfrm rot="10800000">
            <a:off x="5214938" y="3786188"/>
            <a:ext cx="3316287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Поспешишь – людей насмешишь.</a:t>
            </a:r>
            <a:endParaRPr lang="ru-RU"/>
          </a:p>
        </p:txBody>
      </p:sp>
      <p:sp>
        <p:nvSpPr>
          <p:cNvPr id="24586" name="Rectangle 4"/>
          <p:cNvSpPr>
            <a:spLocks noChangeArrowheads="1"/>
          </p:cNvSpPr>
          <p:nvPr/>
        </p:nvSpPr>
        <p:spPr bwMode="auto">
          <a:xfrm rot="175796">
            <a:off x="3592513" y="2513013"/>
            <a:ext cx="3316287" cy="9001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Слепой щенок </a:t>
            </a:r>
            <a:br>
              <a:rPr lang="ru-RU" sz="2000">
                <a:solidFill>
                  <a:srgbClr val="444444"/>
                </a:solidFill>
                <a:latin typeface="Bookman Old Style" pitchFamily="18" charset="0"/>
              </a:rPr>
            </a:br>
            <a:r>
              <a:rPr lang="ru-RU" sz="2000">
                <a:solidFill>
                  <a:srgbClr val="444444"/>
                </a:solidFill>
                <a:latin typeface="Bookman Old Style" pitchFamily="18" charset="0"/>
              </a:rPr>
              <a:t>и тот к матери ползёт.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74638"/>
            <a:ext cx="7829550" cy="1868478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ru-RU" sz="3200" dirty="0" smtClean="0">
                <a:latin typeface="+mn-lt"/>
              </a:rPr>
              <a:t>- У меня в запасе есть ещё пословица.</a:t>
            </a:r>
            <a:br>
              <a:rPr lang="ru-RU" sz="3200" dirty="0" smtClean="0">
                <a:latin typeface="+mn-lt"/>
              </a:rPr>
            </a:br>
            <a:r>
              <a:rPr lang="ru-RU" sz="3200" dirty="0" smtClean="0">
                <a:latin typeface="+mn-lt"/>
              </a:rPr>
              <a:t>- Как вы понимаете её смысл?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785786" y="1928802"/>
            <a:ext cx="8229600" cy="2286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Мать высоко руку подымет,</a:t>
            </a:r>
          </a:p>
          <a:p>
            <a:pPr algn="ctr" eaLnBrk="1" hangingPunct="1">
              <a:buFontTx/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да не больно опустит.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142976" y="3571876"/>
            <a:ext cx="7615237" cy="261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Мать,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наказывая своих детей, </a:t>
            </a:r>
            <a:br>
              <a:rPr kumimoji="0" lang="ru-RU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причиняет им боли.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C00000"/>
                </a:solidFill>
              </a:rPr>
              <a:t>Тема урока:</a:t>
            </a:r>
            <a:r>
              <a:rPr lang="ru-RU" sz="5400" smtClean="0">
                <a:solidFill>
                  <a:srgbClr val="C00000"/>
                </a:solidFill>
              </a:rPr>
              <a:t/>
            </a:r>
            <a:br>
              <a:rPr lang="ru-RU" sz="5400" smtClean="0">
                <a:solidFill>
                  <a:srgbClr val="C00000"/>
                </a:solidFill>
              </a:rPr>
            </a:br>
            <a:r>
              <a:rPr lang="ru-RU" sz="5400" b="1" smtClean="0">
                <a:solidFill>
                  <a:srgbClr val="C00000"/>
                </a:solidFill>
              </a:rPr>
              <a:t>Лучше всех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3143251"/>
            <a:ext cx="8229600" cy="135732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/>
              <a:t>   Предположите: о чём или о ком </a:t>
            </a:r>
          </a:p>
          <a:p>
            <a:pPr algn="ctr" eaLnBrk="1" hangingPunct="1">
              <a:buFontTx/>
              <a:buNone/>
            </a:pPr>
            <a:r>
              <a:rPr lang="ru-RU" dirty="0" smtClean="0"/>
              <a:t>мы будем говорить сегодня на уроке?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latin typeface="+mn-lt"/>
              </a:rPr>
              <a:t>Решите проблему: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1000125" y="1600200"/>
            <a:ext cx="76866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Мама не наказывает, 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но мама наказывает.</a:t>
            </a:r>
          </a:p>
          <a:p>
            <a:pPr eaLnBrk="1" hangingPunct="1">
              <a:buFontTx/>
              <a:buNone/>
            </a:pPr>
            <a:endParaRPr lang="ru-RU" sz="2400" dirty="0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ru-RU" sz="2400" dirty="0" smtClean="0">
                <a:ea typeface="Arial Unicode MS" pitchFamily="34" charset="-128"/>
                <a:cs typeface="Arial Unicode MS" pitchFamily="34" charset="-128"/>
              </a:rPr>
              <a:t>    - Если мы затрудняемся объяснить смысл слова, </a:t>
            </a:r>
            <a:br>
              <a:rPr lang="ru-RU" sz="24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ru-RU" sz="2400" dirty="0" smtClean="0">
                <a:ea typeface="Arial Unicode MS" pitchFamily="34" charset="-128"/>
                <a:cs typeface="Arial Unicode MS" pitchFamily="34" charset="-128"/>
              </a:rPr>
              <a:t>  то что делать? </a:t>
            </a:r>
            <a:br>
              <a:rPr lang="ru-RU" sz="24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ru-RU" sz="2400" dirty="0" smtClean="0">
                <a:ea typeface="Arial Unicode MS" pitchFamily="34" charset="-128"/>
                <a:cs typeface="Arial Unicode MS" pitchFamily="34" charset="-128"/>
              </a:rPr>
              <a:t>  (обратиться к толковому словарю)</a:t>
            </a:r>
          </a:p>
        </p:txBody>
      </p:sp>
      <p:pic>
        <p:nvPicPr>
          <p:cNvPr id="5" name="Содержимое 5" descr="IMG_35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373063"/>
            <a:ext cx="4714875" cy="622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857250" y="273050"/>
            <a:ext cx="2608263" cy="727075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C00000"/>
                </a:solidFill>
              </a:rPr>
              <a:t>О маме написано много книг</a:t>
            </a:r>
          </a:p>
        </p:txBody>
      </p:sp>
      <p:sp>
        <p:nvSpPr>
          <p:cNvPr id="29699" name="Текст 3"/>
          <p:cNvSpPr>
            <a:spLocks noGrp="1"/>
          </p:cNvSpPr>
          <p:nvPr>
            <p:ph type="body" sz="half" idx="2"/>
          </p:nvPr>
        </p:nvSpPr>
        <p:spPr>
          <a:xfrm>
            <a:off x="3500438" y="285750"/>
            <a:ext cx="5043487" cy="1422400"/>
          </a:xfrm>
        </p:spPr>
        <p:txBody>
          <a:bodyPr/>
          <a:lstStyle/>
          <a:p>
            <a:pPr eaLnBrk="1" hangingPunct="1"/>
            <a:r>
              <a:rPr lang="ru-RU" sz="2000" smtClean="0"/>
              <a:t>Я к вам обращаюсь товарищи дети.</a:t>
            </a:r>
            <a:br>
              <a:rPr lang="ru-RU" sz="2000" smtClean="0"/>
            </a:br>
            <a:r>
              <a:rPr lang="ru-RU" sz="2000" smtClean="0"/>
              <a:t>Полезнее книги нет вещи на свете!</a:t>
            </a:r>
            <a:br>
              <a:rPr lang="ru-RU" sz="2000" smtClean="0"/>
            </a:br>
            <a:r>
              <a:rPr lang="ru-RU" sz="2000" smtClean="0"/>
              <a:t>Пусть книги друзьями заходят в дома.</a:t>
            </a:r>
            <a:br>
              <a:rPr lang="ru-RU" sz="2000" smtClean="0"/>
            </a:br>
            <a:r>
              <a:rPr lang="ru-RU" sz="2000" smtClean="0"/>
              <a:t>Читайте всю жизнь, набирайтесь ума!</a:t>
            </a:r>
          </a:p>
          <a:p>
            <a:pPr eaLnBrk="1" hangingPunct="1"/>
            <a:endParaRPr lang="ru-RU" smtClean="0"/>
          </a:p>
        </p:txBody>
      </p:sp>
      <p:pic>
        <p:nvPicPr>
          <p:cNvPr id="29700" name="Picture 2" descr="C:\Documents and Settings\Ирина\Рабочий стол\Новая папка (2)\4e056ac2d682014ff5875790368_pre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357313"/>
            <a:ext cx="1357313" cy="1979612"/>
          </a:xfrm>
          <a:noFill/>
        </p:spPr>
      </p:pic>
      <p:pic>
        <p:nvPicPr>
          <p:cNvPr id="29701" name="Picture 3" descr="C:\Documents and Settings\Ирина\Рабочий стол\Новая папка (2)\3546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785938"/>
            <a:ext cx="150018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4" descr="C:\Documents and Settings\Ирина\Рабочий стол\Новая папка (2)\3546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1571625"/>
            <a:ext cx="142875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5" descr="C:\Documents and Settings\Ирина\Рабочий стол\Новая папка (2)\3546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75" y="2071688"/>
            <a:ext cx="1428750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6" descr="C:\Documents and Settings\Ирина\Рабочий стол\Новая папка (2)\p16930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188" y="4572000"/>
            <a:ext cx="1330325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7" descr="C:\Documents and Settings\Ирина\Рабочий стол\Новая папка (2)\48385-570-19-obl-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63" y="4214813"/>
            <a:ext cx="1357312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8" descr="C:\Documents and Settings\Ирина\Рабочий стол\Новая папка (2)\p77297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43563" y="4429125"/>
            <a:ext cx="1214437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9" descr="C:\Documents and Settings\Ирина\Рабочий стол\Новая папка (2)\p21613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28875" y="4143375"/>
            <a:ext cx="1169988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10" descr="C:\Documents and Settings\Ирина\Рабочий стол\Новая папка (2)\158784_5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0125" y="3714750"/>
            <a:ext cx="12144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63" cy="5127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В честь мамы можно писать картины.</a:t>
            </a:r>
          </a:p>
        </p:txBody>
      </p:sp>
      <p:pic>
        <p:nvPicPr>
          <p:cNvPr id="30723" name="Содержимое 6" descr="Копия IMG_35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28813" y="1000125"/>
            <a:ext cx="5429250" cy="4046538"/>
          </a:xfrm>
        </p:spPr>
      </p:pic>
      <p:sp>
        <p:nvSpPr>
          <p:cNvPr id="30724" name="Текст 3"/>
          <p:cNvSpPr>
            <a:spLocks noGrp="1"/>
          </p:cNvSpPr>
          <p:nvPr>
            <p:ph type="body" sz="half" idx="2"/>
          </p:nvPr>
        </p:nvSpPr>
        <p:spPr>
          <a:xfrm>
            <a:off x="1928813" y="5072063"/>
            <a:ext cx="6858000" cy="1571625"/>
          </a:xfrm>
        </p:spPr>
        <p:txBody>
          <a:bodyPr/>
          <a:lstStyle/>
          <a:p>
            <a:pPr eaLnBrk="1" hangingPunct="1"/>
            <a:r>
              <a:rPr lang="ru-RU" sz="2000" smtClean="0"/>
              <a:t>- Чего не хватает? (цветов)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Свою любовь можно выразить, даря цветы.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 На цветке запишите слово – самое лучшее, </a:t>
            </a:r>
            <a:br>
              <a:rPr lang="ru-RU" sz="2000" smtClean="0"/>
            </a:br>
            <a:r>
              <a:rPr lang="ru-RU" sz="2000" smtClean="0"/>
              <a:t>  которое  бы вы хотели посвятить своей маме.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5072063"/>
            <a:ext cx="6972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+mn-lt"/>
              </a:rPr>
              <a:t>Самая мудрая, сказочная, необыкновенная, мамуля,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самая нежная, прелесть,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звёздочка моя, богиня.</a:t>
            </a:r>
          </a:p>
        </p:txBody>
      </p:sp>
      <p:pic>
        <p:nvPicPr>
          <p:cNvPr id="31747" name="Содержимое 3" descr="IMG_35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7375" y="357188"/>
            <a:ext cx="6072188" cy="44719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43788" cy="15716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Рефлексия: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- </a:t>
            </a:r>
            <a:r>
              <a:rPr lang="ru-RU" sz="2000" dirty="0" smtClean="0">
                <a:latin typeface="+mn-lt"/>
              </a:rPr>
              <a:t>С чего начался наш урок?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Что успели сделать на уроке?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Кому пригодятся знания, полученные сегодня на уроке?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Где вы можете их использовать?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143000" y="1071563"/>
            <a:ext cx="7500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Источники:</a:t>
            </a:r>
          </a:p>
          <a:p>
            <a:r>
              <a:rPr lang="ru-RU" dirty="0" smtClean="0"/>
              <a:t>*</a:t>
            </a:r>
            <a:r>
              <a:rPr lang="ru-RU" dirty="0"/>
              <a:t>Фотография Л.Н. Толстого - </a:t>
            </a:r>
            <a:r>
              <a:rPr lang="rm-CH" dirty="0"/>
              <a:t>http://images.yandex.ru/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Сегодня мы начинаем изучать новый блок произведений: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857250" y="1600200"/>
            <a:ext cx="782955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                     </a:t>
            </a:r>
          </a:p>
          <a:p>
            <a:pPr algn="ctr" eaLnBrk="1" hangingPunct="1">
              <a:buFontTx/>
              <a:buNone/>
            </a:pPr>
            <a:r>
              <a:rPr lang="ru-RU" sz="15000" smtClean="0">
                <a:solidFill>
                  <a:srgbClr val="C00000"/>
                </a:solidFill>
              </a:rPr>
              <a:t>7 Я</a:t>
            </a:r>
            <a:endParaRPr lang="ru-RU" smtClean="0">
              <a:solidFill>
                <a:srgbClr val="C00000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mtClean="0"/>
              <a:t>   Предположите: О чём можно прочитать, изучая этот блок?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12"/>
          <p:cNvSpPr>
            <a:spLocks noChangeArrowheads="1"/>
          </p:cNvSpPr>
          <p:nvPr/>
        </p:nvSpPr>
        <p:spPr bwMode="auto">
          <a:xfrm>
            <a:off x="3571875" y="2500313"/>
            <a:ext cx="2428875" cy="20923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9000" b="1">
                <a:solidFill>
                  <a:srgbClr val="C00000"/>
                </a:solidFill>
                <a:latin typeface="Calibri" pitchFamily="34" charset="0"/>
              </a:rPr>
              <a:t>7 Я</a:t>
            </a:r>
            <a:endParaRPr lang="ru-RU"/>
          </a:p>
        </p:txBody>
      </p:sp>
      <p:sp>
        <p:nvSpPr>
          <p:cNvPr id="5123" name="Oval 5"/>
          <p:cNvSpPr>
            <a:spLocks noChangeArrowheads="1"/>
          </p:cNvSpPr>
          <p:nvPr/>
        </p:nvSpPr>
        <p:spPr bwMode="auto">
          <a:xfrm>
            <a:off x="2928938" y="214313"/>
            <a:ext cx="1857375" cy="8874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 мама</a:t>
            </a:r>
            <a:endParaRPr lang="ru-RU" sz="3200"/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5000625" y="214313"/>
            <a:ext cx="1571625" cy="9064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папа</a:t>
            </a:r>
            <a:endParaRPr lang="ru-RU" sz="3200"/>
          </a:p>
        </p:txBody>
      </p:sp>
      <p:sp>
        <p:nvSpPr>
          <p:cNvPr id="5125" name="Oval 6"/>
          <p:cNvSpPr>
            <a:spLocks noChangeArrowheads="1"/>
          </p:cNvSpPr>
          <p:nvPr/>
        </p:nvSpPr>
        <p:spPr bwMode="auto">
          <a:xfrm>
            <a:off x="928688" y="4500563"/>
            <a:ext cx="2500312" cy="8461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бабушки</a:t>
            </a:r>
            <a:endParaRPr lang="ru-RU" sz="3200"/>
          </a:p>
        </p:txBody>
      </p:sp>
      <p:sp>
        <p:nvSpPr>
          <p:cNvPr id="5126" name="Oval 7"/>
          <p:cNvSpPr>
            <a:spLocks noChangeArrowheads="1"/>
          </p:cNvSpPr>
          <p:nvPr/>
        </p:nvSpPr>
        <p:spPr bwMode="auto">
          <a:xfrm>
            <a:off x="857250" y="1071563"/>
            <a:ext cx="2643188" cy="825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дедушки</a:t>
            </a:r>
            <a:endParaRPr lang="ru-RU" sz="3200"/>
          </a:p>
        </p:txBody>
      </p:sp>
      <p:sp>
        <p:nvSpPr>
          <p:cNvPr id="5127" name="Oval 9"/>
          <p:cNvSpPr>
            <a:spLocks noChangeArrowheads="1"/>
          </p:cNvSpPr>
          <p:nvPr/>
        </p:nvSpPr>
        <p:spPr bwMode="auto">
          <a:xfrm>
            <a:off x="1071563" y="2214563"/>
            <a:ext cx="1981200" cy="8302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дяди</a:t>
            </a:r>
            <a:endParaRPr lang="ru-RU" sz="3200"/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1000125" y="3286125"/>
            <a:ext cx="1981200" cy="8191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тёти</a:t>
            </a:r>
            <a:endParaRPr lang="ru-RU" sz="3200"/>
          </a:p>
        </p:txBody>
      </p:sp>
      <p:sp>
        <p:nvSpPr>
          <p:cNvPr id="5129" name="Oval 2"/>
          <p:cNvSpPr>
            <a:spLocks noChangeArrowheads="1"/>
          </p:cNvSpPr>
          <p:nvPr/>
        </p:nvSpPr>
        <p:spPr bwMode="auto">
          <a:xfrm>
            <a:off x="6429375" y="1857375"/>
            <a:ext cx="2071688" cy="8397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братья</a:t>
            </a:r>
            <a:endParaRPr lang="ru-RU" sz="3200"/>
          </a:p>
        </p:txBody>
      </p:sp>
      <p:sp>
        <p:nvSpPr>
          <p:cNvPr id="5130" name="Oval 3"/>
          <p:cNvSpPr>
            <a:spLocks noChangeArrowheads="1"/>
          </p:cNvSpPr>
          <p:nvPr/>
        </p:nvSpPr>
        <p:spPr bwMode="auto">
          <a:xfrm>
            <a:off x="6357938" y="928688"/>
            <a:ext cx="2000250" cy="8302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сёстры</a:t>
            </a:r>
            <a:endParaRPr lang="ru-RU" sz="3200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6357938" y="4143375"/>
            <a:ext cx="2357437" cy="9286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истории</a:t>
            </a:r>
            <a:endParaRPr lang="ru-RU" sz="3200"/>
          </a:p>
        </p:txBody>
      </p:sp>
      <p:sp>
        <p:nvSpPr>
          <p:cNvPr id="5132" name="Oval 10"/>
          <p:cNvSpPr>
            <a:spLocks noChangeArrowheads="1"/>
          </p:cNvSpPr>
          <p:nvPr/>
        </p:nvSpPr>
        <p:spPr bwMode="auto">
          <a:xfrm>
            <a:off x="1785938" y="5643563"/>
            <a:ext cx="2714625" cy="9382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традиции</a:t>
            </a:r>
            <a:endParaRPr lang="ru-RU" sz="3200"/>
          </a:p>
        </p:txBody>
      </p:sp>
      <p:sp>
        <p:nvSpPr>
          <p:cNvPr id="5133" name="Oval 25"/>
          <p:cNvSpPr>
            <a:spLocks noChangeArrowheads="1"/>
          </p:cNvSpPr>
          <p:nvPr/>
        </p:nvSpPr>
        <p:spPr bwMode="auto">
          <a:xfrm>
            <a:off x="4929188" y="5286375"/>
            <a:ext cx="3071812" cy="13906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Взаимо-отношения</a:t>
            </a:r>
            <a:endParaRPr lang="ru-RU" sz="3200"/>
          </a:p>
        </p:txBody>
      </p:sp>
      <p:sp>
        <p:nvSpPr>
          <p:cNvPr id="5134" name="Oval 1"/>
          <p:cNvSpPr>
            <a:spLocks noChangeArrowheads="1"/>
          </p:cNvSpPr>
          <p:nvPr/>
        </p:nvSpPr>
        <p:spPr bwMode="auto">
          <a:xfrm>
            <a:off x="6715125" y="2786063"/>
            <a:ext cx="2027238" cy="927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случаи</a:t>
            </a:r>
            <a:endParaRPr lang="ru-RU" sz="3200"/>
          </a:p>
        </p:txBody>
      </p:sp>
      <p:cxnSp>
        <p:nvCxnSpPr>
          <p:cNvPr id="5135" name="AutoShape 13"/>
          <p:cNvCxnSpPr>
            <a:cxnSpLocks noChangeShapeType="1"/>
          </p:cNvCxnSpPr>
          <p:nvPr/>
        </p:nvCxnSpPr>
        <p:spPr bwMode="auto">
          <a:xfrm flipH="1" flipV="1">
            <a:off x="4143375" y="1143000"/>
            <a:ext cx="428625" cy="1285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36" name="AutoShape 18"/>
          <p:cNvCxnSpPr>
            <a:cxnSpLocks noChangeShapeType="1"/>
          </p:cNvCxnSpPr>
          <p:nvPr/>
        </p:nvCxnSpPr>
        <p:spPr bwMode="auto">
          <a:xfrm flipH="1">
            <a:off x="3071813" y="3679825"/>
            <a:ext cx="428625" cy="460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37" name="AutoShape 17"/>
          <p:cNvCxnSpPr>
            <a:cxnSpLocks noChangeShapeType="1"/>
          </p:cNvCxnSpPr>
          <p:nvPr/>
        </p:nvCxnSpPr>
        <p:spPr bwMode="auto">
          <a:xfrm flipH="1" flipV="1">
            <a:off x="3071813" y="2786063"/>
            <a:ext cx="57150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38" name="AutoShape 16"/>
          <p:cNvCxnSpPr>
            <a:cxnSpLocks noChangeShapeType="1"/>
          </p:cNvCxnSpPr>
          <p:nvPr/>
        </p:nvCxnSpPr>
        <p:spPr bwMode="auto">
          <a:xfrm flipH="1" flipV="1">
            <a:off x="3357563" y="1785938"/>
            <a:ext cx="857250" cy="714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39" name="AutoShape 15"/>
          <p:cNvCxnSpPr>
            <a:cxnSpLocks noChangeShapeType="1"/>
          </p:cNvCxnSpPr>
          <p:nvPr/>
        </p:nvCxnSpPr>
        <p:spPr bwMode="auto">
          <a:xfrm flipV="1">
            <a:off x="5214938" y="1214438"/>
            <a:ext cx="357187" cy="12144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0" name="AutoShape 14"/>
          <p:cNvCxnSpPr>
            <a:cxnSpLocks noChangeShapeType="1"/>
          </p:cNvCxnSpPr>
          <p:nvPr/>
        </p:nvCxnSpPr>
        <p:spPr bwMode="auto">
          <a:xfrm flipV="1">
            <a:off x="5500688" y="1571625"/>
            <a:ext cx="939800" cy="10001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1" name="AutoShape 21"/>
          <p:cNvCxnSpPr>
            <a:cxnSpLocks noChangeShapeType="1"/>
          </p:cNvCxnSpPr>
          <p:nvPr/>
        </p:nvCxnSpPr>
        <p:spPr bwMode="auto">
          <a:xfrm>
            <a:off x="5857875" y="4071938"/>
            <a:ext cx="642938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2" name="AutoShape 20"/>
          <p:cNvCxnSpPr>
            <a:cxnSpLocks noChangeShapeType="1"/>
          </p:cNvCxnSpPr>
          <p:nvPr/>
        </p:nvCxnSpPr>
        <p:spPr bwMode="auto">
          <a:xfrm flipV="1">
            <a:off x="5857875" y="2500313"/>
            <a:ext cx="571500" cy="3571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3" name="AutoShape 19"/>
          <p:cNvCxnSpPr>
            <a:cxnSpLocks noChangeShapeType="1"/>
          </p:cNvCxnSpPr>
          <p:nvPr/>
        </p:nvCxnSpPr>
        <p:spPr bwMode="auto">
          <a:xfrm flipV="1">
            <a:off x="6000750" y="3357563"/>
            <a:ext cx="642938" cy="82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4" name="AutoShape 24"/>
          <p:cNvCxnSpPr>
            <a:cxnSpLocks noChangeShapeType="1"/>
          </p:cNvCxnSpPr>
          <p:nvPr/>
        </p:nvCxnSpPr>
        <p:spPr bwMode="auto">
          <a:xfrm>
            <a:off x="5357813" y="4643438"/>
            <a:ext cx="285750" cy="6429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5" name="AutoShape 23"/>
          <p:cNvCxnSpPr>
            <a:cxnSpLocks noChangeShapeType="1"/>
          </p:cNvCxnSpPr>
          <p:nvPr/>
        </p:nvCxnSpPr>
        <p:spPr bwMode="auto">
          <a:xfrm flipH="1">
            <a:off x="3857625" y="4643438"/>
            <a:ext cx="523875" cy="8731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146" name="AutoShape 22"/>
          <p:cNvCxnSpPr>
            <a:cxnSpLocks noChangeShapeType="1"/>
          </p:cNvCxnSpPr>
          <p:nvPr/>
        </p:nvCxnSpPr>
        <p:spPr bwMode="auto">
          <a:xfrm flipH="1">
            <a:off x="3429000" y="4286250"/>
            <a:ext cx="428625" cy="2968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147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8" name="Rectangle 4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7200">
              <a:solidFill>
                <a:srgbClr val="C00000"/>
              </a:solidFill>
              <a:latin typeface="Calibri" pitchFamily="34" charset="0"/>
            </a:endParaRPr>
          </a:p>
          <a:p>
            <a:pPr eaLnBrk="0" hangingPunct="0"/>
            <a:r>
              <a:rPr lang="ru-RU" sz="720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71472" y="2000240"/>
            <a:ext cx="8229600" cy="868362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Содержание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786058"/>
            <a:ext cx="682307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7615237" cy="182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Проверим – </a:t>
            </a:r>
          </a:p>
          <a:p>
            <a:pPr eaLnBrk="1" hangingPunct="1">
              <a:buFontTx/>
              <a:buNone/>
            </a:pPr>
            <a:r>
              <a:rPr lang="ru-RU" dirty="0" smtClean="0"/>
              <a:t>  верны ли наши предположения.</a:t>
            </a:r>
          </a:p>
          <a:p>
            <a:pPr eaLnBrk="1" hangingPunct="1">
              <a:buFontTx/>
              <a:buNone/>
            </a:pPr>
            <a:r>
              <a:rPr lang="ru-RU" dirty="0" smtClean="0"/>
              <a:t>  Как мы это можем сделать?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000125" y="857250"/>
            <a:ext cx="76866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- Найдите в содержании произведение </a:t>
            </a:r>
            <a:br>
              <a:rPr lang="ru-RU" smtClean="0"/>
            </a:br>
            <a:r>
              <a:rPr lang="ru-RU" smtClean="0"/>
              <a:t>   </a:t>
            </a:r>
          </a:p>
          <a:p>
            <a:pPr eaLnBrk="1" hangingPunct="1">
              <a:buFontTx/>
              <a:buNone/>
            </a:pPr>
            <a:r>
              <a:rPr lang="ru-RU" smtClean="0"/>
              <a:t>                  «Лучше всех».</a:t>
            </a:r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Char char="-"/>
            </a:pPr>
            <a:r>
              <a:rPr lang="ru-RU" smtClean="0"/>
              <a:t>Кто автор? Л.Н. Толстой</a:t>
            </a:r>
          </a:p>
          <a:p>
            <a:pPr eaLnBrk="1" hangingPunct="1">
              <a:buFontTx/>
              <a:buNone/>
            </a:pPr>
            <a:r>
              <a:rPr lang="ru-RU" smtClean="0"/>
              <a:t>-  Кто знает имя автора полностью?</a:t>
            </a:r>
            <a:br>
              <a:rPr lang="ru-RU" smtClean="0"/>
            </a:br>
            <a:r>
              <a:rPr lang="ru-RU" smtClean="0"/>
              <a:t>(Лев Николаевич Толстой)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143500" y="5072063"/>
            <a:ext cx="3008313" cy="1500187"/>
          </a:xfrm>
        </p:spPr>
        <p:txBody>
          <a:bodyPr/>
          <a:lstStyle/>
          <a:p>
            <a:pPr algn="ctr" eaLnBrk="1" hangingPunct="1"/>
            <a:r>
              <a:rPr lang="ru-RU" sz="3200" smtClean="0">
                <a:solidFill>
                  <a:srgbClr val="C00000"/>
                </a:solidFill>
              </a:rPr>
              <a:t>Лев Николаевич</a:t>
            </a:r>
            <a:br>
              <a:rPr lang="ru-RU" sz="3200" smtClean="0">
                <a:solidFill>
                  <a:srgbClr val="C00000"/>
                </a:solidFill>
              </a:rPr>
            </a:br>
            <a:r>
              <a:rPr lang="ru-RU" sz="3200" smtClean="0">
                <a:solidFill>
                  <a:srgbClr val="C00000"/>
                </a:solidFill>
              </a:rPr>
              <a:t>Толстой</a:t>
            </a:r>
          </a:p>
        </p:txBody>
      </p:sp>
      <p:sp>
        <p:nvSpPr>
          <p:cNvPr id="9219" name="Текст 3"/>
          <p:cNvSpPr>
            <a:spLocks noGrp="1"/>
          </p:cNvSpPr>
          <p:nvPr>
            <p:ph type="body" sz="half" idx="2"/>
          </p:nvPr>
        </p:nvSpPr>
        <p:spPr>
          <a:xfrm>
            <a:off x="785813" y="214313"/>
            <a:ext cx="3786187" cy="6286500"/>
          </a:xfrm>
        </p:spPr>
        <p:txBody>
          <a:bodyPr/>
          <a:lstStyle/>
          <a:p>
            <a:pPr eaLnBrk="1" hangingPunct="1"/>
            <a:r>
              <a:rPr lang="ru-RU" sz="2000" smtClean="0"/>
              <a:t>-Рассмотрите фотографию.</a:t>
            </a:r>
          </a:p>
          <a:p>
            <a:pPr eaLnBrk="1" hangingPunct="1"/>
            <a:r>
              <a:rPr lang="ru-RU" sz="2000" smtClean="0"/>
              <a:t>-Как вы думаете, хорошее ли произведение написал Толстой?</a:t>
            </a:r>
          </a:p>
          <a:p>
            <a:pPr eaLnBrk="1" hangingPunct="1"/>
            <a:r>
              <a:rPr lang="ru-RU" sz="2000" smtClean="0"/>
              <a:t>-Почему вы так думаете?</a:t>
            </a:r>
          </a:p>
          <a:p>
            <a:pPr eaLnBrk="1" hangingPunct="1"/>
            <a:r>
              <a:rPr lang="ru-RU" sz="2000" smtClean="0"/>
              <a:t>(Добрые глаза, похож на дедушку) </a:t>
            </a:r>
          </a:p>
          <a:p>
            <a:pPr eaLnBrk="1" hangingPunct="1"/>
            <a:r>
              <a:rPr lang="ru-RU" sz="2000" smtClean="0"/>
              <a:t>-На какой странице находится произведение? (69).</a:t>
            </a:r>
          </a:p>
          <a:p>
            <a:pPr eaLnBrk="1" hangingPunct="1"/>
            <a:r>
              <a:rPr lang="ru-RU" sz="2000" smtClean="0"/>
              <a:t>- Откройте.</a:t>
            </a:r>
            <a:br>
              <a:rPr lang="ru-RU" sz="2000" smtClean="0"/>
            </a:br>
            <a:r>
              <a:rPr lang="ru-RU" sz="2000" smtClean="0"/>
              <a:t>-Что надо сделать? (прочитать)</a:t>
            </a:r>
          </a:p>
          <a:p>
            <a:pPr eaLnBrk="1" hangingPunct="1"/>
            <a:r>
              <a:rPr lang="ru-RU" sz="2000" smtClean="0"/>
              <a:t>-Для чего нам нужно прочитать текст?</a:t>
            </a:r>
          </a:p>
          <a:p>
            <a:pPr eaLnBrk="1" hangingPunct="1"/>
            <a:r>
              <a:rPr lang="ru-RU" sz="2000" smtClean="0"/>
              <a:t>-Прочитайте самостоятельно.</a:t>
            </a:r>
          </a:p>
        </p:txBody>
      </p:sp>
      <p:pic>
        <p:nvPicPr>
          <p:cNvPr id="9220" name="Содержимое 6" descr="L.N.Tolstoy_Prokudin-Gorsky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14313"/>
            <a:ext cx="4000500" cy="4906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143000" y="1143000"/>
            <a:ext cx="7358063" cy="1519238"/>
          </a:xfrm>
        </p:spPr>
        <p:txBody>
          <a:bodyPr/>
          <a:lstStyle/>
          <a:p>
            <a:pPr algn="ctr" eaLnBrk="1" hangingPunct="1"/>
            <a:r>
              <a:rPr lang="ru-RU" sz="2800" b="0" i="1" smtClean="0">
                <a:latin typeface="Times New Roman" pitchFamily="18" charset="0"/>
                <a:cs typeface="Times New Roman" pitchFamily="18" charset="0"/>
              </a:rPr>
              <a:t>Л. Толстой</a:t>
            </a:r>
            <a:r>
              <a:rPr lang="ru-RU" sz="2800" b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Лучше всех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smtClean="0">
                <a:latin typeface="Times New Roman" pitchFamily="18" charset="0"/>
                <a:cs typeface="Times New Roman" pitchFamily="18" charset="0"/>
              </a:rPr>
              <a:t>быль</a:t>
            </a:r>
            <a:endParaRPr lang="ru-RU" sz="2800" b="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857250" y="3071813"/>
            <a:ext cx="7829550" cy="30543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На улице в толпе заблудилась маленькая девочка. Бегает, кричит, ищет свою маму. Народ спрашивает у неё: «Какая же твоя мама?» А девочка сквозь слёзы говорит: 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«Разве вы не знаете? Моя мама та, что лучше всех».</a:t>
            </a:r>
            <a:endParaRPr lang="ru-RU" sz="2800" smtClean="0"/>
          </a:p>
        </p:txBody>
      </p:sp>
      <p:sp>
        <p:nvSpPr>
          <p:cNvPr id="1024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214313"/>
            <a:ext cx="7500938" cy="1071562"/>
          </a:xfrm>
        </p:spPr>
        <p:txBody>
          <a:bodyPr/>
          <a:lstStyle/>
          <a:p>
            <a:pPr eaLnBrk="1" hangingPunct="1"/>
            <a:r>
              <a:rPr lang="ru-RU" sz="1600" smtClean="0"/>
              <a:t> Задание: </a:t>
            </a:r>
          </a:p>
          <a:p>
            <a:pPr eaLnBrk="1" hangingPunct="1"/>
            <a:r>
              <a:rPr lang="ru-RU" sz="1600" smtClean="0"/>
              <a:t>-Разделите текст на части,</a:t>
            </a:r>
          </a:p>
          <a:p>
            <a:pPr eaLnBrk="1" hangingPunct="1"/>
            <a:r>
              <a:rPr lang="ru-RU" sz="1600" smtClean="0"/>
              <a:t>-Подготовьтесь к выразительному чтению.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214313"/>
            <a:ext cx="7758112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 dirty="0" smtClean="0">
                <a:latin typeface="+mn-lt"/>
                <a:cs typeface="Times New Roman" pitchFamily="18" charset="0"/>
              </a:rPr>
              <a:t>- У кого сколько частей получилось? </a:t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- Проверим.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143000" y="1214438"/>
            <a:ext cx="7472363" cy="4786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C00000"/>
                </a:solidFill>
              </a:rPr>
              <a:t>3 части:</a:t>
            </a:r>
          </a:p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C00000"/>
                </a:solidFill>
              </a:rPr>
              <a:t>1 – узнаём, что девочка потерялась (прочитайте)</a:t>
            </a:r>
          </a:p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C00000"/>
                </a:solidFill>
              </a:rPr>
              <a:t>2 – узнаём, как ведёт себя девочка (прочитайте)</a:t>
            </a:r>
          </a:p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C00000"/>
                </a:solidFill>
              </a:rPr>
              <a:t>3 – узнаём, что говорит девочка (прочитайте)</a:t>
            </a:r>
            <a:br>
              <a:rPr lang="ru-RU" sz="2400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      </a:t>
            </a:r>
            <a:r>
              <a:rPr lang="ru-RU" sz="1800" smtClean="0"/>
              <a:t>(поднимите руки, у кого совпал ответ)</a:t>
            </a:r>
          </a:p>
          <a:p>
            <a:pPr eaLnBrk="1" hangingPunct="1">
              <a:buFontTx/>
              <a:buChar char="-"/>
            </a:pPr>
            <a:r>
              <a:rPr lang="ru-RU" sz="2400" smtClean="0">
                <a:cs typeface="Times New Roman" pitchFamily="18" charset="0"/>
              </a:rPr>
              <a:t>Первое задание выполнили.</a:t>
            </a:r>
          </a:p>
          <a:p>
            <a:pPr eaLnBrk="1" hangingPunct="1">
              <a:buFontTx/>
              <a:buChar char="-"/>
            </a:pPr>
            <a:r>
              <a:rPr lang="ru-RU" sz="2400" smtClean="0">
                <a:cs typeface="Times New Roman" pitchFamily="18" charset="0"/>
              </a:rPr>
              <a:t>Какое было второе задание?</a:t>
            </a:r>
          </a:p>
          <a:p>
            <a:pPr eaLnBrk="1" hangingPunct="1">
              <a:buFontTx/>
              <a:buNone/>
            </a:pPr>
            <a:r>
              <a:rPr lang="ru-RU" sz="2400" smtClean="0"/>
              <a:t>-   Прежде, чем читать выразительно, давайте выясним, как чувствовала себя девочка? (….)</a:t>
            </a:r>
          </a:p>
          <a:p>
            <a:pPr eaLnBrk="1" hangingPunct="1">
              <a:buFontTx/>
              <a:buNone/>
            </a:pPr>
            <a:r>
              <a:rPr lang="ru-RU" sz="2400" smtClean="0"/>
              <a:t>-   Докажите словами из текста: найдите и подчеркните слова, передающие состояние девочки.</a:t>
            </a:r>
            <a:endParaRPr lang="ru-RU" sz="2400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жная полка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664</Words>
  <Application>Microsoft Office PowerPoint</Application>
  <PresentationFormat>Экран (4:3)</PresentationFormat>
  <Paragraphs>144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книжная полка</vt:lpstr>
      <vt:lpstr>Л.Н. Толстой Лучше всех</vt:lpstr>
      <vt:lpstr>Тема урока: Лучше всех</vt:lpstr>
      <vt:lpstr>Сегодня мы начинаем изучать новый блок произведений:</vt:lpstr>
      <vt:lpstr>Слайд 4</vt:lpstr>
      <vt:lpstr>Содержание</vt:lpstr>
      <vt:lpstr>Слайд 6</vt:lpstr>
      <vt:lpstr>Лев Николаевич Толстой</vt:lpstr>
      <vt:lpstr>Л. Толстой Лучше всех быль</vt:lpstr>
      <vt:lpstr>- У кого сколько частей получилось?  - Проверим.</vt:lpstr>
      <vt:lpstr>- Какие чувства испытывала девочка? (испугалась) - Докажите. (сквозь слезы) - Передайте при чтении чувства девочки.  Выразительное чтение текста.</vt:lpstr>
      <vt:lpstr>Слайд 11</vt:lpstr>
      <vt:lpstr>Предлагаю составить обложку к этому произведению.</vt:lpstr>
      <vt:lpstr>      быль = рассказ</vt:lpstr>
      <vt:lpstr>Слайд 14</vt:lpstr>
      <vt:lpstr>Работа по группам: (по 1 человеку  из группы читают у доски)</vt:lpstr>
      <vt:lpstr>Слайд 16</vt:lpstr>
      <vt:lpstr>Синквейн</vt:lpstr>
      <vt:lpstr>Русский народ создал в честь мам много пословиц. Найдите среди предложенных - пословицы о маме: </vt:lpstr>
      <vt:lpstr>- У меня в запасе есть ещё пословица. - Как вы понимаете её смысл?</vt:lpstr>
      <vt:lpstr>Решите проблему:</vt:lpstr>
      <vt:lpstr>О маме написано много книг</vt:lpstr>
      <vt:lpstr>В честь мамы можно писать картины.</vt:lpstr>
      <vt:lpstr>Самая мудрая, сказочная, необыкновенная, мамуля,  самая нежная, прелесть,  звёздочка моя, богиня.</vt:lpstr>
      <vt:lpstr> Рефлексия: - С чего начался наш урок? - Что успели сделать на уроке? - Кому пригодятся знания, полученные сегодня на уроке? - Где вы можете их использовать? 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Л.Н. Толстой Лучше всех</dc:title>
  <dc:creator>25</dc:creator>
  <cp:lastModifiedBy>User</cp:lastModifiedBy>
  <cp:revision>63</cp:revision>
  <dcterms:created xsi:type="dcterms:W3CDTF">2011-03-22T17:35:30Z</dcterms:created>
  <dcterms:modified xsi:type="dcterms:W3CDTF">2016-04-09T18:21:42Z</dcterms:modified>
</cp:coreProperties>
</file>