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7"/>
  </p:notesMasterIdLst>
  <p:sldIdLst>
    <p:sldId id="256" r:id="rId2"/>
    <p:sldId id="258" r:id="rId3"/>
    <p:sldId id="259" r:id="rId4"/>
    <p:sldId id="277" r:id="rId5"/>
    <p:sldId id="260" r:id="rId6"/>
    <p:sldId id="261" r:id="rId7"/>
    <p:sldId id="274"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282" r:id="rId23"/>
    <p:sldId id="283" r:id="rId24"/>
    <p:sldId id="285" r:id="rId25"/>
    <p:sldId id="286" r:id="rId26"/>
    <p:sldId id="287" r:id="rId27"/>
    <p:sldId id="288" r:id="rId28"/>
    <p:sldId id="289" r:id="rId29"/>
    <p:sldId id="290"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27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23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0E8DB-0694-4487-82DB-04579D1829A4}" type="datetimeFigureOut">
              <a:rPr lang="id-ID" smtClean="0"/>
              <a:t>27/12/2013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25D67E-0C23-44A6-8FAB-9ED935BDE214}"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0F3CE7-9D15-4613-857C-6B7A279D177E}" type="slidenum">
              <a:rPr lang="en-US"/>
              <a:pPr/>
              <a:t>7</a:t>
            </a:fld>
            <a:endParaRPr lang="en-US"/>
          </a:p>
        </p:txBody>
      </p:sp>
      <p:sp>
        <p:nvSpPr>
          <p:cNvPr id="15362" name="Rectangle 2"/>
          <p:cNvSpPr>
            <a:spLocks noChangeArrowheads="1" noTextEdit="1"/>
          </p:cNvSpPr>
          <p:nvPr>
            <p:ph type="sldImg"/>
          </p:nvPr>
        </p:nvSpPr>
        <p:spPr>
          <a:ln w="12700" cap="flat"/>
        </p:spPr>
      </p:sp>
      <p:sp>
        <p:nvSpPr>
          <p:cNvPr id="15363" name="Rectangle 3"/>
          <p:cNvSpPr>
            <a:spLocks noGrp="1" noChangeArrowheads="1"/>
          </p:cNvSpPr>
          <p:nvPr>
            <p:ph type="body" idx="1"/>
          </p:nvPr>
        </p:nvSpPr>
        <p:spPr>
          <a:xfrm>
            <a:off x="914400" y="4267200"/>
            <a:ext cx="5029200" cy="4114800"/>
          </a:xfrm>
          <a:noFill/>
          <a:ln/>
        </p:spPr>
        <p:txBody>
          <a:bodyPr lIns="92075" tIns="46038" rIns="92075" bIns="46038"/>
          <a:lstStyle/>
          <a:p>
            <a:r>
              <a:rPr lang="en-GB" sz="1400" b="1">
                <a:latin typeface="Arial" pitchFamily="34" charset="0"/>
              </a:rPr>
              <a:t>GIS components</a:t>
            </a:r>
            <a:endParaRPr lang="en-GB"/>
          </a:p>
          <a:p>
            <a:r>
              <a:rPr lang="en-GB"/>
              <a:t>The key to establishing this type of technology within an information framework for the purposes of decision making is INTEGRATION: the linking together of technology, data and a decision making strategy.</a:t>
            </a:r>
          </a:p>
          <a:p>
            <a:endParaRPr lang="en-GB"/>
          </a:p>
          <a:p>
            <a:r>
              <a:rPr lang="en-GB"/>
              <a:t>What GIS is all about today is the bringing together of </a:t>
            </a:r>
            <a:r>
              <a:rPr lang="en-GB" i="1"/>
              <a:t>spatial analysis</a:t>
            </a:r>
            <a:r>
              <a:rPr lang="en-GB"/>
              <a:t> techniques and digital </a:t>
            </a:r>
            <a:r>
              <a:rPr lang="en-GB" i="1"/>
              <a:t>spatial data</a:t>
            </a:r>
            <a:r>
              <a:rPr lang="en-GB"/>
              <a:t> combined with </a:t>
            </a:r>
            <a:r>
              <a:rPr lang="en-GB" i="1"/>
              <a:t>computer technology.</a:t>
            </a:r>
          </a:p>
          <a:p>
            <a:pPr>
              <a:lnSpc>
                <a:spcPct val="70000"/>
              </a:lnSpc>
            </a:pPr>
            <a:endParaRPr lang="en-GB"/>
          </a:p>
          <a:p>
            <a:r>
              <a:rPr lang="en-GB"/>
              <a:t>But for many, GIS is much more than a computer database and a set of tools: it is also a philosophy for information management. Often GIS can form the core of the information management within an organisation.</a:t>
            </a:r>
          </a:p>
          <a:p>
            <a:endParaRPr lang="en-GB"/>
          </a:p>
          <a:p>
            <a:r>
              <a:rPr lang="en-GB"/>
              <a:t>There are of course other definitions too. GIS is sometimes referred to as the tool whilst the user may be the Spatial Information Scientist! In recent times the whole subject area has also been referred to as Geographic Information Management (GIM) or even Geomatics</a:t>
            </a:r>
          </a:p>
          <a:p>
            <a:pPr>
              <a:lnSpc>
                <a:spcPct val="50000"/>
              </a:lnSpc>
            </a:pPr>
            <a:endParaRPr lang="en-GB"/>
          </a:p>
          <a:p>
            <a:r>
              <a:rPr lang="en-GB"/>
              <a:t>Each of these components will now be examined in further details.</a:t>
            </a:r>
          </a:p>
          <a:p>
            <a:r>
              <a:rPr lang="en-GB"/>
              <a:t>1. Data</a:t>
            </a:r>
          </a:p>
          <a:p>
            <a:r>
              <a:rPr lang="en-GB"/>
              <a:t>2. Software &amp; hardware tools</a:t>
            </a:r>
          </a:p>
          <a:p>
            <a:r>
              <a:rPr lang="en-GB"/>
              <a:t>3. GIS data manipulation &amp; analysis</a:t>
            </a:r>
          </a:p>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397AE6-4F0A-41C4-9011-348D24E651A0}" type="slidenum">
              <a:rPr lang="en-US"/>
              <a:pPr/>
              <a:t>30</a:t>
            </a:fld>
            <a:endParaRPr lang="en-US"/>
          </a:p>
        </p:txBody>
      </p:sp>
      <p:sp>
        <p:nvSpPr>
          <p:cNvPr id="49154" name="Rectangle 2"/>
          <p:cNvSpPr>
            <a:spLocks noChangeArrowheads="1" noTextEdit="1"/>
          </p:cNvSpPr>
          <p:nvPr>
            <p:ph type="sldImg"/>
          </p:nvPr>
        </p:nvSpPr>
        <p:spPr>
          <a:ln w="12700" cap="flat"/>
        </p:spPr>
      </p:sp>
      <p:sp>
        <p:nvSpPr>
          <p:cNvPr id="49155" name="Rectangle 3"/>
          <p:cNvSpPr>
            <a:spLocks noGrp="1" noChangeArrowheads="1"/>
          </p:cNvSpPr>
          <p:nvPr>
            <p:ph type="body" idx="1"/>
          </p:nvPr>
        </p:nvSpPr>
        <p:spPr>
          <a:noFill/>
          <a:ln/>
        </p:spPr>
        <p:txBody>
          <a:bodyPr lIns="92075" tIns="46038" rIns="92075" bIns="46038"/>
          <a:lstStyle/>
          <a:p>
            <a:r>
              <a:rPr lang="en-GB" b="1">
                <a:latin typeface="Arial" pitchFamily="34" charset="0"/>
              </a:rPr>
              <a:t>Modelling the real world</a:t>
            </a:r>
            <a:endParaRPr lang="en-GB"/>
          </a:p>
          <a:p>
            <a:r>
              <a:rPr lang="en-GB"/>
              <a:t>Thus all features can be coded in a digital form that the computer (and GIS) can understand. The slide shows the real world features as we see them, followed by a map representation. The map is then coded into two data models. </a:t>
            </a:r>
          </a:p>
          <a:p>
            <a:r>
              <a:rPr lang="en-GB"/>
              <a:t>Firstly (above) the Vector representation. </a:t>
            </a:r>
          </a:p>
          <a:p>
            <a:r>
              <a:rPr lang="en-GB"/>
              <a:t>Secondly (below) the Raster data model. </a:t>
            </a:r>
          </a:p>
          <a:p>
            <a:r>
              <a:rPr lang="en-GB"/>
              <a:t>Finally these two models when applied will be translated into a series of numbers or codes that the computer can understand.</a:t>
            </a:r>
          </a:p>
          <a:p>
            <a:endParaRPr lang="en-GB"/>
          </a:p>
          <a:p>
            <a:r>
              <a:rPr lang="en-GB"/>
              <a:t>Further examples of these two data models can be found in both Burroughs &amp; McDonnell and also Heywood et 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803C1-1284-41F4-A1E0-1E2600285979}" type="slidenum">
              <a:rPr lang="en-US"/>
              <a:pPr/>
              <a:t>31</a:t>
            </a:fld>
            <a:endParaRPr lang="en-US"/>
          </a:p>
        </p:txBody>
      </p:sp>
      <p:sp>
        <p:nvSpPr>
          <p:cNvPr id="51202" name="Rectangle 2"/>
          <p:cNvSpPr>
            <a:spLocks noChangeArrowheads="1" noTextEdit="1"/>
          </p:cNvSpPr>
          <p:nvPr>
            <p:ph type="sldImg"/>
          </p:nvPr>
        </p:nvSpPr>
        <p:spPr>
          <a:ln w="12700" cap="flat"/>
        </p:spPr>
      </p:sp>
      <p:sp>
        <p:nvSpPr>
          <p:cNvPr id="51203" name="Rectangle 3"/>
          <p:cNvSpPr>
            <a:spLocks noGrp="1" noChangeArrowheads="1"/>
          </p:cNvSpPr>
          <p:nvPr>
            <p:ph type="body" idx="1"/>
          </p:nvPr>
        </p:nvSpPr>
        <p:spPr>
          <a:noFill/>
          <a:ln/>
        </p:spPr>
        <p:txBody>
          <a:bodyPr lIns="92075" tIns="46038" rIns="92075" bIns="46038"/>
          <a:lstStyle/>
          <a:p>
            <a:pPr latinLnBrk="1"/>
            <a:r>
              <a:rPr lang="en-GB" b="1">
                <a:latin typeface="Arial" pitchFamily="34" charset="0"/>
              </a:rPr>
              <a:t>Vector data</a:t>
            </a:r>
            <a:endParaRPr lang="en-GB"/>
          </a:p>
          <a:p>
            <a:pPr latinLnBrk="1"/>
            <a:r>
              <a:rPr lang="en-GB"/>
              <a:t>This slide shows a typical example of some Vector data. It represents land use parcels from an American dataset. Notice how it is possible to colour code different types of land use.</a:t>
            </a:r>
          </a:p>
          <a:p>
            <a:pPr latinLnBrk="1"/>
            <a:endParaRPr lang="en-GB"/>
          </a:p>
          <a:p>
            <a:pPr latinLnBrk="1"/>
            <a:r>
              <a:rPr lang="en-GB" b="1">
                <a:latin typeface="Arial" pitchFamily="34" charset="0"/>
              </a:rPr>
              <a:t>Question</a:t>
            </a:r>
            <a:endParaRPr lang="en-GB"/>
          </a:p>
          <a:p>
            <a:pPr latinLnBrk="1"/>
            <a:r>
              <a:rPr lang="en-GB"/>
              <a:t>Can you think how this is possible? Jot down your ideas.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69BB2-6AF8-4CF0-B491-C410473C31DC}" type="slidenum">
              <a:rPr lang="en-US"/>
              <a:pPr/>
              <a:t>32</a:t>
            </a:fld>
            <a:endParaRPr lang="en-US"/>
          </a:p>
        </p:txBody>
      </p:sp>
      <p:sp>
        <p:nvSpPr>
          <p:cNvPr id="53250" name="Rectangle 2"/>
          <p:cNvSpPr>
            <a:spLocks noChangeArrowheads="1" noTextEdit="1"/>
          </p:cNvSpPr>
          <p:nvPr>
            <p:ph type="sldImg"/>
          </p:nvPr>
        </p:nvSpPr>
        <p:spPr>
          <a:ln w="12700" cap="flat"/>
        </p:spPr>
      </p:sp>
      <p:sp>
        <p:nvSpPr>
          <p:cNvPr id="53251" name="Rectangle 3"/>
          <p:cNvSpPr>
            <a:spLocks noGrp="1" noChangeArrowheads="1"/>
          </p:cNvSpPr>
          <p:nvPr>
            <p:ph type="body" idx="1"/>
          </p:nvPr>
        </p:nvSpPr>
        <p:spPr>
          <a:noFill/>
          <a:ln/>
        </p:spPr>
        <p:txBody>
          <a:bodyPr lIns="92075" tIns="46038" rIns="92075" bIns="46038"/>
          <a:lstStyle/>
          <a:p>
            <a:pPr latinLnBrk="1"/>
            <a:r>
              <a:rPr lang="en-GB" b="1">
                <a:latin typeface="Arial" pitchFamily="34" charset="0"/>
              </a:rPr>
              <a:t>Raster Data</a:t>
            </a:r>
            <a:endParaRPr lang="en-GB"/>
          </a:p>
          <a:p>
            <a:pPr latinLnBrk="1"/>
            <a:r>
              <a:rPr lang="en-GB"/>
              <a:t>This slide shows a typical example of some raster data. It represents an </a:t>
            </a:r>
            <a:r>
              <a:rPr lang="en-GB" b="1"/>
              <a:t>aerial photo/satellite image?</a:t>
            </a:r>
            <a:r>
              <a:rPr lang="en-GB"/>
              <a:t> Of a river valley.</a:t>
            </a:r>
          </a:p>
          <a:p>
            <a:pPr latinLnBrk="1"/>
            <a:endParaRPr lang="en-GB"/>
          </a:p>
          <a:p>
            <a:pPr latinLnBrk="1"/>
            <a:r>
              <a:rPr lang="en-GB" b="1">
                <a:latin typeface="Arial" pitchFamily="34" charset="0"/>
              </a:rPr>
              <a:t>Question</a:t>
            </a:r>
            <a:endParaRPr lang="en-GB"/>
          </a:p>
          <a:p>
            <a:pPr latinLnBrk="1"/>
            <a:r>
              <a:rPr lang="en-GB"/>
              <a:t>What do you think the different colours represent here?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398BB-355B-43FA-B132-03F2D8DCA526}" type="slidenum">
              <a:rPr lang="en-US"/>
              <a:pPr/>
              <a:t>33</a:t>
            </a:fld>
            <a:endParaRPr lang="en-US"/>
          </a:p>
        </p:txBody>
      </p:sp>
      <p:sp>
        <p:nvSpPr>
          <p:cNvPr id="19458" name="Rectangle 2"/>
          <p:cNvSpPr>
            <a:spLocks noChangeArrowheads="1" noTextEdit="1"/>
          </p:cNvSpPr>
          <p:nvPr>
            <p:ph type="sldImg"/>
          </p:nvPr>
        </p:nvSpPr>
        <p:spPr>
          <a:ln w="12700" cap="flat"/>
        </p:spPr>
      </p:sp>
      <p:sp>
        <p:nvSpPr>
          <p:cNvPr id="19459" name="Rectangle 3"/>
          <p:cNvSpPr>
            <a:spLocks noGrp="1" noChangeArrowheads="1"/>
          </p:cNvSpPr>
          <p:nvPr>
            <p:ph type="body" idx="1"/>
          </p:nvPr>
        </p:nvSpPr>
        <p:spPr>
          <a:noFill/>
          <a:ln/>
        </p:spPr>
        <p:txBody>
          <a:bodyPr lIns="92075" tIns="46038" rIns="92075" bIns="46038"/>
          <a:lstStyle/>
          <a:p>
            <a:r>
              <a:rPr lang="en-GB" b="1">
                <a:latin typeface="Arial" pitchFamily="34" charset="0"/>
              </a:rPr>
              <a:t>Manipulation and analysis</a:t>
            </a:r>
            <a:endParaRPr lang="en-GB"/>
          </a:p>
          <a:p>
            <a:r>
              <a:rPr lang="en-GB"/>
              <a:t>To be of any value a GIS must perform a wide range of data manipulation and analysis functions. Thus all </a:t>
            </a:r>
            <a:r>
              <a:rPr lang="en-GB" i="1"/>
              <a:t>good</a:t>
            </a:r>
            <a:r>
              <a:rPr lang="en-GB"/>
              <a:t> GIS systems should be able to answer the types of questions listed above. The only limitations would be the availability of data and the functions of the specific software package.</a:t>
            </a:r>
          </a:p>
          <a:p>
            <a:endParaRPr lang="en-GB"/>
          </a:p>
          <a:p>
            <a:r>
              <a:rPr lang="en-GB"/>
              <a:t>In addition </a:t>
            </a:r>
            <a:r>
              <a:rPr lang="en-GB" i="1"/>
              <a:t>how</a:t>
            </a:r>
            <a:r>
              <a:rPr lang="en-GB"/>
              <a:t> each GIS is used to carry out such analysis will vary. In this course you will be using MapInfo - a Desk top GIS. You will carry out many of these type of questions in terms of MapInfo’s functionality. At the end of the day, however, it will be your interpretation of how the software functions which will determine the type of analysis that can be achieved. </a:t>
            </a:r>
          </a:p>
          <a:p>
            <a:endParaRPr lang="en-GB"/>
          </a:p>
          <a:p>
            <a:r>
              <a:rPr lang="en-GB"/>
              <a:t>Project planning will be an important issue to consider if you decide to carry out further analysis of your own data after completion of this course.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F38F6C-EADB-4F47-83F0-BE836B44FB39}" type="slidenum">
              <a:rPr lang="en-US"/>
              <a:pPr/>
              <a:t>43</a:t>
            </a:fld>
            <a:endParaRPr lang="en-US"/>
          </a:p>
        </p:txBody>
      </p:sp>
      <p:sp>
        <p:nvSpPr>
          <p:cNvPr id="21506" name="Rectangle 2"/>
          <p:cNvSpPr>
            <a:spLocks noChangeArrowheads="1" noTextEdit="1"/>
          </p:cNvSpPr>
          <p:nvPr>
            <p:ph type="sldImg"/>
          </p:nvPr>
        </p:nvSpPr>
        <p:spPr>
          <a:ln w="12700" cap="flat"/>
        </p:spPr>
      </p:sp>
      <p:sp>
        <p:nvSpPr>
          <p:cNvPr id="21507" name="Rectangle 3"/>
          <p:cNvSpPr>
            <a:spLocks noGrp="1" noChangeArrowheads="1"/>
          </p:cNvSpPr>
          <p:nvPr>
            <p:ph type="body" idx="1"/>
          </p:nvPr>
        </p:nvSpPr>
        <p:spPr>
          <a:noFill/>
          <a:ln/>
        </p:spPr>
        <p:txBody>
          <a:bodyPr lIns="92075" tIns="46038" rIns="92075" bIns="46038"/>
          <a:lstStyle/>
          <a:p>
            <a:r>
              <a:rPr lang="en-GB" b="1">
                <a:latin typeface="Arial" pitchFamily="34" charset="0"/>
              </a:rPr>
              <a:t>The benefits of GIS include:</a:t>
            </a:r>
            <a:r>
              <a:rPr lang="en-GB"/>
              <a:t> </a:t>
            </a:r>
          </a:p>
          <a:p>
            <a:r>
              <a:rPr lang="en-GB"/>
              <a:t>Use of GIS software and spatial data should lead to better information management; higher quality analysis; the ability to carry out ‘what if . . ?’ scenarios and improve project efficiency.</a:t>
            </a:r>
          </a:p>
          <a:p>
            <a:endParaRPr lang="en-GB"/>
          </a:p>
          <a:p>
            <a:r>
              <a:rPr lang="en-GB"/>
              <a:t>Remember, however, that many of these achievements are dependent on:</a:t>
            </a:r>
          </a:p>
          <a:p>
            <a:r>
              <a:rPr lang="en-GB"/>
              <a:t>data availability</a:t>
            </a:r>
          </a:p>
          <a:p>
            <a:endParaRPr lang="en-GB"/>
          </a:p>
          <a:p>
            <a:pPr>
              <a:buFontTx/>
              <a:buChar char="•"/>
            </a:pPr>
            <a:r>
              <a:rPr lang="en-GB"/>
              <a:t>the ease of use of the GIS software</a:t>
            </a:r>
          </a:p>
          <a:p>
            <a:pPr>
              <a:buFontTx/>
              <a:buChar char="•"/>
            </a:pPr>
            <a:r>
              <a:rPr lang="en-GB"/>
              <a:t>the understanding of the problem to be solved</a:t>
            </a:r>
          </a:p>
          <a:p>
            <a:pPr>
              <a:buFontTx/>
              <a:buChar char="•"/>
            </a:pPr>
            <a:r>
              <a:rPr lang="en-GB"/>
              <a:t>the time available</a:t>
            </a:r>
          </a:p>
          <a:p>
            <a:pPr>
              <a:buFontTx/>
              <a:buChar char="•"/>
            </a:pPr>
            <a:r>
              <a:rPr lang="en-GB"/>
              <a:t>the amount of funding for the project in hand</a:t>
            </a:r>
          </a:p>
          <a:p>
            <a:endParaRPr lang="en-GB"/>
          </a:p>
          <a:p>
            <a:r>
              <a:rPr lang="en-GB"/>
              <a:t>A project may take longer than you first anticipate . . .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CB049-9E12-42F7-AD27-C7A914AC254C}" type="slidenum">
              <a:rPr lang="en-US"/>
              <a:pPr/>
              <a:t>44</a:t>
            </a:fld>
            <a:endParaRPr lang="en-US"/>
          </a:p>
        </p:txBody>
      </p:sp>
      <p:sp>
        <p:nvSpPr>
          <p:cNvPr id="23554" name="Rectangle 2"/>
          <p:cNvSpPr>
            <a:spLocks noChangeArrowheads="1" noTextEdit="1"/>
          </p:cNvSpPr>
          <p:nvPr>
            <p:ph type="sldImg"/>
          </p:nvPr>
        </p:nvSpPr>
        <p:spPr>
          <a:ln w="12700" cap="flat"/>
        </p:spPr>
      </p:sp>
      <p:sp>
        <p:nvSpPr>
          <p:cNvPr id="23555" name="Rectangle 3"/>
          <p:cNvSpPr>
            <a:spLocks noGrp="1" noChangeArrowheads="1"/>
          </p:cNvSpPr>
          <p:nvPr>
            <p:ph type="body" idx="1"/>
          </p:nvPr>
        </p:nvSpPr>
        <p:spPr>
          <a:xfrm>
            <a:off x="838200" y="4191000"/>
            <a:ext cx="5029200" cy="4114800"/>
          </a:xfrm>
          <a:noFill/>
          <a:ln/>
        </p:spPr>
        <p:txBody>
          <a:bodyPr lIns="92075" tIns="46038" rIns="92075" bIns="46038"/>
          <a:lstStyle/>
          <a:p>
            <a:r>
              <a:rPr lang="en-GB" sz="1400" b="1">
                <a:latin typeface="Arial" pitchFamily="34" charset="0"/>
              </a:rPr>
              <a:t>GIS Applications</a:t>
            </a:r>
            <a:endParaRPr lang="en-GB"/>
          </a:p>
          <a:p>
            <a:pPr>
              <a:lnSpc>
                <a:spcPct val="80000"/>
              </a:lnSpc>
            </a:pPr>
            <a:r>
              <a:rPr lang="en-GB" b="1">
                <a:latin typeface="Arial" pitchFamily="34" charset="0"/>
              </a:rPr>
              <a:t>Facilities management:</a:t>
            </a:r>
            <a:r>
              <a:rPr lang="en-GB"/>
              <a:t> Utilities such as electricity, gas, water and cable communication companies all use GIS systems to store, retrieve and analyse their plant and materials. Areas such as customer responses, demand forecasting, fault analysis, network assessment analysis, site planning, strategic planning and market analysis can be generated by the GIS.</a:t>
            </a:r>
          </a:p>
          <a:p>
            <a:pPr>
              <a:lnSpc>
                <a:spcPct val="80000"/>
              </a:lnSpc>
            </a:pPr>
            <a:r>
              <a:rPr lang="en-GB" b="1">
                <a:latin typeface="Arial" pitchFamily="34" charset="0"/>
              </a:rPr>
              <a:t>Marketing and retailing:</a:t>
            </a:r>
            <a:r>
              <a:rPr lang="en-GB"/>
              <a:t> these applications tend towards targeting customers and identifying potential markets for customers. The extensive datasets generated from the use of loyalty cards can also be used in conjunction with GIS. Other applications may include: media planning, territory allocation and prospect analysis.</a:t>
            </a:r>
          </a:p>
          <a:p>
            <a:pPr>
              <a:lnSpc>
                <a:spcPct val="80000"/>
              </a:lnSpc>
            </a:pPr>
            <a:r>
              <a:rPr lang="en-GB" b="1">
                <a:latin typeface="Arial" pitchFamily="34" charset="0"/>
              </a:rPr>
              <a:t>Environmental:</a:t>
            </a:r>
            <a:r>
              <a:rPr lang="en-GB"/>
              <a:t> Forestry management, impact analysis, resource management, coastal zone mapping, geophysical &amp; geotechnical surveys.</a:t>
            </a:r>
          </a:p>
          <a:p>
            <a:pPr>
              <a:lnSpc>
                <a:spcPct val="80000"/>
              </a:lnSpc>
            </a:pPr>
            <a:r>
              <a:rPr lang="en-GB" b="1">
                <a:latin typeface="Arial" pitchFamily="34" charset="0"/>
              </a:rPr>
              <a:t>Transport/vehicle routing:</a:t>
            </a:r>
            <a:r>
              <a:rPr lang="en-GB"/>
              <a:t> this is an example of ‘real-time’ GIS and is used particularly by vehicle routing companies and the emergency services who need to know where there vehicles are located at any given time. Vehicle routing can also be assessed in terms of least cost or efficiency. In addition GIS may also be used for; dispatch, scheduling, franchise planning as well as route planning.</a:t>
            </a:r>
          </a:p>
          <a:p>
            <a:pPr>
              <a:lnSpc>
                <a:spcPct val="80000"/>
              </a:lnSpc>
            </a:pPr>
            <a:r>
              <a:rPr lang="en-GB" b="1">
                <a:latin typeface="Arial" pitchFamily="34" charset="0"/>
              </a:rPr>
              <a:t>Health:</a:t>
            </a:r>
            <a:r>
              <a:rPr lang="en-GB"/>
              <a:t> Disease mapping as well as epidemiology, facility planning, provider &amp; purchaser planning, expenditure monitoring and patient analysis can all be carried out using GIS.</a:t>
            </a:r>
          </a:p>
          <a:p>
            <a:pPr>
              <a:lnSpc>
                <a:spcPct val="80000"/>
              </a:lnSpc>
            </a:pPr>
            <a:r>
              <a:rPr lang="en-GB" b="1">
                <a:latin typeface="Arial" pitchFamily="34" charset="0"/>
              </a:rPr>
              <a:t>Insurance:</a:t>
            </a:r>
            <a:r>
              <a:rPr lang="en-GB"/>
              <a:t> risk distribution analysis, catastrophe planning, customer service analysis, hazard &amp; prediction analysis and underwriting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03474-C641-49B5-84B7-7759105158B8}" type="slidenum">
              <a:rPr lang="en-US"/>
              <a:pPr/>
              <a:t>22</a:t>
            </a:fld>
            <a:endParaRPr lang="en-US"/>
          </a:p>
        </p:txBody>
      </p:sp>
      <p:sp>
        <p:nvSpPr>
          <p:cNvPr id="28674" name="Rectangle 2"/>
          <p:cNvSpPr>
            <a:spLocks noChangeArrowheads="1" noTextEdit="1"/>
          </p:cNvSpPr>
          <p:nvPr>
            <p:ph type="sldImg"/>
          </p:nvPr>
        </p:nvSpPr>
        <p:spPr>
          <a:ln w="12700" cap="flat"/>
        </p:spPr>
      </p:sp>
      <p:sp>
        <p:nvSpPr>
          <p:cNvPr id="28675" name="Rectangle 3"/>
          <p:cNvSpPr>
            <a:spLocks noGrp="1" noChangeArrowheads="1"/>
          </p:cNvSpPr>
          <p:nvPr>
            <p:ph type="body" idx="1"/>
          </p:nvPr>
        </p:nvSpPr>
        <p:spPr>
          <a:noFill/>
          <a:ln/>
        </p:spPr>
        <p:txBody>
          <a:bodyPr lIns="92075" tIns="46038" rIns="92075" bIns="46038"/>
          <a:lstStyle/>
          <a:p>
            <a:r>
              <a:rPr lang="en-GB" sz="1400" b="1">
                <a:latin typeface="Arial" pitchFamily="34" charset="0"/>
              </a:rPr>
              <a:t>Characteristics of spatial data</a:t>
            </a:r>
            <a:endParaRPr lang="en-GB"/>
          </a:p>
          <a:p>
            <a:pPr algn="just"/>
            <a:r>
              <a:rPr lang="en-GB"/>
              <a:t>This can be expressed in many ways. It may, however, differ in terms of:</a:t>
            </a:r>
          </a:p>
          <a:p>
            <a:pPr lvl="2" algn="just">
              <a:lnSpc>
                <a:spcPct val="120000"/>
              </a:lnSpc>
              <a:buFont typeface="Symbol" pitchFamily="18" charset="2"/>
              <a:buChar char="·"/>
            </a:pPr>
            <a:r>
              <a:rPr lang="en-GB"/>
              <a:t>Method </a:t>
            </a:r>
            <a:r>
              <a:rPr lang="en-GB" i="1"/>
              <a:t>e.g. co-ordinate, place name, Post Code</a:t>
            </a:r>
            <a:endParaRPr lang="en-GB"/>
          </a:p>
          <a:p>
            <a:pPr lvl="2" algn="just">
              <a:buFont typeface="Symbol" pitchFamily="18" charset="2"/>
              <a:buChar char="·"/>
            </a:pPr>
            <a:r>
              <a:rPr lang="en-GB"/>
              <a:t>Precision </a:t>
            </a:r>
            <a:r>
              <a:rPr lang="en-GB" i="1"/>
              <a:t>e.g. &lt;1.0m, City name, Post Code sector</a:t>
            </a:r>
            <a:endParaRPr lang="en-GB"/>
          </a:p>
          <a:p>
            <a:pPr lvl="2" algn="just">
              <a:buFont typeface="Symbol" pitchFamily="18" charset="2"/>
              <a:buChar char="·"/>
            </a:pPr>
            <a:r>
              <a:rPr lang="en-GB"/>
              <a:t>Accuracy </a:t>
            </a:r>
            <a:r>
              <a:rPr lang="en-GB" i="1"/>
              <a:t>e.g. centre of building, front door position</a:t>
            </a:r>
            <a:endParaRPr lang="en-GB"/>
          </a:p>
          <a:p>
            <a:pPr>
              <a:lnSpc>
                <a:spcPct val="120000"/>
              </a:lnSpc>
            </a:pPr>
            <a:r>
              <a:rPr lang="en-GB"/>
              <a:t>Examine the spatial data descriptions in the slide, then attempt to answer the following question:</a:t>
            </a:r>
          </a:p>
          <a:p>
            <a:pPr algn="just"/>
            <a:endParaRPr lang="en-GB"/>
          </a:p>
          <a:p>
            <a:pPr algn="just"/>
            <a:r>
              <a:rPr lang="en-GB" b="1">
                <a:latin typeface="Arial" pitchFamily="34" charset="0"/>
              </a:rPr>
              <a:t>Question</a:t>
            </a:r>
            <a:endParaRPr lang="en-GB"/>
          </a:p>
          <a:p>
            <a:pPr algn="just"/>
            <a:r>
              <a:rPr lang="en-GB"/>
              <a:t>Could you describe your current location in these terms?</a:t>
            </a:r>
          </a:p>
          <a:p>
            <a:pPr algn="just"/>
            <a:endParaRPr lang="en-GB"/>
          </a:p>
          <a:p>
            <a:pPr algn="just"/>
            <a:r>
              <a:rPr lang="en-GB">
                <a:latin typeface="Arial" pitchFamily="34" charset="0"/>
              </a:rPr>
              <a:t>Name of building:</a:t>
            </a:r>
          </a:p>
          <a:p>
            <a:pPr algn="just"/>
            <a:r>
              <a:rPr lang="en-GB">
                <a:latin typeface="Arial" pitchFamily="34" charset="0"/>
              </a:rPr>
              <a:t>Post Code:</a:t>
            </a:r>
          </a:p>
          <a:p>
            <a:pPr algn="just"/>
            <a:r>
              <a:rPr lang="en-GB">
                <a:latin typeface="Arial" pitchFamily="34" charset="0"/>
              </a:rPr>
              <a:t>Grid reference:</a:t>
            </a:r>
          </a:p>
          <a:p>
            <a:pPr algn="just"/>
            <a:r>
              <a:rPr lang="en-GB">
                <a:latin typeface="Arial" pitchFamily="34" charset="0"/>
              </a:rPr>
              <a:t>Latitude/Longitude:</a:t>
            </a:r>
          </a:p>
          <a:p>
            <a:pPr algn="just"/>
            <a:r>
              <a:rPr lang="en-GB">
                <a:latin typeface="Arial" pitchFamily="34" charset="0"/>
              </a:rPr>
              <a:t>Other spatial reference:</a:t>
            </a:r>
          </a:p>
          <a:p>
            <a:pPr algn="just"/>
            <a:endParaRPr lang="en-GB"/>
          </a:p>
          <a:p>
            <a:pPr algn="just"/>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9292C-0FCD-4D92-8890-5B4C72C7E9C6}" type="slidenum">
              <a:rPr lang="en-US"/>
              <a:pPr/>
              <a:t>23</a:t>
            </a:fld>
            <a:endParaRPr lang="en-US"/>
          </a:p>
        </p:txBody>
      </p:sp>
      <p:sp>
        <p:nvSpPr>
          <p:cNvPr id="30722" name="Rectangle 2"/>
          <p:cNvSpPr>
            <a:spLocks noChangeArrowheads="1" noTextEdit="1"/>
          </p:cNvSpPr>
          <p:nvPr>
            <p:ph type="sldImg"/>
          </p:nvPr>
        </p:nvSpPr>
        <p:spPr>
          <a:ln w="12700" cap="flat"/>
        </p:spPr>
      </p:sp>
      <p:sp>
        <p:nvSpPr>
          <p:cNvPr id="30723" name="Rectangle 3"/>
          <p:cNvSpPr>
            <a:spLocks noGrp="1" noChangeArrowheads="1"/>
          </p:cNvSpPr>
          <p:nvPr>
            <p:ph type="body" idx="1"/>
          </p:nvPr>
        </p:nvSpPr>
        <p:spPr>
          <a:noFill/>
          <a:ln/>
        </p:spPr>
        <p:txBody>
          <a:bodyPr lIns="92075" tIns="46038" rIns="92075" bIns="46038"/>
          <a:lstStyle/>
          <a:p>
            <a:r>
              <a:rPr lang="en-GB" sz="1400" b="1">
                <a:latin typeface="Arial" pitchFamily="34" charset="0"/>
              </a:rPr>
              <a:t>Characteristics of spatial data: Geometry</a:t>
            </a:r>
            <a:endParaRPr lang="en-GB"/>
          </a:p>
          <a:p>
            <a:pPr algn="just"/>
            <a:r>
              <a:rPr lang="en-GB"/>
              <a:t>It is also important to remember that geographical information often has shape associated with it. The forms might be: the shape of a building; the course of a river or even the relief of the landscape. </a:t>
            </a:r>
          </a:p>
          <a:p>
            <a:pPr algn="just"/>
            <a:endParaRPr lang="en-GB"/>
          </a:p>
          <a:p>
            <a:pPr algn="just"/>
            <a:r>
              <a:rPr lang="en-GB"/>
              <a:t>Using the example of Kingston University again, have a look at Figure above and examine the geometry or shape of the University buildings.</a:t>
            </a:r>
          </a:p>
          <a:p>
            <a:pPr algn="just"/>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2A721-2BDC-47BA-8D05-B621AA9C4B1F}" type="slidenum">
              <a:rPr lang="en-US"/>
              <a:pPr/>
              <a:t>24</a:t>
            </a:fld>
            <a:endParaRPr lang="en-US"/>
          </a:p>
        </p:txBody>
      </p:sp>
      <p:sp>
        <p:nvSpPr>
          <p:cNvPr id="34818" name="Rectangle 2"/>
          <p:cNvSpPr>
            <a:spLocks noChangeArrowheads="1" noTextEdit="1"/>
          </p:cNvSpPr>
          <p:nvPr>
            <p:ph type="sldImg"/>
          </p:nvPr>
        </p:nvSpPr>
        <p:spPr>
          <a:ln w="12700" cap="flat"/>
        </p:spPr>
      </p:sp>
      <p:sp>
        <p:nvSpPr>
          <p:cNvPr id="34819" name="Rectangle 3"/>
          <p:cNvSpPr>
            <a:spLocks noGrp="1" noChangeArrowheads="1"/>
          </p:cNvSpPr>
          <p:nvPr>
            <p:ph type="body" idx="1"/>
          </p:nvPr>
        </p:nvSpPr>
        <p:spPr>
          <a:noFill/>
          <a:ln/>
        </p:spPr>
        <p:txBody>
          <a:bodyPr lIns="92075" tIns="46038" rIns="92075" bIns="46038"/>
          <a:lstStyle/>
          <a:p>
            <a:r>
              <a:rPr lang="en-GB" b="1">
                <a:latin typeface="Arial" pitchFamily="34" charset="0"/>
              </a:rPr>
              <a:t>Spatial data examples</a:t>
            </a:r>
            <a:r>
              <a:rPr lang="en-GB"/>
              <a:t> </a:t>
            </a:r>
          </a:p>
          <a:p>
            <a:r>
              <a:rPr lang="en-GB" b="1"/>
              <a:t>Socio-economic data</a:t>
            </a:r>
            <a:r>
              <a:rPr lang="en-GB"/>
              <a:t> is widely available, often from  national and local government, and is usually the product of population surveys and censuses. This data is also used by a number of commercial vendors who combine census information with other datasets to produce neighbourhood profiles classifying particular areas for marketing purposes. This ability to recognise particular markets based on geographical datasets is known as </a:t>
            </a:r>
            <a:r>
              <a:rPr lang="en-GB" i="1"/>
              <a:t>Geodemographics</a:t>
            </a:r>
            <a:r>
              <a:rPr lang="en-GB"/>
              <a:t> and is one of the fastest growth areas within GIS. </a:t>
            </a:r>
          </a:p>
          <a:p>
            <a:endParaRPr lang="en-GB" b="1"/>
          </a:p>
          <a:p>
            <a:r>
              <a:rPr lang="en-GB" b="1"/>
              <a:t>Environmental Data</a:t>
            </a:r>
            <a:r>
              <a:rPr lang="en-GB"/>
              <a:t> 	</a:t>
            </a:r>
          </a:p>
          <a:p>
            <a:r>
              <a:rPr lang="en-GB"/>
              <a:t>The collection and analysis of  information about the environment was one of the driving forces behind the development of GIS and continues to be an important application area. Environmental data sets often tend to be large and require considerable management. </a:t>
            </a:r>
          </a:p>
          <a:p>
            <a:endParaRPr lang="en-GB"/>
          </a:p>
          <a:p>
            <a:r>
              <a:rPr lang="en-GB"/>
              <a:t>Environmental data often includes boundaries between vegetation types, for example, which are fuzzy i.e. they are not defined by a simple line. Conversely, socio-economic data is usually related to administrative boundaries, which are sharp if artificial.</a:t>
            </a:r>
          </a:p>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28C42C-F118-46F6-BBC4-2719CBC0C283}" type="slidenum">
              <a:rPr lang="en-US"/>
              <a:pPr/>
              <a:t>25</a:t>
            </a:fld>
            <a:endParaRPr lang="en-US"/>
          </a:p>
        </p:txBody>
      </p:sp>
      <p:sp>
        <p:nvSpPr>
          <p:cNvPr id="38914" name="Rectangle 2"/>
          <p:cNvSpPr>
            <a:spLocks noChangeArrowheads="1" noTextEdit="1"/>
          </p:cNvSpPr>
          <p:nvPr>
            <p:ph type="sldImg"/>
          </p:nvPr>
        </p:nvSpPr>
        <p:spPr>
          <a:ln w="12700" cap="flat"/>
        </p:spPr>
      </p:sp>
      <p:sp>
        <p:nvSpPr>
          <p:cNvPr id="38915" name="Rectangle 3"/>
          <p:cNvSpPr>
            <a:spLocks noGrp="1" noChangeArrowheads="1"/>
          </p:cNvSpPr>
          <p:nvPr>
            <p:ph type="body" idx="1"/>
          </p:nvPr>
        </p:nvSpPr>
        <p:spPr>
          <a:noFill/>
          <a:ln/>
        </p:spPr>
        <p:txBody>
          <a:bodyPr lIns="92075" tIns="46038" rIns="92075" bIns="46038"/>
          <a:lstStyle/>
          <a:p>
            <a:pPr latinLnBrk="1"/>
            <a:r>
              <a:rPr lang="en-GB" b="1">
                <a:latin typeface="Arial" pitchFamily="34" charset="0"/>
              </a:rPr>
              <a:t>Data modelling - Step 1</a:t>
            </a:r>
            <a:endParaRPr lang="en-GB"/>
          </a:p>
          <a:p>
            <a:pPr latinLnBrk="1"/>
            <a:r>
              <a:rPr lang="en-GB"/>
              <a:t>It is important to identify the features that one can see. Look at the photograph of the marketplace in Kingston-upon-Thames and see if you can identify any of the features listed above. </a:t>
            </a:r>
          </a:p>
          <a:p>
            <a:pPr latinLnBrk="1"/>
            <a:r>
              <a:rPr lang="en-GB" b="1">
                <a:latin typeface="Arial" pitchFamily="34" charset="0"/>
              </a:rPr>
              <a:t>Question</a:t>
            </a:r>
            <a:endParaRPr lang="en-GB"/>
          </a:p>
          <a:p>
            <a:pPr latinLnBrk="1"/>
            <a:r>
              <a:rPr lang="en-GB"/>
              <a:t>Perhaps you can identify other features? Jot them down here.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369418-41CB-4B23-B26D-94EC2538E4D4}" type="slidenum">
              <a:rPr lang="en-US"/>
              <a:pPr/>
              <a:t>26</a:t>
            </a:fld>
            <a:endParaRPr lang="en-US"/>
          </a:p>
        </p:txBody>
      </p:sp>
      <p:sp>
        <p:nvSpPr>
          <p:cNvPr id="40962" name="Rectangle 2"/>
          <p:cNvSpPr>
            <a:spLocks noChangeArrowheads="1" noTextEdit="1"/>
          </p:cNvSpPr>
          <p:nvPr>
            <p:ph type="sldImg"/>
          </p:nvPr>
        </p:nvSpPr>
        <p:spPr>
          <a:ln w="12700" cap="flat"/>
        </p:spPr>
      </p:sp>
      <p:sp>
        <p:nvSpPr>
          <p:cNvPr id="40963" name="Rectangle 3"/>
          <p:cNvSpPr>
            <a:spLocks noGrp="1" noChangeArrowheads="1"/>
          </p:cNvSpPr>
          <p:nvPr>
            <p:ph type="body" idx="1"/>
          </p:nvPr>
        </p:nvSpPr>
        <p:spPr>
          <a:noFill/>
          <a:ln/>
        </p:spPr>
        <p:txBody>
          <a:bodyPr lIns="92075" tIns="46038" rIns="92075" bIns="46038"/>
          <a:lstStyle/>
          <a:p>
            <a:pPr latinLnBrk="1"/>
            <a:r>
              <a:rPr lang="en-GB" b="1">
                <a:latin typeface="Arial" pitchFamily="34" charset="0"/>
              </a:rPr>
              <a:t>Data modelling - Step 2</a:t>
            </a:r>
            <a:endParaRPr lang="en-GB"/>
          </a:p>
          <a:p>
            <a:pPr latinLnBrk="1"/>
            <a:r>
              <a:rPr lang="en-GB"/>
              <a:t>It is now important to identify these features into three categories: point, line or polygon</a:t>
            </a:r>
          </a:p>
          <a:p>
            <a:pPr latinLnBrk="1"/>
            <a:endParaRPr lang="en-GB"/>
          </a:p>
          <a:p>
            <a:pPr latinLnBrk="1"/>
            <a:r>
              <a:rPr lang="en-GB" b="1">
                <a:latin typeface="Arial" pitchFamily="34" charset="0"/>
              </a:rPr>
              <a:t>Question</a:t>
            </a:r>
            <a:endParaRPr lang="en-GB"/>
          </a:p>
          <a:p>
            <a:pPr latinLnBrk="1"/>
            <a:r>
              <a:rPr lang="en-GB"/>
              <a:t>Identify the following features using one of these categories for each</a:t>
            </a:r>
          </a:p>
          <a:p>
            <a:pPr latinLnBrk="1"/>
            <a:endParaRPr lang="en-GB"/>
          </a:p>
          <a:p>
            <a:pPr lvl="1">
              <a:spcBef>
                <a:spcPct val="20000"/>
              </a:spcBef>
            </a:pPr>
            <a:r>
              <a:rPr lang="en-GB" sz="1400" b="1">
                <a:latin typeface="Arial" pitchFamily="34" charset="0"/>
              </a:rPr>
              <a:t>Feature		Category</a:t>
            </a:r>
            <a:endParaRPr lang="en-GB" sz="1400">
              <a:latin typeface="Arial" pitchFamily="34" charset="0"/>
            </a:endParaRPr>
          </a:p>
          <a:p>
            <a:pPr lvl="1">
              <a:spcBef>
                <a:spcPct val="20000"/>
              </a:spcBef>
            </a:pPr>
            <a:r>
              <a:rPr lang="en-GB" sz="1400">
                <a:latin typeface="Arial" pitchFamily="34" charset="0"/>
              </a:rPr>
              <a:t>Buildings</a:t>
            </a:r>
          </a:p>
          <a:p>
            <a:pPr lvl="1">
              <a:spcBef>
                <a:spcPct val="20000"/>
              </a:spcBef>
            </a:pPr>
            <a:r>
              <a:rPr lang="en-GB" sz="1400">
                <a:latin typeface="Arial" pitchFamily="34" charset="0"/>
              </a:rPr>
              <a:t>Road centrelines</a:t>
            </a:r>
          </a:p>
          <a:p>
            <a:pPr lvl="1">
              <a:spcBef>
                <a:spcPct val="20000"/>
              </a:spcBef>
            </a:pPr>
            <a:r>
              <a:rPr lang="en-GB" sz="1400">
                <a:latin typeface="Arial" pitchFamily="34" charset="0"/>
              </a:rPr>
              <a:t>Lamp columns</a:t>
            </a:r>
          </a:p>
          <a:p>
            <a:pPr lvl="1">
              <a:spcBef>
                <a:spcPct val="20000"/>
              </a:spcBef>
            </a:pPr>
            <a:r>
              <a:rPr lang="en-GB" sz="1400">
                <a:latin typeface="Arial" pitchFamily="34" charset="0"/>
              </a:rPr>
              <a:t>Gas pipes</a:t>
            </a:r>
          </a:p>
          <a:p>
            <a:pPr lvl="1">
              <a:spcBef>
                <a:spcPct val="20000"/>
              </a:spcBef>
            </a:pPr>
            <a:r>
              <a:rPr lang="en-GB" sz="1400">
                <a:latin typeface="Arial" pitchFamily="34" charset="0"/>
              </a:rPr>
              <a:t>CTV Access covers</a:t>
            </a:r>
          </a:p>
          <a:p>
            <a:pPr lvl="1">
              <a:spcBef>
                <a:spcPct val="20000"/>
              </a:spcBef>
            </a:pPr>
            <a:r>
              <a:rPr lang="en-GB" sz="1400">
                <a:latin typeface="Arial" pitchFamily="34" charset="0"/>
              </a:rPr>
              <a:t>Road surfaces</a:t>
            </a:r>
          </a:p>
          <a:p>
            <a:pPr latinLnBrk="1"/>
            <a:endParaRPr lang="en-GB"/>
          </a:p>
          <a:p>
            <a:pPr latinLnBrk="1"/>
            <a:r>
              <a:rPr lang="en-GB"/>
              <a:t>Remember that as you continue to model the spatial data, you will move further away from the physical representation of the feature (Heywood et al 1998)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16DA1-A521-4E37-8334-822D5AD025A3}" type="slidenum">
              <a:rPr lang="en-US"/>
              <a:pPr/>
              <a:t>27</a:t>
            </a:fld>
            <a:endParaRPr lang="en-US"/>
          </a:p>
        </p:txBody>
      </p:sp>
      <p:sp>
        <p:nvSpPr>
          <p:cNvPr id="43010" name="Rectangle 2"/>
          <p:cNvSpPr>
            <a:spLocks noChangeArrowheads="1" noTextEdit="1"/>
          </p:cNvSpPr>
          <p:nvPr>
            <p:ph type="sldImg"/>
          </p:nvPr>
        </p:nvSpPr>
        <p:spPr>
          <a:xfrm>
            <a:off x="1141413" y="684213"/>
            <a:ext cx="4572000" cy="3429000"/>
          </a:xfrm>
          <a:ln w="12700" cap="flat"/>
        </p:spPr>
      </p:sp>
      <p:sp>
        <p:nvSpPr>
          <p:cNvPr id="43011" name="Rectangle 3"/>
          <p:cNvSpPr>
            <a:spLocks noGrp="1" noChangeArrowheads="1"/>
          </p:cNvSpPr>
          <p:nvPr>
            <p:ph type="body" idx="1"/>
          </p:nvPr>
        </p:nvSpPr>
        <p:spPr>
          <a:noFill/>
          <a:ln/>
        </p:spPr>
        <p:txBody>
          <a:bodyPr lIns="92075" tIns="46038" rIns="92075" bIns="46038"/>
          <a:lstStyle/>
          <a:p>
            <a:pPr latinLnBrk="1"/>
            <a:r>
              <a:rPr lang="en-GB" b="1">
                <a:latin typeface="Arial" pitchFamily="34" charset="0"/>
              </a:rPr>
              <a:t>Data Modelling - Step 3</a:t>
            </a:r>
            <a:endParaRPr lang="en-GB"/>
          </a:p>
          <a:p>
            <a:pPr latinLnBrk="1"/>
            <a:r>
              <a:rPr lang="en-GB"/>
              <a:t>Finally you can identify your features in terms of geometry. Look at the large building in the centre of the photograph. Then examine the geometrical representation of the marketplace buildings in Kingston-upon-Thames. </a:t>
            </a:r>
          </a:p>
          <a:p>
            <a:pPr latinLnBrk="1"/>
            <a:endParaRPr lang="en-GB"/>
          </a:p>
          <a:p>
            <a:pPr latinLnBrk="1"/>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FC1142-4C77-4884-A4A4-B0448D930870}" type="slidenum">
              <a:rPr lang="en-US"/>
              <a:pPr/>
              <a:t>28</a:t>
            </a:fld>
            <a:endParaRPr lang="en-US"/>
          </a:p>
        </p:txBody>
      </p:sp>
      <p:sp>
        <p:nvSpPr>
          <p:cNvPr id="45058" name="Rectangle 2"/>
          <p:cNvSpPr>
            <a:spLocks noChangeArrowheads="1" noTextEdit="1"/>
          </p:cNvSpPr>
          <p:nvPr>
            <p:ph type="sldImg"/>
          </p:nvPr>
        </p:nvSpPr>
        <p:spPr>
          <a:ln w="12700" cap="flat"/>
        </p:spPr>
      </p:sp>
      <p:sp>
        <p:nvSpPr>
          <p:cNvPr id="45059" name="Rectangle 3"/>
          <p:cNvSpPr>
            <a:spLocks noGrp="1" noChangeArrowheads="1"/>
          </p:cNvSpPr>
          <p:nvPr>
            <p:ph type="body" idx="1"/>
          </p:nvPr>
        </p:nvSpPr>
        <p:spPr>
          <a:noFill/>
          <a:ln/>
        </p:spPr>
        <p:txBody>
          <a:bodyPr lIns="92075" tIns="46038" rIns="92075" bIns="46038"/>
          <a:lstStyle/>
          <a:p>
            <a:pPr latinLnBrk="1"/>
            <a:r>
              <a:rPr lang="en-GB" b="1">
                <a:latin typeface="Arial" pitchFamily="34" charset="0"/>
              </a:rPr>
              <a:t>Attributes</a:t>
            </a:r>
            <a:endParaRPr lang="en-GB"/>
          </a:p>
          <a:p>
            <a:pPr latinLnBrk="1"/>
            <a:r>
              <a:rPr lang="en-GB"/>
              <a:t>Finally consider the type of description or attributes of the chosen feature. What sort of information could be recorded about the feature? An example is given in the slide.</a:t>
            </a:r>
          </a:p>
          <a:p>
            <a:pPr latinLnBrk="1"/>
            <a:endParaRPr lang="en-GB"/>
          </a:p>
          <a:p>
            <a:pPr latinLnBrk="1"/>
            <a:r>
              <a:rPr lang="en-GB" b="1">
                <a:latin typeface="Arial" pitchFamily="34" charset="0"/>
              </a:rPr>
              <a:t>Question</a:t>
            </a:r>
            <a:endParaRPr lang="en-GB"/>
          </a:p>
          <a:p>
            <a:pPr latinLnBrk="1"/>
            <a:r>
              <a:rPr lang="en-GB"/>
              <a:t>See if you can complete a similar description for the building that you are currently located in at the moment.</a:t>
            </a:r>
          </a:p>
          <a:p>
            <a:pPr latinLnBrk="1"/>
            <a:endParaRPr lang="en-GB"/>
          </a:p>
          <a:p>
            <a:r>
              <a:rPr lang="en-GB">
                <a:solidFill>
                  <a:schemeClr val="bg2"/>
                </a:solidFill>
                <a:latin typeface="Arial" pitchFamily="34" charset="0"/>
              </a:rPr>
              <a:t>Name		</a:t>
            </a:r>
          </a:p>
          <a:p>
            <a:r>
              <a:rPr lang="en-GB">
                <a:solidFill>
                  <a:schemeClr val="bg2"/>
                </a:solidFill>
                <a:latin typeface="Arial" pitchFamily="34" charset="0"/>
              </a:rPr>
              <a:t>Address: 	</a:t>
            </a:r>
          </a:p>
          <a:p>
            <a:r>
              <a:rPr lang="en-GB">
                <a:solidFill>
                  <a:schemeClr val="bg2"/>
                </a:solidFill>
                <a:latin typeface="Arial" pitchFamily="34" charset="0"/>
              </a:rPr>
              <a:t>Town:</a:t>
            </a:r>
          </a:p>
          <a:p>
            <a:r>
              <a:rPr lang="en-GB">
                <a:solidFill>
                  <a:schemeClr val="bg2"/>
                </a:solidFill>
                <a:latin typeface="Arial" pitchFamily="34" charset="0"/>
              </a:rPr>
              <a:t>Post Code:		</a:t>
            </a:r>
          </a:p>
          <a:p>
            <a:r>
              <a:rPr lang="en-GB">
                <a:solidFill>
                  <a:schemeClr val="bg2"/>
                </a:solidFill>
                <a:latin typeface="Arial" pitchFamily="34" charset="0"/>
              </a:rPr>
              <a:t>Owner:	</a:t>
            </a:r>
          </a:p>
          <a:p>
            <a:r>
              <a:rPr lang="en-GB">
                <a:solidFill>
                  <a:schemeClr val="bg2"/>
                </a:solidFill>
                <a:latin typeface="Arial" pitchFamily="34" charset="0"/>
              </a:rPr>
              <a:t>Tel. No:		</a:t>
            </a:r>
          </a:p>
          <a:p>
            <a:r>
              <a:rPr lang="en-GB">
                <a:solidFill>
                  <a:schemeClr val="bg2"/>
                </a:solidFill>
                <a:latin typeface="Arial" pitchFamily="34" charset="0"/>
              </a:rPr>
              <a:t>Floor space:</a:t>
            </a:r>
            <a:r>
              <a:rPr lang="en-GB" sz="1000">
                <a:solidFill>
                  <a:schemeClr val="bg2"/>
                </a:solidFill>
                <a:latin typeface="Arial" pitchFamily="34" charset="0"/>
              </a:rPr>
              <a:t>	</a:t>
            </a:r>
            <a:endParaRPr lang="en-GB"/>
          </a:p>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5E39D6-99BC-4B5A-A221-E6070F976360}" type="slidenum">
              <a:rPr lang="en-US"/>
              <a:pPr/>
              <a:t>29</a:t>
            </a:fld>
            <a:endParaRPr lang="en-US"/>
          </a:p>
        </p:txBody>
      </p:sp>
      <p:sp>
        <p:nvSpPr>
          <p:cNvPr id="47106" name="Rectangle 2"/>
          <p:cNvSpPr>
            <a:spLocks noChangeArrowheads="1" noTextEdit="1"/>
          </p:cNvSpPr>
          <p:nvPr>
            <p:ph type="sldImg"/>
          </p:nvPr>
        </p:nvSpPr>
        <p:spPr>
          <a:ln w="12700" cap="flat"/>
        </p:spPr>
      </p:sp>
      <p:sp>
        <p:nvSpPr>
          <p:cNvPr id="47107" name="Rectangle 3"/>
          <p:cNvSpPr>
            <a:spLocks noGrp="1" noChangeArrowheads="1"/>
          </p:cNvSpPr>
          <p:nvPr>
            <p:ph type="body" idx="1"/>
          </p:nvPr>
        </p:nvSpPr>
        <p:spPr>
          <a:noFill/>
          <a:ln/>
        </p:spPr>
        <p:txBody>
          <a:bodyPr lIns="92075" tIns="46038" rIns="92075" bIns="46038"/>
          <a:lstStyle/>
          <a:p>
            <a:r>
              <a:rPr lang="en-GB" b="1">
                <a:latin typeface="Arial" pitchFamily="34" charset="0"/>
              </a:rPr>
              <a:t>Spatial data storage</a:t>
            </a:r>
            <a:endParaRPr lang="en-GB"/>
          </a:p>
          <a:p>
            <a:r>
              <a:rPr lang="en-GB"/>
              <a:t>It is easy for us to recognise by eye the shape and form of objects or features such as those you have just examined (Burrough 1998). Computers require much more information and precision and, in fact, instructions on how to store such information.</a:t>
            </a:r>
          </a:p>
          <a:p>
            <a:r>
              <a:rPr lang="en-GB"/>
              <a:t>Spatial features or </a:t>
            </a:r>
            <a:r>
              <a:rPr lang="en-GB" i="1"/>
              <a:t>entities</a:t>
            </a:r>
            <a:r>
              <a:rPr lang="en-GB"/>
              <a:t> and their attributes are stored in computers using a number of spatial data </a:t>
            </a:r>
            <a:r>
              <a:rPr lang="en-GB" i="1"/>
              <a:t>models</a:t>
            </a:r>
            <a:r>
              <a:rPr lang="en-GB"/>
              <a:t>. It is important to understand the characteristics of them since the data model employed has considerable influence on the functionality of the GIS.</a:t>
            </a:r>
          </a:p>
          <a:p>
            <a:r>
              <a:rPr lang="en-GB"/>
              <a:t>The basic approaches are :</a:t>
            </a:r>
          </a:p>
          <a:p>
            <a:r>
              <a:rPr lang="en-GB"/>
              <a:t>• The Raster model</a:t>
            </a:r>
          </a:p>
          <a:p>
            <a:r>
              <a:rPr lang="en-GB"/>
              <a:t>• The Vector model</a:t>
            </a:r>
          </a:p>
          <a:p>
            <a:r>
              <a:rPr lang="en-GB"/>
              <a:t>The Raster data model is the simpler of the two and is based on the division of reality into a regular grid of identically shaped cells. </a:t>
            </a:r>
          </a:p>
          <a:p>
            <a:r>
              <a:rPr lang="en-GB"/>
              <a:t>The Vector data model is similar in its operation to the ‘join the dot’ books we all used as children. An object’s shape is represented by dots which are located where the shape of the object changes. The dots are joined by straight lines. In the vector data model the dots are known as vertices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12/27/2013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id-ID"/>
          </a:p>
        </p:txBody>
      </p:sp>
      <p:sp>
        <p:nvSpPr>
          <p:cNvPr id="3" name="ClipArt Placeholder 2"/>
          <p:cNvSpPr>
            <a:spLocks noGrp="1"/>
          </p:cNvSpPr>
          <p:nvPr>
            <p:ph type="clipArt" sz="half" idx="1"/>
          </p:nvPr>
        </p:nvSpPr>
        <p:spPr>
          <a:xfrm>
            <a:off x="685800" y="1981200"/>
            <a:ext cx="3810000" cy="4114800"/>
          </a:xfrm>
        </p:spPr>
        <p:txBody>
          <a:bodyPr/>
          <a:lstStyle/>
          <a:p>
            <a:endParaRPr lang="id-ID"/>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F74B1D1-979D-4FEC-9E93-6DC026E7041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lipArt Placeholder 3"/>
          <p:cNvSpPr>
            <a:spLocks noGrp="1"/>
          </p:cNvSpPr>
          <p:nvPr>
            <p:ph type="clipArt" sz="half" idx="2"/>
          </p:nvPr>
        </p:nvSpPr>
        <p:spPr>
          <a:xfrm>
            <a:off x="4648200" y="1981200"/>
            <a:ext cx="3810000" cy="4114800"/>
          </a:xfrm>
        </p:spPr>
        <p:txBody>
          <a:bodyPr/>
          <a:lstStyle/>
          <a:p>
            <a:endParaRPr lang="id-ID"/>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BED1536-3AB4-40E4-95BD-41D6A71B34A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12/27/2013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12/27/2013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12/27/2013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12/27/2013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12/27/2013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12/27/2013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12/27/2013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12/27/2013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2286000"/>
          </a:xfrm>
        </p:spPr>
        <p:txBody>
          <a:bodyPr>
            <a:normAutofit/>
          </a:bodyPr>
          <a:lstStyle/>
          <a:p>
            <a:pPr algn="l"/>
            <a:r>
              <a:rPr lang="en-US" dirty="0" smtClean="0"/>
              <a:t>PERANAN TEKNOLOGI INFORMASI DALAM GEOGRAPHICAL INFORMATION SYSTEM (GIS)</a:t>
            </a:r>
            <a:endParaRPr lang="id-ID" dirty="0"/>
          </a:p>
        </p:txBody>
      </p:sp>
      <p:sp>
        <p:nvSpPr>
          <p:cNvPr id="3" name="Subtitle 2"/>
          <p:cNvSpPr>
            <a:spLocks noGrp="1"/>
          </p:cNvSpPr>
          <p:nvPr>
            <p:ph type="subTitle" idx="1"/>
          </p:nvPr>
        </p:nvSpPr>
        <p:spPr>
          <a:xfrm>
            <a:off x="762000" y="2514600"/>
            <a:ext cx="7772400" cy="914400"/>
          </a:xfrm>
        </p:spPr>
        <p:txBody>
          <a:bodyPr>
            <a:normAutofit fontScale="77500" lnSpcReduction="20000"/>
          </a:bodyPr>
          <a:lstStyle/>
          <a:p>
            <a:endParaRPr lang="en-US" dirty="0" smtClean="0"/>
          </a:p>
          <a:p>
            <a:pPr algn="ctr"/>
            <a:r>
              <a:rPr lang="en-US" sz="2400" b="1" u="sng" dirty="0" smtClean="0"/>
              <a:t>EDWAR  ALI, </a:t>
            </a:r>
            <a:r>
              <a:rPr lang="en-US" sz="2400" b="1" u="sng" dirty="0" err="1" smtClean="0"/>
              <a:t>S.Kom</a:t>
            </a:r>
            <a:r>
              <a:rPr lang="en-US" sz="2400" b="1" u="sng" dirty="0" smtClean="0"/>
              <a:t>, </a:t>
            </a:r>
            <a:r>
              <a:rPr lang="en-US" sz="2400" b="1" u="sng" dirty="0" err="1" smtClean="0"/>
              <a:t>M.Kom</a:t>
            </a:r>
            <a:endParaRPr lang="en-US" sz="2400" b="1" u="sng" dirty="0" smtClean="0"/>
          </a:p>
          <a:p>
            <a:pPr algn="ctr"/>
            <a:r>
              <a:rPr lang="en-US" b="1" dirty="0" err="1" smtClean="0"/>
              <a:t>Dosen</a:t>
            </a:r>
            <a:r>
              <a:rPr lang="en-US" b="1" dirty="0" smtClean="0"/>
              <a:t> </a:t>
            </a:r>
            <a:r>
              <a:rPr lang="en-US" b="1" dirty="0" err="1" smtClean="0"/>
              <a:t>dan</a:t>
            </a:r>
            <a:r>
              <a:rPr lang="en-US" b="1" dirty="0" smtClean="0"/>
              <a:t> </a:t>
            </a:r>
            <a:r>
              <a:rPr lang="en-US" b="1" dirty="0" err="1" smtClean="0"/>
              <a:t>Peneliti</a:t>
            </a:r>
            <a:endParaRPr lang="id-ID" sz="2400" b="1" dirty="0"/>
          </a:p>
        </p:txBody>
      </p:sp>
      <p:pic>
        <p:nvPicPr>
          <p:cNvPr id="2050" name="Picture 2"/>
          <p:cNvPicPr>
            <a:picLocks noChangeAspect="1" noChangeArrowheads="1"/>
          </p:cNvPicPr>
          <p:nvPr/>
        </p:nvPicPr>
        <p:blipFill>
          <a:blip r:embed="rId2"/>
          <a:srcRect l="1875" t="7292" r="3750" b="72916"/>
          <a:stretch>
            <a:fillRect/>
          </a:stretch>
        </p:blipFill>
        <p:spPr bwMode="auto">
          <a:xfrm>
            <a:off x="152400" y="5334000"/>
            <a:ext cx="8763000" cy="1371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4375" t="43750" r="2500" b="32292"/>
          <a:stretch>
            <a:fillRect/>
          </a:stretch>
        </p:blipFill>
        <p:spPr bwMode="auto">
          <a:xfrm>
            <a:off x="152400" y="3657600"/>
            <a:ext cx="8763000" cy="1600200"/>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id-ID" dirty="0" smtClean="0"/>
              <a:t>Komponen Perangkat keras (2)</a:t>
            </a:r>
            <a:endParaRPr lang="en-US" altLang="ja-JP" sz="2800" dirty="0">
              <a:ea typeface="ＭＳ Ｐゴシック" pitchFamily="50" charset="-128"/>
            </a:endParaRPr>
          </a:p>
        </p:txBody>
      </p:sp>
      <p:pic>
        <p:nvPicPr>
          <p:cNvPr id="27"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62377" y="1600200"/>
            <a:ext cx="7819245"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7634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Perangkat lunak (1)</a:t>
            </a:r>
            <a:endParaRPr lang="id-ID" dirty="0"/>
          </a:p>
        </p:txBody>
      </p:sp>
      <p:sp>
        <p:nvSpPr>
          <p:cNvPr id="3" name="Content Placeholder 2"/>
          <p:cNvSpPr>
            <a:spLocks noGrp="1"/>
          </p:cNvSpPr>
          <p:nvPr>
            <p:ph idx="1"/>
          </p:nvPr>
        </p:nvSpPr>
        <p:spPr/>
        <p:txBody>
          <a:bodyPr>
            <a:normAutofit lnSpcReduction="10000"/>
          </a:bodyPr>
          <a:lstStyle/>
          <a:p>
            <a:r>
              <a:rPr lang="id-ID" dirty="0" smtClean="0"/>
              <a:t>Software SIG harus memiliki spesifikasi sebagai:</a:t>
            </a:r>
          </a:p>
          <a:p>
            <a:pPr lvl="1"/>
            <a:r>
              <a:rPr lang="id-ID" dirty="0" smtClean="0"/>
              <a:t>merupakan Database Management System (DBMS), fasilitas untuk input dan manipulasi data geografis, fasilitas untuk query, analisis, dan visualisasi.</a:t>
            </a:r>
          </a:p>
          <a:p>
            <a:pPr lvl="1"/>
            <a:r>
              <a:rPr lang="id-ID" dirty="0" smtClean="0"/>
              <a:t>Graphical User Interface (GUI) yang baik untuk mempermudah akses fasilitas yang ada. (Misal : Arc view, Idrisi, ARC/INFO, ILWIS, MapInfo, dan lain-lain)</a:t>
            </a:r>
          </a:p>
        </p:txBody>
      </p:sp>
    </p:spTree>
    <p:extLst>
      <p:ext uri="{BB962C8B-B14F-4D97-AF65-F5344CB8AC3E}">
        <p14:creationId xmlns:p14="http://schemas.microsoft.com/office/powerpoint/2010/main" xmlns="" val="845704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id-ID" dirty="0" smtClean="0"/>
              <a:t>Komponen Perangkat lunak (2)</a:t>
            </a:r>
            <a:endParaRPr lang="en-US" altLang="ja-JP" dirty="0"/>
          </a:p>
        </p:txBody>
      </p:sp>
      <p:sp>
        <p:nvSpPr>
          <p:cNvPr id="24579" name="Rectangle 3"/>
          <p:cNvSpPr>
            <a:spLocks noGrp="1" noChangeArrowheads="1"/>
          </p:cNvSpPr>
          <p:nvPr>
            <p:ph type="body" idx="1"/>
          </p:nvPr>
        </p:nvSpPr>
        <p:spPr/>
        <p:txBody>
          <a:bodyPr>
            <a:normAutofit lnSpcReduction="10000"/>
          </a:bodyPr>
          <a:lstStyle/>
          <a:p>
            <a:r>
              <a:rPr lang="en-US" altLang="ja-JP" dirty="0" smtClean="0"/>
              <a:t>Dari </a:t>
            </a:r>
            <a:r>
              <a:rPr lang="en-US" altLang="ja-JP" dirty="0" err="1" smtClean="0"/>
              <a:t>Universitas</a:t>
            </a:r>
            <a:r>
              <a:rPr lang="en-US" altLang="ja-JP" dirty="0" smtClean="0"/>
              <a:t> :</a:t>
            </a:r>
          </a:p>
          <a:p>
            <a:pPr lvl="1"/>
            <a:r>
              <a:rPr lang="en-US" altLang="ja-JP" dirty="0" smtClean="0"/>
              <a:t>SYMAP, Harvard</a:t>
            </a:r>
          </a:p>
          <a:p>
            <a:pPr lvl="1"/>
            <a:r>
              <a:rPr lang="en-US" altLang="ja-JP" dirty="0" smtClean="0"/>
              <a:t>CALFORM, Harvard</a:t>
            </a:r>
          </a:p>
          <a:p>
            <a:pPr lvl="1"/>
            <a:r>
              <a:rPr lang="en-US" altLang="ja-JP" dirty="0" smtClean="0"/>
              <a:t>SYMVU, Harvard</a:t>
            </a:r>
          </a:p>
          <a:p>
            <a:pPr lvl="1"/>
            <a:r>
              <a:rPr lang="en-US" altLang="ja-JP" dirty="0" smtClean="0"/>
              <a:t>Grid, Harvard</a:t>
            </a:r>
          </a:p>
          <a:p>
            <a:pPr lvl="1"/>
            <a:r>
              <a:rPr lang="en-US" altLang="ja-JP" dirty="0" err="1" smtClean="0"/>
              <a:t>Polyvrt</a:t>
            </a:r>
            <a:r>
              <a:rPr lang="en-US" altLang="ja-JP" dirty="0" smtClean="0"/>
              <a:t>, Harvard</a:t>
            </a:r>
          </a:p>
          <a:p>
            <a:pPr lvl="1"/>
            <a:r>
              <a:rPr lang="en-US" altLang="ja-JP" dirty="0" err="1" smtClean="0"/>
              <a:t>Odyssey,Harvard</a:t>
            </a:r>
            <a:endParaRPr lang="en-US" altLang="ja-JP" dirty="0" smtClean="0"/>
          </a:p>
          <a:p>
            <a:pPr lvl="1"/>
            <a:r>
              <a:rPr lang="en-US" altLang="ja-JP" dirty="0" smtClean="0"/>
              <a:t>ILWIS, ITC, </a:t>
            </a:r>
            <a:r>
              <a:rPr lang="en-US" altLang="ja-JP" dirty="0" err="1" smtClean="0"/>
              <a:t>Belanda</a:t>
            </a:r>
            <a:endParaRPr lang="en-US" altLang="ja-JP" dirty="0" smtClean="0"/>
          </a:p>
          <a:p>
            <a:pPr lvl="1"/>
            <a:r>
              <a:rPr lang="en-US" altLang="ja-JP" dirty="0" smtClean="0"/>
              <a:t>IDRISI, Univ. Clark USA</a:t>
            </a:r>
            <a:endParaRPr lang="ja-JP" altLang="en-US" dirty="0"/>
          </a:p>
        </p:txBody>
      </p:sp>
    </p:spTree>
    <p:extLst>
      <p:ext uri="{BB962C8B-B14F-4D97-AF65-F5344CB8AC3E}">
        <p14:creationId xmlns:p14="http://schemas.microsoft.com/office/powerpoint/2010/main" xmlns="" val="2934940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id-ID" dirty="0" smtClean="0"/>
              <a:t>Komponen Perangkat lunak (3)</a:t>
            </a:r>
            <a:endParaRPr lang="en-US" altLang="ja-JP" dirty="0"/>
          </a:p>
        </p:txBody>
      </p:sp>
      <p:sp>
        <p:nvSpPr>
          <p:cNvPr id="25603" name="Rectangle 3"/>
          <p:cNvSpPr>
            <a:spLocks noGrp="1" noChangeArrowheads="1"/>
          </p:cNvSpPr>
          <p:nvPr>
            <p:ph type="body" idx="1"/>
          </p:nvPr>
        </p:nvSpPr>
        <p:spPr/>
        <p:txBody>
          <a:bodyPr>
            <a:normAutofit fontScale="70000" lnSpcReduction="20000"/>
          </a:bodyPr>
          <a:lstStyle/>
          <a:p>
            <a:r>
              <a:rPr lang="en-US" altLang="ja-JP" dirty="0" smtClean="0"/>
              <a:t>Dari Perusahaan :</a:t>
            </a:r>
          </a:p>
          <a:p>
            <a:pPr lvl="1"/>
            <a:r>
              <a:rPr lang="en-US" altLang="ja-JP" dirty="0" err="1" smtClean="0"/>
              <a:t>MapX</a:t>
            </a:r>
            <a:r>
              <a:rPr lang="en-US" altLang="ja-JP" dirty="0" smtClean="0"/>
              <a:t>, MapInfo Corp. (www.mapinfo.com)</a:t>
            </a:r>
          </a:p>
          <a:p>
            <a:pPr lvl="1"/>
            <a:r>
              <a:rPr lang="en-US" altLang="ja-JP" dirty="0" err="1" smtClean="0"/>
              <a:t>MapXtreme</a:t>
            </a:r>
            <a:r>
              <a:rPr lang="en-US" altLang="ja-JP" dirty="0" smtClean="0"/>
              <a:t>, MapInfo Corp.</a:t>
            </a:r>
          </a:p>
          <a:p>
            <a:pPr lvl="1"/>
            <a:r>
              <a:rPr lang="en-US" altLang="ja-JP" dirty="0" smtClean="0"/>
              <a:t>MapInfo, MapInfo Corp.</a:t>
            </a:r>
          </a:p>
          <a:p>
            <a:pPr lvl="1"/>
            <a:r>
              <a:rPr lang="en-US" altLang="ja-JP" dirty="0" smtClean="0"/>
              <a:t>Map Basic, MapInfo Corp.</a:t>
            </a:r>
          </a:p>
          <a:p>
            <a:pPr lvl="1"/>
            <a:r>
              <a:rPr lang="en-US" altLang="ja-JP" dirty="0" smtClean="0"/>
              <a:t>ER Mapper</a:t>
            </a:r>
          </a:p>
          <a:p>
            <a:pPr lvl="1"/>
            <a:r>
              <a:rPr lang="en-US" altLang="ja-JP" dirty="0" smtClean="0"/>
              <a:t>ERDAS Imagine</a:t>
            </a:r>
          </a:p>
          <a:p>
            <a:pPr lvl="1"/>
            <a:r>
              <a:rPr lang="en-US" altLang="ja-JP" dirty="0" smtClean="0"/>
              <a:t>Spans GIS</a:t>
            </a:r>
          </a:p>
          <a:p>
            <a:pPr lvl="1"/>
            <a:r>
              <a:rPr lang="en-US" altLang="ja-JP" dirty="0" smtClean="0"/>
              <a:t>MGE, </a:t>
            </a:r>
            <a:r>
              <a:rPr lang="en-US" altLang="ja-JP" dirty="0" err="1" smtClean="0"/>
              <a:t>Integraph</a:t>
            </a:r>
            <a:endParaRPr lang="id-ID" altLang="ja-JP" dirty="0" smtClean="0"/>
          </a:p>
          <a:p>
            <a:pPr lvl="1"/>
            <a:r>
              <a:rPr lang="en-US" altLang="ja-JP" dirty="0" err="1" smtClean="0"/>
              <a:t>ArcInfo</a:t>
            </a:r>
            <a:r>
              <a:rPr lang="en-US" altLang="ja-JP" dirty="0" smtClean="0"/>
              <a:t>, ESRI (www.esri.com)</a:t>
            </a:r>
          </a:p>
          <a:p>
            <a:pPr lvl="1"/>
            <a:r>
              <a:rPr lang="en-US" altLang="ja-JP" dirty="0" smtClean="0"/>
              <a:t>ArcView (Whats_new_in_ArcView8  basics.ppt), ESRI</a:t>
            </a:r>
          </a:p>
          <a:p>
            <a:pPr lvl="1"/>
            <a:r>
              <a:rPr lang="en-US" altLang="ja-JP" dirty="0" smtClean="0"/>
              <a:t>ArcGIS, ESRI</a:t>
            </a:r>
          </a:p>
          <a:p>
            <a:pPr lvl="1"/>
            <a:r>
              <a:rPr lang="en-US" altLang="ja-JP" dirty="0" err="1" smtClean="0"/>
              <a:t>MapObjects</a:t>
            </a:r>
            <a:r>
              <a:rPr lang="en-US" altLang="ja-JP" dirty="0" smtClean="0"/>
              <a:t>, ESRI </a:t>
            </a:r>
          </a:p>
          <a:p>
            <a:pPr lvl="1"/>
            <a:r>
              <a:rPr lang="en-US" altLang="ja-JP" dirty="0" err="1" smtClean="0"/>
              <a:t>dll</a:t>
            </a:r>
            <a:r>
              <a:rPr lang="en-US" altLang="ja-JP" dirty="0" smtClean="0"/>
              <a:t>.</a:t>
            </a:r>
          </a:p>
          <a:p>
            <a:pPr lvl="1"/>
            <a:endParaRPr lang="ja-JP" altLang="en-US" dirty="0"/>
          </a:p>
        </p:txBody>
      </p:sp>
    </p:spTree>
    <p:extLst>
      <p:ext uri="{BB962C8B-B14F-4D97-AF65-F5344CB8AC3E}">
        <p14:creationId xmlns:p14="http://schemas.microsoft.com/office/powerpoint/2010/main" xmlns="" val="2080130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Data (1)</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Data SIG atau disebut data geospatial dibedakan menjadi data grafis (geometris) dan data attribute (tabel data). </a:t>
            </a:r>
          </a:p>
          <a:p>
            <a:r>
              <a:rPr lang="id-ID" dirty="0" smtClean="0"/>
              <a:t>Data terdiri dari 2 jenis yaitu data vektor dan data raster yang mewakili geometri topologi, ukuran, bentuk, posisi, dan arah</a:t>
            </a:r>
          </a:p>
          <a:p>
            <a:r>
              <a:rPr lang="id-ID" dirty="0" smtClean="0"/>
              <a:t>Data vektor mempunyai tiga elemen: </a:t>
            </a:r>
          </a:p>
          <a:p>
            <a:pPr lvl="1"/>
            <a:r>
              <a:rPr lang="id-ID" dirty="0" smtClean="0"/>
              <a:t>titik (node/point), </a:t>
            </a:r>
          </a:p>
          <a:p>
            <a:pPr lvl="1"/>
            <a:r>
              <a:rPr lang="id-ID" dirty="0" smtClean="0"/>
              <a:t>garis (arc/polyline), </a:t>
            </a:r>
          </a:p>
          <a:p>
            <a:pPr lvl="1"/>
            <a:r>
              <a:rPr lang="id-ID" dirty="0" smtClean="0"/>
              <a:t>luasan/area(polygon)</a:t>
            </a:r>
          </a:p>
          <a:p>
            <a:r>
              <a:rPr lang="id-ID" dirty="0" smtClean="0"/>
              <a:t>Data raster berbentuk pixel</a:t>
            </a:r>
          </a:p>
        </p:txBody>
      </p:sp>
    </p:spTree>
    <p:extLst>
      <p:ext uri="{BB962C8B-B14F-4D97-AF65-F5344CB8AC3E}">
        <p14:creationId xmlns:p14="http://schemas.microsoft.com/office/powerpoint/2010/main" xmlns="" val="845704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Data (2)</a:t>
            </a:r>
            <a:endParaRPr lang="id-ID" dirty="0"/>
          </a:p>
        </p:txBody>
      </p:sp>
      <p:sp>
        <p:nvSpPr>
          <p:cNvPr id="3" name="Content Placeholder 2"/>
          <p:cNvSpPr>
            <a:spLocks noGrp="1"/>
          </p:cNvSpPr>
          <p:nvPr>
            <p:ph idx="1"/>
          </p:nvPr>
        </p:nvSpPr>
        <p:spPr/>
        <p:txBody>
          <a:bodyPr>
            <a:normAutofit fontScale="92500"/>
          </a:bodyPr>
          <a:lstStyle/>
          <a:p>
            <a:r>
              <a:rPr lang="id-ID" dirty="0" smtClean="0"/>
              <a:t>7 (tujuh) fenomena geografis yang dapat diwakili dalam bentuk titik, garis, dan polygon/area, yaitu: </a:t>
            </a:r>
          </a:p>
          <a:p>
            <a:pPr lvl="1"/>
            <a:r>
              <a:rPr lang="id-ID" dirty="0" smtClean="0"/>
              <a:t>Data kenampakan</a:t>
            </a:r>
          </a:p>
          <a:p>
            <a:pPr lvl="1"/>
            <a:r>
              <a:rPr lang="id-ID" dirty="0" smtClean="0"/>
              <a:t>Unit area</a:t>
            </a:r>
          </a:p>
          <a:p>
            <a:pPr lvl="1"/>
            <a:r>
              <a:rPr lang="id-ID" dirty="0" smtClean="0"/>
              <a:t>Jaringan topologi</a:t>
            </a:r>
          </a:p>
          <a:p>
            <a:pPr lvl="1"/>
            <a:r>
              <a:rPr lang="id-ID" dirty="0" smtClean="0"/>
              <a:t>Catatan sampel</a:t>
            </a:r>
          </a:p>
          <a:p>
            <a:pPr lvl="1"/>
            <a:r>
              <a:rPr lang="id-ID" dirty="0" smtClean="0"/>
              <a:t>Data permukaan bumi</a:t>
            </a:r>
          </a:p>
          <a:p>
            <a:pPr lvl="1"/>
            <a:r>
              <a:rPr lang="id-ID" dirty="0" smtClean="0"/>
              <a:t>Label/teks pada data</a:t>
            </a:r>
          </a:p>
          <a:p>
            <a:pPr lvl="1"/>
            <a:r>
              <a:rPr lang="id-ID" dirty="0" smtClean="0"/>
              <a:t>Simbol data</a:t>
            </a:r>
          </a:p>
        </p:txBody>
      </p:sp>
    </p:spTree>
    <p:extLst>
      <p:ext uri="{BB962C8B-B14F-4D97-AF65-F5344CB8AC3E}">
        <p14:creationId xmlns:p14="http://schemas.microsoft.com/office/powerpoint/2010/main" xmlns="" val="5930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Komponen Manusia (1)</a:t>
            </a:r>
            <a:endParaRPr lang="id-ID" dirty="0"/>
          </a:p>
        </p:txBody>
      </p:sp>
      <p:sp>
        <p:nvSpPr>
          <p:cNvPr id="3" name="Content Placeholder 2"/>
          <p:cNvSpPr>
            <a:spLocks noGrp="1"/>
          </p:cNvSpPr>
          <p:nvPr>
            <p:ph idx="1"/>
          </p:nvPr>
        </p:nvSpPr>
        <p:spPr/>
        <p:txBody>
          <a:bodyPr>
            <a:normAutofit/>
          </a:bodyPr>
          <a:lstStyle/>
          <a:p>
            <a:r>
              <a:rPr lang="id-ID" dirty="0" smtClean="0"/>
              <a:t>Teknologi GIS tidaklah bermanfaat tanpa manusia yang mengelola sistem dan membangun perencanaan yang dapat diaplikasikan sesuai kondisi nyata. </a:t>
            </a:r>
          </a:p>
          <a:p>
            <a:r>
              <a:rPr lang="id-ID" dirty="0" smtClean="0"/>
              <a:t>Suatu proyek SIG akan berhasil jika di kelola dengan baik dan dikerjakan oleh orang-orang yang memiliki keakhlian yang tepat pada semua tingkatan.</a:t>
            </a:r>
            <a:endParaRPr lang="id-ID" dirty="0"/>
          </a:p>
        </p:txBody>
      </p:sp>
    </p:spTree>
    <p:extLst>
      <p:ext uri="{BB962C8B-B14F-4D97-AF65-F5344CB8AC3E}">
        <p14:creationId xmlns:p14="http://schemas.microsoft.com/office/powerpoint/2010/main" xmlns="" val="845704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id-ID" dirty="0" smtClean="0"/>
              <a:t>Komponen Manusia (2)</a:t>
            </a:r>
            <a:endParaRPr lang="en-US" altLang="ja-JP" dirty="0"/>
          </a:p>
        </p:txBody>
      </p:sp>
      <p:sp>
        <p:nvSpPr>
          <p:cNvPr id="29723" name="Text Box 27"/>
          <p:cNvSpPr txBox="1">
            <a:spLocks noChangeArrowheads="1"/>
          </p:cNvSpPr>
          <p:nvPr/>
        </p:nvSpPr>
        <p:spPr bwMode="auto">
          <a:xfrm>
            <a:off x="1600200" y="5870599"/>
            <a:ext cx="6483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b="1">
                <a:ea typeface="ＭＳ Ｐゴシック" pitchFamily="50" charset="-128"/>
              </a:rPr>
              <a:t>Adopted from Brown(1989), Grimshaw(1994), Eason(1994)</a:t>
            </a:r>
          </a:p>
        </p:txBody>
      </p:sp>
      <p:sp>
        <p:nvSpPr>
          <p:cNvPr id="29724" name="Text Box 28"/>
          <p:cNvSpPr txBox="1">
            <a:spLocks noChangeArrowheads="1"/>
          </p:cNvSpPr>
          <p:nvPr/>
        </p:nvSpPr>
        <p:spPr bwMode="auto">
          <a:xfrm>
            <a:off x="1676400" y="1527199"/>
            <a:ext cx="3124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ja-JP" sz="2000" b="1">
                <a:solidFill>
                  <a:schemeClr val="accent2"/>
                </a:solidFill>
                <a:ea typeface="ＭＳ Ｐゴシック" pitchFamily="50" charset="-128"/>
              </a:rPr>
              <a:t>High Application Skill</a:t>
            </a:r>
            <a:endParaRPr lang="ja-JP" altLang="en-US" sz="2000" b="1">
              <a:solidFill>
                <a:schemeClr val="accent2"/>
              </a:solidFill>
              <a:ea typeface="ＭＳ Ｐゴシック" pitchFamily="50" charset="-128"/>
            </a:endParaRPr>
          </a:p>
        </p:txBody>
      </p:sp>
      <p:sp>
        <p:nvSpPr>
          <p:cNvPr id="29725" name="Text Box 29"/>
          <p:cNvSpPr txBox="1">
            <a:spLocks noChangeArrowheads="1"/>
          </p:cNvSpPr>
          <p:nvPr/>
        </p:nvSpPr>
        <p:spPr bwMode="auto">
          <a:xfrm>
            <a:off x="5181600" y="1527199"/>
            <a:ext cx="27352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ja-JP" sz="2000" b="1">
                <a:solidFill>
                  <a:schemeClr val="accent2"/>
                </a:solidFill>
                <a:ea typeface="ＭＳ Ｐゴシック" pitchFamily="50" charset="-128"/>
              </a:rPr>
              <a:t>Low Application Skill</a:t>
            </a:r>
            <a:endParaRPr lang="ja-JP" altLang="en-US">
              <a:ea typeface="ＭＳ Ｐゴシック" pitchFamily="50" charset="-128"/>
            </a:endParaRPr>
          </a:p>
        </p:txBody>
      </p:sp>
      <p:sp>
        <p:nvSpPr>
          <p:cNvPr id="29727" name="Text Box 31"/>
          <p:cNvSpPr txBox="1">
            <a:spLocks noChangeArrowheads="1"/>
          </p:cNvSpPr>
          <p:nvPr/>
        </p:nvSpPr>
        <p:spPr bwMode="auto">
          <a:xfrm>
            <a:off x="457200" y="2365399"/>
            <a:ext cx="819150" cy="1127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ja-JP" sz="2000" b="1">
                <a:solidFill>
                  <a:schemeClr val="accent2"/>
                </a:solidFill>
                <a:ea typeface="ＭＳ Ｐゴシック" pitchFamily="50" charset="-128"/>
              </a:rPr>
              <a:t>High </a:t>
            </a:r>
          </a:p>
          <a:p>
            <a:pPr>
              <a:spcBef>
                <a:spcPct val="20000"/>
              </a:spcBef>
            </a:pPr>
            <a:r>
              <a:rPr lang="en-US" altLang="ja-JP" sz="2000" b="1">
                <a:solidFill>
                  <a:schemeClr val="accent2"/>
                </a:solidFill>
                <a:ea typeface="ＭＳ Ｐゴシック" pitchFamily="50" charset="-128"/>
              </a:rPr>
              <a:t>GIS </a:t>
            </a:r>
          </a:p>
          <a:p>
            <a:pPr>
              <a:spcBef>
                <a:spcPct val="20000"/>
              </a:spcBef>
            </a:pPr>
            <a:r>
              <a:rPr lang="en-US" altLang="ja-JP" sz="2000" b="1">
                <a:solidFill>
                  <a:schemeClr val="accent2"/>
                </a:solidFill>
                <a:ea typeface="ＭＳ Ｐゴシック" pitchFamily="50" charset="-128"/>
              </a:rPr>
              <a:t>Skill</a:t>
            </a:r>
            <a:endParaRPr lang="ja-JP" altLang="en-US" sz="2000" b="1">
              <a:solidFill>
                <a:schemeClr val="accent2"/>
              </a:solidFill>
              <a:ea typeface="ＭＳ Ｐゴシック" pitchFamily="50" charset="-128"/>
            </a:endParaRPr>
          </a:p>
        </p:txBody>
      </p:sp>
      <p:sp>
        <p:nvSpPr>
          <p:cNvPr id="29728" name="Text Box 32"/>
          <p:cNvSpPr txBox="1">
            <a:spLocks noChangeArrowheads="1"/>
          </p:cNvSpPr>
          <p:nvPr/>
        </p:nvSpPr>
        <p:spPr bwMode="auto">
          <a:xfrm>
            <a:off x="533400" y="4117999"/>
            <a:ext cx="704850" cy="1127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20000"/>
              </a:spcBef>
            </a:pPr>
            <a:r>
              <a:rPr lang="en-US" altLang="ja-JP" sz="2000" b="1">
                <a:solidFill>
                  <a:schemeClr val="accent2"/>
                </a:solidFill>
                <a:ea typeface="ＭＳ Ｐゴシック" pitchFamily="50" charset="-128"/>
              </a:rPr>
              <a:t>Low</a:t>
            </a:r>
          </a:p>
          <a:p>
            <a:pPr>
              <a:spcBef>
                <a:spcPct val="20000"/>
              </a:spcBef>
            </a:pPr>
            <a:r>
              <a:rPr lang="en-US" altLang="ja-JP" sz="2000" b="1">
                <a:solidFill>
                  <a:schemeClr val="accent2"/>
                </a:solidFill>
                <a:ea typeface="ＭＳ Ｐゴシック" pitchFamily="50" charset="-128"/>
              </a:rPr>
              <a:t>GIS </a:t>
            </a:r>
          </a:p>
          <a:p>
            <a:pPr>
              <a:spcBef>
                <a:spcPct val="20000"/>
              </a:spcBef>
            </a:pPr>
            <a:r>
              <a:rPr lang="en-US" altLang="ja-JP" sz="2000" b="1">
                <a:solidFill>
                  <a:schemeClr val="accent2"/>
                </a:solidFill>
                <a:ea typeface="ＭＳ Ｐゴシック" pitchFamily="50" charset="-128"/>
              </a:rPr>
              <a:t>Skill</a:t>
            </a:r>
            <a:endParaRPr lang="ja-JP" altLang="en-US" sz="2000" b="1">
              <a:solidFill>
                <a:schemeClr val="accent2"/>
              </a:solidFill>
              <a:ea typeface="ＭＳ Ｐゴシック" pitchFamily="50" charset="-128"/>
            </a:endParaRPr>
          </a:p>
        </p:txBody>
      </p:sp>
      <p:sp>
        <p:nvSpPr>
          <p:cNvPr id="29730" name="Text Box 34"/>
          <p:cNvSpPr txBox="1">
            <a:spLocks noChangeArrowheads="1"/>
          </p:cNvSpPr>
          <p:nvPr/>
        </p:nvSpPr>
        <p:spPr bwMode="auto">
          <a:xfrm>
            <a:off x="1447800" y="1984399"/>
            <a:ext cx="3429000" cy="198278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pPr>
            <a:r>
              <a:rPr lang="en-US" altLang="ja-JP" sz="2000" b="1">
                <a:ea typeface="ＭＳ Ｐゴシック" pitchFamily="50" charset="-128"/>
              </a:rPr>
              <a:t>GIS Analysts : ‘Applications Specialists’</a:t>
            </a:r>
          </a:p>
          <a:p>
            <a:pPr>
              <a:spcBef>
                <a:spcPct val="20000"/>
              </a:spcBef>
            </a:pPr>
            <a:r>
              <a:rPr lang="en-US" altLang="ja-JP" sz="2000">
                <a:ea typeface="ＭＳ Ｐゴシック" pitchFamily="50" charset="-128"/>
              </a:rPr>
              <a:t>E.q. system manager, analyst, cartographer</a:t>
            </a:r>
          </a:p>
          <a:p>
            <a:pPr>
              <a:spcBef>
                <a:spcPct val="20000"/>
              </a:spcBef>
            </a:pPr>
            <a:endParaRPr lang="ja-JP" altLang="en-US" sz="1400">
              <a:ea typeface="ＭＳ Ｐゴシック" pitchFamily="50" charset="-128"/>
            </a:endParaRPr>
          </a:p>
          <a:p>
            <a:pPr>
              <a:spcBef>
                <a:spcPct val="20000"/>
              </a:spcBef>
            </a:pPr>
            <a:endParaRPr lang="ja-JP" altLang="en-US" sz="1900">
              <a:ea typeface="ＭＳ Ｐゴシック" pitchFamily="50" charset="-128"/>
            </a:endParaRPr>
          </a:p>
        </p:txBody>
      </p:sp>
      <p:sp>
        <p:nvSpPr>
          <p:cNvPr id="29731" name="Text Box 35"/>
          <p:cNvSpPr txBox="1">
            <a:spLocks noChangeArrowheads="1"/>
          </p:cNvSpPr>
          <p:nvPr/>
        </p:nvSpPr>
        <p:spPr bwMode="auto">
          <a:xfrm>
            <a:off x="4876800" y="1984399"/>
            <a:ext cx="3352800" cy="1990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pPr>
            <a:r>
              <a:rPr lang="en-US" altLang="ja-JP" sz="2000" b="1">
                <a:ea typeface="ＭＳ Ｐゴシック" pitchFamily="50" charset="-128"/>
              </a:rPr>
              <a:t>Computer Technicians :  ‘Computer Specialists’</a:t>
            </a:r>
          </a:p>
          <a:p>
            <a:pPr>
              <a:spcBef>
                <a:spcPct val="20000"/>
              </a:spcBef>
            </a:pPr>
            <a:r>
              <a:rPr lang="en-US" altLang="ja-JP" sz="2000">
                <a:ea typeface="ＭＳ Ｐゴシック" pitchFamily="50" charset="-128"/>
              </a:rPr>
              <a:t>E.q. programmers, data processor, database administrator, digitizing technicians</a:t>
            </a:r>
            <a:endParaRPr lang="ja-JP" altLang="en-US" sz="2000">
              <a:ea typeface="ＭＳ Ｐゴシック" pitchFamily="50" charset="-128"/>
            </a:endParaRPr>
          </a:p>
        </p:txBody>
      </p:sp>
      <p:sp>
        <p:nvSpPr>
          <p:cNvPr id="29732" name="Text Box 36"/>
          <p:cNvSpPr txBox="1">
            <a:spLocks noChangeArrowheads="1"/>
          </p:cNvSpPr>
          <p:nvPr/>
        </p:nvSpPr>
        <p:spPr bwMode="auto">
          <a:xfrm>
            <a:off x="1447800" y="3975124"/>
            <a:ext cx="3429000" cy="14414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pPr>
            <a:r>
              <a:rPr lang="en-US" altLang="ja-JP" sz="2000" b="1">
                <a:ea typeface="ＭＳ Ｐゴシック" pitchFamily="50" charset="-128"/>
              </a:rPr>
              <a:t>Managers : </a:t>
            </a:r>
          </a:p>
          <a:p>
            <a:pPr>
              <a:spcBef>
                <a:spcPct val="20000"/>
              </a:spcBef>
            </a:pPr>
            <a:r>
              <a:rPr lang="en-US" altLang="ja-JP" sz="2000" b="1">
                <a:ea typeface="ＭＳ Ｐゴシック" pitchFamily="50" charset="-128"/>
              </a:rPr>
              <a:t>‘Occasional  Professionals’</a:t>
            </a:r>
          </a:p>
          <a:p>
            <a:pPr>
              <a:spcBef>
                <a:spcPct val="20000"/>
              </a:spcBef>
            </a:pPr>
            <a:r>
              <a:rPr lang="en-US" altLang="ja-JP" sz="2000">
                <a:ea typeface="ＭＳ Ｐゴシック" pitchFamily="50" charset="-128"/>
              </a:rPr>
              <a:t>E.q. end-users, decision makers</a:t>
            </a:r>
            <a:endParaRPr lang="ja-JP" altLang="en-US">
              <a:ea typeface="ＭＳ Ｐゴシック" pitchFamily="50" charset="-128"/>
            </a:endParaRPr>
          </a:p>
        </p:txBody>
      </p:sp>
      <p:sp>
        <p:nvSpPr>
          <p:cNvPr id="29733" name="Text Box 37"/>
          <p:cNvSpPr txBox="1">
            <a:spLocks noChangeArrowheads="1"/>
          </p:cNvSpPr>
          <p:nvPr/>
        </p:nvSpPr>
        <p:spPr bwMode="auto">
          <a:xfrm>
            <a:off x="4876800" y="3965599"/>
            <a:ext cx="3352800" cy="14414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pPr>
            <a:r>
              <a:rPr lang="en-US" altLang="ja-JP" sz="2000" b="1">
                <a:ea typeface="ＭＳ Ｐゴシック" pitchFamily="50" charset="-128"/>
              </a:rPr>
              <a:t>Customers : </a:t>
            </a:r>
          </a:p>
          <a:p>
            <a:pPr>
              <a:spcBef>
                <a:spcPct val="20000"/>
              </a:spcBef>
            </a:pPr>
            <a:r>
              <a:rPr lang="en-US" altLang="ja-JP" sz="2000" b="1">
                <a:ea typeface="ＭＳ Ｐゴシック" pitchFamily="50" charset="-128"/>
              </a:rPr>
              <a:t>‘ The Public ‘</a:t>
            </a:r>
            <a:endParaRPr lang="ja-JP" altLang="en-US" sz="2000" b="1">
              <a:ea typeface="ＭＳ Ｐゴシック" pitchFamily="50" charset="-128"/>
            </a:endParaRPr>
          </a:p>
          <a:p>
            <a:pPr>
              <a:spcBef>
                <a:spcPct val="20000"/>
              </a:spcBef>
            </a:pPr>
            <a:r>
              <a:rPr lang="en-US" altLang="ja-JP" sz="2000">
                <a:ea typeface="ＭＳ Ｐゴシック" pitchFamily="50" charset="-128"/>
              </a:rPr>
              <a:t>E.q. Customers</a:t>
            </a:r>
          </a:p>
          <a:p>
            <a:endParaRPr lang="ja-JP" altLang="en-US" sz="2000">
              <a:ea typeface="ＭＳ Ｐゴシック" pitchFamily="50" charset="-128"/>
            </a:endParaRPr>
          </a:p>
        </p:txBody>
      </p:sp>
    </p:spTree>
    <p:extLst>
      <p:ext uri="{BB962C8B-B14F-4D97-AF65-F5344CB8AC3E}">
        <p14:creationId xmlns:p14="http://schemas.microsoft.com/office/powerpoint/2010/main" xmlns="" val="2617519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id-ID" smtClean="0"/>
              <a:t>Komponen Manusia (3)</a:t>
            </a:r>
            <a:endParaRPr lang="en-US" altLang="ja-JP" dirty="0"/>
          </a:p>
        </p:txBody>
      </p:sp>
      <p:sp>
        <p:nvSpPr>
          <p:cNvPr id="5123" name="Rectangle 3"/>
          <p:cNvSpPr>
            <a:spLocks noGrp="1" noChangeArrowheads="1"/>
          </p:cNvSpPr>
          <p:nvPr>
            <p:ph type="body" idx="1"/>
          </p:nvPr>
        </p:nvSpPr>
        <p:spPr/>
        <p:txBody>
          <a:bodyPr>
            <a:normAutofit fontScale="85000" lnSpcReduction="20000"/>
          </a:bodyPr>
          <a:lstStyle/>
          <a:p>
            <a:pPr marL="0" indent="0">
              <a:buNone/>
            </a:pPr>
            <a:r>
              <a:rPr lang="en-US" altLang="ja-JP" b="1" dirty="0" smtClean="0"/>
              <a:t>GIS Analysts :  Applications Specialists</a:t>
            </a:r>
          </a:p>
          <a:p>
            <a:r>
              <a:rPr lang="en-US" altLang="ja-JP" dirty="0" smtClean="0"/>
              <a:t>System Manager : maintain GIS every time. Have a good understanding of the applications’ context and GIS.</a:t>
            </a:r>
          </a:p>
          <a:p>
            <a:r>
              <a:rPr lang="en-US" altLang="ja-JP" dirty="0" smtClean="0"/>
              <a:t>Analyst : able to translate the managers’ requirements into real GIS analysis. Have a good understanding of the applications’ context and GIS.</a:t>
            </a:r>
          </a:p>
          <a:p>
            <a:r>
              <a:rPr lang="en-US" altLang="ja-JP" dirty="0" smtClean="0"/>
              <a:t>Cartographer : help to produce spatial information into GIS</a:t>
            </a:r>
          </a:p>
          <a:p>
            <a:r>
              <a:rPr lang="en-US" altLang="ja-JP" dirty="0" smtClean="0"/>
              <a:t>They all also have a role in designing and maintaining the GIS, including the development of new application for the system.</a:t>
            </a:r>
            <a:endParaRPr lang="en-US" altLang="ja-JP" dirty="0"/>
          </a:p>
        </p:txBody>
      </p:sp>
    </p:spTree>
    <p:extLst>
      <p:ext uri="{BB962C8B-B14F-4D97-AF65-F5344CB8AC3E}">
        <p14:creationId xmlns:p14="http://schemas.microsoft.com/office/powerpoint/2010/main" xmlns="" val="1632739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id-ID" dirty="0" smtClean="0"/>
              <a:t>Komponen Manusia (4)</a:t>
            </a:r>
            <a:endParaRPr lang="en-US" altLang="ja-JP" dirty="0"/>
          </a:p>
        </p:txBody>
      </p:sp>
      <p:sp>
        <p:nvSpPr>
          <p:cNvPr id="25603" name="Rectangle 3"/>
          <p:cNvSpPr>
            <a:spLocks noGrp="1" noChangeArrowheads="1"/>
          </p:cNvSpPr>
          <p:nvPr>
            <p:ph type="body" idx="1"/>
          </p:nvPr>
        </p:nvSpPr>
        <p:spPr/>
        <p:txBody>
          <a:bodyPr>
            <a:normAutofit fontScale="92500" lnSpcReduction="20000"/>
          </a:bodyPr>
          <a:lstStyle/>
          <a:p>
            <a:pPr marL="0" indent="0">
              <a:buNone/>
            </a:pPr>
            <a:r>
              <a:rPr lang="en-US" altLang="ja-JP" b="1" dirty="0" smtClean="0"/>
              <a:t>Managers :Occasional  Professionals</a:t>
            </a:r>
          </a:p>
          <a:p>
            <a:r>
              <a:rPr lang="en-US" altLang="ja-JP" dirty="0" smtClean="0"/>
              <a:t>End Users Decision Makers : required strategic information from the GIS to make decision, but are unlikely ever to use the system in a ‘hands-on’ way. </a:t>
            </a:r>
            <a:endParaRPr lang="id-ID" altLang="ja-JP" dirty="0" smtClean="0"/>
          </a:p>
          <a:p>
            <a:r>
              <a:rPr lang="en-US" altLang="ja-JP" dirty="0" smtClean="0"/>
              <a:t>They are more interested in hard-copy output, such as maps. </a:t>
            </a:r>
            <a:endParaRPr lang="id-ID" altLang="ja-JP" dirty="0" smtClean="0"/>
          </a:p>
          <a:p>
            <a:r>
              <a:rPr lang="en-US" altLang="ja-JP" dirty="0" smtClean="0"/>
              <a:t>They have a good knowledge of the context of the application, but little GIS knowledge or experience.</a:t>
            </a:r>
          </a:p>
          <a:p>
            <a:r>
              <a:rPr lang="en-US" altLang="ja-JP" dirty="0" err="1" smtClean="0"/>
              <a:t>E.q</a:t>
            </a:r>
            <a:r>
              <a:rPr lang="en-US" altLang="ja-JP" dirty="0" smtClean="0"/>
              <a:t>. : Company directors, managers.</a:t>
            </a:r>
          </a:p>
          <a:p>
            <a:endParaRPr lang="ja-JP" altLang="en-US" dirty="0"/>
          </a:p>
        </p:txBody>
      </p:sp>
    </p:spTree>
    <p:extLst>
      <p:ext uri="{BB962C8B-B14F-4D97-AF65-F5344CB8AC3E}">
        <p14:creationId xmlns:p14="http://schemas.microsoft.com/office/powerpoint/2010/main" xmlns="" val="4021789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lstStyle/>
          <a:p>
            <a:r>
              <a:rPr lang="en-US" dirty="0" err="1" smtClean="0"/>
              <a:t>UmUM</a:t>
            </a:r>
            <a:r>
              <a:rPr lang="en-US" dirty="0" smtClean="0"/>
              <a:t>:</a:t>
            </a:r>
            <a:endParaRPr lang="id-ID" dirty="0"/>
          </a:p>
        </p:txBody>
      </p:sp>
      <p:sp>
        <p:nvSpPr>
          <p:cNvPr id="3" name="Content Placeholder 2"/>
          <p:cNvSpPr>
            <a:spLocks noGrp="1"/>
          </p:cNvSpPr>
          <p:nvPr>
            <p:ph idx="1"/>
          </p:nvPr>
        </p:nvSpPr>
        <p:spPr>
          <a:xfrm>
            <a:off x="152400" y="1447800"/>
            <a:ext cx="8839200" cy="5181600"/>
          </a:xfrm>
        </p:spPr>
        <p:txBody>
          <a:bodyPr>
            <a:normAutofit/>
          </a:bodyPr>
          <a:lstStyle/>
          <a:p>
            <a:pPr marL="265113" indent="-265113">
              <a:buFont typeface="Wingdings" pitchFamily="2" charset="2"/>
              <a:buChar char="v"/>
            </a:pPr>
            <a:r>
              <a:rPr lang="en-US" dirty="0" err="1" smtClean="0"/>
              <a:t>Ruang</a:t>
            </a:r>
            <a:r>
              <a:rPr lang="en-US" dirty="0" smtClean="0"/>
              <a:t> </a:t>
            </a:r>
            <a:r>
              <a:rPr lang="en-US" dirty="0" err="1" smtClean="0"/>
              <a:t>publik</a:t>
            </a:r>
            <a:r>
              <a:rPr lang="en-US" dirty="0" smtClean="0"/>
              <a:t> </a:t>
            </a:r>
            <a:r>
              <a:rPr lang="en-US" dirty="0" err="1" smtClean="0"/>
              <a:t>merupakan</a:t>
            </a:r>
            <a:r>
              <a:rPr lang="en-US" dirty="0" smtClean="0"/>
              <a:t> </a:t>
            </a:r>
            <a:r>
              <a:rPr lang="en-US" dirty="0" err="1" smtClean="0"/>
              <a:t>salah</a:t>
            </a:r>
            <a:r>
              <a:rPr lang="en-US" dirty="0" smtClean="0"/>
              <a:t> </a:t>
            </a:r>
            <a:r>
              <a:rPr lang="en-US" dirty="0" err="1" smtClean="0"/>
              <a:t>satu</a:t>
            </a:r>
            <a:r>
              <a:rPr lang="en-US" dirty="0" smtClean="0"/>
              <a:t> </a:t>
            </a:r>
            <a:r>
              <a:rPr lang="en-US" dirty="0" err="1" smtClean="0"/>
              <a:t>sarana</a:t>
            </a:r>
            <a:r>
              <a:rPr lang="en-US" dirty="0" smtClean="0"/>
              <a:t> yang </a:t>
            </a:r>
            <a:r>
              <a:rPr lang="en-US" dirty="0" err="1" smtClean="0"/>
              <a:t>selalu</a:t>
            </a:r>
            <a:r>
              <a:rPr lang="en-US" dirty="0" smtClean="0"/>
              <a:t> </a:t>
            </a:r>
            <a:r>
              <a:rPr lang="en-US" dirty="0" err="1" smtClean="0"/>
              <a:t>digunakan</a:t>
            </a:r>
            <a:r>
              <a:rPr lang="en-US" dirty="0" smtClean="0"/>
              <a:t> </a:t>
            </a:r>
            <a:r>
              <a:rPr lang="en-US" dirty="0" err="1" smtClean="0"/>
              <a:t>oleh</a:t>
            </a:r>
            <a:r>
              <a:rPr lang="en-US" dirty="0" smtClean="0"/>
              <a:t> </a:t>
            </a:r>
            <a:r>
              <a:rPr lang="en-US" dirty="0" err="1" smtClean="0"/>
              <a:t>masyarakat</a:t>
            </a:r>
            <a:r>
              <a:rPr lang="en-US" dirty="0" smtClean="0"/>
              <a:t> </a:t>
            </a:r>
            <a:r>
              <a:rPr lang="en-US" dirty="0" err="1" smtClean="0"/>
              <a:t>umum</a:t>
            </a:r>
            <a:r>
              <a:rPr lang="en-US" dirty="0" smtClean="0"/>
              <a:t> </a:t>
            </a:r>
            <a:r>
              <a:rPr lang="en-US" dirty="0" err="1" smtClean="0"/>
              <a:t>dalam</a:t>
            </a:r>
            <a:r>
              <a:rPr lang="en-US" dirty="0" smtClean="0"/>
              <a:t> </a:t>
            </a:r>
            <a:r>
              <a:rPr lang="en-US" dirty="0" err="1" smtClean="0"/>
              <a:t>beraktifitas</a:t>
            </a:r>
            <a:r>
              <a:rPr lang="en-US" dirty="0" smtClean="0"/>
              <a:t>.</a:t>
            </a:r>
          </a:p>
          <a:p>
            <a:pPr marL="265113" indent="-265113">
              <a:buFont typeface="Wingdings" pitchFamily="2" charset="2"/>
              <a:buChar char="v"/>
            </a:pPr>
            <a:r>
              <a:rPr lang="en-US" dirty="0" err="1" smtClean="0"/>
              <a:t>Diperlukan</a:t>
            </a:r>
            <a:r>
              <a:rPr lang="en-US" dirty="0" smtClean="0"/>
              <a:t> </a:t>
            </a:r>
            <a:r>
              <a:rPr lang="en-US" dirty="0" err="1" smtClean="0"/>
              <a:t>ketersediaan</a:t>
            </a:r>
            <a:r>
              <a:rPr lang="en-US" dirty="0" smtClean="0"/>
              <a:t> </a:t>
            </a:r>
            <a:r>
              <a:rPr lang="en-US" dirty="0" err="1" smtClean="0"/>
              <a:t>akses</a:t>
            </a:r>
            <a:r>
              <a:rPr lang="en-US" dirty="0" smtClean="0"/>
              <a:t> yang </a:t>
            </a:r>
            <a:r>
              <a:rPr lang="en-US" dirty="0" err="1" smtClean="0"/>
              <a:t>tak</a:t>
            </a:r>
            <a:r>
              <a:rPr lang="en-US" dirty="0" smtClean="0"/>
              <a:t> </a:t>
            </a:r>
            <a:r>
              <a:rPr lang="en-US" dirty="0" err="1" smtClean="0"/>
              <a:t>terbatas</a:t>
            </a:r>
            <a:r>
              <a:rPr lang="en-US" dirty="0" smtClean="0"/>
              <a:t> </a:t>
            </a:r>
            <a:r>
              <a:rPr lang="en-US" dirty="0" err="1" smtClean="0"/>
              <a:t>terhadap</a:t>
            </a:r>
            <a:r>
              <a:rPr lang="en-US" dirty="0" smtClean="0"/>
              <a:t> </a:t>
            </a:r>
            <a:r>
              <a:rPr lang="en-US" dirty="0" err="1" smtClean="0"/>
              <a:t>informasi</a:t>
            </a:r>
            <a:r>
              <a:rPr lang="en-US" dirty="0" smtClean="0"/>
              <a:t> </a:t>
            </a:r>
            <a:r>
              <a:rPr lang="en-US" dirty="0" err="1" smtClean="0"/>
              <a:t>oleh</a:t>
            </a:r>
            <a:r>
              <a:rPr lang="en-US" dirty="0" smtClean="0"/>
              <a:t> </a:t>
            </a:r>
            <a:r>
              <a:rPr lang="en-US" dirty="0" err="1" smtClean="0"/>
              <a:t>masyarakat</a:t>
            </a:r>
            <a:r>
              <a:rPr lang="en-US" dirty="0" smtClean="0"/>
              <a:t> </a:t>
            </a:r>
            <a:r>
              <a:rPr lang="en-US" dirty="0" err="1" smtClean="0"/>
              <a:t>secara</a:t>
            </a:r>
            <a:r>
              <a:rPr lang="en-US" dirty="0" smtClean="0"/>
              <a:t> </a:t>
            </a:r>
            <a:r>
              <a:rPr lang="en-US" dirty="0" err="1" smtClean="0"/>
              <a:t>detil</a:t>
            </a:r>
            <a:r>
              <a:rPr lang="en-US" dirty="0" smtClean="0"/>
              <a:t> </a:t>
            </a:r>
            <a:r>
              <a:rPr lang="en-US" dirty="0" err="1" smtClean="0"/>
              <a:t>dan</a:t>
            </a:r>
            <a:r>
              <a:rPr lang="en-US" dirty="0" smtClean="0"/>
              <a:t> </a:t>
            </a:r>
            <a:r>
              <a:rPr lang="en-US" dirty="0" err="1" smtClean="0"/>
              <a:t>lengkap</a:t>
            </a:r>
            <a:r>
              <a:rPr lang="en-US" dirty="0" smtClean="0"/>
              <a:t>. </a:t>
            </a:r>
            <a:r>
              <a:rPr lang="en-US" dirty="0" err="1" smtClean="0"/>
              <a:t>Kriteria</a:t>
            </a:r>
            <a:r>
              <a:rPr lang="en-US" dirty="0" smtClean="0"/>
              <a:t> </a:t>
            </a:r>
            <a:r>
              <a:rPr lang="en-US" dirty="0" err="1" smtClean="0"/>
              <a:t>Informasi</a:t>
            </a:r>
            <a:r>
              <a:rPr lang="en-US" dirty="0" smtClean="0"/>
              <a:t> </a:t>
            </a:r>
            <a:r>
              <a:rPr lang="en-US" dirty="0" err="1" smtClean="0"/>
              <a:t>Berkualitas</a:t>
            </a:r>
            <a:r>
              <a:rPr lang="en-US" dirty="0" smtClean="0"/>
              <a:t> ?</a:t>
            </a:r>
          </a:p>
          <a:p>
            <a:pPr marL="265113" indent="-265113">
              <a:buFont typeface="Wingdings" pitchFamily="2" charset="2"/>
              <a:buChar char="v"/>
            </a:pPr>
            <a:r>
              <a:rPr lang="en-US" b="1" u="sng" dirty="0" err="1" smtClean="0"/>
              <a:t>Metode</a:t>
            </a:r>
            <a:r>
              <a:rPr lang="en-US" b="1" u="sng" dirty="0" smtClean="0"/>
              <a:t> </a:t>
            </a:r>
            <a:r>
              <a:rPr lang="en-US" b="1" u="sng" dirty="0" err="1" smtClean="0"/>
              <a:t>pengkomunikasian</a:t>
            </a:r>
            <a:r>
              <a:rPr lang="en-US" b="1" u="sng" dirty="0" smtClean="0"/>
              <a:t> </a:t>
            </a:r>
            <a:r>
              <a:rPr lang="en-US" dirty="0" err="1" smtClean="0"/>
              <a:t>informasi</a:t>
            </a:r>
            <a:r>
              <a:rPr lang="en-US" dirty="0" smtClean="0"/>
              <a:t> yang </a:t>
            </a:r>
            <a:r>
              <a:rPr lang="en-US" dirty="0" err="1" smtClean="0"/>
              <a:t>tepat</a:t>
            </a:r>
            <a:r>
              <a:rPr lang="en-US" dirty="0" smtClean="0"/>
              <a:t> </a:t>
            </a:r>
            <a:r>
              <a:rPr lang="en-US" dirty="0" err="1" smtClean="0"/>
              <a:t>merupakan</a:t>
            </a:r>
            <a:r>
              <a:rPr lang="en-US" dirty="0" smtClean="0"/>
              <a:t> </a:t>
            </a:r>
            <a:r>
              <a:rPr lang="en-US" dirty="0" err="1" smtClean="0"/>
              <a:t>salah</a:t>
            </a:r>
            <a:r>
              <a:rPr lang="en-US" dirty="0" smtClean="0"/>
              <a:t> </a:t>
            </a:r>
            <a:r>
              <a:rPr lang="en-US" dirty="0" err="1" smtClean="0"/>
              <a:t>satu</a:t>
            </a:r>
            <a:r>
              <a:rPr lang="en-US" dirty="0" smtClean="0"/>
              <a:t> </a:t>
            </a:r>
            <a:r>
              <a:rPr lang="en-US" dirty="0" err="1" smtClean="0"/>
              <a:t>strategi</a:t>
            </a:r>
            <a:r>
              <a:rPr lang="en-US" dirty="0" smtClean="0"/>
              <a:t> </a:t>
            </a:r>
            <a:r>
              <a:rPr lang="en-US" dirty="0" err="1" smtClean="0"/>
              <a:t>guna</a:t>
            </a:r>
            <a:r>
              <a:rPr lang="en-US" dirty="0" smtClean="0"/>
              <a:t> </a:t>
            </a:r>
            <a:r>
              <a:rPr lang="en-US" dirty="0" err="1" smtClean="0"/>
              <a:t>menyediakan</a:t>
            </a:r>
            <a:r>
              <a:rPr lang="en-US" dirty="0" smtClean="0"/>
              <a:t> </a:t>
            </a:r>
            <a:r>
              <a:rPr lang="en-US" dirty="0" err="1" smtClean="0"/>
              <a:t>informasi</a:t>
            </a:r>
            <a:r>
              <a:rPr lang="en-US" dirty="0" smtClean="0"/>
              <a:t> yang </a:t>
            </a:r>
            <a:r>
              <a:rPr lang="en-US" dirty="0" err="1" smtClean="0"/>
              <a:t>mempunyai</a:t>
            </a:r>
            <a:r>
              <a:rPr lang="en-US" dirty="0" smtClean="0"/>
              <a:t> </a:t>
            </a:r>
            <a:r>
              <a:rPr lang="en-US" dirty="0" err="1" smtClean="0"/>
              <a:t>banyak</a:t>
            </a:r>
            <a:r>
              <a:rPr lang="en-US" dirty="0" smtClean="0"/>
              <a:t> </a:t>
            </a:r>
            <a:r>
              <a:rPr lang="en-US" dirty="0" err="1" smtClean="0"/>
              <a:t>atribut</a:t>
            </a:r>
            <a:r>
              <a:rPr lang="en-US" dirty="0" smtClean="0"/>
              <a:t> data</a:t>
            </a:r>
            <a:endParaRPr lang="id-ID" dirty="0"/>
          </a:p>
        </p:txBody>
      </p:sp>
      <p:pic>
        <p:nvPicPr>
          <p:cNvPr id="5122" name="Picture 2"/>
          <p:cNvPicPr>
            <a:picLocks noChangeAspect="1" noChangeArrowheads="1"/>
          </p:cNvPicPr>
          <p:nvPr/>
        </p:nvPicPr>
        <p:blipFill>
          <a:blip r:embed="rId2"/>
          <a:srcRect l="1875" t="56250" r="2500" b="18750"/>
          <a:stretch>
            <a:fillRect/>
          </a:stretch>
        </p:blipFill>
        <p:spPr bwMode="auto">
          <a:xfrm>
            <a:off x="2057400" y="0"/>
            <a:ext cx="678180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id-ID" dirty="0" smtClean="0"/>
              <a:t>Komponen Manusia (5)</a:t>
            </a:r>
            <a:endParaRPr lang="en-US" altLang="ja-JP" dirty="0"/>
          </a:p>
        </p:txBody>
      </p:sp>
      <p:sp>
        <p:nvSpPr>
          <p:cNvPr id="26627" name="Rectangle 3"/>
          <p:cNvSpPr>
            <a:spLocks noGrp="1" noChangeArrowheads="1"/>
          </p:cNvSpPr>
          <p:nvPr>
            <p:ph type="body" idx="1"/>
          </p:nvPr>
        </p:nvSpPr>
        <p:spPr/>
        <p:txBody>
          <a:bodyPr>
            <a:normAutofit fontScale="77500" lnSpcReduction="20000"/>
          </a:bodyPr>
          <a:lstStyle/>
          <a:p>
            <a:pPr marL="0" indent="0">
              <a:buNone/>
            </a:pPr>
            <a:r>
              <a:rPr lang="en-US" altLang="ja-JP" b="1" dirty="0" smtClean="0"/>
              <a:t>Computer Technicians :  Computer Specialists</a:t>
            </a:r>
          </a:p>
          <a:p>
            <a:r>
              <a:rPr lang="en-US" altLang="ja-JP" dirty="0" smtClean="0"/>
              <a:t>Have other responsibility in addition to the GIS. </a:t>
            </a:r>
          </a:p>
          <a:p>
            <a:r>
              <a:rPr lang="en-US" altLang="ja-JP" dirty="0" smtClean="0"/>
              <a:t>Responsible for the wages and personnel computer system, which has no GIS element. </a:t>
            </a:r>
          </a:p>
          <a:p>
            <a:r>
              <a:rPr lang="en-US" altLang="ja-JP" dirty="0" smtClean="0"/>
              <a:t>Assist data formatting and input, hardware maintenance and system upgrading.</a:t>
            </a:r>
          </a:p>
          <a:p>
            <a:r>
              <a:rPr lang="en-US" altLang="ja-JP" dirty="0" smtClean="0"/>
              <a:t>They are not GIS experts.</a:t>
            </a:r>
          </a:p>
          <a:p>
            <a:r>
              <a:rPr lang="en-US" altLang="ja-JP" dirty="0" err="1" smtClean="0"/>
              <a:t>E.q</a:t>
            </a:r>
            <a:r>
              <a:rPr lang="en-US" altLang="ja-JP" dirty="0" smtClean="0"/>
              <a:t>. :</a:t>
            </a:r>
          </a:p>
          <a:p>
            <a:pPr lvl="1"/>
            <a:r>
              <a:rPr lang="en-US" altLang="ja-JP" dirty="0" smtClean="0"/>
              <a:t>Programmer</a:t>
            </a:r>
          </a:p>
          <a:p>
            <a:pPr lvl="1"/>
            <a:r>
              <a:rPr lang="en-US" altLang="ja-JP" dirty="0" smtClean="0"/>
              <a:t>Data Processor</a:t>
            </a:r>
          </a:p>
          <a:p>
            <a:pPr lvl="1"/>
            <a:r>
              <a:rPr lang="en-US" altLang="ja-JP" dirty="0" smtClean="0"/>
              <a:t>D/B Administrator</a:t>
            </a:r>
          </a:p>
          <a:p>
            <a:pPr lvl="1"/>
            <a:r>
              <a:rPr lang="en-US" altLang="ja-JP" dirty="0" smtClean="0"/>
              <a:t>Digitizing Technicians</a:t>
            </a:r>
            <a:endParaRPr lang="ja-JP" altLang="en-US" dirty="0"/>
          </a:p>
        </p:txBody>
      </p:sp>
    </p:spTree>
    <p:extLst>
      <p:ext uri="{BB962C8B-B14F-4D97-AF65-F5344CB8AC3E}">
        <p14:creationId xmlns:p14="http://schemas.microsoft.com/office/powerpoint/2010/main" xmlns="" val="3332076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id-ID" smtClean="0"/>
              <a:t>Komponen Manusia (6)</a:t>
            </a:r>
            <a:endParaRPr lang="en-US" altLang="ja-JP" dirty="0"/>
          </a:p>
        </p:txBody>
      </p:sp>
      <p:sp>
        <p:nvSpPr>
          <p:cNvPr id="27651" name="Rectangle 3"/>
          <p:cNvSpPr>
            <a:spLocks noGrp="1" noChangeArrowheads="1"/>
          </p:cNvSpPr>
          <p:nvPr>
            <p:ph type="body" idx="1"/>
          </p:nvPr>
        </p:nvSpPr>
        <p:spPr/>
        <p:txBody>
          <a:bodyPr>
            <a:normAutofit fontScale="92500" lnSpcReduction="20000"/>
          </a:bodyPr>
          <a:lstStyle/>
          <a:p>
            <a:pPr marL="0" indent="0">
              <a:buNone/>
            </a:pPr>
            <a:r>
              <a:rPr lang="en-US" altLang="ja-JP" b="1" dirty="0" smtClean="0"/>
              <a:t>Customers : Public user</a:t>
            </a:r>
          </a:p>
          <a:p>
            <a:r>
              <a:rPr lang="ja-JP" altLang="en-US" dirty="0" smtClean="0"/>
              <a:t> </a:t>
            </a:r>
            <a:r>
              <a:rPr lang="en-US" altLang="ja-JP" dirty="0" smtClean="0"/>
              <a:t>Using GIS to get spatial information by searching, retrieving, etc. </a:t>
            </a:r>
          </a:p>
          <a:p>
            <a:r>
              <a:rPr lang="en-US" altLang="ja-JP" dirty="0" smtClean="0"/>
              <a:t>Customers also receive any products or services as a result of the GIS analysts’ manipulations of the customer databases.</a:t>
            </a:r>
          </a:p>
          <a:p>
            <a:r>
              <a:rPr lang="en-US" altLang="ja-JP" dirty="0" smtClean="0"/>
              <a:t>Do not need to know that it is a GIS they are interacting with. Unlikely to have any business, GIS or computer expertise.</a:t>
            </a:r>
          </a:p>
          <a:p>
            <a:r>
              <a:rPr lang="en-US" altLang="ja-JP" dirty="0" smtClean="0"/>
              <a:t>They are end-users of the products and services offered by the company. </a:t>
            </a:r>
            <a:endParaRPr lang="en-US" altLang="ja-JP" dirty="0"/>
          </a:p>
        </p:txBody>
      </p:sp>
    </p:spTree>
    <p:extLst>
      <p:ext uri="{BB962C8B-B14F-4D97-AF65-F5344CB8AC3E}">
        <p14:creationId xmlns:p14="http://schemas.microsoft.com/office/powerpoint/2010/main" xmlns="" val="1296818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DA1FEBBF-BF91-4E50-A569-959E95BD626A}" type="slidenum">
              <a:rPr lang="en-US"/>
              <a:pPr/>
              <a:t>22</a:t>
            </a:fld>
            <a:endParaRPr lang="en-US"/>
          </a:p>
        </p:txBody>
      </p:sp>
      <p:sp>
        <p:nvSpPr>
          <p:cNvPr id="27650" name="Rectangle 2"/>
          <p:cNvSpPr>
            <a:spLocks noGrp="1" noChangeArrowheads="1"/>
          </p:cNvSpPr>
          <p:nvPr>
            <p:ph type="title"/>
          </p:nvPr>
        </p:nvSpPr>
        <p:spPr>
          <a:xfrm>
            <a:off x="609600" y="228600"/>
            <a:ext cx="7772400" cy="1143000"/>
          </a:xfrm>
          <a:noFill/>
          <a:ln/>
        </p:spPr>
        <p:txBody>
          <a:bodyPr lIns="92075" tIns="46038" rIns="92075" bIns="46038"/>
          <a:lstStyle/>
          <a:p>
            <a:r>
              <a:rPr lang="en-GB" dirty="0" smtClean="0"/>
              <a:t>KARAKTERISTIK DATA SPASIAL</a:t>
            </a:r>
            <a:endParaRPr lang="en-GB" dirty="0"/>
          </a:p>
        </p:txBody>
      </p:sp>
      <p:sp>
        <p:nvSpPr>
          <p:cNvPr id="27651" name="Rectangle 3"/>
          <p:cNvSpPr>
            <a:spLocks noGrp="1" noChangeArrowheads="1"/>
          </p:cNvSpPr>
          <p:nvPr>
            <p:ph type="body" sz="half" idx="2"/>
          </p:nvPr>
        </p:nvSpPr>
        <p:spPr>
          <a:xfrm>
            <a:off x="381000" y="1905000"/>
            <a:ext cx="8763000" cy="4114800"/>
          </a:xfrm>
          <a:noFill/>
          <a:ln/>
        </p:spPr>
        <p:txBody>
          <a:bodyPr lIns="92075" tIns="46038" rIns="92075" bIns="46038"/>
          <a:lstStyle/>
          <a:p>
            <a:r>
              <a:rPr lang="en-GB" sz="2800" b="1" dirty="0" err="1" smtClean="0"/>
              <a:t>Lokasi</a:t>
            </a:r>
            <a:r>
              <a:rPr lang="en-GB" sz="2800" b="1" dirty="0" smtClean="0"/>
              <a:t>:</a:t>
            </a:r>
            <a:endParaRPr lang="en-GB" sz="2400" dirty="0"/>
          </a:p>
          <a:p>
            <a:pPr>
              <a:buFontTx/>
              <a:buNone/>
            </a:pPr>
            <a:endParaRPr lang="en-GB" sz="2400" b="1" dirty="0"/>
          </a:p>
          <a:p>
            <a:pPr lvl="2" algn="just"/>
            <a:r>
              <a:rPr lang="en-GB" sz="2000" b="1" dirty="0">
                <a:latin typeface="Arial" pitchFamily="34" charset="0"/>
              </a:rPr>
              <a:t>Description:</a:t>
            </a:r>
            <a:r>
              <a:rPr lang="en-GB" sz="2000" dirty="0">
                <a:latin typeface="Arial" pitchFamily="34" charset="0"/>
              </a:rPr>
              <a:t>		Kingston </a:t>
            </a:r>
            <a:r>
              <a:rPr lang="en-GB" sz="2000" dirty="0" err="1">
                <a:latin typeface="Arial" pitchFamily="34" charset="0"/>
              </a:rPr>
              <a:t>University,PenrhynRoad</a:t>
            </a:r>
            <a:r>
              <a:rPr lang="en-GB" sz="2000" dirty="0">
                <a:latin typeface="Arial" pitchFamily="34" charset="0"/>
              </a:rPr>
              <a:t> Centre</a:t>
            </a:r>
          </a:p>
          <a:p>
            <a:pPr lvl="2" algn="just"/>
            <a:r>
              <a:rPr lang="en-GB" sz="2000" b="1" dirty="0">
                <a:latin typeface="Arial" pitchFamily="34" charset="0"/>
              </a:rPr>
              <a:t>Post Code:</a:t>
            </a:r>
            <a:r>
              <a:rPr lang="en-GB" sz="2000" dirty="0">
                <a:latin typeface="Arial" pitchFamily="34" charset="0"/>
              </a:rPr>
              <a:t>		KT1 2EE</a:t>
            </a:r>
          </a:p>
          <a:p>
            <a:pPr lvl="2" algn="just"/>
            <a:r>
              <a:rPr lang="en-GB" sz="2000" b="1" dirty="0">
                <a:latin typeface="Arial" pitchFamily="34" charset="0"/>
              </a:rPr>
              <a:t>Grid Reference:</a:t>
            </a:r>
            <a:r>
              <a:rPr lang="en-GB" sz="2000" dirty="0">
                <a:latin typeface="Arial" pitchFamily="34" charset="0"/>
              </a:rPr>
              <a:t>	</a:t>
            </a:r>
            <a:r>
              <a:rPr lang="en-GB" sz="2000" dirty="0" smtClean="0">
                <a:latin typeface="Arial" pitchFamily="34" charset="0"/>
              </a:rPr>
              <a:t>518106.72 </a:t>
            </a:r>
            <a:r>
              <a:rPr lang="en-GB" sz="2000" dirty="0">
                <a:latin typeface="Arial" pitchFamily="34" charset="0"/>
              </a:rPr>
              <a:t>168530.37</a:t>
            </a:r>
          </a:p>
          <a:p>
            <a:pPr lvl="2" algn="just"/>
            <a:r>
              <a:rPr lang="en-GB" sz="2000" b="1" dirty="0">
                <a:latin typeface="Arial" pitchFamily="34" charset="0"/>
              </a:rPr>
              <a:t>Latitude/Longitude:</a:t>
            </a:r>
            <a:r>
              <a:rPr lang="en-GB" sz="2000" dirty="0">
                <a:latin typeface="Arial" pitchFamily="34" charset="0"/>
              </a:rPr>
              <a:t>	0° 21’ 55.38”W, 49° 36’ 17.62”N</a:t>
            </a:r>
          </a:p>
          <a:p>
            <a:pPr>
              <a:buFontTx/>
              <a:buNone/>
            </a:pPr>
            <a:endParaRPr lang="en-GB" sz="2400" b="1" dirty="0"/>
          </a:p>
          <a:p>
            <a:pPr>
              <a:buFontTx/>
              <a:buNone/>
            </a:pPr>
            <a:endParaRPr lang="en-GB" sz="2400" b="1" dirty="0"/>
          </a:p>
          <a:p>
            <a:pPr>
              <a:buFontTx/>
              <a:buNone/>
            </a:pPr>
            <a:endParaRPr lang="en-GB"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0385680-5621-4DDC-91DC-224AB711B251}" type="slidenum">
              <a:rPr lang="en-US"/>
              <a:pPr/>
              <a:t>23</a:t>
            </a:fld>
            <a:endParaRPr lang="en-US"/>
          </a:p>
        </p:txBody>
      </p:sp>
      <p:sp>
        <p:nvSpPr>
          <p:cNvPr id="29698" name="Rectangle 2"/>
          <p:cNvSpPr>
            <a:spLocks noGrp="1" noChangeArrowheads="1"/>
          </p:cNvSpPr>
          <p:nvPr>
            <p:ph type="title"/>
          </p:nvPr>
        </p:nvSpPr>
        <p:spPr>
          <a:xfrm>
            <a:off x="685800" y="0"/>
            <a:ext cx="7772400" cy="1143000"/>
          </a:xfrm>
          <a:noFill/>
          <a:ln/>
        </p:spPr>
        <p:txBody>
          <a:bodyPr lIns="92075" tIns="46038" rIns="92075" bIns="46038"/>
          <a:lstStyle/>
          <a:p>
            <a:pPr algn="ctr"/>
            <a:r>
              <a:rPr lang="en-GB" dirty="0" err="1" smtClean="0"/>
              <a:t>Karakteristik</a:t>
            </a:r>
            <a:r>
              <a:rPr lang="en-GB" dirty="0" smtClean="0"/>
              <a:t> data </a:t>
            </a:r>
            <a:r>
              <a:rPr lang="en-GB" dirty="0" err="1" smtClean="0"/>
              <a:t>spasial</a:t>
            </a:r>
            <a:endParaRPr lang="en-GB" dirty="0"/>
          </a:p>
        </p:txBody>
      </p:sp>
      <p:sp>
        <p:nvSpPr>
          <p:cNvPr id="29699" name="Rectangle 3"/>
          <p:cNvSpPr>
            <a:spLocks noGrp="1" noChangeArrowheads="1"/>
          </p:cNvSpPr>
          <p:nvPr>
            <p:ph type="body" sz="half" idx="2"/>
          </p:nvPr>
        </p:nvSpPr>
        <p:spPr>
          <a:xfrm>
            <a:off x="5334000" y="2057400"/>
            <a:ext cx="3810000" cy="4114800"/>
          </a:xfrm>
          <a:noFill/>
          <a:ln/>
        </p:spPr>
        <p:txBody>
          <a:bodyPr lIns="92075" tIns="46038" rIns="92075" bIns="46038"/>
          <a:lstStyle/>
          <a:p>
            <a:pPr>
              <a:buFontTx/>
              <a:buNone/>
            </a:pPr>
            <a:r>
              <a:rPr lang="en-GB" sz="2800" dirty="0"/>
              <a:t>	</a:t>
            </a:r>
            <a:r>
              <a:rPr lang="en-GB" sz="2800" b="1" dirty="0" err="1" smtClean="0"/>
              <a:t>Geometri</a:t>
            </a:r>
            <a:endParaRPr lang="en-GB" sz="2800" dirty="0"/>
          </a:p>
          <a:p>
            <a:r>
              <a:rPr lang="en-GB" sz="2800" dirty="0" err="1" smtClean="0"/>
              <a:t>Pola</a:t>
            </a:r>
            <a:r>
              <a:rPr lang="en-GB" sz="2800" dirty="0" smtClean="0"/>
              <a:t> </a:t>
            </a:r>
            <a:r>
              <a:rPr lang="en-GB" sz="2800" dirty="0" err="1" smtClean="0"/>
              <a:t>Suatu</a:t>
            </a:r>
            <a:r>
              <a:rPr lang="en-GB" sz="2800" dirty="0" smtClean="0"/>
              <a:t> </a:t>
            </a:r>
            <a:r>
              <a:rPr lang="en-GB" sz="2800" dirty="0" err="1" smtClean="0"/>
              <a:t>bangunan</a:t>
            </a:r>
            <a:r>
              <a:rPr lang="en-GB" sz="2800" dirty="0" smtClean="0"/>
              <a:t> </a:t>
            </a:r>
            <a:r>
              <a:rPr lang="en-GB" sz="2800" dirty="0" err="1" smtClean="0"/>
              <a:t>atau</a:t>
            </a:r>
            <a:r>
              <a:rPr lang="en-GB" sz="2800" dirty="0" smtClean="0"/>
              <a:t> </a:t>
            </a:r>
            <a:r>
              <a:rPr lang="en-GB" sz="2800" dirty="0" err="1" smtClean="0"/>
              <a:t>wilayah</a:t>
            </a:r>
            <a:endParaRPr lang="en-GB" sz="2800" dirty="0"/>
          </a:p>
          <a:p>
            <a:r>
              <a:rPr lang="en-GB" sz="2800" dirty="0" err="1" smtClean="0"/>
              <a:t>Jalur</a:t>
            </a:r>
            <a:r>
              <a:rPr lang="en-GB" sz="2800" dirty="0" smtClean="0"/>
              <a:t> </a:t>
            </a:r>
            <a:r>
              <a:rPr lang="en-GB" sz="2800" dirty="0" err="1" smtClean="0"/>
              <a:t>sungai</a:t>
            </a:r>
            <a:r>
              <a:rPr lang="en-GB" sz="2800" dirty="0" smtClean="0"/>
              <a:t>, </a:t>
            </a:r>
            <a:r>
              <a:rPr lang="en-GB" sz="2800" dirty="0" err="1" smtClean="0"/>
              <a:t>rute</a:t>
            </a:r>
            <a:r>
              <a:rPr lang="en-GB" sz="2800" dirty="0" smtClean="0"/>
              <a:t> </a:t>
            </a:r>
            <a:r>
              <a:rPr lang="en-GB" sz="2800" dirty="0" err="1" smtClean="0"/>
              <a:t>jalan</a:t>
            </a:r>
            <a:endParaRPr lang="en-GB" sz="2800" dirty="0"/>
          </a:p>
          <a:p>
            <a:r>
              <a:rPr lang="en-GB" sz="2800" dirty="0" err="1" smtClean="0"/>
              <a:t>Pola</a:t>
            </a:r>
            <a:r>
              <a:rPr lang="en-GB" sz="2800" dirty="0" smtClean="0"/>
              <a:t> </a:t>
            </a:r>
            <a:r>
              <a:rPr lang="en-GB" sz="2800" dirty="0" err="1" smtClean="0"/>
              <a:t>dari</a:t>
            </a:r>
            <a:r>
              <a:rPr lang="en-GB" sz="2800" dirty="0" smtClean="0"/>
              <a:t> </a:t>
            </a:r>
            <a:r>
              <a:rPr lang="en-GB" sz="2800" dirty="0" err="1" smtClean="0"/>
              <a:t>tanah</a:t>
            </a:r>
            <a:r>
              <a:rPr lang="en-GB" sz="2800" dirty="0" smtClean="0"/>
              <a:t>, </a:t>
            </a:r>
            <a:r>
              <a:rPr lang="en-GB" sz="2800" dirty="0"/>
              <a:t>relief</a:t>
            </a:r>
          </a:p>
        </p:txBody>
      </p:sp>
      <p:pic>
        <p:nvPicPr>
          <p:cNvPr id="29700" name="Picture 4"/>
          <p:cNvPicPr>
            <a:picLocks noChangeArrowheads="1"/>
          </p:cNvPicPr>
          <p:nvPr/>
        </p:nvPicPr>
        <p:blipFill>
          <a:blip r:embed="rId3">
            <a:duotone>
              <a:prstClr val="black"/>
              <a:schemeClr val="accent2">
                <a:tint val="45000"/>
                <a:satMod val="400000"/>
              </a:schemeClr>
            </a:duotone>
            <a:lum bright="-24000" contrast="87000"/>
          </a:blip>
          <a:srcRect/>
          <a:stretch>
            <a:fillRect/>
          </a:stretch>
        </p:blipFill>
        <p:spPr bwMode="auto">
          <a:xfrm>
            <a:off x="533400" y="2209800"/>
            <a:ext cx="5365750" cy="3797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9380DB-9744-41FB-A8B0-593FA0392DFC}" type="slidenum">
              <a:rPr lang="en-US"/>
              <a:pPr/>
              <a:t>24</a:t>
            </a:fld>
            <a:endParaRPr lang="en-US"/>
          </a:p>
        </p:txBody>
      </p:sp>
      <p:sp>
        <p:nvSpPr>
          <p:cNvPr id="33794" name="Rectangle 2"/>
          <p:cNvSpPr>
            <a:spLocks noGrp="1" noChangeArrowheads="1"/>
          </p:cNvSpPr>
          <p:nvPr>
            <p:ph type="title"/>
          </p:nvPr>
        </p:nvSpPr>
        <p:spPr>
          <a:noFill/>
          <a:ln/>
        </p:spPr>
        <p:txBody>
          <a:bodyPr lIns="92075" tIns="46038" rIns="92075" bIns="46038"/>
          <a:lstStyle/>
          <a:p>
            <a:r>
              <a:rPr lang="en-GB" dirty="0" err="1" smtClean="0"/>
              <a:t>Contoh</a:t>
            </a:r>
            <a:r>
              <a:rPr lang="en-GB" dirty="0" smtClean="0"/>
              <a:t> data </a:t>
            </a:r>
            <a:r>
              <a:rPr lang="en-GB" dirty="0" err="1" smtClean="0"/>
              <a:t>spasial</a:t>
            </a:r>
            <a:endParaRPr lang="en-GB" dirty="0"/>
          </a:p>
        </p:txBody>
      </p:sp>
      <p:sp>
        <p:nvSpPr>
          <p:cNvPr id="33795" name="Rectangle 3"/>
          <p:cNvSpPr>
            <a:spLocks noGrp="1" noChangeArrowheads="1"/>
          </p:cNvSpPr>
          <p:nvPr>
            <p:ph type="body" idx="1"/>
          </p:nvPr>
        </p:nvSpPr>
        <p:spPr>
          <a:noFill/>
          <a:ln/>
        </p:spPr>
        <p:txBody>
          <a:bodyPr lIns="92075" tIns="46038" rIns="92075" bIns="46038">
            <a:normAutofit/>
          </a:bodyPr>
          <a:lstStyle/>
          <a:p>
            <a:r>
              <a:rPr lang="en-GB" dirty="0" smtClean="0"/>
              <a:t>Data </a:t>
            </a:r>
            <a:r>
              <a:rPr lang="en-GB" dirty="0" err="1" smtClean="0"/>
              <a:t>Sosial-ekonomi</a:t>
            </a:r>
            <a:endParaRPr lang="en-GB" dirty="0"/>
          </a:p>
          <a:p>
            <a:pPr lvl="1"/>
            <a:r>
              <a:rPr lang="en-GB" dirty="0" smtClean="0"/>
              <a:t>Data </a:t>
            </a:r>
            <a:r>
              <a:rPr lang="en-GB" dirty="0" err="1" smtClean="0"/>
              <a:t>kondisi</a:t>
            </a:r>
            <a:r>
              <a:rPr lang="en-GB" dirty="0" smtClean="0"/>
              <a:t> </a:t>
            </a:r>
            <a:r>
              <a:rPr lang="en-GB" dirty="0" err="1" smtClean="0"/>
              <a:t>kesehatan</a:t>
            </a:r>
            <a:r>
              <a:rPr lang="en-GB" dirty="0" smtClean="0"/>
              <a:t> </a:t>
            </a:r>
            <a:r>
              <a:rPr lang="en-GB" dirty="0" err="1" smtClean="0"/>
              <a:t>suatu</a:t>
            </a:r>
            <a:r>
              <a:rPr lang="en-GB" dirty="0" smtClean="0"/>
              <a:t> </a:t>
            </a:r>
            <a:r>
              <a:rPr lang="en-GB" dirty="0" err="1" smtClean="0"/>
              <a:t>wilayah</a:t>
            </a:r>
            <a:endParaRPr lang="en-GB" dirty="0"/>
          </a:p>
          <a:p>
            <a:pPr lvl="1"/>
            <a:r>
              <a:rPr lang="en-GB" dirty="0" err="1" smtClean="0"/>
              <a:t>Konsumen</a:t>
            </a:r>
            <a:r>
              <a:rPr lang="en-GB" dirty="0" smtClean="0"/>
              <a:t> </a:t>
            </a:r>
            <a:r>
              <a:rPr lang="en-GB" dirty="0"/>
              <a:t>/ </a:t>
            </a:r>
            <a:r>
              <a:rPr lang="en-GB" dirty="0" err="1" smtClean="0"/>
              <a:t>Profil</a:t>
            </a:r>
            <a:r>
              <a:rPr lang="en-GB" dirty="0" smtClean="0"/>
              <a:t> </a:t>
            </a:r>
            <a:r>
              <a:rPr lang="en-GB" dirty="0" err="1" smtClean="0"/>
              <a:t>gaya</a:t>
            </a:r>
            <a:r>
              <a:rPr lang="en-GB" dirty="0" smtClean="0"/>
              <a:t> </a:t>
            </a:r>
            <a:r>
              <a:rPr lang="en-GB" dirty="0" err="1" smtClean="0"/>
              <a:t>hidup</a:t>
            </a:r>
            <a:endParaRPr lang="en-GB" dirty="0"/>
          </a:p>
          <a:p>
            <a:pPr lvl="1"/>
            <a:r>
              <a:rPr lang="en-GB" dirty="0" smtClean="0"/>
              <a:t>Geo-</a:t>
            </a:r>
            <a:r>
              <a:rPr lang="en-GB" dirty="0" err="1" smtClean="0"/>
              <a:t>Demografi</a:t>
            </a:r>
            <a:r>
              <a:rPr lang="en-GB" dirty="0"/>
              <a:t/>
            </a:r>
            <a:br>
              <a:rPr lang="en-GB" dirty="0"/>
            </a:br>
            <a:endParaRPr lang="en-GB" dirty="0"/>
          </a:p>
          <a:p>
            <a:r>
              <a:rPr lang="en-GB" dirty="0" smtClean="0"/>
              <a:t>Data </a:t>
            </a:r>
            <a:r>
              <a:rPr lang="en-GB" dirty="0" err="1" smtClean="0"/>
              <a:t>Lingkungan</a:t>
            </a:r>
            <a:endParaRPr lang="en-GB" dirty="0"/>
          </a:p>
          <a:p>
            <a:pPr lvl="1"/>
            <a:r>
              <a:rPr lang="en-GB" dirty="0" smtClean="0"/>
              <a:t>Data </a:t>
            </a:r>
            <a:r>
              <a:rPr lang="en-GB" dirty="0" err="1" smtClean="0"/>
              <a:t>topografi</a:t>
            </a:r>
            <a:endParaRPr lang="en-GB" dirty="0"/>
          </a:p>
          <a:p>
            <a:pPr lvl="1"/>
            <a:r>
              <a:rPr lang="en-GB" dirty="0" smtClean="0"/>
              <a:t>Tanah, </a:t>
            </a:r>
            <a:r>
              <a:rPr lang="en-GB" dirty="0" err="1" smtClean="0"/>
              <a:t>bebatuan</a:t>
            </a:r>
            <a:r>
              <a:rPr lang="en-GB" dirty="0" smtClean="0"/>
              <a:t>, mineral</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5F4454F2-7E48-4394-9537-E752E570CCC6}" type="slidenum">
              <a:rPr lang="en-US"/>
              <a:pPr/>
              <a:t>25</a:t>
            </a:fld>
            <a:endParaRPr lang="en-US"/>
          </a:p>
        </p:txBody>
      </p:sp>
      <p:sp>
        <p:nvSpPr>
          <p:cNvPr id="37890" name="Rectangle 2"/>
          <p:cNvSpPr>
            <a:spLocks noChangeArrowheads="1"/>
          </p:cNvSpPr>
          <p:nvPr/>
        </p:nvSpPr>
        <p:spPr bwMode="auto">
          <a:xfrm>
            <a:off x="368300" y="609600"/>
            <a:ext cx="7315200" cy="1219200"/>
          </a:xfrm>
          <a:prstGeom prst="rect">
            <a:avLst/>
          </a:prstGeom>
          <a:noFill/>
          <a:ln w="9525">
            <a:noFill/>
            <a:miter lim="800000"/>
            <a:headEnd/>
            <a:tailEnd/>
          </a:ln>
          <a:effectLst/>
        </p:spPr>
        <p:txBody>
          <a:bodyPr lIns="90488" tIns="44450" rIns="90488" bIns="44450" anchor="ctr"/>
          <a:lstStyle/>
          <a:p>
            <a:pPr algn="ctr" eaLnBrk="1" hangingPunct="1"/>
            <a:r>
              <a:rPr lang="en-GB" sz="4400" dirty="0">
                <a:solidFill>
                  <a:schemeClr val="tx2"/>
                </a:solidFill>
                <a:latin typeface="Arial" pitchFamily="34" charset="0"/>
              </a:rPr>
              <a:t>Data Modelling - step 1</a:t>
            </a:r>
          </a:p>
        </p:txBody>
      </p:sp>
      <p:pic>
        <p:nvPicPr>
          <p:cNvPr id="37891" name="Picture 3"/>
          <p:cNvPicPr>
            <a:picLocks noChangeArrowheads="1"/>
          </p:cNvPicPr>
          <p:nvPr/>
        </p:nvPicPr>
        <p:blipFill>
          <a:blip r:embed="rId3"/>
          <a:srcRect/>
          <a:stretch>
            <a:fillRect/>
          </a:stretch>
        </p:blipFill>
        <p:spPr bwMode="auto">
          <a:xfrm>
            <a:off x="163513" y="2578100"/>
            <a:ext cx="5399087" cy="3060700"/>
          </a:xfrm>
          <a:prstGeom prst="rect">
            <a:avLst/>
          </a:prstGeom>
          <a:noFill/>
          <a:ln w="9525">
            <a:noFill/>
            <a:miter lim="800000"/>
            <a:headEnd/>
            <a:tailEnd/>
          </a:ln>
          <a:effectLst/>
        </p:spPr>
      </p:pic>
      <p:sp>
        <p:nvSpPr>
          <p:cNvPr id="37892" name="Line 4"/>
          <p:cNvSpPr>
            <a:spLocks noChangeShapeType="1"/>
          </p:cNvSpPr>
          <p:nvPr/>
        </p:nvSpPr>
        <p:spPr bwMode="auto">
          <a:xfrm>
            <a:off x="3657600" y="3505200"/>
            <a:ext cx="2293938" cy="0"/>
          </a:xfrm>
          <a:prstGeom prst="line">
            <a:avLst/>
          </a:prstGeom>
          <a:noFill/>
          <a:ln w="127000">
            <a:solidFill>
              <a:srgbClr val="00B050"/>
            </a:solidFill>
            <a:round/>
            <a:headEnd type="none" w="sm" len="sm"/>
            <a:tailEnd type="stealth" w="med" len="med"/>
          </a:ln>
          <a:effectLst/>
        </p:spPr>
        <p:txBody>
          <a:bodyPr wrap="none" anchor="ctr"/>
          <a:lstStyle/>
          <a:p>
            <a:endParaRPr lang="id-ID"/>
          </a:p>
        </p:txBody>
      </p:sp>
      <p:sp>
        <p:nvSpPr>
          <p:cNvPr id="37893" name="Rectangle 5"/>
          <p:cNvSpPr>
            <a:spLocks noChangeArrowheads="1"/>
          </p:cNvSpPr>
          <p:nvPr/>
        </p:nvSpPr>
        <p:spPr bwMode="auto">
          <a:xfrm>
            <a:off x="5564188" y="1841500"/>
            <a:ext cx="3579812" cy="4114800"/>
          </a:xfrm>
          <a:prstGeom prst="rect">
            <a:avLst/>
          </a:prstGeom>
          <a:noFill/>
          <a:ln w="9525">
            <a:noFill/>
            <a:miter lim="800000"/>
            <a:headEnd/>
            <a:tailEnd/>
          </a:ln>
          <a:effectLst/>
        </p:spPr>
        <p:txBody>
          <a:bodyPr lIns="90488" tIns="44450" rIns="90488" bIns="44450"/>
          <a:lstStyle/>
          <a:p>
            <a:pPr marL="342900" indent="-342900" eaLnBrk="1" hangingPunct="1">
              <a:spcBef>
                <a:spcPct val="20000"/>
              </a:spcBef>
              <a:buFontTx/>
              <a:buChar char="•"/>
            </a:pPr>
            <a:r>
              <a:rPr lang="en-GB" sz="2800" dirty="0">
                <a:latin typeface="Arial" pitchFamily="34" charset="0"/>
              </a:rPr>
              <a:t>Features</a:t>
            </a:r>
            <a:br>
              <a:rPr lang="en-GB" sz="2800" dirty="0">
                <a:latin typeface="Arial" pitchFamily="34" charset="0"/>
              </a:rPr>
            </a:br>
            <a:endParaRPr lang="en-GB" sz="2800" dirty="0">
              <a:latin typeface="Arial" pitchFamily="34" charset="0"/>
            </a:endParaRPr>
          </a:p>
          <a:p>
            <a:pPr marL="742950" lvl="1" indent="-285750" eaLnBrk="1" hangingPunct="1">
              <a:spcBef>
                <a:spcPct val="20000"/>
              </a:spcBef>
              <a:buFontTx/>
              <a:buChar char="–"/>
            </a:pPr>
            <a:r>
              <a:rPr lang="en-GB" dirty="0" err="1" smtClean="0">
                <a:latin typeface="Arial" pitchFamily="34" charset="0"/>
              </a:rPr>
              <a:t>Bangunan</a:t>
            </a:r>
            <a:endParaRPr lang="en-GB" dirty="0">
              <a:latin typeface="Arial" pitchFamily="34" charset="0"/>
            </a:endParaRPr>
          </a:p>
          <a:p>
            <a:pPr marL="742950" lvl="1" indent="-285750" eaLnBrk="1" hangingPunct="1">
              <a:spcBef>
                <a:spcPct val="20000"/>
              </a:spcBef>
              <a:buFontTx/>
              <a:buChar char="–"/>
            </a:pPr>
            <a:r>
              <a:rPr lang="en-GB" dirty="0" err="1" smtClean="0">
                <a:latin typeface="Arial" pitchFamily="34" charset="0"/>
              </a:rPr>
              <a:t>Jalur</a:t>
            </a:r>
            <a:r>
              <a:rPr lang="en-GB" dirty="0" smtClean="0">
                <a:latin typeface="Arial" pitchFamily="34" charset="0"/>
              </a:rPr>
              <a:t> </a:t>
            </a:r>
            <a:r>
              <a:rPr lang="en-GB" dirty="0" err="1" smtClean="0">
                <a:latin typeface="Arial" pitchFamily="34" charset="0"/>
              </a:rPr>
              <a:t>jalan</a:t>
            </a:r>
            <a:endParaRPr lang="en-GB" dirty="0">
              <a:latin typeface="Arial" pitchFamily="34" charset="0"/>
            </a:endParaRPr>
          </a:p>
          <a:p>
            <a:pPr marL="742950" lvl="1" indent="-285750" eaLnBrk="1" hangingPunct="1">
              <a:spcBef>
                <a:spcPct val="20000"/>
              </a:spcBef>
              <a:buFontTx/>
              <a:buChar char="–"/>
            </a:pPr>
            <a:r>
              <a:rPr lang="en-GB" dirty="0" err="1" smtClean="0">
                <a:latin typeface="Arial" pitchFamily="34" charset="0"/>
              </a:rPr>
              <a:t>Jalur</a:t>
            </a:r>
            <a:r>
              <a:rPr lang="en-GB" dirty="0" smtClean="0">
                <a:latin typeface="Arial" pitchFamily="34" charset="0"/>
              </a:rPr>
              <a:t> </a:t>
            </a:r>
            <a:r>
              <a:rPr lang="en-GB" dirty="0" err="1" smtClean="0">
                <a:latin typeface="Arial" pitchFamily="34" charset="0"/>
              </a:rPr>
              <a:t>penerangan</a:t>
            </a:r>
            <a:endParaRPr lang="en-GB" dirty="0">
              <a:latin typeface="Arial" pitchFamily="34" charset="0"/>
            </a:endParaRPr>
          </a:p>
          <a:p>
            <a:pPr marL="742950" lvl="1" indent="-285750" eaLnBrk="1" hangingPunct="1">
              <a:spcBef>
                <a:spcPct val="20000"/>
              </a:spcBef>
              <a:buFontTx/>
              <a:buChar char="–"/>
            </a:pPr>
            <a:r>
              <a:rPr lang="en-GB" dirty="0" err="1" smtClean="0">
                <a:latin typeface="Arial" pitchFamily="34" charset="0"/>
              </a:rPr>
              <a:t>Pipa</a:t>
            </a:r>
            <a:r>
              <a:rPr lang="en-GB" dirty="0" smtClean="0">
                <a:latin typeface="Arial" pitchFamily="34" charset="0"/>
              </a:rPr>
              <a:t> Gas, PDAM</a:t>
            </a:r>
            <a:endParaRPr lang="en-GB" dirty="0">
              <a:latin typeface="Arial" pitchFamily="34" charset="0"/>
            </a:endParaRPr>
          </a:p>
          <a:p>
            <a:pPr marL="742950" lvl="1" indent="-285750" eaLnBrk="1" hangingPunct="1">
              <a:spcBef>
                <a:spcPct val="20000"/>
              </a:spcBef>
              <a:buFontTx/>
              <a:buChar char="–"/>
            </a:pPr>
            <a:r>
              <a:rPr lang="en-GB" dirty="0" err="1" smtClean="0">
                <a:latin typeface="Arial" pitchFamily="34" charset="0"/>
              </a:rPr>
              <a:t>Permukaan</a:t>
            </a:r>
            <a:r>
              <a:rPr lang="en-GB" dirty="0" smtClean="0">
                <a:latin typeface="Arial" pitchFamily="34" charset="0"/>
              </a:rPr>
              <a:t> </a:t>
            </a:r>
            <a:r>
              <a:rPr lang="en-GB" dirty="0" err="1" smtClean="0">
                <a:latin typeface="Arial" pitchFamily="34" charset="0"/>
              </a:rPr>
              <a:t>jalan</a:t>
            </a:r>
            <a:endParaRPr lang="en-GB" dirty="0">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31DBEDF5-651E-4D1B-BE82-F41E27477894}" type="slidenum">
              <a:rPr lang="en-US"/>
              <a:pPr/>
              <a:t>26</a:t>
            </a:fld>
            <a:endParaRPr lang="en-US"/>
          </a:p>
        </p:txBody>
      </p:sp>
      <p:sp>
        <p:nvSpPr>
          <p:cNvPr id="39938" name="Rectangle 2"/>
          <p:cNvSpPr>
            <a:spLocks noGrp="1" noChangeArrowheads="1"/>
          </p:cNvSpPr>
          <p:nvPr>
            <p:ph type="title"/>
          </p:nvPr>
        </p:nvSpPr>
        <p:spPr>
          <a:xfrm>
            <a:off x="719138" y="609600"/>
            <a:ext cx="7315200" cy="1219200"/>
          </a:xfrm>
          <a:noFill/>
          <a:ln/>
        </p:spPr>
        <p:txBody>
          <a:bodyPr lIns="90488" tIns="44450" rIns="90488" bIns="44450"/>
          <a:lstStyle/>
          <a:p>
            <a:r>
              <a:rPr lang="en-GB"/>
              <a:t>Data Modelling - step 2</a:t>
            </a:r>
          </a:p>
        </p:txBody>
      </p:sp>
      <p:sp>
        <p:nvSpPr>
          <p:cNvPr id="39939" name="Line 3"/>
          <p:cNvSpPr>
            <a:spLocks noChangeShapeType="1"/>
          </p:cNvSpPr>
          <p:nvPr/>
        </p:nvSpPr>
        <p:spPr bwMode="auto">
          <a:xfrm>
            <a:off x="1757363" y="3505200"/>
            <a:ext cx="2293937" cy="0"/>
          </a:xfrm>
          <a:prstGeom prst="line">
            <a:avLst/>
          </a:prstGeom>
          <a:noFill/>
          <a:ln w="127000">
            <a:solidFill>
              <a:srgbClr val="00B050"/>
            </a:solidFill>
            <a:round/>
            <a:headEnd type="none" w="sm" len="sm"/>
            <a:tailEnd type="stealth" w="med" len="med"/>
          </a:ln>
          <a:effectLst/>
        </p:spPr>
        <p:txBody>
          <a:bodyPr wrap="none" anchor="ctr"/>
          <a:lstStyle/>
          <a:p>
            <a:endParaRPr lang="id-ID"/>
          </a:p>
        </p:txBody>
      </p:sp>
      <p:sp>
        <p:nvSpPr>
          <p:cNvPr id="39940" name="Oval 4"/>
          <p:cNvSpPr>
            <a:spLocks noChangeArrowheads="1"/>
          </p:cNvSpPr>
          <p:nvPr/>
        </p:nvSpPr>
        <p:spPr bwMode="auto">
          <a:xfrm>
            <a:off x="4883150" y="2559050"/>
            <a:ext cx="266700" cy="266700"/>
          </a:xfrm>
          <a:prstGeom prst="ellipse">
            <a:avLst/>
          </a:prstGeom>
          <a:solidFill>
            <a:schemeClr val="bg2">
              <a:lumMod val="75000"/>
            </a:schemeClr>
          </a:solidFill>
          <a:ln w="12700">
            <a:solidFill>
              <a:schemeClr val="tx1"/>
            </a:solidFill>
            <a:round/>
            <a:headEnd/>
            <a:tailEnd/>
          </a:ln>
          <a:effectLst>
            <a:outerShdw dist="107763" dir="2700000" algn="ctr" rotWithShape="0">
              <a:schemeClr val="bg2"/>
            </a:outerShdw>
          </a:effectLst>
        </p:spPr>
        <p:txBody>
          <a:bodyPr wrap="none" anchor="ctr"/>
          <a:lstStyle/>
          <a:p>
            <a:endParaRPr lang="id-ID"/>
          </a:p>
        </p:txBody>
      </p:sp>
      <p:sp>
        <p:nvSpPr>
          <p:cNvPr id="39941" name="Arc 5"/>
          <p:cNvSpPr>
            <a:spLocks/>
          </p:cNvSpPr>
          <p:nvPr/>
        </p:nvSpPr>
        <p:spPr bwMode="auto">
          <a:xfrm>
            <a:off x="4756150" y="3308350"/>
            <a:ext cx="647700" cy="241300"/>
          </a:xfrm>
          <a:custGeom>
            <a:avLst/>
            <a:gdLst>
              <a:gd name="G0" fmla="+- 21596 0 0"/>
              <a:gd name="G1" fmla="+- 21600 0 0"/>
              <a:gd name="G2" fmla="+- 21600 0 0"/>
              <a:gd name="T0" fmla="*/ 0 w 21596"/>
              <a:gd name="T1" fmla="*/ 21174 h 21600"/>
              <a:gd name="T2" fmla="*/ 21543 w 21596"/>
              <a:gd name="T3" fmla="*/ 0 h 21600"/>
              <a:gd name="T4" fmla="*/ 21596 w 21596"/>
              <a:gd name="T5" fmla="*/ 21600 h 21600"/>
            </a:gdLst>
            <a:ahLst/>
            <a:cxnLst>
              <a:cxn ang="0">
                <a:pos x="T0" y="T1"/>
              </a:cxn>
              <a:cxn ang="0">
                <a:pos x="T2" y="T3"/>
              </a:cxn>
              <a:cxn ang="0">
                <a:pos x="T4" y="T5"/>
              </a:cxn>
            </a:cxnLst>
            <a:rect l="0" t="0" r="r" b="b"/>
            <a:pathLst>
              <a:path w="21596" h="21600" fill="none" extrusionOk="0">
                <a:moveTo>
                  <a:pt x="0" y="21174"/>
                </a:moveTo>
                <a:cubicBezTo>
                  <a:pt x="231" y="9433"/>
                  <a:pt x="9800" y="28"/>
                  <a:pt x="21543" y="0"/>
                </a:cubicBezTo>
              </a:path>
              <a:path w="21596" h="21600" stroke="0" extrusionOk="0">
                <a:moveTo>
                  <a:pt x="0" y="21174"/>
                </a:moveTo>
                <a:cubicBezTo>
                  <a:pt x="231" y="9433"/>
                  <a:pt x="9800" y="28"/>
                  <a:pt x="21543" y="0"/>
                </a:cubicBezTo>
                <a:lnTo>
                  <a:pt x="21596" y="21600"/>
                </a:lnTo>
                <a:close/>
              </a:path>
            </a:pathLst>
          </a:custGeom>
          <a:noFill/>
          <a:ln w="50800" cap="rnd">
            <a:solidFill>
              <a:schemeClr val="hlink"/>
            </a:solidFill>
            <a:round/>
            <a:headEnd type="none" w="sm" len="sm"/>
            <a:tailEnd type="none" w="sm" len="sm"/>
          </a:ln>
          <a:effectLst>
            <a:outerShdw dist="107763" dir="2700000" algn="ctr" rotWithShape="0">
              <a:schemeClr val="bg2"/>
            </a:outerShdw>
          </a:effectLst>
        </p:spPr>
        <p:txBody>
          <a:bodyPr wrap="none" anchor="ctr"/>
          <a:lstStyle/>
          <a:p>
            <a:endParaRPr lang="id-ID"/>
          </a:p>
        </p:txBody>
      </p:sp>
      <p:sp>
        <p:nvSpPr>
          <p:cNvPr id="39942" name="Freeform 6"/>
          <p:cNvSpPr>
            <a:spLocks/>
          </p:cNvSpPr>
          <p:nvPr/>
        </p:nvSpPr>
        <p:spPr bwMode="auto">
          <a:xfrm>
            <a:off x="4610100" y="3937000"/>
            <a:ext cx="1119188" cy="636588"/>
          </a:xfrm>
          <a:custGeom>
            <a:avLst/>
            <a:gdLst/>
            <a:ahLst/>
            <a:cxnLst>
              <a:cxn ang="0">
                <a:pos x="272" y="8"/>
              </a:cxn>
              <a:cxn ang="0">
                <a:pos x="96" y="112"/>
              </a:cxn>
              <a:cxn ang="0">
                <a:pos x="0" y="248"/>
              </a:cxn>
              <a:cxn ang="0">
                <a:pos x="40" y="344"/>
              </a:cxn>
              <a:cxn ang="0">
                <a:pos x="200" y="400"/>
              </a:cxn>
              <a:cxn ang="0">
                <a:pos x="296" y="344"/>
              </a:cxn>
              <a:cxn ang="0">
                <a:pos x="368" y="328"/>
              </a:cxn>
              <a:cxn ang="0">
                <a:pos x="440" y="384"/>
              </a:cxn>
              <a:cxn ang="0">
                <a:pos x="520" y="376"/>
              </a:cxn>
              <a:cxn ang="0">
                <a:pos x="568" y="288"/>
              </a:cxn>
              <a:cxn ang="0">
                <a:pos x="632" y="232"/>
              </a:cxn>
              <a:cxn ang="0">
                <a:pos x="704" y="160"/>
              </a:cxn>
              <a:cxn ang="0">
                <a:pos x="616" y="128"/>
              </a:cxn>
              <a:cxn ang="0">
                <a:pos x="552" y="80"/>
              </a:cxn>
              <a:cxn ang="0">
                <a:pos x="560" y="32"/>
              </a:cxn>
              <a:cxn ang="0">
                <a:pos x="480" y="40"/>
              </a:cxn>
              <a:cxn ang="0">
                <a:pos x="432" y="0"/>
              </a:cxn>
              <a:cxn ang="0">
                <a:pos x="344" y="0"/>
              </a:cxn>
              <a:cxn ang="0">
                <a:pos x="272" y="8"/>
              </a:cxn>
            </a:cxnLst>
            <a:rect l="0" t="0" r="r" b="b"/>
            <a:pathLst>
              <a:path w="705" h="401">
                <a:moveTo>
                  <a:pt x="272" y="8"/>
                </a:moveTo>
                <a:lnTo>
                  <a:pt x="96" y="112"/>
                </a:lnTo>
                <a:lnTo>
                  <a:pt x="0" y="248"/>
                </a:lnTo>
                <a:lnTo>
                  <a:pt x="40" y="344"/>
                </a:lnTo>
                <a:lnTo>
                  <a:pt x="200" y="400"/>
                </a:lnTo>
                <a:lnTo>
                  <a:pt x="296" y="344"/>
                </a:lnTo>
                <a:lnTo>
                  <a:pt x="368" y="328"/>
                </a:lnTo>
                <a:lnTo>
                  <a:pt x="440" y="384"/>
                </a:lnTo>
                <a:lnTo>
                  <a:pt x="520" y="376"/>
                </a:lnTo>
                <a:lnTo>
                  <a:pt x="568" y="288"/>
                </a:lnTo>
                <a:lnTo>
                  <a:pt x="632" y="232"/>
                </a:lnTo>
                <a:lnTo>
                  <a:pt x="704" y="160"/>
                </a:lnTo>
                <a:lnTo>
                  <a:pt x="616" y="128"/>
                </a:lnTo>
                <a:lnTo>
                  <a:pt x="552" y="80"/>
                </a:lnTo>
                <a:lnTo>
                  <a:pt x="560" y="32"/>
                </a:lnTo>
                <a:lnTo>
                  <a:pt x="480" y="40"/>
                </a:lnTo>
                <a:lnTo>
                  <a:pt x="432" y="0"/>
                </a:lnTo>
                <a:lnTo>
                  <a:pt x="344" y="0"/>
                </a:lnTo>
                <a:lnTo>
                  <a:pt x="272" y="8"/>
                </a:lnTo>
              </a:path>
            </a:pathLst>
          </a:custGeom>
          <a:noFill/>
          <a:ln w="12700" cap="rnd" cmpd="sng">
            <a:solidFill>
              <a:schemeClr val="tx1"/>
            </a:solidFill>
            <a:prstDash val="solid"/>
            <a:round/>
            <a:headEnd type="none" w="sm" len="sm"/>
            <a:tailEnd type="none" w="sm" len="sm"/>
          </a:ln>
          <a:effectLst>
            <a:outerShdw dist="107763" dir="2700000" algn="ctr" rotWithShape="0">
              <a:schemeClr val="bg2"/>
            </a:outerShdw>
          </a:effectLst>
        </p:spPr>
        <p:txBody>
          <a:bodyPr/>
          <a:lstStyle/>
          <a:p>
            <a:endParaRPr lang="id-ID"/>
          </a:p>
        </p:txBody>
      </p:sp>
      <p:sp>
        <p:nvSpPr>
          <p:cNvPr id="39943" name="Rectangle 7"/>
          <p:cNvSpPr>
            <a:spLocks noChangeArrowheads="1"/>
          </p:cNvSpPr>
          <p:nvPr/>
        </p:nvSpPr>
        <p:spPr bwMode="auto">
          <a:xfrm>
            <a:off x="2105025" y="4843463"/>
            <a:ext cx="1812925" cy="396875"/>
          </a:xfrm>
          <a:prstGeom prst="rect">
            <a:avLst/>
          </a:prstGeom>
          <a:noFill/>
          <a:ln w="9525">
            <a:noFill/>
            <a:miter lim="800000"/>
            <a:headEnd/>
            <a:tailEnd/>
          </a:ln>
          <a:effectLst/>
        </p:spPr>
        <p:txBody>
          <a:bodyPr wrap="none" anchor="ctr"/>
          <a:lstStyle/>
          <a:p>
            <a:endParaRPr lang="id-ID"/>
          </a:p>
        </p:txBody>
      </p:sp>
      <p:sp>
        <p:nvSpPr>
          <p:cNvPr id="39944" name="Rectangle 8"/>
          <p:cNvSpPr>
            <a:spLocks noChangeArrowheads="1"/>
          </p:cNvSpPr>
          <p:nvPr/>
        </p:nvSpPr>
        <p:spPr bwMode="auto">
          <a:xfrm>
            <a:off x="5922963" y="2481263"/>
            <a:ext cx="876300" cy="454025"/>
          </a:xfrm>
          <a:prstGeom prst="rect">
            <a:avLst/>
          </a:prstGeom>
          <a:solidFill>
            <a:schemeClr val="bg2">
              <a:lumMod val="75000"/>
            </a:schemeClr>
          </a:solidFill>
          <a:ln w="9525">
            <a:noFill/>
            <a:miter lim="800000"/>
            <a:headEnd/>
            <a:tailEnd/>
          </a:ln>
          <a:effectLst/>
        </p:spPr>
        <p:txBody>
          <a:bodyPr wrap="none" lIns="90488" tIns="44450" rIns="90488" bIns="44450">
            <a:spAutoFit/>
          </a:bodyPr>
          <a:lstStyle/>
          <a:p>
            <a:r>
              <a:rPr lang="en-GB" dirty="0">
                <a:solidFill>
                  <a:schemeClr val="bg2"/>
                </a:solidFill>
                <a:latin typeface="Arial" pitchFamily="34" charset="0"/>
              </a:rPr>
              <a:t>Point</a:t>
            </a:r>
          </a:p>
        </p:txBody>
      </p:sp>
      <p:sp>
        <p:nvSpPr>
          <p:cNvPr id="39945" name="Rectangle 9"/>
          <p:cNvSpPr>
            <a:spLocks noChangeArrowheads="1"/>
          </p:cNvSpPr>
          <p:nvPr/>
        </p:nvSpPr>
        <p:spPr bwMode="auto">
          <a:xfrm>
            <a:off x="5986463" y="3179763"/>
            <a:ext cx="758825" cy="454025"/>
          </a:xfrm>
          <a:prstGeom prst="rect">
            <a:avLst/>
          </a:prstGeom>
          <a:solidFill>
            <a:schemeClr val="bg2">
              <a:lumMod val="75000"/>
            </a:schemeClr>
          </a:solidFill>
          <a:ln w="9525">
            <a:noFill/>
            <a:miter lim="800000"/>
            <a:headEnd/>
            <a:tailEnd/>
          </a:ln>
          <a:effectLst/>
        </p:spPr>
        <p:txBody>
          <a:bodyPr wrap="none" lIns="90488" tIns="44450" rIns="90488" bIns="44450">
            <a:spAutoFit/>
          </a:bodyPr>
          <a:lstStyle/>
          <a:p>
            <a:r>
              <a:rPr lang="en-GB">
                <a:solidFill>
                  <a:schemeClr val="bg2"/>
                </a:solidFill>
                <a:latin typeface="Arial" pitchFamily="34" charset="0"/>
              </a:rPr>
              <a:t>Line</a:t>
            </a:r>
          </a:p>
        </p:txBody>
      </p:sp>
      <p:sp>
        <p:nvSpPr>
          <p:cNvPr id="39946" name="Rectangle 10"/>
          <p:cNvSpPr>
            <a:spLocks noChangeArrowheads="1"/>
          </p:cNvSpPr>
          <p:nvPr/>
        </p:nvSpPr>
        <p:spPr bwMode="auto">
          <a:xfrm>
            <a:off x="5999163" y="4094163"/>
            <a:ext cx="1284287" cy="454025"/>
          </a:xfrm>
          <a:prstGeom prst="rect">
            <a:avLst/>
          </a:prstGeom>
          <a:solidFill>
            <a:schemeClr val="bg2">
              <a:lumMod val="75000"/>
            </a:schemeClr>
          </a:solidFill>
          <a:ln w="9525">
            <a:noFill/>
            <a:miter lim="800000"/>
            <a:headEnd/>
            <a:tailEnd/>
          </a:ln>
          <a:effectLst/>
        </p:spPr>
        <p:txBody>
          <a:bodyPr wrap="none" lIns="90488" tIns="44450" rIns="90488" bIns="44450">
            <a:spAutoFit/>
          </a:bodyPr>
          <a:lstStyle/>
          <a:p>
            <a:r>
              <a:rPr lang="en-GB">
                <a:solidFill>
                  <a:schemeClr val="bg2"/>
                </a:solidFill>
                <a:latin typeface="Arial" pitchFamily="34" charset="0"/>
              </a:rPr>
              <a:t>Polygon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D453EAF5-7FA8-4F76-814E-A5C2EE9FBA0C}" type="slidenum">
              <a:rPr lang="en-US"/>
              <a:pPr/>
              <a:t>27</a:t>
            </a:fld>
            <a:endParaRPr lang="en-US"/>
          </a:p>
        </p:txBody>
      </p:sp>
      <p:sp>
        <p:nvSpPr>
          <p:cNvPr id="41986" name="Rectangle 2"/>
          <p:cNvSpPr>
            <a:spLocks noGrp="1" noChangeArrowheads="1"/>
          </p:cNvSpPr>
          <p:nvPr>
            <p:ph type="title"/>
          </p:nvPr>
        </p:nvSpPr>
        <p:spPr>
          <a:xfrm>
            <a:off x="457200" y="0"/>
            <a:ext cx="7315200" cy="1219200"/>
          </a:xfrm>
          <a:noFill/>
          <a:ln/>
        </p:spPr>
        <p:txBody>
          <a:bodyPr lIns="90488" tIns="44450" rIns="90488" bIns="44450"/>
          <a:lstStyle/>
          <a:p>
            <a:r>
              <a:rPr lang="en-GB" dirty="0"/>
              <a:t>Data Modelling - step 3</a:t>
            </a:r>
          </a:p>
        </p:txBody>
      </p:sp>
      <p:sp>
        <p:nvSpPr>
          <p:cNvPr id="41987" name="Rectangle 3"/>
          <p:cNvSpPr>
            <a:spLocks noChangeArrowheads="1"/>
          </p:cNvSpPr>
          <p:nvPr/>
        </p:nvSpPr>
        <p:spPr bwMode="auto">
          <a:xfrm>
            <a:off x="3611563" y="4805363"/>
            <a:ext cx="1812925" cy="396875"/>
          </a:xfrm>
          <a:prstGeom prst="rect">
            <a:avLst/>
          </a:prstGeom>
          <a:noFill/>
          <a:ln w="9525">
            <a:noFill/>
            <a:miter lim="800000"/>
            <a:headEnd/>
            <a:tailEnd/>
          </a:ln>
          <a:effectLst/>
        </p:spPr>
        <p:txBody>
          <a:bodyPr wrap="none" anchor="ctr"/>
          <a:lstStyle/>
          <a:p>
            <a:endParaRPr lang="id-ID"/>
          </a:p>
        </p:txBody>
      </p:sp>
      <p:pic>
        <p:nvPicPr>
          <p:cNvPr id="41988" name="Picture 4"/>
          <p:cNvPicPr>
            <a:picLocks noChangeArrowheads="1"/>
          </p:cNvPicPr>
          <p:nvPr/>
        </p:nvPicPr>
        <p:blipFill>
          <a:blip r:embed="rId3"/>
          <a:srcRect/>
          <a:stretch>
            <a:fillRect/>
          </a:stretch>
        </p:blipFill>
        <p:spPr bwMode="auto">
          <a:xfrm>
            <a:off x="350838" y="2032000"/>
            <a:ext cx="2986087" cy="1765300"/>
          </a:xfrm>
          <a:prstGeom prst="rect">
            <a:avLst/>
          </a:prstGeom>
          <a:noFill/>
          <a:ln w="9525">
            <a:noFill/>
            <a:miter lim="800000"/>
            <a:headEnd/>
            <a:tailEnd/>
          </a:ln>
          <a:effectLst/>
        </p:spPr>
      </p:pic>
      <p:pic>
        <p:nvPicPr>
          <p:cNvPr id="41989" name="Picture 5"/>
          <p:cNvPicPr>
            <a:picLocks noChangeArrowheads="1"/>
          </p:cNvPicPr>
          <p:nvPr/>
        </p:nvPicPr>
        <p:blipFill>
          <a:blip r:embed="rId4"/>
          <a:srcRect/>
          <a:stretch>
            <a:fillRect/>
          </a:stretch>
        </p:blipFill>
        <p:spPr bwMode="auto">
          <a:xfrm>
            <a:off x="4267200" y="1600200"/>
            <a:ext cx="4762500" cy="4584700"/>
          </a:xfrm>
          <a:prstGeom prst="rect">
            <a:avLst/>
          </a:prstGeom>
          <a:noFill/>
          <a:ln w="9525">
            <a:noFill/>
            <a:miter lim="800000"/>
            <a:headEnd/>
            <a:tailEnd/>
          </a:ln>
          <a:effectLst/>
        </p:spPr>
      </p:pic>
      <p:sp>
        <p:nvSpPr>
          <p:cNvPr id="41990" name="Line 6"/>
          <p:cNvSpPr>
            <a:spLocks noChangeShapeType="1"/>
          </p:cNvSpPr>
          <p:nvPr/>
        </p:nvSpPr>
        <p:spPr bwMode="auto">
          <a:xfrm flipH="1" flipV="1">
            <a:off x="1906588" y="3125788"/>
            <a:ext cx="4570412" cy="74612"/>
          </a:xfrm>
          <a:prstGeom prst="line">
            <a:avLst/>
          </a:prstGeom>
          <a:noFill/>
          <a:ln w="25400">
            <a:solidFill>
              <a:srgbClr val="FFFF00"/>
            </a:solidFill>
            <a:round/>
            <a:headEnd type="stealth" w="med" len="med"/>
            <a:tailEnd type="none" w="sm" len="sm"/>
          </a:ln>
          <a:effectLst/>
        </p:spPr>
        <p:txBody>
          <a:bodyPr wrap="none" anchor="ctr"/>
          <a:lstStyle/>
          <a:p>
            <a:endParaRPr lang="id-ID"/>
          </a:p>
        </p:txBody>
      </p:sp>
      <p:sp>
        <p:nvSpPr>
          <p:cNvPr id="41991" name="Rectangle 7"/>
          <p:cNvSpPr>
            <a:spLocks noChangeArrowheads="1"/>
          </p:cNvSpPr>
          <p:nvPr/>
        </p:nvSpPr>
        <p:spPr bwMode="auto">
          <a:xfrm>
            <a:off x="304800" y="4229100"/>
            <a:ext cx="3380735" cy="1628651"/>
          </a:xfrm>
          <a:prstGeom prst="rect">
            <a:avLst/>
          </a:prstGeom>
          <a:noFill/>
          <a:ln w="9525">
            <a:noFill/>
            <a:miter lim="800000"/>
            <a:headEnd/>
            <a:tailEnd/>
          </a:ln>
          <a:effectLst/>
        </p:spPr>
        <p:txBody>
          <a:bodyPr wrap="none" lIns="90488" tIns="44450" rIns="90488" bIns="44450">
            <a:spAutoFit/>
          </a:bodyPr>
          <a:lstStyle/>
          <a:p>
            <a:r>
              <a:rPr lang="en-GB" sz="2000">
                <a:latin typeface="Arial" pitchFamily="34" charset="0"/>
              </a:rPr>
              <a:t>Feature	:	Building</a:t>
            </a:r>
          </a:p>
          <a:p>
            <a:r>
              <a:rPr lang="en-GB" sz="2000">
                <a:latin typeface="Arial" pitchFamily="34" charset="0"/>
              </a:rPr>
              <a:t>Object:		Polygon</a:t>
            </a:r>
          </a:p>
          <a:p>
            <a:r>
              <a:rPr lang="en-GB" sz="2000">
                <a:latin typeface="Arial" pitchFamily="34" charset="0"/>
              </a:rPr>
              <a:t>Entity:		Tourist </a:t>
            </a:r>
          </a:p>
          <a:p>
            <a:r>
              <a:rPr lang="en-GB" sz="2000">
                <a:latin typeface="Arial" pitchFamily="34" charset="0"/>
              </a:rPr>
              <a:t>		Information </a:t>
            </a:r>
          </a:p>
          <a:p>
            <a:r>
              <a:rPr lang="en-GB" sz="2000">
                <a:latin typeface="Arial" pitchFamily="34" charset="0"/>
              </a:rPr>
              <a:t>		Bureau</a:t>
            </a:r>
          </a:p>
        </p:txBody>
      </p:sp>
      <p:cxnSp>
        <p:nvCxnSpPr>
          <p:cNvPr id="11" name="Straight Arrow Connector 10"/>
          <p:cNvCxnSpPr/>
          <p:nvPr/>
        </p:nvCxnSpPr>
        <p:spPr>
          <a:xfrm>
            <a:off x="7620000" y="2895600"/>
            <a:ext cx="914400" cy="9144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35066B17-114E-4699-9FC6-12F99D5AFC37}" type="slidenum">
              <a:rPr lang="en-US"/>
              <a:pPr/>
              <a:t>28</a:t>
            </a:fld>
            <a:endParaRPr lang="en-US"/>
          </a:p>
        </p:txBody>
      </p:sp>
      <p:sp>
        <p:nvSpPr>
          <p:cNvPr id="44034" name="Rectangle 2"/>
          <p:cNvSpPr>
            <a:spLocks noGrp="1" noChangeArrowheads="1"/>
          </p:cNvSpPr>
          <p:nvPr>
            <p:ph type="title"/>
          </p:nvPr>
        </p:nvSpPr>
        <p:spPr>
          <a:xfrm>
            <a:off x="623888" y="609600"/>
            <a:ext cx="7315200" cy="1219200"/>
          </a:xfrm>
          <a:noFill/>
          <a:ln/>
        </p:spPr>
        <p:txBody>
          <a:bodyPr lIns="90488" tIns="44450" rIns="90488" bIns="44450"/>
          <a:lstStyle/>
          <a:p>
            <a:r>
              <a:rPr lang="en-GB" dirty="0" err="1" smtClean="0"/>
              <a:t>Atribut</a:t>
            </a:r>
            <a:endParaRPr lang="en-GB" dirty="0"/>
          </a:p>
        </p:txBody>
      </p:sp>
      <p:pic>
        <p:nvPicPr>
          <p:cNvPr id="44035" name="Picture 3"/>
          <p:cNvPicPr>
            <a:picLocks noChangeArrowheads="1"/>
          </p:cNvPicPr>
          <p:nvPr/>
        </p:nvPicPr>
        <p:blipFill>
          <a:blip r:embed="rId3"/>
          <a:srcRect/>
          <a:stretch>
            <a:fillRect/>
          </a:stretch>
        </p:blipFill>
        <p:spPr bwMode="auto">
          <a:xfrm>
            <a:off x="381000" y="2755900"/>
            <a:ext cx="2447925" cy="800100"/>
          </a:xfrm>
          <a:prstGeom prst="rect">
            <a:avLst/>
          </a:prstGeom>
          <a:noFill/>
          <a:ln w="9525">
            <a:noFill/>
            <a:miter lim="800000"/>
            <a:headEnd/>
            <a:tailEnd/>
          </a:ln>
          <a:effectLst/>
        </p:spPr>
      </p:pic>
      <p:sp>
        <p:nvSpPr>
          <p:cNvPr id="44036" name="Rectangle 4"/>
          <p:cNvSpPr>
            <a:spLocks noChangeArrowheads="1"/>
          </p:cNvSpPr>
          <p:nvPr/>
        </p:nvSpPr>
        <p:spPr bwMode="auto">
          <a:xfrm>
            <a:off x="4945063" y="2743200"/>
            <a:ext cx="3739807" cy="2244204"/>
          </a:xfrm>
          <a:prstGeom prst="rect">
            <a:avLst/>
          </a:prstGeom>
          <a:noFill/>
          <a:ln w="9525">
            <a:solidFill>
              <a:srgbClr val="FFFF00"/>
            </a:solidFill>
            <a:miter lim="800000"/>
            <a:headEnd/>
            <a:tailEnd/>
          </a:ln>
          <a:effectLst/>
        </p:spPr>
        <p:txBody>
          <a:bodyPr wrap="none" lIns="90488" tIns="44450" rIns="90488" bIns="44450">
            <a:spAutoFit/>
          </a:bodyPr>
          <a:lstStyle/>
          <a:p>
            <a:r>
              <a:rPr lang="en-GB" sz="2000" dirty="0">
                <a:latin typeface="Arial" pitchFamily="34" charset="0"/>
              </a:rPr>
              <a:t>Name	: 	Next	</a:t>
            </a:r>
          </a:p>
          <a:p>
            <a:r>
              <a:rPr lang="en-GB" sz="2000" dirty="0">
                <a:latin typeface="Arial" pitchFamily="34" charset="0"/>
              </a:rPr>
              <a:t>Address: 	5 Market Place</a:t>
            </a:r>
          </a:p>
          <a:p>
            <a:r>
              <a:rPr lang="en-GB" sz="2000" dirty="0">
                <a:latin typeface="Arial" pitchFamily="34" charset="0"/>
              </a:rPr>
              <a:t>Town:		Kingston</a:t>
            </a:r>
          </a:p>
          <a:p>
            <a:r>
              <a:rPr lang="en-GB" sz="2000" dirty="0">
                <a:latin typeface="Arial" pitchFamily="34" charset="0"/>
              </a:rPr>
              <a:t>Owner:		Ms J Shore</a:t>
            </a:r>
          </a:p>
          <a:p>
            <a:r>
              <a:rPr lang="en-GB" sz="2000" dirty="0">
                <a:latin typeface="Arial" pitchFamily="34" charset="0"/>
              </a:rPr>
              <a:t>Tel. No:		0181 547 1245</a:t>
            </a:r>
          </a:p>
          <a:p>
            <a:r>
              <a:rPr lang="en-GB" sz="2000" dirty="0">
                <a:latin typeface="Arial" pitchFamily="34" charset="0"/>
              </a:rPr>
              <a:t>Floor space	1300 sq m</a:t>
            </a:r>
          </a:p>
          <a:p>
            <a:endParaRPr lang="en-GB" sz="2000" dirty="0">
              <a:latin typeface="Arial" pitchFamily="34" charset="0"/>
            </a:endParaRPr>
          </a:p>
        </p:txBody>
      </p:sp>
      <p:sp>
        <p:nvSpPr>
          <p:cNvPr id="44037" name="Line 5"/>
          <p:cNvSpPr>
            <a:spLocks noChangeShapeType="1"/>
          </p:cNvSpPr>
          <p:nvPr/>
        </p:nvSpPr>
        <p:spPr bwMode="auto">
          <a:xfrm>
            <a:off x="3014663" y="3225800"/>
            <a:ext cx="1773237" cy="0"/>
          </a:xfrm>
          <a:prstGeom prst="line">
            <a:avLst/>
          </a:prstGeom>
          <a:noFill/>
          <a:ln w="76200">
            <a:solidFill>
              <a:schemeClr val="tx1"/>
            </a:solidFill>
            <a:round/>
            <a:headEnd type="stealth" w="med" len="med"/>
            <a:tailEnd type="stealth" w="med" len="med"/>
          </a:ln>
          <a:effectLst/>
        </p:spPr>
        <p:txBody>
          <a:bodyPr wrap="none" anchor="ctr"/>
          <a:lstStyle/>
          <a:p>
            <a:endParaRPr lang="id-ID"/>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2355F1D4-B6F9-4ACE-9A5C-6DB65B03B776}" type="slidenum">
              <a:rPr lang="en-US"/>
              <a:pPr/>
              <a:t>29</a:t>
            </a:fld>
            <a:endParaRPr lang="en-US"/>
          </a:p>
        </p:txBody>
      </p:sp>
      <p:sp>
        <p:nvSpPr>
          <p:cNvPr id="46082" name="Rectangle 2"/>
          <p:cNvSpPr>
            <a:spLocks noGrp="1" noChangeArrowheads="1"/>
          </p:cNvSpPr>
          <p:nvPr>
            <p:ph type="title"/>
          </p:nvPr>
        </p:nvSpPr>
        <p:spPr>
          <a:noFill/>
          <a:ln/>
        </p:spPr>
        <p:txBody>
          <a:bodyPr lIns="92075" tIns="46038" rIns="92075" bIns="46038"/>
          <a:lstStyle/>
          <a:p>
            <a:r>
              <a:rPr lang="en-GB"/>
              <a:t>Spatial data storage</a:t>
            </a:r>
          </a:p>
        </p:txBody>
      </p:sp>
      <p:sp>
        <p:nvSpPr>
          <p:cNvPr id="46083" name="Rectangle 3"/>
          <p:cNvSpPr>
            <a:spLocks noGrp="1" noChangeArrowheads="1"/>
          </p:cNvSpPr>
          <p:nvPr>
            <p:ph type="body" sz="half" idx="1"/>
          </p:nvPr>
        </p:nvSpPr>
        <p:spPr>
          <a:noFill/>
          <a:ln/>
        </p:spPr>
        <p:txBody>
          <a:bodyPr lIns="92075" tIns="46038" rIns="92075" bIns="46038"/>
          <a:lstStyle/>
          <a:p>
            <a:r>
              <a:rPr lang="en-GB" sz="2800"/>
              <a:t>Vector model</a:t>
            </a:r>
          </a:p>
          <a:p>
            <a:endParaRPr lang="en-GB" sz="2800"/>
          </a:p>
          <a:p>
            <a:endParaRPr lang="en-GB" sz="2800"/>
          </a:p>
          <a:p>
            <a:endParaRPr lang="en-GB" sz="2800"/>
          </a:p>
          <a:p>
            <a:endParaRPr lang="en-GB" sz="2800"/>
          </a:p>
          <a:p>
            <a:endParaRPr lang="en-GB" sz="2800"/>
          </a:p>
          <a:p>
            <a:r>
              <a:rPr lang="en-GB" sz="2800"/>
              <a:t>Raster model</a:t>
            </a:r>
          </a:p>
        </p:txBody>
      </p:sp>
      <p:pic>
        <p:nvPicPr>
          <p:cNvPr id="46084" name="Picture 4"/>
          <p:cNvPicPr>
            <a:picLocks noChangeArrowheads="1"/>
          </p:cNvPicPr>
          <p:nvPr/>
        </p:nvPicPr>
        <p:blipFill>
          <a:blip r:embed="rId3"/>
          <a:srcRect/>
          <a:stretch>
            <a:fillRect/>
          </a:stretch>
        </p:blipFill>
        <p:spPr bwMode="auto">
          <a:xfrm>
            <a:off x="3581400" y="4114800"/>
            <a:ext cx="2079625" cy="2111375"/>
          </a:xfrm>
          <a:prstGeom prst="rect">
            <a:avLst/>
          </a:prstGeom>
          <a:noFill/>
          <a:ln w="9525">
            <a:noFill/>
            <a:miter lim="800000"/>
            <a:headEnd/>
            <a:tailEnd/>
          </a:ln>
          <a:effectLst/>
        </p:spPr>
      </p:pic>
      <p:pic>
        <p:nvPicPr>
          <p:cNvPr id="46085" name="Picture 5"/>
          <p:cNvPicPr>
            <a:picLocks noChangeArrowheads="1"/>
          </p:cNvPicPr>
          <p:nvPr/>
        </p:nvPicPr>
        <p:blipFill>
          <a:blip r:embed="rId4"/>
          <a:srcRect/>
          <a:stretch>
            <a:fillRect/>
          </a:stretch>
        </p:blipFill>
        <p:spPr bwMode="auto">
          <a:xfrm>
            <a:off x="3429000" y="1752600"/>
            <a:ext cx="2446338" cy="2303463"/>
          </a:xfrm>
          <a:prstGeom prst="rect">
            <a:avLst/>
          </a:prstGeom>
          <a:noFill/>
          <a:ln w="9525">
            <a:noFill/>
            <a:miter lim="800000"/>
            <a:headEnd/>
            <a:tailEnd/>
          </a:ln>
          <a:effectLst/>
        </p:spPr>
      </p:pic>
      <p:sp>
        <p:nvSpPr>
          <p:cNvPr id="46086" name="Text Box 6"/>
          <p:cNvSpPr txBox="1">
            <a:spLocks noChangeArrowheads="1"/>
          </p:cNvSpPr>
          <p:nvPr/>
        </p:nvSpPr>
        <p:spPr bwMode="auto">
          <a:xfrm>
            <a:off x="6019800" y="2133600"/>
            <a:ext cx="2846388" cy="762000"/>
          </a:xfrm>
          <a:prstGeom prst="rect">
            <a:avLst/>
          </a:prstGeom>
          <a:noFill/>
          <a:ln w="9525">
            <a:noFill/>
            <a:miter lim="800000"/>
            <a:headEnd/>
            <a:tailEnd/>
          </a:ln>
          <a:effectLst/>
        </p:spPr>
        <p:txBody>
          <a:bodyPr wrap="none">
            <a:spAutoFit/>
          </a:bodyPr>
          <a:lstStyle/>
          <a:p>
            <a:r>
              <a:rPr lang="en-US"/>
              <a:t> </a:t>
            </a:r>
            <a:r>
              <a:rPr lang="en-US" sz="2000"/>
              <a:t>as geometric objects:</a:t>
            </a:r>
          </a:p>
          <a:p>
            <a:r>
              <a:rPr lang="en-US" sz="2000"/>
              <a:t>      points, lines, polygons</a:t>
            </a:r>
            <a:endParaRPr lang="en-US"/>
          </a:p>
        </p:txBody>
      </p:sp>
      <p:sp>
        <p:nvSpPr>
          <p:cNvPr id="46087" name="Text Box 7"/>
          <p:cNvSpPr txBox="1">
            <a:spLocks noChangeArrowheads="1"/>
          </p:cNvSpPr>
          <p:nvPr/>
        </p:nvSpPr>
        <p:spPr bwMode="auto">
          <a:xfrm>
            <a:off x="6019800" y="4468813"/>
            <a:ext cx="2697163" cy="1006475"/>
          </a:xfrm>
          <a:prstGeom prst="rect">
            <a:avLst/>
          </a:prstGeom>
          <a:noFill/>
          <a:ln w="9525">
            <a:noFill/>
            <a:miter lim="800000"/>
            <a:headEnd/>
            <a:tailEnd/>
          </a:ln>
          <a:effectLst/>
        </p:spPr>
        <p:txBody>
          <a:bodyPr wrap="none">
            <a:spAutoFit/>
          </a:bodyPr>
          <a:lstStyle/>
          <a:p>
            <a:r>
              <a:rPr lang="en-US" sz="2000"/>
              <a:t>as image files </a:t>
            </a:r>
          </a:p>
          <a:p>
            <a:r>
              <a:rPr lang="en-US" sz="2000"/>
              <a:t>   composed of grid-cells</a:t>
            </a:r>
          </a:p>
          <a:p>
            <a:r>
              <a:rPr lang="en-US" sz="2000"/>
              <a:t>   (pixels)</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8750" t="40625" r="43125" b="21875"/>
          <a:stretch>
            <a:fillRect/>
          </a:stretch>
        </p:blipFill>
        <p:spPr bwMode="auto">
          <a:xfrm>
            <a:off x="-1" y="0"/>
            <a:ext cx="9127067"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4400" dirty="0" err="1" smtClean="0">
                <a:solidFill>
                  <a:srgbClr val="FFFF00"/>
                </a:solidFill>
              </a:rPr>
              <a:t>Informasi</a:t>
            </a:r>
            <a:r>
              <a:rPr lang="en-US" sz="4400" dirty="0" smtClean="0">
                <a:solidFill>
                  <a:srgbClr val="FFFF00"/>
                </a:solidFill>
              </a:rPr>
              <a:t> YANG BERKUALITAS </a:t>
            </a:r>
            <a:r>
              <a:rPr lang="en-US" dirty="0" smtClean="0"/>
              <a:t>?</a:t>
            </a:r>
            <a:endParaRPr lang="id-ID" dirty="0"/>
          </a:p>
        </p:txBody>
      </p:sp>
      <p:sp>
        <p:nvSpPr>
          <p:cNvPr id="3" name="Content Placeholder 2"/>
          <p:cNvSpPr>
            <a:spLocks noGrp="1"/>
          </p:cNvSpPr>
          <p:nvPr>
            <p:ph idx="1"/>
          </p:nvPr>
        </p:nvSpPr>
        <p:spPr/>
        <p:txBody>
          <a:bodyPr>
            <a:normAutofit/>
          </a:bodyPr>
          <a:lstStyle/>
          <a:p>
            <a:r>
              <a:rPr lang="en-US" sz="4400" dirty="0" err="1" smtClean="0">
                <a:solidFill>
                  <a:srgbClr val="FFFF00"/>
                </a:solidFill>
              </a:rPr>
              <a:t>Memberikan</a:t>
            </a:r>
            <a:r>
              <a:rPr lang="en-US" sz="4400" dirty="0" smtClean="0">
                <a:solidFill>
                  <a:srgbClr val="FFFF00"/>
                </a:solidFill>
              </a:rPr>
              <a:t> </a:t>
            </a:r>
            <a:r>
              <a:rPr lang="en-US" sz="4400" dirty="0" err="1" smtClean="0">
                <a:solidFill>
                  <a:srgbClr val="FFFF00"/>
                </a:solidFill>
              </a:rPr>
              <a:t>manfaat</a:t>
            </a:r>
            <a:r>
              <a:rPr lang="en-US" sz="4400" dirty="0" smtClean="0">
                <a:solidFill>
                  <a:srgbClr val="FFFF00"/>
                </a:solidFill>
              </a:rPr>
              <a:t>/relevant</a:t>
            </a:r>
          </a:p>
          <a:p>
            <a:r>
              <a:rPr lang="en-US" sz="4400" dirty="0" err="1" smtClean="0">
                <a:solidFill>
                  <a:srgbClr val="FFFF00"/>
                </a:solidFill>
              </a:rPr>
              <a:t>Tidak</a:t>
            </a:r>
            <a:r>
              <a:rPr lang="en-US" sz="4400" dirty="0" smtClean="0">
                <a:solidFill>
                  <a:srgbClr val="FFFF00"/>
                </a:solidFill>
              </a:rPr>
              <a:t> </a:t>
            </a:r>
            <a:r>
              <a:rPr lang="en-US" sz="4400" dirty="0" err="1" smtClean="0">
                <a:solidFill>
                  <a:srgbClr val="FFFF00"/>
                </a:solidFill>
              </a:rPr>
              <a:t>Usang</a:t>
            </a:r>
            <a:r>
              <a:rPr lang="en-US" sz="4400" dirty="0" smtClean="0">
                <a:solidFill>
                  <a:srgbClr val="FFFF00"/>
                </a:solidFill>
              </a:rPr>
              <a:t>/</a:t>
            </a:r>
            <a:r>
              <a:rPr lang="en-US" sz="4400" dirty="0" err="1" smtClean="0">
                <a:solidFill>
                  <a:srgbClr val="FFFF00"/>
                </a:solidFill>
              </a:rPr>
              <a:t>Aktual</a:t>
            </a:r>
            <a:r>
              <a:rPr lang="en-US" sz="4400" dirty="0" smtClean="0">
                <a:solidFill>
                  <a:srgbClr val="FFFF00"/>
                </a:solidFill>
              </a:rPr>
              <a:t>/Up to date</a:t>
            </a:r>
          </a:p>
          <a:p>
            <a:r>
              <a:rPr lang="en-US" sz="4400" dirty="0" err="1" smtClean="0">
                <a:solidFill>
                  <a:srgbClr val="FFFF00"/>
                </a:solidFill>
              </a:rPr>
              <a:t>Bebas</a:t>
            </a:r>
            <a:r>
              <a:rPr lang="en-US" sz="4400" dirty="0" smtClean="0">
                <a:solidFill>
                  <a:srgbClr val="FFFF00"/>
                </a:solidFill>
              </a:rPr>
              <a:t> </a:t>
            </a:r>
            <a:r>
              <a:rPr lang="en-US" sz="4400" dirty="0" err="1" smtClean="0">
                <a:solidFill>
                  <a:srgbClr val="FFFF00"/>
                </a:solidFill>
              </a:rPr>
              <a:t>dari</a:t>
            </a:r>
            <a:r>
              <a:rPr lang="en-US" sz="4400" dirty="0" smtClean="0">
                <a:solidFill>
                  <a:srgbClr val="FFFF00"/>
                </a:solidFill>
              </a:rPr>
              <a:t> </a:t>
            </a:r>
            <a:r>
              <a:rPr lang="en-US" sz="4400" dirty="0" err="1" smtClean="0">
                <a:solidFill>
                  <a:srgbClr val="FFFF00"/>
                </a:solidFill>
              </a:rPr>
              <a:t>kesalahan</a:t>
            </a:r>
            <a:r>
              <a:rPr lang="en-US" sz="4400" dirty="0" smtClean="0">
                <a:solidFill>
                  <a:srgbClr val="FFFF00"/>
                </a:solidFill>
              </a:rPr>
              <a:t>/</a:t>
            </a:r>
            <a:r>
              <a:rPr lang="en-US" sz="4400" dirty="0" err="1" smtClean="0">
                <a:solidFill>
                  <a:srgbClr val="FFFF00"/>
                </a:solidFill>
              </a:rPr>
              <a:t>Akurat</a:t>
            </a:r>
            <a:endParaRPr lang="en-US" sz="4400" dirty="0" smtClean="0">
              <a:solidFill>
                <a:srgbClr val="FFFF00"/>
              </a:solidFill>
            </a:endParaRPr>
          </a:p>
          <a:p>
            <a:r>
              <a:rPr lang="en-US" sz="4400" dirty="0" err="1" smtClean="0">
                <a:solidFill>
                  <a:srgbClr val="FFFF00"/>
                </a:solidFill>
              </a:rPr>
              <a:t>Dapat</a:t>
            </a:r>
            <a:r>
              <a:rPr lang="en-US" sz="4400" dirty="0" smtClean="0">
                <a:solidFill>
                  <a:srgbClr val="FFFF00"/>
                </a:solidFill>
              </a:rPr>
              <a:t> </a:t>
            </a:r>
            <a:r>
              <a:rPr lang="en-US" sz="4400" dirty="0" err="1" smtClean="0">
                <a:solidFill>
                  <a:srgbClr val="FFFF00"/>
                </a:solidFill>
              </a:rPr>
              <a:t>dipercaya</a:t>
            </a:r>
            <a:r>
              <a:rPr lang="en-US" sz="4400" dirty="0" smtClean="0">
                <a:solidFill>
                  <a:srgbClr val="FFFF00"/>
                </a:solidFill>
              </a:rPr>
              <a:t>/reliable</a:t>
            </a:r>
          </a:p>
          <a:p>
            <a:r>
              <a:rPr lang="en-US" sz="4400" dirty="0" err="1" smtClean="0">
                <a:solidFill>
                  <a:srgbClr val="FFFF00"/>
                </a:solidFill>
              </a:rPr>
              <a:t>Lengkap</a:t>
            </a:r>
            <a:endParaRPr lang="id-ID" sz="4400"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lide Number Placeholder 4"/>
          <p:cNvSpPr>
            <a:spLocks noGrp="1"/>
          </p:cNvSpPr>
          <p:nvPr>
            <p:ph type="sldNum" sz="quarter" idx="12"/>
          </p:nvPr>
        </p:nvSpPr>
        <p:spPr/>
        <p:txBody>
          <a:bodyPr/>
          <a:lstStyle/>
          <a:p>
            <a:fld id="{2BADE793-048F-4F6D-917E-8D49F6CD7A88}" type="slidenum">
              <a:rPr lang="en-US"/>
              <a:pPr/>
              <a:t>30</a:t>
            </a:fld>
            <a:endParaRPr lang="en-US"/>
          </a:p>
        </p:txBody>
      </p:sp>
      <p:sp>
        <p:nvSpPr>
          <p:cNvPr id="48130" name="Rectangle 2"/>
          <p:cNvSpPr>
            <a:spLocks noGrp="1" noChangeArrowheads="1"/>
          </p:cNvSpPr>
          <p:nvPr>
            <p:ph type="title"/>
          </p:nvPr>
        </p:nvSpPr>
        <p:spPr>
          <a:noFill/>
          <a:ln/>
        </p:spPr>
        <p:txBody>
          <a:bodyPr lIns="92075" tIns="46038" rIns="92075" bIns="46038"/>
          <a:lstStyle/>
          <a:p>
            <a:r>
              <a:rPr lang="en-GB"/>
              <a:t>Modelling the real world</a:t>
            </a:r>
          </a:p>
        </p:txBody>
      </p:sp>
      <p:graphicFrame>
        <p:nvGraphicFramePr>
          <p:cNvPr id="48131" name="Object 3"/>
          <p:cNvGraphicFramePr>
            <a:graphicFrameLocks/>
          </p:cNvGraphicFramePr>
          <p:nvPr/>
        </p:nvGraphicFramePr>
        <p:xfrm>
          <a:off x="152400" y="3306763"/>
          <a:ext cx="2070100" cy="1277937"/>
        </p:xfrm>
        <a:graphic>
          <a:graphicData uri="http://schemas.openxmlformats.org/presentationml/2006/ole">
            <p:oleObj spid="_x0000_s7170" name="Clip" r:id="rId4" imgW="2070000" imgH="1277640" progId="MS_ClipArt_Gallery.2">
              <p:embed/>
            </p:oleObj>
          </a:graphicData>
        </a:graphic>
      </p:graphicFrame>
      <p:grpSp>
        <p:nvGrpSpPr>
          <p:cNvPr id="2" name="Group 4"/>
          <p:cNvGrpSpPr>
            <a:grpSpLocks/>
          </p:cNvGrpSpPr>
          <p:nvPr/>
        </p:nvGrpSpPr>
        <p:grpSpPr bwMode="auto">
          <a:xfrm>
            <a:off x="2308225" y="3200400"/>
            <a:ext cx="1730375" cy="1371600"/>
            <a:chOff x="1454" y="2016"/>
            <a:chExt cx="1090" cy="864"/>
          </a:xfrm>
        </p:grpSpPr>
        <p:grpSp>
          <p:nvGrpSpPr>
            <p:cNvPr id="3" name="Group 5"/>
            <p:cNvGrpSpPr>
              <a:grpSpLocks/>
            </p:cNvGrpSpPr>
            <p:nvPr/>
          </p:nvGrpSpPr>
          <p:grpSpPr bwMode="auto">
            <a:xfrm>
              <a:off x="1738" y="2016"/>
              <a:ext cx="806" cy="864"/>
              <a:chOff x="1738" y="2016"/>
              <a:chExt cx="806" cy="864"/>
            </a:xfrm>
          </p:grpSpPr>
          <p:sp>
            <p:nvSpPr>
              <p:cNvPr id="48134" name="Rectangle 6"/>
              <p:cNvSpPr>
                <a:spLocks noChangeArrowheads="1"/>
              </p:cNvSpPr>
              <p:nvPr/>
            </p:nvSpPr>
            <p:spPr bwMode="auto">
              <a:xfrm>
                <a:off x="1738" y="2016"/>
                <a:ext cx="806" cy="864"/>
              </a:xfrm>
              <a:prstGeom prst="rect">
                <a:avLst/>
              </a:prstGeom>
              <a:gradFill rotWithShape="0">
                <a:gsLst>
                  <a:gs pos="0">
                    <a:srgbClr val="FE9B03"/>
                  </a:gs>
                  <a:gs pos="100000">
                    <a:srgbClr val="FE9B03">
                      <a:gamma/>
                      <a:shade val="49804"/>
                      <a:invGamma/>
                    </a:srgbClr>
                  </a:gs>
                </a:gsLst>
                <a:lin ang="18900000" scaled="1"/>
              </a:gradFill>
              <a:ln w="12700">
                <a:solidFill>
                  <a:schemeClr val="tx1"/>
                </a:solidFill>
                <a:miter lim="800000"/>
                <a:headEnd/>
                <a:tailEnd/>
              </a:ln>
              <a:effectLst/>
            </p:spPr>
            <p:txBody>
              <a:bodyPr wrap="none" anchor="ctr"/>
              <a:lstStyle/>
              <a:p>
                <a:endParaRPr lang="id-ID"/>
              </a:p>
            </p:txBody>
          </p:sp>
          <p:sp>
            <p:nvSpPr>
              <p:cNvPr id="48135" name="Line 7"/>
              <p:cNvSpPr>
                <a:spLocks noChangeShapeType="1"/>
              </p:cNvSpPr>
              <p:nvPr/>
            </p:nvSpPr>
            <p:spPr bwMode="auto">
              <a:xfrm>
                <a:off x="1739" y="2244"/>
                <a:ext cx="593" cy="136"/>
              </a:xfrm>
              <a:prstGeom prst="line">
                <a:avLst/>
              </a:prstGeom>
              <a:noFill/>
              <a:ln w="76200">
                <a:solidFill>
                  <a:srgbClr val="00FF00"/>
                </a:solidFill>
                <a:round/>
                <a:headEnd type="none" w="sm" len="sm"/>
                <a:tailEnd type="none" w="sm" len="sm"/>
              </a:ln>
              <a:effectLst/>
            </p:spPr>
            <p:txBody>
              <a:bodyPr wrap="none" anchor="ctr"/>
              <a:lstStyle/>
              <a:p>
                <a:endParaRPr lang="id-ID"/>
              </a:p>
            </p:txBody>
          </p:sp>
          <p:sp>
            <p:nvSpPr>
              <p:cNvPr id="48136" name="Line 8"/>
              <p:cNvSpPr>
                <a:spLocks noChangeShapeType="1"/>
              </p:cNvSpPr>
              <p:nvPr/>
            </p:nvSpPr>
            <p:spPr bwMode="auto">
              <a:xfrm>
                <a:off x="2290" y="2017"/>
                <a:ext cx="84" cy="863"/>
              </a:xfrm>
              <a:prstGeom prst="line">
                <a:avLst/>
              </a:prstGeom>
              <a:noFill/>
              <a:ln w="76200">
                <a:solidFill>
                  <a:srgbClr val="00FF00"/>
                </a:solidFill>
                <a:round/>
                <a:headEnd type="none" w="sm" len="sm"/>
                <a:tailEnd type="none" w="sm" len="sm"/>
              </a:ln>
              <a:effectLst/>
            </p:spPr>
            <p:txBody>
              <a:bodyPr wrap="none" anchor="ctr"/>
              <a:lstStyle/>
              <a:p>
                <a:endParaRPr lang="id-ID"/>
              </a:p>
            </p:txBody>
          </p:sp>
          <p:grpSp>
            <p:nvGrpSpPr>
              <p:cNvPr id="4" name="Group 9"/>
              <p:cNvGrpSpPr>
                <a:grpSpLocks/>
              </p:cNvGrpSpPr>
              <p:nvPr/>
            </p:nvGrpSpPr>
            <p:grpSpPr bwMode="auto">
              <a:xfrm>
                <a:off x="1860" y="2467"/>
                <a:ext cx="328" cy="319"/>
                <a:chOff x="1860" y="2467"/>
                <a:chExt cx="328" cy="319"/>
              </a:xfrm>
            </p:grpSpPr>
            <p:sp>
              <p:nvSpPr>
                <p:cNvPr id="48138" name="Rectangle 10"/>
                <p:cNvSpPr>
                  <a:spLocks noChangeArrowheads="1"/>
                </p:cNvSpPr>
                <p:nvPr/>
              </p:nvSpPr>
              <p:spPr bwMode="auto">
                <a:xfrm>
                  <a:off x="1860" y="2467"/>
                  <a:ext cx="255" cy="318"/>
                </a:xfrm>
                <a:prstGeom prst="rect">
                  <a:avLst/>
                </a:prstGeom>
                <a:solidFill>
                  <a:schemeClr val="bg2"/>
                </a:solidFill>
                <a:ln w="12700">
                  <a:solidFill>
                    <a:schemeClr val="bg2"/>
                  </a:solidFill>
                  <a:miter lim="800000"/>
                  <a:headEnd/>
                  <a:tailEnd/>
                </a:ln>
                <a:effectLst/>
              </p:spPr>
              <p:txBody>
                <a:bodyPr wrap="none" anchor="ctr"/>
                <a:lstStyle/>
                <a:p>
                  <a:endParaRPr lang="id-ID"/>
                </a:p>
              </p:txBody>
            </p:sp>
            <p:sp>
              <p:nvSpPr>
                <p:cNvPr id="48139" name="Rectangle 11"/>
                <p:cNvSpPr>
                  <a:spLocks noChangeArrowheads="1"/>
                </p:cNvSpPr>
                <p:nvPr/>
              </p:nvSpPr>
              <p:spPr bwMode="auto">
                <a:xfrm>
                  <a:off x="1933" y="2604"/>
                  <a:ext cx="255" cy="182"/>
                </a:xfrm>
                <a:prstGeom prst="rect">
                  <a:avLst/>
                </a:prstGeom>
                <a:solidFill>
                  <a:schemeClr val="bg2"/>
                </a:solidFill>
                <a:ln w="12700">
                  <a:solidFill>
                    <a:schemeClr val="bg2"/>
                  </a:solidFill>
                  <a:miter lim="800000"/>
                  <a:headEnd/>
                  <a:tailEnd/>
                </a:ln>
                <a:effectLst/>
              </p:spPr>
              <p:txBody>
                <a:bodyPr wrap="none" anchor="ctr"/>
                <a:lstStyle/>
                <a:p>
                  <a:endParaRPr lang="id-ID"/>
                </a:p>
              </p:txBody>
            </p:sp>
          </p:grpSp>
          <p:sp>
            <p:nvSpPr>
              <p:cNvPr id="48140" name="Freeform 12"/>
              <p:cNvSpPr>
                <a:spLocks/>
              </p:cNvSpPr>
              <p:nvPr/>
            </p:nvSpPr>
            <p:spPr bwMode="auto">
              <a:xfrm>
                <a:off x="1834" y="2062"/>
                <a:ext cx="217" cy="138"/>
              </a:xfrm>
              <a:custGeom>
                <a:avLst/>
                <a:gdLst/>
                <a:ahLst/>
                <a:cxnLst>
                  <a:cxn ang="0">
                    <a:pos x="131" y="0"/>
                  </a:cxn>
                  <a:cxn ang="0">
                    <a:pos x="118" y="0"/>
                  </a:cxn>
                  <a:cxn ang="0">
                    <a:pos x="101" y="3"/>
                  </a:cxn>
                  <a:cxn ang="0">
                    <a:pos x="62" y="17"/>
                  </a:cxn>
                  <a:cxn ang="0">
                    <a:pos x="42" y="24"/>
                  </a:cxn>
                  <a:cxn ang="0">
                    <a:pos x="26" y="31"/>
                  </a:cxn>
                  <a:cxn ang="0">
                    <a:pos x="9" y="38"/>
                  </a:cxn>
                  <a:cxn ang="0">
                    <a:pos x="3" y="46"/>
                  </a:cxn>
                  <a:cxn ang="0">
                    <a:pos x="0" y="53"/>
                  </a:cxn>
                  <a:cxn ang="0">
                    <a:pos x="3" y="56"/>
                  </a:cxn>
                  <a:cxn ang="0">
                    <a:pos x="16" y="70"/>
                  </a:cxn>
                  <a:cxn ang="0">
                    <a:pos x="32" y="84"/>
                  </a:cxn>
                  <a:cxn ang="0">
                    <a:pos x="45" y="91"/>
                  </a:cxn>
                  <a:cxn ang="0">
                    <a:pos x="55" y="95"/>
                  </a:cxn>
                  <a:cxn ang="0">
                    <a:pos x="65" y="91"/>
                  </a:cxn>
                  <a:cxn ang="0">
                    <a:pos x="75" y="88"/>
                  </a:cxn>
                  <a:cxn ang="0">
                    <a:pos x="88" y="91"/>
                  </a:cxn>
                  <a:cxn ang="0">
                    <a:pos x="108" y="102"/>
                  </a:cxn>
                  <a:cxn ang="0">
                    <a:pos x="131" y="116"/>
                  </a:cxn>
                  <a:cxn ang="0">
                    <a:pos x="154" y="130"/>
                  </a:cxn>
                  <a:cxn ang="0">
                    <a:pos x="164" y="137"/>
                  </a:cxn>
                  <a:cxn ang="0">
                    <a:pos x="173" y="137"/>
                  </a:cxn>
                  <a:cxn ang="0">
                    <a:pos x="190" y="133"/>
                  </a:cxn>
                  <a:cxn ang="0">
                    <a:pos x="203" y="119"/>
                  </a:cxn>
                  <a:cxn ang="0">
                    <a:pos x="213" y="105"/>
                  </a:cxn>
                  <a:cxn ang="0">
                    <a:pos x="216" y="91"/>
                  </a:cxn>
                  <a:cxn ang="0">
                    <a:pos x="213" y="77"/>
                  </a:cxn>
                  <a:cxn ang="0">
                    <a:pos x="200" y="67"/>
                  </a:cxn>
                  <a:cxn ang="0">
                    <a:pos x="186" y="56"/>
                  </a:cxn>
                  <a:cxn ang="0">
                    <a:pos x="173" y="46"/>
                  </a:cxn>
                  <a:cxn ang="0">
                    <a:pos x="164" y="31"/>
                  </a:cxn>
                  <a:cxn ang="0">
                    <a:pos x="157" y="17"/>
                  </a:cxn>
                  <a:cxn ang="0">
                    <a:pos x="147" y="3"/>
                  </a:cxn>
                  <a:cxn ang="0">
                    <a:pos x="131" y="0"/>
                  </a:cxn>
                </a:cxnLst>
                <a:rect l="0" t="0" r="r" b="b"/>
                <a:pathLst>
                  <a:path w="217" h="138">
                    <a:moveTo>
                      <a:pt x="131" y="0"/>
                    </a:moveTo>
                    <a:lnTo>
                      <a:pt x="118" y="0"/>
                    </a:lnTo>
                    <a:lnTo>
                      <a:pt x="101" y="3"/>
                    </a:lnTo>
                    <a:lnTo>
                      <a:pt x="62" y="17"/>
                    </a:lnTo>
                    <a:lnTo>
                      <a:pt x="42" y="24"/>
                    </a:lnTo>
                    <a:lnTo>
                      <a:pt x="26" y="31"/>
                    </a:lnTo>
                    <a:lnTo>
                      <a:pt x="9" y="38"/>
                    </a:lnTo>
                    <a:lnTo>
                      <a:pt x="3" y="46"/>
                    </a:lnTo>
                    <a:lnTo>
                      <a:pt x="0" y="53"/>
                    </a:lnTo>
                    <a:lnTo>
                      <a:pt x="3" y="56"/>
                    </a:lnTo>
                    <a:lnTo>
                      <a:pt x="16" y="70"/>
                    </a:lnTo>
                    <a:lnTo>
                      <a:pt x="32" y="84"/>
                    </a:lnTo>
                    <a:lnTo>
                      <a:pt x="45" y="91"/>
                    </a:lnTo>
                    <a:lnTo>
                      <a:pt x="55" y="95"/>
                    </a:lnTo>
                    <a:lnTo>
                      <a:pt x="65" y="91"/>
                    </a:lnTo>
                    <a:lnTo>
                      <a:pt x="75" y="88"/>
                    </a:lnTo>
                    <a:lnTo>
                      <a:pt x="88" y="91"/>
                    </a:lnTo>
                    <a:lnTo>
                      <a:pt x="108" y="102"/>
                    </a:lnTo>
                    <a:lnTo>
                      <a:pt x="131" y="116"/>
                    </a:lnTo>
                    <a:lnTo>
                      <a:pt x="154" y="130"/>
                    </a:lnTo>
                    <a:lnTo>
                      <a:pt x="164" y="137"/>
                    </a:lnTo>
                    <a:lnTo>
                      <a:pt x="173" y="137"/>
                    </a:lnTo>
                    <a:lnTo>
                      <a:pt x="190" y="133"/>
                    </a:lnTo>
                    <a:lnTo>
                      <a:pt x="203" y="119"/>
                    </a:lnTo>
                    <a:lnTo>
                      <a:pt x="213" y="105"/>
                    </a:lnTo>
                    <a:lnTo>
                      <a:pt x="216" y="91"/>
                    </a:lnTo>
                    <a:lnTo>
                      <a:pt x="213" y="77"/>
                    </a:lnTo>
                    <a:lnTo>
                      <a:pt x="200" y="67"/>
                    </a:lnTo>
                    <a:lnTo>
                      <a:pt x="186" y="56"/>
                    </a:lnTo>
                    <a:lnTo>
                      <a:pt x="173" y="46"/>
                    </a:lnTo>
                    <a:lnTo>
                      <a:pt x="164" y="31"/>
                    </a:lnTo>
                    <a:lnTo>
                      <a:pt x="157" y="17"/>
                    </a:lnTo>
                    <a:lnTo>
                      <a:pt x="147" y="3"/>
                    </a:lnTo>
                    <a:lnTo>
                      <a:pt x="131" y="0"/>
                    </a:lnTo>
                  </a:path>
                </a:pathLst>
              </a:custGeom>
              <a:solidFill>
                <a:schemeClr val="folHlink"/>
              </a:solidFill>
              <a:ln w="9525" cap="rnd">
                <a:noFill/>
                <a:round/>
                <a:headEnd/>
                <a:tailEnd/>
              </a:ln>
              <a:effectLst/>
            </p:spPr>
            <p:txBody>
              <a:bodyPr/>
              <a:lstStyle/>
              <a:p>
                <a:endParaRPr lang="id-ID"/>
              </a:p>
            </p:txBody>
          </p:sp>
          <p:sp>
            <p:nvSpPr>
              <p:cNvPr id="48141" name="Freeform 13"/>
              <p:cNvSpPr>
                <a:spLocks/>
              </p:cNvSpPr>
              <p:nvPr/>
            </p:nvSpPr>
            <p:spPr bwMode="auto">
              <a:xfrm>
                <a:off x="2042" y="2146"/>
                <a:ext cx="129" cy="145"/>
              </a:xfrm>
              <a:custGeom>
                <a:avLst/>
                <a:gdLst/>
                <a:ahLst/>
                <a:cxnLst>
                  <a:cxn ang="0">
                    <a:pos x="0" y="55"/>
                  </a:cxn>
                  <a:cxn ang="0">
                    <a:pos x="0" y="63"/>
                  </a:cxn>
                  <a:cxn ang="0">
                    <a:pos x="3" y="74"/>
                  </a:cxn>
                  <a:cxn ang="0">
                    <a:pos x="17" y="103"/>
                  </a:cxn>
                  <a:cxn ang="0">
                    <a:pos x="27" y="125"/>
                  </a:cxn>
                  <a:cxn ang="0">
                    <a:pos x="34" y="136"/>
                  </a:cxn>
                  <a:cxn ang="0">
                    <a:pos x="41" y="140"/>
                  </a:cxn>
                  <a:cxn ang="0">
                    <a:pos x="48" y="144"/>
                  </a:cxn>
                  <a:cxn ang="0">
                    <a:pos x="52" y="140"/>
                  </a:cxn>
                  <a:cxn ang="0">
                    <a:pos x="66" y="133"/>
                  </a:cxn>
                  <a:cxn ang="0">
                    <a:pos x="79" y="122"/>
                  </a:cxn>
                  <a:cxn ang="0">
                    <a:pos x="86" y="111"/>
                  </a:cxn>
                  <a:cxn ang="0">
                    <a:pos x="90" y="107"/>
                  </a:cxn>
                  <a:cxn ang="0">
                    <a:pos x="86" y="100"/>
                  </a:cxn>
                  <a:cxn ang="0">
                    <a:pos x="83" y="96"/>
                  </a:cxn>
                  <a:cxn ang="0">
                    <a:pos x="86" y="85"/>
                  </a:cxn>
                  <a:cxn ang="0">
                    <a:pos x="97" y="70"/>
                  </a:cxn>
                  <a:cxn ang="0">
                    <a:pos x="111" y="55"/>
                  </a:cxn>
                  <a:cxn ang="0">
                    <a:pos x="121" y="41"/>
                  </a:cxn>
                  <a:cxn ang="0">
                    <a:pos x="128" y="26"/>
                  </a:cxn>
                  <a:cxn ang="0">
                    <a:pos x="125" y="15"/>
                  </a:cxn>
                  <a:cxn ang="0">
                    <a:pos x="114" y="8"/>
                  </a:cxn>
                  <a:cxn ang="0">
                    <a:pos x="100" y="4"/>
                  </a:cxn>
                  <a:cxn ang="0">
                    <a:pos x="86" y="0"/>
                  </a:cxn>
                  <a:cxn ang="0">
                    <a:pos x="76" y="4"/>
                  </a:cxn>
                  <a:cxn ang="0">
                    <a:pos x="66" y="11"/>
                  </a:cxn>
                  <a:cxn ang="0">
                    <a:pos x="52" y="19"/>
                  </a:cxn>
                  <a:cxn ang="0">
                    <a:pos x="41" y="26"/>
                  </a:cxn>
                  <a:cxn ang="0">
                    <a:pos x="27" y="33"/>
                  </a:cxn>
                  <a:cxn ang="0">
                    <a:pos x="17" y="37"/>
                  </a:cxn>
                  <a:cxn ang="0">
                    <a:pos x="3" y="44"/>
                  </a:cxn>
                  <a:cxn ang="0">
                    <a:pos x="0" y="55"/>
                  </a:cxn>
                </a:cxnLst>
                <a:rect l="0" t="0" r="r" b="b"/>
                <a:pathLst>
                  <a:path w="129" h="145">
                    <a:moveTo>
                      <a:pt x="0" y="55"/>
                    </a:moveTo>
                    <a:lnTo>
                      <a:pt x="0" y="63"/>
                    </a:lnTo>
                    <a:lnTo>
                      <a:pt x="3" y="74"/>
                    </a:lnTo>
                    <a:lnTo>
                      <a:pt x="17" y="103"/>
                    </a:lnTo>
                    <a:lnTo>
                      <a:pt x="27" y="125"/>
                    </a:lnTo>
                    <a:lnTo>
                      <a:pt x="34" y="136"/>
                    </a:lnTo>
                    <a:lnTo>
                      <a:pt x="41" y="140"/>
                    </a:lnTo>
                    <a:lnTo>
                      <a:pt x="48" y="144"/>
                    </a:lnTo>
                    <a:lnTo>
                      <a:pt x="52" y="140"/>
                    </a:lnTo>
                    <a:lnTo>
                      <a:pt x="66" y="133"/>
                    </a:lnTo>
                    <a:lnTo>
                      <a:pt x="79" y="122"/>
                    </a:lnTo>
                    <a:lnTo>
                      <a:pt x="86" y="111"/>
                    </a:lnTo>
                    <a:lnTo>
                      <a:pt x="90" y="107"/>
                    </a:lnTo>
                    <a:lnTo>
                      <a:pt x="86" y="100"/>
                    </a:lnTo>
                    <a:lnTo>
                      <a:pt x="83" y="96"/>
                    </a:lnTo>
                    <a:lnTo>
                      <a:pt x="86" y="85"/>
                    </a:lnTo>
                    <a:lnTo>
                      <a:pt x="97" y="70"/>
                    </a:lnTo>
                    <a:lnTo>
                      <a:pt x="111" y="55"/>
                    </a:lnTo>
                    <a:lnTo>
                      <a:pt x="121" y="41"/>
                    </a:lnTo>
                    <a:lnTo>
                      <a:pt x="128" y="26"/>
                    </a:lnTo>
                    <a:lnTo>
                      <a:pt x="125" y="15"/>
                    </a:lnTo>
                    <a:lnTo>
                      <a:pt x="114" y="8"/>
                    </a:lnTo>
                    <a:lnTo>
                      <a:pt x="100" y="4"/>
                    </a:lnTo>
                    <a:lnTo>
                      <a:pt x="86" y="0"/>
                    </a:lnTo>
                    <a:lnTo>
                      <a:pt x="76" y="4"/>
                    </a:lnTo>
                    <a:lnTo>
                      <a:pt x="66" y="11"/>
                    </a:lnTo>
                    <a:lnTo>
                      <a:pt x="52" y="19"/>
                    </a:lnTo>
                    <a:lnTo>
                      <a:pt x="41" y="26"/>
                    </a:lnTo>
                    <a:lnTo>
                      <a:pt x="27" y="33"/>
                    </a:lnTo>
                    <a:lnTo>
                      <a:pt x="17" y="37"/>
                    </a:lnTo>
                    <a:lnTo>
                      <a:pt x="3" y="44"/>
                    </a:lnTo>
                    <a:lnTo>
                      <a:pt x="0" y="55"/>
                    </a:lnTo>
                  </a:path>
                </a:pathLst>
              </a:custGeom>
              <a:solidFill>
                <a:schemeClr val="folHlink"/>
              </a:solidFill>
              <a:ln w="9525" cap="rnd">
                <a:noFill/>
                <a:round/>
                <a:headEnd/>
                <a:tailEnd/>
              </a:ln>
              <a:effectLst/>
            </p:spPr>
            <p:txBody>
              <a:bodyPr/>
              <a:lstStyle/>
              <a:p>
                <a:endParaRPr lang="id-ID"/>
              </a:p>
            </p:txBody>
          </p:sp>
          <p:sp>
            <p:nvSpPr>
              <p:cNvPr id="48142" name="Freeform 14"/>
              <p:cNvSpPr>
                <a:spLocks/>
              </p:cNvSpPr>
              <p:nvPr/>
            </p:nvSpPr>
            <p:spPr bwMode="auto">
              <a:xfrm>
                <a:off x="2348" y="2056"/>
                <a:ext cx="167" cy="127"/>
              </a:xfrm>
              <a:custGeom>
                <a:avLst/>
                <a:gdLst/>
                <a:ahLst/>
                <a:cxnLst>
                  <a:cxn ang="0">
                    <a:pos x="17" y="3"/>
                  </a:cxn>
                  <a:cxn ang="0">
                    <a:pos x="13" y="10"/>
                  </a:cxn>
                  <a:cxn ang="0">
                    <a:pos x="9" y="21"/>
                  </a:cxn>
                  <a:cxn ang="0">
                    <a:pos x="5" y="52"/>
                  </a:cxn>
                  <a:cxn ang="0">
                    <a:pos x="0" y="84"/>
                  </a:cxn>
                  <a:cxn ang="0">
                    <a:pos x="0" y="94"/>
                  </a:cxn>
                  <a:cxn ang="0">
                    <a:pos x="5" y="105"/>
                  </a:cxn>
                  <a:cxn ang="0">
                    <a:pos x="17" y="119"/>
                  </a:cxn>
                  <a:cxn ang="0">
                    <a:pos x="33" y="122"/>
                  </a:cxn>
                  <a:cxn ang="0">
                    <a:pos x="53" y="126"/>
                  </a:cxn>
                  <a:cxn ang="0">
                    <a:pos x="65" y="126"/>
                  </a:cxn>
                  <a:cxn ang="0">
                    <a:pos x="69" y="126"/>
                  </a:cxn>
                  <a:cxn ang="0">
                    <a:pos x="73" y="119"/>
                  </a:cxn>
                  <a:cxn ang="0">
                    <a:pos x="77" y="112"/>
                  </a:cxn>
                  <a:cxn ang="0">
                    <a:pos x="85" y="108"/>
                  </a:cxn>
                  <a:cxn ang="0">
                    <a:pos x="101" y="112"/>
                  </a:cxn>
                  <a:cxn ang="0">
                    <a:pos x="126" y="115"/>
                  </a:cxn>
                  <a:cxn ang="0">
                    <a:pos x="150" y="119"/>
                  </a:cxn>
                  <a:cxn ang="0">
                    <a:pos x="166" y="115"/>
                  </a:cxn>
                  <a:cxn ang="0">
                    <a:pos x="166" y="105"/>
                  </a:cxn>
                  <a:cxn ang="0">
                    <a:pos x="162" y="84"/>
                  </a:cxn>
                  <a:cxn ang="0">
                    <a:pos x="154" y="66"/>
                  </a:cxn>
                  <a:cxn ang="0">
                    <a:pos x="142" y="52"/>
                  </a:cxn>
                  <a:cxn ang="0">
                    <a:pos x="130" y="45"/>
                  </a:cxn>
                  <a:cxn ang="0">
                    <a:pos x="109" y="38"/>
                  </a:cxn>
                  <a:cxn ang="0">
                    <a:pos x="93" y="35"/>
                  </a:cxn>
                  <a:cxn ang="0">
                    <a:pos x="77" y="28"/>
                  </a:cxn>
                  <a:cxn ang="0">
                    <a:pos x="61" y="21"/>
                  </a:cxn>
                  <a:cxn ang="0">
                    <a:pos x="45" y="10"/>
                  </a:cxn>
                  <a:cxn ang="0">
                    <a:pos x="29" y="3"/>
                  </a:cxn>
                  <a:cxn ang="0">
                    <a:pos x="21" y="0"/>
                  </a:cxn>
                  <a:cxn ang="0">
                    <a:pos x="17" y="3"/>
                  </a:cxn>
                </a:cxnLst>
                <a:rect l="0" t="0" r="r" b="b"/>
                <a:pathLst>
                  <a:path w="167" h="127">
                    <a:moveTo>
                      <a:pt x="17" y="3"/>
                    </a:moveTo>
                    <a:lnTo>
                      <a:pt x="13" y="10"/>
                    </a:lnTo>
                    <a:lnTo>
                      <a:pt x="9" y="21"/>
                    </a:lnTo>
                    <a:lnTo>
                      <a:pt x="5" y="52"/>
                    </a:lnTo>
                    <a:lnTo>
                      <a:pt x="0" y="84"/>
                    </a:lnTo>
                    <a:lnTo>
                      <a:pt x="0" y="94"/>
                    </a:lnTo>
                    <a:lnTo>
                      <a:pt x="5" y="105"/>
                    </a:lnTo>
                    <a:lnTo>
                      <a:pt x="17" y="119"/>
                    </a:lnTo>
                    <a:lnTo>
                      <a:pt x="33" y="122"/>
                    </a:lnTo>
                    <a:lnTo>
                      <a:pt x="53" y="126"/>
                    </a:lnTo>
                    <a:lnTo>
                      <a:pt x="65" y="126"/>
                    </a:lnTo>
                    <a:lnTo>
                      <a:pt x="69" y="126"/>
                    </a:lnTo>
                    <a:lnTo>
                      <a:pt x="73" y="119"/>
                    </a:lnTo>
                    <a:lnTo>
                      <a:pt x="77" y="112"/>
                    </a:lnTo>
                    <a:lnTo>
                      <a:pt x="85" y="108"/>
                    </a:lnTo>
                    <a:lnTo>
                      <a:pt x="101" y="112"/>
                    </a:lnTo>
                    <a:lnTo>
                      <a:pt x="126" y="115"/>
                    </a:lnTo>
                    <a:lnTo>
                      <a:pt x="150" y="119"/>
                    </a:lnTo>
                    <a:lnTo>
                      <a:pt x="166" y="115"/>
                    </a:lnTo>
                    <a:lnTo>
                      <a:pt x="166" y="105"/>
                    </a:lnTo>
                    <a:lnTo>
                      <a:pt x="162" y="84"/>
                    </a:lnTo>
                    <a:lnTo>
                      <a:pt x="154" y="66"/>
                    </a:lnTo>
                    <a:lnTo>
                      <a:pt x="142" y="52"/>
                    </a:lnTo>
                    <a:lnTo>
                      <a:pt x="130" y="45"/>
                    </a:lnTo>
                    <a:lnTo>
                      <a:pt x="109" y="38"/>
                    </a:lnTo>
                    <a:lnTo>
                      <a:pt x="93" y="35"/>
                    </a:lnTo>
                    <a:lnTo>
                      <a:pt x="77" y="28"/>
                    </a:lnTo>
                    <a:lnTo>
                      <a:pt x="61" y="21"/>
                    </a:lnTo>
                    <a:lnTo>
                      <a:pt x="45" y="10"/>
                    </a:lnTo>
                    <a:lnTo>
                      <a:pt x="29" y="3"/>
                    </a:lnTo>
                    <a:lnTo>
                      <a:pt x="21" y="0"/>
                    </a:lnTo>
                    <a:lnTo>
                      <a:pt x="17" y="3"/>
                    </a:lnTo>
                  </a:path>
                </a:pathLst>
              </a:custGeom>
              <a:solidFill>
                <a:schemeClr val="folHlink"/>
              </a:solidFill>
              <a:ln w="9525" cap="rnd">
                <a:noFill/>
                <a:round/>
                <a:headEnd/>
                <a:tailEnd/>
              </a:ln>
              <a:effectLst/>
            </p:spPr>
            <p:txBody>
              <a:bodyPr/>
              <a:lstStyle/>
              <a:p>
                <a:endParaRPr lang="id-ID"/>
              </a:p>
            </p:txBody>
          </p:sp>
        </p:grpSp>
        <p:sp>
          <p:nvSpPr>
            <p:cNvPr id="48143" name="Line 15"/>
            <p:cNvSpPr>
              <a:spLocks noChangeShapeType="1"/>
            </p:cNvSpPr>
            <p:nvPr/>
          </p:nvSpPr>
          <p:spPr bwMode="auto">
            <a:xfrm>
              <a:off x="1454" y="2507"/>
              <a:ext cx="224" cy="0"/>
            </a:xfrm>
            <a:prstGeom prst="line">
              <a:avLst/>
            </a:prstGeom>
            <a:noFill/>
            <a:ln w="76200">
              <a:solidFill>
                <a:schemeClr val="hlink"/>
              </a:solidFill>
              <a:round/>
              <a:headEnd type="none" w="sm" len="sm"/>
              <a:tailEnd type="stealth" w="med" len="med"/>
            </a:ln>
            <a:effectLst>
              <a:outerShdw dist="35921" dir="2700000" algn="ctr" rotWithShape="0">
                <a:schemeClr val="bg2"/>
              </a:outerShdw>
            </a:effectLst>
          </p:spPr>
          <p:txBody>
            <a:bodyPr wrap="none" anchor="ctr"/>
            <a:lstStyle/>
            <a:p>
              <a:endParaRPr lang="id-ID"/>
            </a:p>
          </p:txBody>
        </p:sp>
      </p:grpSp>
      <p:grpSp>
        <p:nvGrpSpPr>
          <p:cNvPr id="5" name="Group 16"/>
          <p:cNvGrpSpPr>
            <a:grpSpLocks/>
          </p:cNvGrpSpPr>
          <p:nvPr/>
        </p:nvGrpSpPr>
        <p:grpSpPr bwMode="auto">
          <a:xfrm>
            <a:off x="4191000" y="2127250"/>
            <a:ext cx="1911350" cy="1460500"/>
            <a:chOff x="2640" y="1340"/>
            <a:chExt cx="1204" cy="920"/>
          </a:xfrm>
        </p:grpSpPr>
        <p:grpSp>
          <p:nvGrpSpPr>
            <p:cNvPr id="6" name="Group 17"/>
            <p:cNvGrpSpPr>
              <a:grpSpLocks/>
            </p:cNvGrpSpPr>
            <p:nvPr/>
          </p:nvGrpSpPr>
          <p:grpSpPr bwMode="auto">
            <a:xfrm>
              <a:off x="2995" y="1340"/>
              <a:ext cx="849" cy="920"/>
              <a:chOff x="2995" y="1340"/>
              <a:chExt cx="849" cy="920"/>
            </a:xfrm>
          </p:grpSpPr>
          <p:grpSp>
            <p:nvGrpSpPr>
              <p:cNvPr id="7" name="Group 18"/>
              <p:cNvGrpSpPr>
                <a:grpSpLocks/>
              </p:cNvGrpSpPr>
              <p:nvPr/>
            </p:nvGrpSpPr>
            <p:grpSpPr bwMode="auto">
              <a:xfrm>
                <a:off x="3000" y="1345"/>
                <a:ext cx="663" cy="911"/>
                <a:chOff x="3000" y="1345"/>
                <a:chExt cx="663" cy="911"/>
              </a:xfrm>
            </p:grpSpPr>
            <p:sp>
              <p:nvSpPr>
                <p:cNvPr id="48147" name="Line 19"/>
                <p:cNvSpPr>
                  <a:spLocks noChangeShapeType="1"/>
                </p:cNvSpPr>
                <p:nvPr/>
              </p:nvSpPr>
              <p:spPr bwMode="auto">
                <a:xfrm>
                  <a:off x="3000" y="1585"/>
                  <a:ext cx="619" cy="143"/>
                </a:xfrm>
                <a:prstGeom prst="line">
                  <a:avLst/>
                </a:prstGeom>
                <a:noFill/>
                <a:ln w="12700">
                  <a:solidFill>
                    <a:srgbClr val="00FF00"/>
                  </a:solidFill>
                  <a:round/>
                  <a:headEnd type="none" w="sm" len="sm"/>
                  <a:tailEnd type="none" w="sm" len="sm"/>
                </a:ln>
                <a:effectLst/>
              </p:spPr>
              <p:txBody>
                <a:bodyPr wrap="none" anchor="ctr"/>
                <a:lstStyle/>
                <a:p>
                  <a:endParaRPr lang="id-ID"/>
                </a:p>
              </p:txBody>
            </p:sp>
            <p:sp>
              <p:nvSpPr>
                <p:cNvPr id="48148" name="Line 20"/>
                <p:cNvSpPr>
                  <a:spLocks noChangeShapeType="1"/>
                </p:cNvSpPr>
                <p:nvPr/>
              </p:nvSpPr>
              <p:spPr bwMode="auto">
                <a:xfrm>
                  <a:off x="3575" y="1345"/>
                  <a:ext cx="88" cy="911"/>
                </a:xfrm>
                <a:prstGeom prst="line">
                  <a:avLst/>
                </a:prstGeom>
                <a:noFill/>
                <a:ln w="12700">
                  <a:solidFill>
                    <a:srgbClr val="00FF00"/>
                  </a:solidFill>
                  <a:round/>
                  <a:headEnd type="none" w="sm" len="sm"/>
                  <a:tailEnd type="none" w="sm" len="sm"/>
                </a:ln>
                <a:effectLst/>
              </p:spPr>
              <p:txBody>
                <a:bodyPr wrap="none" anchor="ctr"/>
                <a:lstStyle/>
                <a:p>
                  <a:endParaRPr lang="id-ID"/>
                </a:p>
              </p:txBody>
            </p:sp>
          </p:grpSp>
          <p:sp>
            <p:nvSpPr>
              <p:cNvPr id="48149" name="Rectangle 21"/>
              <p:cNvSpPr>
                <a:spLocks noChangeArrowheads="1"/>
              </p:cNvSpPr>
              <p:nvPr/>
            </p:nvSpPr>
            <p:spPr bwMode="auto">
              <a:xfrm>
                <a:off x="2995" y="1340"/>
                <a:ext cx="849" cy="920"/>
              </a:xfrm>
              <a:prstGeom prst="rect">
                <a:avLst/>
              </a:prstGeom>
              <a:noFill/>
              <a:ln w="25400">
                <a:solidFill>
                  <a:srgbClr val="00279F"/>
                </a:solidFill>
                <a:miter lim="800000"/>
                <a:headEnd/>
                <a:tailEnd/>
              </a:ln>
              <a:effectLst/>
            </p:spPr>
            <p:txBody>
              <a:bodyPr wrap="none" anchor="ctr"/>
              <a:lstStyle/>
              <a:p>
                <a:endParaRPr lang="id-ID"/>
              </a:p>
            </p:txBody>
          </p:sp>
          <p:sp>
            <p:nvSpPr>
              <p:cNvPr id="48150" name="Oval 22"/>
              <p:cNvSpPr>
                <a:spLocks noChangeArrowheads="1"/>
              </p:cNvSpPr>
              <p:nvPr/>
            </p:nvSpPr>
            <p:spPr bwMode="auto">
              <a:xfrm>
                <a:off x="3265" y="1585"/>
                <a:ext cx="43" cy="47"/>
              </a:xfrm>
              <a:prstGeom prst="ellipse">
                <a:avLst/>
              </a:prstGeom>
              <a:solidFill>
                <a:schemeClr val="accent1"/>
              </a:solidFill>
              <a:ln w="9525">
                <a:noFill/>
                <a:round/>
                <a:headEnd/>
                <a:tailEnd/>
              </a:ln>
              <a:effectLst/>
            </p:spPr>
            <p:txBody>
              <a:bodyPr wrap="none" anchor="ctr"/>
              <a:lstStyle/>
              <a:p>
                <a:endParaRPr lang="id-ID"/>
              </a:p>
            </p:txBody>
          </p:sp>
          <p:sp>
            <p:nvSpPr>
              <p:cNvPr id="48151" name="Oval 23"/>
              <p:cNvSpPr>
                <a:spLocks noChangeArrowheads="1"/>
              </p:cNvSpPr>
              <p:nvPr/>
            </p:nvSpPr>
            <p:spPr bwMode="auto">
              <a:xfrm>
                <a:off x="3183" y="1501"/>
                <a:ext cx="43" cy="47"/>
              </a:xfrm>
              <a:prstGeom prst="ellipse">
                <a:avLst/>
              </a:prstGeom>
              <a:solidFill>
                <a:schemeClr val="accent1"/>
              </a:solidFill>
              <a:ln w="9525">
                <a:noFill/>
                <a:round/>
                <a:headEnd/>
                <a:tailEnd/>
              </a:ln>
              <a:effectLst/>
            </p:spPr>
            <p:txBody>
              <a:bodyPr wrap="none" anchor="ctr"/>
              <a:lstStyle/>
              <a:p>
                <a:endParaRPr lang="id-ID"/>
              </a:p>
            </p:txBody>
          </p:sp>
          <p:sp>
            <p:nvSpPr>
              <p:cNvPr id="48152" name="Oval 24"/>
              <p:cNvSpPr>
                <a:spLocks noChangeArrowheads="1"/>
              </p:cNvSpPr>
              <p:nvPr/>
            </p:nvSpPr>
            <p:spPr bwMode="auto">
              <a:xfrm>
                <a:off x="3673" y="1424"/>
                <a:ext cx="43" cy="47"/>
              </a:xfrm>
              <a:prstGeom prst="ellipse">
                <a:avLst/>
              </a:prstGeom>
              <a:solidFill>
                <a:schemeClr val="accent1"/>
              </a:solidFill>
              <a:ln w="9525">
                <a:noFill/>
                <a:round/>
                <a:headEnd/>
                <a:tailEnd/>
              </a:ln>
              <a:effectLst/>
            </p:spPr>
            <p:txBody>
              <a:bodyPr wrap="none" anchor="ctr"/>
              <a:lstStyle/>
              <a:p>
                <a:endParaRPr lang="id-ID"/>
              </a:p>
            </p:txBody>
          </p:sp>
          <p:grpSp>
            <p:nvGrpSpPr>
              <p:cNvPr id="8" name="Group 25"/>
              <p:cNvGrpSpPr>
                <a:grpSpLocks/>
              </p:cNvGrpSpPr>
              <p:nvPr/>
            </p:nvGrpSpPr>
            <p:grpSpPr bwMode="auto">
              <a:xfrm>
                <a:off x="3136" y="1823"/>
                <a:ext cx="321" cy="323"/>
                <a:chOff x="3136" y="1823"/>
                <a:chExt cx="321" cy="323"/>
              </a:xfrm>
            </p:grpSpPr>
            <p:sp>
              <p:nvSpPr>
                <p:cNvPr id="48154" name="Line 26"/>
                <p:cNvSpPr>
                  <a:spLocks noChangeShapeType="1"/>
                </p:cNvSpPr>
                <p:nvPr/>
              </p:nvSpPr>
              <p:spPr bwMode="auto">
                <a:xfrm>
                  <a:off x="3139" y="1823"/>
                  <a:ext cx="225" cy="2"/>
                </a:xfrm>
                <a:prstGeom prst="line">
                  <a:avLst/>
                </a:prstGeom>
                <a:noFill/>
                <a:ln w="12700">
                  <a:solidFill>
                    <a:schemeClr val="bg2"/>
                  </a:solidFill>
                  <a:round/>
                  <a:headEnd type="none" w="sm" len="sm"/>
                  <a:tailEnd type="none" w="sm" len="sm"/>
                </a:ln>
                <a:effectLst/>
              </p:spPr>
              <p:txBody>
                <a:bodyPr wrap="none" anchor="ctr"/>
                <a:lstStyle/>
                <a:p>
                  <a:endParaRPr lang="id-ID"/>
                </a:p>
              </p:txBody>
            </p:sp>
            <p:sp>
              <p:nvSpPr>
                <p:cNvPr id="48155" name="Line 27"/>
                <p:cNvSpPr>
                  <a:spLocks noChangeShapeType="1"/>
                </p:cNvSpPr>
                <p:nvPr/>
              </p:nvSpPr>
              <p:spPr bwMode="auto">
                <a:xfrm>
                  <a:off x="3136" y="2145"/>
                  <a:ext cx="321" cy="1"/>
                </a:xfrm>
                <a:prstGeom prst="line">
                  <a:avLst/>
                </a:prstGeom>
                <a:noFill/>
                <a:ln w="12700">
                  <a:solidFill>
                    <a:schemeClr val="bg2"/>
                  </a:solidFill>
                  <a:round/>
                  <a:headEnd type="none" w="sm" len="sm"/>
                  <a:tailEnd type="none" w="sm" len="sm"/>
                </a:ln>
                <a:effectLst/>
              </p:spPr>
              <p:txBody>
                <a:bodyPr wrap="none" anchor="ctr"/>
                <a:lstStyle/>
                <a:p>
                  <a:endParaRPr lang="id-ID"/>
                </a:p>
              </p:txBody>
            </p:sp>
            <p:sp>
              <p:nvSpPr>
                <p:cNvPr id="48156" name="Line 28"/>
                <p:cNvSpPr>
                  <a:spLocks noChangeShapeType="1"/>
                </p:cNvSpPr>
                <p:nvPr/>
              </p:nvSpPr>
              <p:spPr bwMode="auto">
                <a:xfrm>
                  <a:off x="3367" y="1826"/>
                  <a:ext cx="0" cy="148"/>
                </a:xfrm>
                <a:prstGeom prst="line">
                  <a:avLst/>
                </a:prstGeom>
                <a:noFill/>
                <a:ln w="12700">
                  <a:solidFill>
                    <a:schemeClr val="bg2"/>
                  </a:solidFill>
                  <a:round/>
                  <a:headEnd type="none" w="sm" len="sm"/>
                  <a:tailEnd type="none" w="sm" len="sm"/>
                </a:ln>
                <a:effectLst/>
              </p:spPr>
              <p:txBody>
                <a:bodyPr wrap="none" anchor="ctr"/>
                <a:lstStyle/>
                <a:p>
                  <a:endParaRPr lang="id-ID"/>
                </a:p>
              </p:txBody>
            </p:sp>
            <p:sp>
              <p:nvSpPr>
                <p:cNvPr id="48157" name="Line 29"/>
                <p:cNvSpPr>
                  <a:spLocks noChangeShapeType="1"/>
                </p:cNvSpPr>
                <p:nvPr/>
              </p:nvSpPr>
              <p:spPr bwMode="auto">
                <a:xfrm>
                  <a:off x="3454" y="1966"/>
                  <a:ext cx="0" cy="180"/>
                </a:xfrm>
                <a:prstGeom prst="line">
                  <a:avLst/>
                </a:prstGeom>
                <a:noFill/>
                <a:ln w="12700">
                  <a:solidFill>
                    <a:schemeClr val="bg2"/>
                  </a:solidFill>
                  <a:round/>
                  <a:headEnd type="none" w="sm" len="sm"/>
                  <a:tailEnd type="none" w="sm" len="sm"/>
                </a:ln>
                <a:effectLst/>
              </p:spPr>
              <p:txBody>
                <a:bodyPr wrap="none" anchor="ctr"/>
                <a:lstStyle/>
                <a:p>
                  <a:endParaRPr lang="id-ID"/>
                </a:p>
              </p:txBody>
            </p:sp>
            <p:sp>
              <p:nvSpPr>
                <p:cNvPr id="48158" name="Line 30"/>
                <p:cNvSpPr>
                  <a:spLocks noChangeShapeType="1"/>
                </p:cNvSpPr>
                <p:nvPr/>
              </p:nvSpPr>
              <p:spPr bwMode="auto">
                <a:xfrm flipV="1">
                  <a:off x="3369" y="1964"/>
                  <a:ext cx="86" cy="3"/>
                </a:xfrm>
                <a:prstGeom prst="line">
                  <a:avLst/>
                </a:prstGeom>
                <a:noFill/>
                <a:ln w="12700">
                  <a:solidFill>
                    <a:schemeClr val="bg2"/>
                  </a:solidFill>
                  <a:round/>
                  <a:headEnd type="none" w="sm" len="sm"/>
                  <a:tailEnd type="none" w="sm" len="sm"/>
                </a:ln>
                <a:effectLst/>
              </p:spPr>
              <p:txBody>
                <a:bodyPr wrap="none" anchor="ctr"/>
                <a:lstStyle/>
                <a:p>
                  <a:endParaRPr lang="id-ID"/>
                </a:p>
              </p:txBody>
            </p:sp>
            <p:sp>
              <p:nvSpPr>
                <p:cNvPr id="48159" name="Line 31"/>
                <p:cNvSpPr>
                  <a:spLocks noChangeShapeType="1"/>
                </p:cNvSpPr>
                <p:nvPr/>
              </p:nvSpPr>
              <p:spPr bwMode="auto">
                <a:xfrm>
                  <a:off x="3138" y="1827"/>
                  <a:ext cx="0" cy="319"/>
                </a:xfrm>
                <a:prstGeom prst="line">
                  <a:avLst/>
                </a:prstGeom>
                <a:noFill/>
                <a:ln w="12700">
                  <a:solidFill>
                    <a:schemeClr val="bg2"/>
                  </a:solidFill>
                  <a:round/>
                  <a:headEnd type="none" w="sm" len="sm"/>
                  <a:tailEnd type="none" w="sm" len="sm"/>
                </a:ln>
                <a:effectLst/>
              </p:spPr>
              <p:txBody>
                <a:bodyPr wrap="none" anchor="ctr"/>
                <a:lstStyle/>
                <a:p>
                  <a:endParaRPr lang="id-ID"/>
                </a:p>
              </p:txBody>
            </p:sp>
          </p:grpSp>
        </p:grpSp>
        <p:sp>
          <p:nvSpPr>
            <p:cNvPr id="48160" name="Line 32"/>
            <p:cNvSpPr>
              <a:spLocks noChangeShapeType="1"/>
            </p:cNvSpPr>
            <p:nvPr/>
          </p:nvSpPr>
          <p:spPr bwMode="auto">
            <a:xfrm flipV="1">
              <a:off x="2640" y="1777"/>
              <a:ext cx="252" cy="201"/>
            </a:xfrm>
            <a:prstGeom prst="line">
              <a:avLst/>
            </a:prstGeom>
            <a:noFill/>
            <a:ln w="76200">
              <a:solidFill>
                <a:schemeClr val="hlink"/>
              </a:solidFill>
              <a:round/>
              <a:headEnd type="none" w="sm" len="sm"/>
              <a:tailEnd type="stealth" w="med" len="med"/>
            </a:ln>
            <a:effectLst>
              <a:outerShdw dist="35921" dir="2700000" algn="ctr" rotWithShape="0">
                <a:schemeClr val="bg2"/>
              </a:outerShdw>
            </a:effectLst>
          </p:spPr>
          <p:txBody>
            <a:bodyPr wrap="none" anchor="ctr"/>
            <a:lstStyle/>
            <a:p>
              <a:endParaRPr lang="id-ID"/>
            </a:p>
          </p:txBody>
        </p:sp>
      </p:grpSp>
      <p:grpSp>
        <p:nvGrpSpPr>
          <p:cNvPr id="9" name="Group 33"/>
          <p:cNvGrpSpPr>
            <a:grpSpLocks/>
          </p:cNvGrpSpPr>
          <p:nvPr/>
        </p:nvGrpSpPr>
        <p:grpSpPr bwMode="auto">
          <a:xfrm>
            <a:off x="4275138" y="4335463"/>
            <a:ext cx="1885950" cy="1465262"/>
            <a:chOff x="2693" y="2731"/>
            <a:chExt cx="1188" cy="923"/>
          </a:xfrm>
        </p:grpSpPr>
        <p:grpSp>
          <p:nvGrpSpPr>
            <p:cNvPr id="10" name="Group 34"/>
            <p:cNvGrpSpPr>
              <a:grpSpLocks/>
            </p:cNvGrpSpPr>
            <p:nvPr/>
          </p:nvGrpSpPr>
          <p:grpSpPr bwMode="auto">
            <a:xfrm>
              <a:off x="3026" y="2731"/>
              <a:ext cx="855" cy="923"/>
              <a:chOff x="3026" y="2731"/>
              <a:chExt cx="855" cy="923"/>
            </a:xfrm>
          </p:grpSpPr>
          <p:grpSp>
            <p:nvGrpSpPr>
              <p:cNvPr id="11" name="Group 35"/>
              <p:cNvGrpSpPr>
                <a:grpSpLocks/>
              </p:cNvGrpSpPr>
              <p:nvPr/>
            </p:nvGrpSpPr>
            <p:grpSpPr bwMode="auto">
              <a:xfrm>
                <a:off x="3026" y="2731"/>
                <a:ext cx="855" cy="923"/>
                <a:chOff x="3026" y="2731"/>
                <a:chExt cx="855" cy="923"/>
              </a:xfrm>
            </p:grpSpPr>
            <p:sp>
              <p:nvSpPr>
                <p:cNvPr id="48164" name="Rectangle 36"/>
                <p:cNvSpPr>
                  <a:spLocks noChangeArrowheads="1"/>
                </p:cNvSpPr>
                <p:nvPr/>
              </p:nvSpPr>
              <p:spPr bwMode="auto">
                <a:xfrm>
                  <a:off x="3026" y="2733"/>
                  <a:ext cx="849" cy="920"/>
                </a:xfrm>
                <a:prstGeom prst="rect">
                  <a:avLst/>
                </a:prstGeom>
                <a:noFill/>
                <a:ln w="25400">
                  <a:solidFill>
                    <a:srgbClr val="00279F"/>
                  </a:solidFill>
                  <a:miter lim="800000"/>
                  <a:headEnd/>
                  <a:tailEnd/>
                </a:ln>
                <a:effectLst/>
              </p:spPr>
              <p:txBody>
                <a:bodyPr wrap="none" anchor="ctr"/>
                <a:lstStyle/>
                <a:p>
                  <a:endParaRPr lang="id-ID"/>
                </a:p>
              </p:txBody>
            </p:sp>
            <p:grpSp>
              <p:nvGrpSpPr>
                <p:cNvPr id="12" name="Group 37"/>
                <p:cNvGrpSpPr>
                  <a:grpSpLocks/>
                </p:cNvGrpSpPr>
                <p:nvPr/>
              </p:nvGrpSpPr>
              <p:grpSpPr bwMode="auto">
                <a:xfrm>
                  <a:off x="3093" y="2731"/>
                  <a:ext cx="713" cy="923"/>
                  <a:chOff x="3093" y="2731"/>
                  <a:chExt cx="713" cy="923"/>
                </a:xfrm>
              </p:grpSpPr>
              <p:sp>
                <p:nvSpPr>
                  <p:cNvPr id="48166" name="Line 38"/>
                  <p:cNvSpPr>
                    <a:spLocks noChangeShapeType="1"/>
                  </p:cNvSpPr>
                  <p:nvPr/>
                </p:nvSpPr>
                <p:spPr bwMode="auto">
                  <a:xfrm>
                    <a:off x="3093" y="2742"/>
                    <a:ext cx="0" cy="905"/>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67" name="Line 39"/>
                  <p:cNvSpPr>
                    <a:spLocks noChangeShapeType="1"/>
                  </p:cNvSpPr>
                  <p:nvPr/>
                </p:nvSpPr>
                <p:spPr bwMode="auto">
                  <a:xfrm>
                    <a:off x="3164" y="2745"/>
                    <a:ext cx="0" cy="905"/>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68" name="Line 40"/>
                  <p:cNvSpPr>
                    <a:spLocks noChangeShapeType="1"/>
                  </p:cNvSpPr>
                  <p:nvPr/>
                </p:nvSpPr>
                <p:spPr bwMode="auto">
                  <a:xfrm>
                    <a:off x="3235" y="2738"/>
                    <a:ext cx="0" cy="905"/>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69" name="Line 41"/>
                  <p:cNvSpPr>
                    <a:spLocks noChangeShapeType="1"/>
                  </p:cNvSpPr>
                  <p:nvPr/>
                </p:nvSpPr>
                <p:spPr bwMode="auto">
                  <a:xfrm>
                    <a:off x="3307" y="2742"/>
                    <a:ext cx="0" cy="905"/>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70" name="Line 42"/>
                  <p:cNvSpPr>
                    <a:spLocks noChangeShapeType="1"/>
                  </p:cNvSpPr>
                  <p:nvPr/>
                </p:nvSpPr>
                <p:spPr bwMode="auto">
                  <a:xfrm>
                    <a:off x="3378" y="2745"/>
                    <a:ext cx="0" cy="905"/>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71" name="Line 43"/>
                  <p:cNvSpPr>
                    <a:spLocks noChangeShapeType="1"/>
                  </p:cNvSpPr>
                  <p:nvPr/>
                </p:nvSpPr>
                <p:spPr bwMode="auto">
                  <a:xfrm>
                    <a:off x="3450" y="2749"/>
                    <a:ext cx="0" cy="905"/>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72" name="Line 44"/>
                  <p:cNvSpPr>
                    <a:spLocks noChangeShapeType="1"/>
                  </p:cNvSpPr>
                  <p:nvPr/>
                </p:nvSpPr>
                <p:spPr bwMode="auto">
                  <a:xfrm>
                    <a:off x="3520" y="2741"/>
                    <a:ext cx="0" cy="905"/>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73" name="Line 45"/>
                  <p:cNvSpPr>
                    <a:spLocks noChangeShapeType="1"/>
                  </p:cNvSpPr>
                  <p:nvPr/>
                </p:nvSpPr>
                <p:spPr bwMode="auto">
                  <a:xfrm>
                    <a:off x="3591" y="2744"/>
                    <a:ext cx="0" cy="905"/>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74" name="Line 46"/>
                  <p:cNvSpPr>
                    <a:spLocks noChangeShapeType="1"/>
                  </p:cNvSpPr>
                  <p:nvPr/>
                </p:nvSpPr>
                <p:spPr bwMode="auto">
                  <a:xfrm>
                    <a:off x="3663" y="2731"/>
                    <a:ext cx="0" cy="905"/>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75" name="Line 47"/>
                  <p:cNvSpPr>
                    <a:spLocks noChangeShapeType="1"/>
                  </p:cNvSpPr>
                  <p:nvPr/>
                </p:nvSpPr>
                <p:spPr bwMode="auto">
                  <a:xfrm>
                    <a:off x="3734" y="2739"/>
                    <a:ext cx="0" cy="905"/>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76" name="Line 48"/>
                  <p:cNvSpPr>
                    <a:spLocks noChangeShapeType="1"/>
                  </p:cNvSpPr>
                  <p:nvPr/>
                </p:nvSpPr>
                <p:spPr bwMode="auto">
                  <a:xfrm>
                    <a:off x="3806" y="2743"/>
                    <a:ext cx="0" cy="905"/>
                  </a:xfrm>
                  <a:prstGeom prst="line">
                    <a:avLst/>
                  </a:prstGeom>
                  <a:noFill/>
                  <a:ln w="12700">
                    <a:solidFill>
                      <a:srgbClr val="00279F"/>
                    </a:solidFill>
                    <a:round/>
                    <a:headEnd type="none" w="sm" len="sm"/>
                    <a:tailEnd type="none" w="sm" len="sm"/>
                  </a:ln>
                  <a:effectLst/>
                </p:spPr>
                <p:txBody>
                  <a:bodyPr wrap="none" anchor="ctr"/>
                  <a:lstStyle/>
                  <a:p>
                    <a:endParaRPr lang="id-ID"/>
                  </a:p>
                </p:txBody>
              </p:sp>
            </p:grpSp>
            <p:grpSp>
              <p:nvGrpSpPr>
                <p:cNvPr id="13" name="Group 49"/>
                <p:cNvGrpSpPr>
                  <a:grpSpLocks/>
                </p:cNvGrpSpPr>
                <p:nvPr/>
              </p:nvGrpSpPr>
              <p:grpSpPr bwMode="auto">
                <a:xfrm>
                  <a:off x="3030" y="2799"/>
                  <a:ext cx="851" cy="775"/>
                  <a:chOff x="3030" y="2799"/>
                  <a:chExt cx="851" cy="775"/>
                </a:xfrm>
              </p:grpSpPr>
              <p:sp>
                <p:nvSpPr>
                  <p:cNvPr id="48178" name="Line 50"/>
                  <p:cNvSpPr>
                    <a:spLocks noChangeShapeType="1"/>
                  </p:cNvSpPr>
                  <p:nvPr/>
                </p:nvSpPr>
                <p:spPr bwMode="auto">
                  <a:xfrm>
                    <a:off x="3039" y="3574"/>
                    <a:ext cx="835" cy="0"/>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79" name="Line 51"/>
                  <p:cNvSpPr>
                    <a:spLocks noChangeShapeType="1"/>
                  </p:cNvSpPr>
                  <p:nvPr/>
                </p:nvSpPr>
                <p:spPr bwMode="auto">
                  <a:xfrm>
                    <a:off x="3043" y="3496"/>
                    <a:ext cx="834" cy="0"/>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80" name="Line 52"/>
                  <p:cNvSpPr>
                    <a:spLocks noChangeShapeType="1"/>
                  </p:cNvSpPr>
                  <p:nvPr/>
                </p:nvSpPr>
                <p:spPr bwMode="auto">
                  <a:xfrm>
                    <a:off x="3035" y="3420"/>
                    <a:ext cx="835" cy="0"/>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81" name="Line 53"/>
                  <p:cNvSpPr>
                    <a:spLocks noChangeShapeType="1"/>
                  </p:cNvSpPr>
                  <p:nvPr/>
                </p:nvSpPr>
                <p:spPr bwMode="auto">
                  <a:xfrm>
                    <a:off x="3039" y="3342"/>
                    <a:ext cx="835" cy="0"/>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82" name="Line 54"/>
                  <p:cNvSpPr>
                    <a:spLocks noChangeShapeType="1"/>
                  </p:cNvSpPr>
                  <p:nvPr/>
                </p:nvSpPr>
                <p:spPr bwMode="auto">
                  <a:xfrm>
                    <a:off x="3043" y="3264"/>
                    <a:ext cx="834" cy="0"/>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83" name="Line 55"/>
                  <p:cNvSpPr>
                    <a:spLocks noChangeShapeType="1"/>
                  </p:cNvSpPr>
                  <p:nvPr/>
                </p:nvSpPr>
                <p:spPr bwMode="auto">
                  <a:xfrm>
                    <a:off x="3047" y="3186"/>
                    <a:ext cx="834" cy="0"/>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84" name="Line 56"/>
                  <p:cNvSpPr>
                    <a:spLocks noChangeShapeType="1"/>
                  </p:cNvSpPr>
                  <p:nvPr/>
                </p:nvSpPr>
                <p:spPr bwMode="auto">
                  <a:xfrm>
                    <a:off x="3038" y="3110"/>
                    <a:ext cx="835" cy="0"/>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85" name="Line 57"/>
                  <p:cNvSpPr>
                    <a:spLocks noChangeShapeType="1"/>
                  </p:cNvSpPr>
                  <p:nvPr/>
                </p:nvSpPr>
                <p:spPr bwMode="auto">
                  <a:xfrm>
                    <a:off x="3042" y="3032"/>
                    <a:ext cx="834" cy="0"/>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86" name="Line 58"/>
                  <p:cNvSpPr>
                    <a:spLocks noChangeShapeType="1"/>
                  </p:cNvSpPr>
                  <p:nvPr/>
                </p:nvSpPr>
                <p:spPr bwMode="auto">
                  <a:xfrm>
                    <a:off x="3030" y="2954"/>
                    <a:ext cx="834" cy="0"/>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87" name="Line 59"/>
                  <p:cNvSpPr>
                    <a:spLocks noChangeShapeType="1"/>
                  </p:cNvSpPr>
                  <p:nvPr/>
                </p:nvSpPr>
                <p:spPr bwMode="auto">
                  <a:xfrm>
                    <a:off x="3036" y="2878"/>
                    <a:ext cx="835" cy="0"/>
                  </a:xfrm>
                  <a:prstGeom prst="line">
                    <a:avLst/>
                  </a:prstGeom>
                  <a:noFill/>
                  <a:ln w="12700">
                    <a:solidFill>
                      <a:srgbClr val="00279F"/>
                    </a:solidFill>
                    <a:round/>
                    <a:headEnd type="none" w="sm" len="sm"/>
                    <a:tailEnd type="none" w="sm" len="sm"/>
                  </a:ln>
                  <a:effectLst/>
                </p:spPr>
                <p:txBody>
                  <a:bodyPr wrap="none" anchor="ctr"/>
                  <a:lstStyle/>
                  <a:p>
                    <a:endParaRPr lang="id-ID"/>
                  </a:p>
                </p:txBody>
              </p:sp>
              <p:sp>
                <p:nvSpPr>
                  <p:cNvPr id="48188" name="Line 60"/>
                  <p:cNvSpPr>
                    <a:spLocks noChangeShapeType="1"/>
                  </p:cNvSpPr>
                  <p:nvPr/>
                </p:nvSpPr>
                <p:spPr bwMode="auto">
                  <a:xfrm>
                    <a:off x="3041" y="2799"/>
                    <a:ext cx="834" cy="0"/>
                  </a:xfrm>
                  <a:prstGeom prst="line">
                    <a:avLst/>
                  </a:prstGeom>
                  <a:noFill/>
                  <a:ln w="12700">
                    <a:solidFill>
                      <a:srgbClr val="00279F"/>
                    </a:solidFill>
                    <a:round/>
                    <a:headEnd type="none" w="sm" len="sm"/>
                    <a:tailEnd type="none" w="sm" len="sm"/>
                  </a:ln>
                  <a:effectLst/>
                </p:spPr>
                <p:txBody>
                  <a:bodyPr wrap="none" anchor="ctr"/>
                  <a:lstStyle/>
                  <a:p>
                    <a:endParaRPr lang="id-ID"/>
                  </a:p>
                </p:txBody>
              </p:sp>
            </p:grpSp>
          </p:grpSp>
          <p:sp>
            <p:nvSpPr>
              <p:cNvPr id="48189" name="Rectangle 61"/>
              <p:cNvSpPr>
                <a:spLocks noChangeArrowheads="1"/>
              </p:cNvSpPr>
              <p:nvPr/>
            </p:nvSpPr>
            <p:spPr bwMode="auto">
              <a:xfrm>
                <a:off x="3667" y="3578"/>
                <a:ext cx="64" cy="59"/>
              </a:xfrm>
              <a:prstGeom prst="rect">
                <a:avLst/>
              </a:prstGeom>
              <a:solidFill>
                <a:srgbClr val="00FF00"/>
              </a:solidFill>
              <a:ln w="9525">
                <a:noFill/>
                <a:miter lim="800000"/>
                <a:headEnd/>
                <a:tailEnd/>
              </a:ln>
              <a:effectLst/>
            </p:spPr>
            <p:txBody>
              <a:bodyPr wrap="none" anchor="ctr"/>
              <a:lstStyle/>
              <a:p>
                <a:endParaRPr lang="id-ID"/>
              </a:p>
            </p:txBody>
          </p:sp>
          <p:sp>
            <p:nvSpPr>
              <p:cNvPr id="48190" name="Rectangle 62"/>
              <p:cNvSpPr>
                <a:spLocks noChangeArrowheads="1"/>
              </p:cNvSpPr>
              <p:nvPr/>
            </p:nvSpPr>
            <p:spPr bwMode="auto">
              <a:xfrm>
                <a:off x="3668" y="3500"/>
                <a:ext cx="65" cy="71"/>
              </a:xfrm>
              <a:prstGeom prst="rect">
                <a:avLst/>
              </a:prstGeom>
              <a:solidFill>
                <a:srgbClr val="00FF00"/>
              </a:solidFill>
              <a:ln w="9525">
                <a:noFill/>
                <a:miter lim="800000"/>
                <a:headEnd/>
                <a:tailEnd/>
              </a:ln>
              <a:effectLst/>
            </p:spPr>
            <p:txBody>
              <a:bodyPr wrap="none" anchor="ctr"/>
              <a:lstStyle/>
              <a:p>
                <a:endParaRPr lang="id-ID"/>
              </a:p>
            </p:txBody>
          </p:sp>
          <p:sp>
            <p:nvSpPr>
              <p:cNvPr id="48191" name="Rectangle 63"/>
              <p:cNvSpPr>
                <a:spLocks noChangeArrowheads="1"/>
              </p:cNvSpPr>
              <p:nvPr/>
            </p:nvSpPr>
            <p:spPr bwMode="auto">
              <a:xfrm>
                <a:off x="3668" y="3424"/>
                <a:ext cx="65" cy="68"/>
              </a:xfrm>
              <a:prstGeom prst="rect">
                <a:avLst/>
              </a:prstGeom>
              <a:solidFill>
                <a:srgbClr val="00FF00"/>
              </a:solidFill>
              <a:ln w="9525">
                <a:noFill/>
                <a:miter lim="800000"/>
                <a:headEnd/>
                <a:tailEnd/>
              </a:ln>
              <a:effectLst/>
            </p:spPr>
            <p:txBody>
              <a:bodyPr wrap="none" anchor="ctr"/>
              <a:lstStyle/>
              <a:p>
                <a:endParaRPr lang="id-ID"/>
              </a:p>
            </p:txBody>
          </p:sp>
          <p:sp>
            <p:nvSpPr>
              <p:cNvPr id="48192" name="Rectangle 64"/>
              <p:cNvSpPr>
                <a:spLocks noChangeArrowheads="1"/>
              </p:cNvSpPr>
              <p:nvPr/>
            </p:nvSpPr>
            <p:spPr bwMode="auto">
              <a:xfrm>
                <a:off x="3668" y="3346"/>
                <a:ext cx="65" cy="71"/>
              </a:xfrm>
              <a:prstGeom prst="rect">
                <a:avLst/>
              </a:prstGeom>
              <a:solidFill>
                <a:srgbClr val="00FF00"/>
              </a:solidFill>
              <a:ln w="9525">
                <a:noFill/>
                <a:miter lim="800000"/>
                <a:headEnd/>
                <a:tailEnd/>
              </a:ln>
              <a:effectLst/>
            </p:spPr>
            <p:txBody>
              <a:bodyPr wrap="none" anchor="ctr"/>
              <a:lstStyle/>
              <a:p>
                <a:endParaRPr lang="id-ID"/>
              </a:p>
            </p:txBody>
          </p:sp>
          <p:sp>
            <p:nvSpPr>
              <p:cNvPr id="48193" name="Rectangle 65"/>
              <p:cNvSpPr>
                <a:spLocks noChangeArrowheads="1"/>
              </p:cNvSpPr>
              <p:nvPr/>
            </p:nvSpPr>
            <p:spPr bwMode="auto">
              <a:xfrm>
                <a:off x="3525" y="2748"/>
                <a:ext cx="65" cy="50"/>
              </a:xfrm>
              <a:prstGeom prst="rect">
                <a:avLst/>
              </a:prstGeom>
              <a:solidFill>
                <a:srgbClr val="00FF00"/>
              </a:solidFill>
              <a:ln w="9525">
                <a:noFill/>
                <a:miter lim="800000"/>
                <a:headEnd/>
                <a:tailEnd/>
              </a:ln>
              <a:effectLst/>
            </p:spPr>
            <p:txBody>
              <a:bodyPr wrap="none" anchor="ctr"/>
              <a:lstStyle/>
              <a:p>
                <a:endParaRPr lang="id-ID"/>
              </a:p>
            </p:txBody>
          </p:sp>
          <p:sp>
            <p:nvSpPr>
              <p:cNvPr id="48194" name="Rectangle 66"/>
              <p:cNvSpPr>
                <a:spLocks noChangeArrowheads="1"/>
              </p:cNvSpPr>
              <p:nvPr/>
            </p:nvSpPr>
            <p:spPr bwMode="auto">
              <a:xfrm>
                <a:off x="3523" y="2804"/>
                <a:ext cx="64" cy="71"/>
              </a:xfrm>
              <a:prstGeom prst="rect">
                <a:avLst/>
              </a:prstGeom>
              <a:solidFill>
                <a:srgbClr val="00FF00"/>
              </a:solidFill>
              <a:ln w="9525">
                <a:noFill/>
                <a:miter lim="800000"/>
                <a:headEnd/>
                <a:tailEnd/>
              </a:ln>
              <a:effectLst/>
            </p:spPr>
            <p:txBody>
              <a:bodyPr wrap="none" anchor="ctr"/>
              <a:lstStyle/>
              <a:p>
                <a:endParaRPr lang="id-ID"/>
              </a:p>
            </p:txBody>
          </p:sp>
          <p:sp>
            <p:nvSpPr>
              <p:cNvPr id="48195" name="Rectangle 67"/>
              <p:cNvSpPr>
                <a:spLocks noChangeArrowheads="1"/>
              </p:cNvSpPr>
              <p:nvPr/>
            </p:nvSpPr>
            <p:spPr bwMode="auto">
              <a:xfrm>
                <a:off x="3523" y="2882"/>
                <a:ext cx="65" cy="71"/>
              </a:xfrm>
              <a:prstGeom prst="rect">
                <a:avLst/>
              </a:prstGeom>
              <a:solidFill>
                <a:srgbClr val="00FF00"/>
              </a:solidFill>
              <a:ln w="9525">
                <a:noFill/>
                <a:miter lim="800000"/>
                <a:headEnd/>
                <a:tailEnd/>
              </a:ln>
              <a:effectLst/>
            </p:spPr>
            <p:txBody>
              <a:bodyPr wrap="none" anchor="ctr"/>
              <a:lstStyle/>
              <a:p>
                <a:endParaRPr lang="id-ID"/>
              </a:p>
            </p:txBody>
          </p:sp>
          <p:sp>
            <p:nvSpPr>
              <p:cNvPr id="48196" name="Rectangle 68"/>
              <p:cNvSpPr>
                <a:spLocks noChangeArrowheads="1"/>
              </p:cNvSpPr>
              <p:nvPr/>
            </p:nvSpPr>
            <p:spPr bwMode="auto">
              <a:xfrm>
                <a:off x="3525" y="2961"/>
                <a:ext cx="65" cy="69"/>
              </a:xfrm>
              <a:prstGeom prst="rect">
                <a:avLst/>
              </a:prstGeom>
              <a:solidFill>
                <a:srgbClr val="00FF00"/>
              </a:solidFill>
              <a:ln w="9525">
                <a:noFill/>
                <a:miter lim="800000"/>
                <a:headEnd/>
                <a:tailEnd/>
              </a:ln>
              <a:effectLst/>
            </p:spPr>
            <p:txBody>
              <a:bodyPr wrap="none" anchor="ctr"/>
              <a:lstStyle/>
              <a:p>
                <a:endParaRPr lang="id-ID"/>
              </a:p>
            </p:txBody>
          </p:sp>
          <p:sp>
            <p:nvSpPr>
              <p:cNvPr id="48197" name="Rectangle 69"/>
              <p:cNvSpPr>
                <a:spLocks noChangeArrowheads="1"/>
              </p:cNvSpPr>
              <p:nvPr/>
            </p:nvSpPr>
            <p:spPr bwMode="auto">
              <a:xfrm>
                <a:off x="3595" y="3038"/>
                <a:ext cx="65" cy="69"/>
              </a:xfrm>
              <a:prstGeom prst="rect">
                <a:avLst/>
              </a:prstGeom>
              <a:solidFill>
                <a:srgbClr val="00FF00"/>
              </a:solidFill>
              <a:ln w="9525">
                <a:noFill/>
                <a:miter lim="800000"/>
                <a:headEnd/>
                <a:tailEnd/>
              </a:ln>
              <a:effectLst/>
            </p:spPr>
            <p:txBody>
              <a:bodyPr wrap="none" anchor="ctr"/>
              <a:lstStyle/>
              <a:p>
                <a:endParaRPr lang="id-ID"/>
              </a:p>
            </p:txBody>
          </p:sp>
          <p:sp>
            <p:nvSpPr>
              <p:cNvPr id="48198" name="Rectangle 70"/>
              <p:cNvSpPr>
                <a:spLocks noChangeArrowheads="1"/>
              </p:cNvSpPr>
              <p:nvPr/>
            </p:nvSpPr>
            <p:spPr bwMode="auto">
              <a:xfrm>
                <a:off x="3595" y="3115"/>
                <a:ext cx="65" cy="69"/>
              </a:xfrm>
              <a:prstGeom prst="rect">
                <a:avLst/>
              </a:prstGeom>
              <a:solidFill>
                <a:srgbClr val="00FF00"/>
              </a:solidFill>
              <a:ln w="9525">
                <a:noFill/>
                <a:miter lim="800000"/>
                <a:headEnd/>
                <a:tailEnd/>
              </a:ln>
              <a:effectLst/>
            </p:spPr>
            <p:txBody>
              <a:bodyPr wrap="none" anchor="ctr"/>
              <a:lstStyle/>
              <a:p>
                <a:endParaRPr lang="id-ID"/>
              </a:p>
            </p:txBody>
          </p:sp>
          <p:sp>
            <p:nvSpPr>
              <p:cNvPr id="48199" name="Rectangle 71"/>
              <p:cNvSpPr>
                <a:spLocks noChangeArrowheads="1"/>
              </p:cNvSpPr>
              <p:nvPr/>
            </p:nvSpPr>
            <p:spPr bwMode="auto">
              <a:xfrm>
                <a:off x="3595" y="3192"/>
                <a:ext cx="65" cy="69"/>
              </a:xfrm>
              <a:prstGeom prst="rect">
                <a:avLst/>
              </a:prstGeom>
              <a:solidFill>
                <a:srgbClr val="00FF00"/>
              </a:solidFill>
              <a:ln w="9525">
                <a:noFill/>
                <a:miter lim="800000"/>
                <a:headEnd/>
                <a:tailEnd/>
              </a:ln>
              <a:effectLst/>
            </p:spPr>
            <p:txBody>
              <a:bodyPr wrap="none" anchor="ctr"/>
              <a:lstStyle/>
              <a:p>
                <a:endParaRPr lang="id-ID"/>
              </a:p>
            </p:txBody>
          </p:sp>
          <p:sp>
            <p:nvSpPr>
              <p:cNvPr id="48200" name="Rectangle 72"/>
              <p:cNvSpPr>
                <a:spLocks noChangeArrowheads="1"/>
              </p:cNvSpPr>
              <p:nvPr/>
            </p:nvSpPr>
            <p:spPr bwMode="auto">
              <a:xfrm>
                <a:off x="3596" y="3269"/>
                <a:ext cx="65" cy="69"/>
              </a:xfrm>
              <a:prstGeom prst="rect">
                <a:avLst/>
              </a:prstGeom>
              <a:solidFill>
                <a:srgbClr val="00FF00"/>
              </a:solidFill>
              <a:ln w="9525">
                <a:noFill/>
                <a:miter lim="800000"/>
                <a:headEnd/>
                <a:tailEnd/>
              </a:ln>
              <a:effectLst/>
            </p:spPr>
            <p:txBody>
              <a:bodyPr wrap="none" anchor="ctr"/>
              <a:lstStyle/>
              <a:p>
                <a:endParaRPr lang="id-ID"/>
              </a:p>
            </p:txBody>
          </p:sp>
          <p:sp>
            <p:nvSpPr>
              <p:cNvPr id="48201" name="Rectangle 73"/>
              <p:cNvSpPr>
                <a:spLocks noChangeArrowheads="1"/>
              </p:cNvSpPr>
              <p:nvPr/>
            </p:nvSpPr>
            <p:spPr bwMode="auto">
              <a:xfrm>
                <a:off x="3041" y="2958"/>
                <a:ext cx="49" cy="72"/>
              </a:xfrm>
              <a:prstGeom prst="rect">
                <a:avLst/>
              </a:prstGeom>
              <a:solidFill>
                <a:srgbClr val="00FF00"/>
              </a:solidFill>
              <a:ln w="9525">
                <a:noFill/>
                <a:miter lim="800000"/>
                <a:headEnd/>
                <a:tailEnd/>
              </a:ln>
              <a:effectLst/>
            </p:spPr>
            <p:txBody>
              <a:bodyPr wrap="none" anchor="ctr"/>
              <a:lstStyle/>
              <a:p>
                <a:endParaRPr lang="id-ID"/>
              </a:p>
            </p:txBody>
          </p:sp>
          <p:sp>
            <p:nvSpPr>
              <p:cNvPr id="48202" name="Rectangle 74"/>
              <p:cNvSpPr>
                <a:spLocks noChangeArrowheads="1"/>
              </p:cNvSpPr>
              <p:nvPr/>
            </p:nvSpPr>
            <p:spPr bwMode="auto">
              <a:xfrm>
                <a:off x="3524" y="3115"/>
                <a:ext cx="65" cy="69"/>
              </a:xfrm>
              <a:prstGeom prst="rect">
                <a:avLst/>
              </a:prstGeom>
              <a:solidFill>
                <a:srgbClr val="00FF00"/>
              </a:solidFill>
              <a:ln w="9525">
                <a:noFill/>
                <a:miter lim="800000"/>
                <a:headEnd/>
                <a:tailEnd/>
              </a:ln>
              <a:effectLst/>
            </p:spPr>
            <p:txBody>
              <a:bodyPr wrap="none" anchor="ctr"/>
              <a:lstStyle/>
              <a:p>
                <a:endParaRPr lang="id-ID"/>
              </a:p>
            </p:txBody>
          </p:sp>
          <p:sp>
            <p:nvSpPr>
              <p:cNvPr id="48203" name="Rectangle 75"/>
              <p:cNvSpPr>
                <a:spLocks noChangeArrowheads="1"/>
              </p:cNvSpPr>
              <p:nvPr/>
            </p:nvSpPr>
            <p:spPr bwMode="auto">
              <a:xfrm>
                <a:off x="3453" y="3114"/>
                <a:ext cx="65" cy="69"/>
              </a:xfrm>
              <a:prstGeom prst="rect">
                <a:avLst/>
              </a:prstGeom>
              <a:solidFill>
                <a:srgbClr val="00FF00"/>
              </a:solidFill>
              <a:ln w="9525">
                <a:noFill/>
                <a:miter lim="800000"/>
                <a:headEnd/>
                <a:tailEnd/>
              </a:ln>
              <a:effectLst/>
            </p:spPr>
            <p:txBody>
              <a:bodyPr wrap="none" anchor="ctr"/>
              <a:lstStyle/>
              <a:p>
                <a:endParaRPr lang="id-ID"/>
              </a:p>
            </p:txBody>
          </p:sp>
          <p:sp>
            <p:nvSpPr>
              <p:cNvPr id="48204" name="Rectangle 76"/>
              <p:cNvSpPr>
                <a:spLocks noChangeArrowheads="1"/>
              </p:cNvSpPr>
              <p:nvPr/>
            </p:nvSpPr>
            <p:spPr bwMode="auto">
              <a:xfrm>
                <a:off x="3382" y="3038"/>
                <a:ext cx="65" cy="69"/>
              </a:xfrm>
              <a:prstGeom prst="rect">
                <a:avLst/>
              </a:prstGeom>
              <a:solidFill>
                <a:srgbClr val="00FF00"/>
              </a:solidFill>
              <a:ln w="9525">
                <a:noFill/>
                <a:miter lim="800000"/>
                <a:headEnd/>
                <a:tailEnd/>
              </a:ln>
              <a:effectLst/>
            </p:spPr>
            <p:txBody>
              <a:bodyPr wrap="none" anchor="ctr"/>
              <a:lstStyle/>
              <a:p>
                <a:endParaRPr lang="id-ID"/>
              </a:p>
            </p:txBody>
          </p:sp>
          <p:sp>
            <p:nvSpPr>
              <p:cNvPr id="48205" name="Rectangle 77"/>
              <p:cNvSpPr>
                <a:spLocks noChangeArrowheads="1"/>
              </p:cNvSpPr>
              <p:nvPr/>
            </p:nvSpPr>
            <p:spPr bwMode="auto">
              <a:xfrm>
                <a:off x="3311" y="3038"/>
                <a:ext cx="65" cy="70"/>
              </a:xfrm>
              <a:prstGeom prst="rect">
                <a:avLst/>
              </a:prstGeom>
              <a:solidFill>
                <a:srgbClr val="00FF00"/>
              </a:solidFill>
              <a:ln w="9525">
                <a:noFill/>
                <a:miter lim="800000"/>
                <a:headEnd/>
                <a:tailEnd/>
              </a:ln>
              <a:effectLst/>
            </p:spPr>
            <p:txBody>
              <a:bodyPr wrap="none" anchor="ctr"/>
              <a:lstStyle/>
              <a:p>
                <a:endParaRPr lang="id-ID"/>
              </a:p>
            </p:txBody>
          </p:sp>
          <p:sp>
            <p:nvSpPr>
              <p:cNvPr id="48206" name="Rectangle 78"/>
              <p:cNvSpPr>
                <a:spLocks noChangeArrowheads="1"/>
              </p:cNvSpPr>
              <p:nvPr/>
            </p:nvSpPr>
            <p:spPr bwMode="auto">
              <a:xfrm>
                <a:off x="3239" y="3038"/>
                <a:ext cx="65" cy="70"/>
              </a:xfrm>
              <a:prstGeom prst="rect">
                <a:avLst/>
              </a:prstGeom>
              <a:solidFill>
                <a:srgbClr val="00FF00"/>
              </a:solidFill>
              <a:ln w="9525">
                <a:noFill/>
                <a:miter lim="800000"/>
                <a:headEnd/>
                <a:tailEnd/>
              </a:ln>
              <a:effectLst/>
            </p:spPr>
            <p:txBody>
              <a:bodyPr wrap="none" anchor="ctr"/>
              <a:lstStyle/>
              <a:p>
                <a:endParaRPr lang="id-ID"/>
              </a:p>
            </p:txBody>
          </p:sp>
          <p:sp>
            <p:nvSpPr>
              <p:cNvPr id="48207" name="Rectangle 79"/>
              <p:cNvSpPr>
                <a:spLocks noChangeArrowheads="1"/>
              </p:cNvSpPr>
              <p:nvPr/>
            </p:nvSpPr>
            <p:spPr bwMode="auto">
              <a:xfrm>
                <a:off x="3168" y="2960"/>
                <a:ext cx="65" cy="70"/>
              </a:xfrm>
              <a:prstGeom prst="rect">
                <a:avLst/>
              </a:prstGeom>
              <a:solidFill>
                <a:srgbClr val="00FF00"/>
              </a:solidFill>
              <a:ln w="9525">
                <a:noFill/>
                <a:miter lim="800000"/>
                <a:headEnd/>
                <a:tailEnd/>
              </a:ln>
              <a:effectLst/>
            </p:spPr>
            <p:txBody>
              <a:bodyPr wrap="none" anchor="ctr"/>
              <a:lstStyle/>
              <a:p>
                <a:endParaRPr lang="id-ID"/>
              </a:p>
            </p:txBody>
          </p:sp>
          <p:sp>
            <p:nvSpPr>
              <p:cNvPr id="48208" name="Rectangle 80"/>
              <p:cNvSpPr>
                <a:spLocks noChangeArrowheads="1"/>
              </p:cNvSpPr>
              <p:nvPr/>
            </p:nvSpPr>
            <p:spPr bwMode="auto">
              <a:xfrm>
                <a:off x="3097" y="2959"/>
                <a:ext cx="65" cy="71"/>
              </a:xfrm>
              <a:prstGeom prst="rect">
                <a:avLst/>
              </a:prstGeom>
              <a:solidFill>
                <a:srgbClr val="00FF00"/>
              </a:solidFill>
              <a:ln w="9525">
                <a:noFill/>
                <a:miter lim="800000"/>
                <a:headEnd/>
                <a:tailEnd/>
              </a:ln>
              <a:effectLst/>
            </p:spPr>
            <p:txBody>
              <a:bodyPr wrap="none" anchor="ctr"/>
              <a:lstStyle/>
              <a:p>
                <a:endParaRPr lang="id-ID"/>
              </a:p>
            </p:txBody>
          </p:sp>
          <p:sp>
            <p:nvSpPr>
              <p:cNvPr id="48209" name="Rectangle 81"/>
              <p:cNvSpPr>
                <a:spLocks noChangeArrowheads="1"/>
              </p:cNvSpPr>
              <p:nvPr/>
            </p:nvSpPr>
            <p:spPr bwMode="auto">
              <a:xfrm>
                <a:off x="3166" y="3423"/>
                <a:ext cx="65" cy="70"/>
              </a:xfrm>
              <a:prstGeom prst="rect">
                <a:avLst/>
              </a:prstGeom>
              <a:solidFill>
                <a:schemeClr val="bg2"/>
              </a:solidFill>
              <a:ln w="9525">
                <a:noFill/>
                <a:miter lim="800000"/>
                <a:headEnd/>
                <a:tailEnd/>
              </a:ln>
              <a:effectLst/>
            </p:spPr>
            <p:txBody>
              <a:bodyPr wrap="none" anchor="ctr"/>
              <a:lstStyle/>
              <a:p>
                <a:endParaRPr lang="id-ID"/>
              </a:p>
            </p:txBody>
          </p:sp>
          <p:sp>
            <p:nvSpPr>
              <p:cNvPr id="48210" name="Rectangle 82"/>
              <p:cNvSpPr>
                <a:spLocks noChangeArrowheads="1"/>
              </p:cNvSpPr>
              <p:nvPr/>
            </p:nvSpPr>
            <p:spPr bwMode="auto">
              <a:xfrm>
                <a:off x="3238" y="3425"/>
                <a:ext cx="65" cy="68"/>
              </a:xfrm>
              <a:prstGeom prst="rect">
                <a:avLst/>
              </a:prstGeom>
              <a:solidFill>
                <a:schemeClr val="bg2"/>
              </a:solidFill>
              <a:ln w="9525">
                <a:noFill/>
                <a:miter lim="800000"/>
                <a:headEnd/>
                <a:tailEnd/>
              </a:ln>
              <a:effectLst/>
            </p:spPr>
            <p:txBody>
              <a:bodyPr wrap="none" anchor="ctr"/>
              <a:lstStyle/>
              <a:p>
                <a:endParaRPr lang="id-ID"/>
              </a:p>
            </p:txBody>
          </p:sp>
          <p:sp>
            <p:nvSpPr>
              <p:cNvPr id="48211" name="Rectangle 83"/>
              <p:cNvSpPr>
                <a:spLocks noChangeArrowheads="1"/>
              </p:cNvSpPr>
              <p:nvPr/>
            </p:nvSpPr>
            <p:spPr bwMode="auto">
              <a:xfrm>
                <a:off x="3309" y="3424"/>
                <a:ext cx="65" cy="72"/>
              </a:xfrm>
              <a:prstGeom prst="rect">
                <a:avLst/>
              </a:prstGeom>
              <a:solidFill>
                <a:schemeClr val="bg2"/>
              </a:solidFill>
              <a:ln w="9525">
                <a:noFill/>
                <a:miter lim="800000"/>
                <a:headEnd/>
                <a:tailEnd/>
              </a:ln>
              <a:effectLst/>
            </p:spPr>
            <p:txBody>
              <a:bodyPr wrap="none" anchor="ctr"/>
              <a:lstStyle/>
              <a:p>
                <a:endParaRPr lang="id-ID"/>
              </a:p>
            </p:txBody>
          </p:sp>
          <p:sp>
            <p:nvSpPr>
              <p:cNvPr id="48212" name="Rectangle 84"/>
              <p:cNvSpPr>
                <a:spLocks noChangeArrowheads="1"/>
              </p:cNvSpPr>
              <p:nvPr/>
            </p:nvSpPr>
            <p:spPr bwMode="auto">
              <a:xfrm>
                <a:off x="3168" y="3347"/>
                <a:ext cx="65" cy="70"/>
              </a:xfrm>
              <a:prstGeom prst="rect">
                <a:avLst/>
              </a:prstGeom>
              <a:solidFill>
                <a:schemeClr val="bg2"/>
              </a:solidFill>
              <a:ln w="9525">
                <a:noFill/>
                <a:miter lim="800000"/>
                <a:headEnd/>
                <a:tailEnd/>
              </a:ln>
              <a:effectLst/>
            </p:spPr>
            <p:txBody>
              <a:bodyPr wrap="none" anchor="ctr"/>
              <a:lstStyle/>
              <a:p>
                <a:endParaRPr lang="id-ID"/>
              </a:p>
            </p:txBody>
          </p:sp>
          <p:sp>
            <p:nvSpPr>
              <p:cNvPr id="48213" name="Rectangle 85"/>
              <p:cNvSpPr>
                <a:spLocks noChangeArrowheads="1"/>
              </p:cNvSpPr>
              <p:nvPr/>
            </p:nvSpPr>
            <p:spPr bwMode="auto">
              <a:xfrm>
                <a:off x="3168" y="3269"/>
                <a:ext cx="65" cy="70"/>
              </a:xfrm>
              <a:prstGeom prst="rect">
                <a:avLst/>
              </a:prstGeom>
              <a:solidFill>
                <a:schemeClr val="bg2"/>
              </a:solidFill>
              <a:ln w="9525">
                <a:noFill/>
                <a:miter lim="800000"/>
                <a:headEnd/>
                <a:tailEnd/>
              </a:ln>
              <a:effectLst/>
            </p:spPr>
            <p:txBody>
              <a:bodyPr wrap="none" anchor="ctr"/>
              <a:lstStyle/>
              <a:p>
                <a:endParaRPr lang="id-ID"/>
              </a:p>
            </p:txBody>
          </p:sp>
          <p:sp>
            <p:nvSpPr>
              <p:cNvPr id="48214" name="Rectangle 86"/>
              <p:cNvSpPr>
                <a:spLocks noChangeArrowheads="1"/>
              </p:cNvSpPr>
              <p:nvPr/>
            </p:nvSpPr>
            <p:spPr bwMode="auto">
              <a:xfrm>
                <a:off x="3168" y="3191"/>
                <a:ext cx="65" cy="70"/>
              </a:xfrm>
              <a:prstGeom prst="rect">
                <a:avLst/>
              </a:prstGeom>
              <a:solidFill>
                <a:schemeClr val="bg2"/>
              </a:solidFill>
              <a:ln w="9525">
                <a:noFill/>
                <a:miter lim="800000"/>
                <a:headEnd/>
                <a:tailEnd/>
              </a:ln>
              <a:effectLst/>
            </p:spPr>
            <p:txBody>
              <a:bodyPr wrap="none" anchor="ctr"/>
              <a:lstStyle/>
              <a:p>
                <a:endParaRPr lang="id-ID"/>
              </a:p>
            </p:txBody>
          </p:sp>
          <p:sp>
            <p:nvSpPr>
              <p:cNvPr id="48215" name="Rectangle 87"/>
              <p:cNvSpPr>
                <a:spLocks noChangeArrowheads="1"/>
              </p:cNvSpPr>
              <p:nvPr/>
            </p:nvSpPr>
            <p:spPr bwMode="auto">
              <a:xfrm>
                <a:off x="3239" y="3191"/>
                <a:ext cx="65" cy="70"/>
              </a:xfrm>
              <a:prstGeom prst="rect">
                <a:avLst/>
              </a:prstGeom>
              <a:solidFill>
                <a:schemeClr val="bg2"/>
              </a:solidFill>
              <a:ln w="9525">
                <a:noFill/>
                <a:miter lim="800000"/>
                <a:headEnd/>
                <a:tailEnd/>
              </a:ln>
              <a:effectLst/>
            </p:spPr>
            <p:txBody>
              <a:bodyPr wrap="none" anchor="ctr"/>
              <a:lstStyle/>
              <a:p>
                <a:endParaRPr lang="id-ID"/>
              </a:p>
            </p:txBody>
          </p:sp>
          <p:sp>
            <p:nvSpPr>
              <p:cNvPr id="48216" name="Rectangle 88"/>
              <p:cNvSpPr>
                <a:spLocks noChangeArrowheads="1"/>
              </p:cNvSpPr>
              <p:nvPr/>
            </p:nvSpPr>
            <p:spPr bwMode="auto">
              <a:xfrm>
                <a:off x="3238" y="3270"/>
                <a:ext cx="65" cy="70"/>
              </a:xfrm>
              <a:prstGeom prst="rect">
                <a:avLst/>
              </a:prstGeom>
              <a:solidFill>
                <a:schemeClr val="bg2"/>
              </a:solidFill>
              <a:ln w="9525">
                <a:noFill/>
                <a:miter lim="800000"/>
                <a:headEnd/>
                <a:tailEnd/>
              </a:ln>
              <a:effectLst/>
            </p:spPr>
            <p:txBody>
              <a:bodyPr wrap="none" anchor="ctr"/>
              <a:lstStyle/>
              <a:p>
                <a:endParaRPr lang="id-ID"/>
              </a:p>
            </p:txBody>
          </p:sp>
          <p:sp>
            <p:nvSpPr>
              <p:cNvPr id="48217" name="Rectangle 89"/>
              <p:cNvSpPr>
                <a:spLocks noChangeArrowheads="1"/>
              </p:cNvSpPr>
              <p:nvPr/>
            </p:nvSpPr>
            <p:spPr bwMode="auto">
              <a:xfrm>
                <a:off x="3238" y="3346"/>
                <a:ext cx="65" cy="70"/>
              </a:xfrm>
              <a:prstGeom prst="rect">
                <a:avLst/>
              </a:prstGeom>
              <a:solidFill>
                <a:schemeClr val="bg2"/>
              </a:solidFill>
              <a:ln w="9525">
                <a:noFill/>
                <a:miter lim="800000"/>
                <a:headEnd/>
                <a:tailEnd/>
              </a:ln>
              <a:effectLst/>
            </p:spPr>
            <p:txBody>
              <a:bodyPr wrap="none" anchor="ctr"/>
              <a:lstStyle/>
              <a:p>
                <a:endParaRPr lang="id-ID"/>
              </a:p>
            </p:txBody>
          </p:sp>
          <p:sp>
            <p:nvSpPr>
              <p:cNvPr id="48218" name="Rectangle 90"/>
              <p:cNvSpPr>
                <a:spLocks noChangeArrowheads="1"/>
              </p:cNvSpPr>
              <p:nvPr/>
            </p:nvSpPr>
            <p:spPr bwMode="auto">
              <a:xfrm>
                <a:off x="3311" y="3191"/>
                <a:ext cx="65" cy="72"/>
              </a:xfrm>
              <a:prstGeom prst="rect">
                <a:avLst/>
              </a:prstGeom>
              <a:solidFill>
                <a:schemeClr val="bg2"/>
              </a:solidFill>
              <a:ln w="9525">
                <a:noFill/>
                <a:miter lim="800000"/>
                <a:headEnd/>
                <a:tailEnd/>
              </a:ln>
              <a:effectLst/>
            </p:spPr>
            <p:txBody>
              <a:bodyPr wrap="none" anchor="ctr"/>
              <a:lstStyle/>
              <a:p>
                <a:endParaRPr lang="id-ID"/>
              </a:p>
            </p:txBody>
          </p:sp>
          <p:sp>
            <p:nvSpPr>
              <p:cNvPr id="48219" name="Rectangle 91"/>
              <p:cNvSpPr>
                <a:spLocks noChangeArrowheads="1"/>
              </p:cNvSpPr>
              <p:nvPr/>
            </p:nvSpPr>
            <p:spPr bwMode="auto">
              <a:xfrm>
                <a:off x="3310" y="3270"/>
                <a:ext cx="65" cy="70"/>
              </a:xfrm>
              <a:prstGeom prst="rect">
                <a:avLst/>
              </a:prstGeom>
              <a:solidFill>
                <a:schemeClr val="bg2"/>
              </a:solidFill>
              <a:ln w="9525">
                <a:noFill/>
                <a:miter lim="800000"/>
                <a:headEnd/>
                <a:tailEnd/>
              </a:ln>
              <a:effectLst/>
            </p:spPr>
            <p:txBody>
              <a:bodyPr wrap="none" anchor="ctr"/>
              <a:lstStyle/>
              <a:p>
                <a:endParaRPr lang="id-ID"/>
              </a:p>
            </p:txBody>
          </p:sp>
          <p:sp>
            <p:nvSpPr>
              <p:cNvPr id="48220" name="Rectangle 92"/>
              <p:cNvSpPr>
                <a:spLocks noChangeArrowheads="1"/>
              </p:cNvSpPr>
              <p:nvPr/>
            </p:nvSpPr>
            <p:spPr bwMode="auto">
              <a:xfrm>
                <a:off x="3311" y="3347"/>
                <a:ext cx="65" cy="70"/>
              </a:xfrm>
              <a:prstGeom prst="rect">
                <a:avLst/>
              </a:prstGeom>
              <a:solidFill>
                <a:schemeClr val="bg2"/>
              </a:solidFill>
              <a:ln w="9525">
                <a:noFill/>
                <a:miter lim="800000"/>
                <a:headEnd/>
                <a:tailEnd/>
              </a:ln>
              <a:effectLst/>
            </p:spPr>
            <p:txBody>
              <a:bodyPr wrap="none" anchor="ctr"/>
              <a:lstStyle/>
              <a:p>
                <a:endParaRPr lang="id-ID"/>
              </a:p>
            </p:txBody>
          </p:sp>
          <p:sp>
            <p:nvSpPr>
              <p:cNvPr id="48221" name="Rectangle 93"/>
              <p:cNvSpPr>
                <a:spLocks noChangeArrowheads="1"/>
              </p:cNvSpPr>
              <p:nvPr/>
            </p:nvSpPr>
            <p:spPr bwMode="auto">
              <a:xfrm>
                <a:off x="3382" y="3347"/>
                <a:ext cx="65" cy="70"/>
              </a:xfrm>
              <a:prstGeom prst="rect">
                <a:avLst/>
              </a:prstGeom>
              <a:solidFill>
                <a:schemeClr val="bg2"/>
              </a:solidFill>
              <a:ln w="9525">
                <a:noFill/>
                <a:miter lim="800000"/>
                <a:headEnd/>
                <a:tailEnd/>
              </a:ln>
              <a:effectLst/>
            </p:spPr>
            <p:txBody>
              <a:bodyPr wrap="none" anchor="ctr"/>
              <a:lstStyle/>
              <a:p>
                <a:endParaRPr lang="id-ID"/>
              </a:p>
            </p:txBody>
          </p:sp>
          <p:sp>
            <p:nvSpPr>
              <p:cNvPr id="48222" name="Rectangle 94"/>
              <p:cNvSpPr>
                <a:spLocks noChangeArrowheads="1"/>
              </p:cNvSpPr>
              <p:nvPr/>
            </p:nvSpPr>
            <p:spPr bwMode="auto">
              <a:xfrm>
                <a:off x="3381" y="3425"/>
                <a:ext cx="65" cy="70"/>
              </a:xfrm>
              <a:prstGeom prst="rect">
                <a:avLst/>
              </a:prstGeom>
              <a:solidFill>
                <a:schemeClr val="bg2"/>
              </a:solidFill>
              <a:ln w="9525">
                <a:noFill/>
                <a:miter lim="800000"/>
                <a:headEnd/>
                <a:tailEnd/>
              </a:ln>
              <a:effectLst/>
            </p:spPr>
            <p:txBody>
              <a:bodyPr wrap="none" anchor="ctr"/>
              <a:lstStyle/>
              <a:p>
                <a:endParaRPr lang="id-ID"/>
              </a:p>
            </p:txBody>
          </p:sp>
          <p:sp>
            <p:nvSpPr>
              <p:cNvPr id="48223" name="Rectangle 95"/>
              <p:cNvSpPr>
                <a:spLocks noChangeArrowheads="1"/>
              </p:cNvSpPr>
              <p:nvPr/>
            </p:nvSpPr>
            <p:spPr bwMode="auto">
              <a:xfrm>
                <a:off x="3453" y="3425"/>
                <a:ext cx="65" cy="70"/>
              </a:xfrm>
              <a:prstGeom prst="rect">
                <a:avLst/>
              </a:prstGeom>
              <a:solidFill>
                <a:schemeClr val="bg2"/>
              </a:solidFill>
              <a:ln w="9525">
                <a:noFill/>
                <a:miter lim="800000"/>
                <a:headEnd/>
                <a:tailEnd/>
              </a:ln>
              <a:effectLst/>
            </p:spPr>
            <p:txBody>
              <a:bodyPr wrap="none" anchor="ctr"/>
              <a:lstStyle/>
              <a:p>
                <a:endParaRPr lang="id-ID"/>
              </a:p>
            </p:txBody>
          </p:sp>
          <p:sp>
            <p:nvSpPr>
              <p:cNvPr id="48224" name="Rectangle 96"/>
              <p:cNvSpPr>
                <a:spLocks noChangeArrowheads="1"/>
              </p:cNvSpPr>
              <p:nvPr/>
            </p:nvSpPr>
            <p:spPr bwMode="auto">
              <a:xfrm>
                <a:off x="3454" y="3347"/>
                <a:ext cx="65" cy="70"/>
              </a:xfrm>
              <a:prstGeom prst="rect">
                <a:avLst/>
              </a:prstGeom>
              <a:solidFill>
                <a:schemeClr val="bg2"/>
              </a:solidFill>
              <a:ln w="9525">
                <a:noFill/>
                <a:miter lim="800000"/>
                <a:headEnd/>
                <a:tailEnd/>
              </a:ln>
              <a:effectLst/>
            </p:spPr>
            <p:txBody>
              <a:bodyPr wrap="none" anchor="ctr"/>
              <a:lstStyle/>
              <a:p>
                <a:endParaRPr lang="id-ID"/>
              </a:p>
            </p:txBody>
          </p:sp>
          <p:sp>
            <p:nvSpPr>
              <p:cNvPr id="48225" name="Rectangle 97"/>
              <p:cNvSpPr>
                <a:spLocks noChangeArrowheads="1"/>
              </p:cNvSpPr>
              <p:nvPr/>
            </p:nvSpPr>
            <p:spPr bwMode="auto">
              <a:xfrm>
                <a:off x="3310" y="2960"/>
                <a:ext cx="65" cy="70"/>
              </a:xfrm>
              <a:prstGeom prst="rect">
                <a:avLst/>
              </a:prstGeom>
              <a:solidFill>
                <a:schemeClr val="accent1"/>
              </a:solidFill>
              <a:ln w="9525">
                <a:noFill/>
                <a:miter lim="800000"/>
                <a:headEnd/>
                <a:tailEnd/>
              </a:ln>
              <a:effectLst/>
            </p:spPr>
            <p:txBody>
              <a:bodyPr wrap="none" anchor="ctr"/>
              <a:lstStyle/>
              <a:p>
                <a:endParaRPr lang="id-ID"/>
              </a:p>
            </p:txBody>
          </p:sp>
          <p:sp>
            <p:nvSpPr>
              <p:cNvPr id="48226" name="Rectangle 98"/>
              <p:cNvSpPr>
                <a:spLocks noChangeArrowheads="1"/>
              </p:cNvSpPr>
              <p:nvPr/>
            </p:nvSpPr>
            <p:spPr bwMode="auto">
              <a:xfrm>
                <a:off x="3167" y="2804"/>
                <a:ext cx="65" cy="70"/>
              </a:xfrm>
              <a:prstGeom prst="rect">
                <a:avLst/>
              </a:prstGeom>
              <a:solidFill>
                <a:schemeClr val="accent1"/>
              </a:solidFill>
              <a:ln w="9525">
                <a:noFill/>
                <a:miter lim="800000"/>
                <a:headEnd/>
                <a:tailEnd/>
              </a:ln>
              <a:effectLst/>
            </p:spPr>
            <p:txBody>
              <a:bodyPr wrap="none" anchor="ctr"/>
              <a:lstStyle/>
              <a:p>
                <a:endParaRPr lang="id-ID"/>
              </a:p>
            </p:txBody>
          </p:sp>
          <p:sp>
            <p:nvSpPr>
              <p:cNvPr id="48227" name="Rectangle 99"/>
              <p:cNvSpPr>
                <a:spLocks noChangeArrowheads="1"/>
              </p:cNvSpPr>
              <p:nvPr/>
            </p:nvSpPr>
            <p:spPr bwMode="auto">
              <a:xfrm>
                <a:off x="3739" y="2804"/>
                <a:ext cx="65" cy="70"/>
              </a:xfrm>
              <a:prstGeom prst="rect">
                <a:avLst/>
              </a:prstGeom>
              <a:solidFill>
                <a:schemeClr val="accent1"/>
              </a:solidFill>
              <a:ln w="9525">
                <a:noFill/>
                <a:miter lim="800000"/>
                <a:headEnd/>
                <a:tailEnd/>
              </a:ln>
              <a:effectLst/>
            </p:spPr>
            <p:txBody>
              <a:bodyPr wrap="none" anchor="ctr"/>
              <a:lstStyle/>
              <a:p>
                <a:endParaRPr lang="id-ID"/>
              </a:p>
            </p:txBody>
          </p:sp>
        </p:grpSp>
        <p:sp>
          <p:nvSpPr>
            <p:cNvPr id="48228" name="Line 100"/>
            <p:cNvSpPr>
              <a:spLocks noChangeShapeType="1"/>
            </p:cNvSpPr>
            <p:nvPr/>
          </p:nvSpPr>
          <p:spPr bwMode="auto">
            <a:xfrm>
              <a:off x="2693" y="2968"/>
              <a:ext cx="269" cy="147"/>
            </a:xfrm>
            <a:prstGeom prst="line">
              <a:avLst/>
            </a:prstGeom>
            <a:noFill/>
            <a:ln w="76200">
              <a:solidFill>
                <a:schemeClr val="hlink"/>
              </a:solidFill>
              <a:round/>
              <a:headEnd type="none" w="sm" len="sm"/>
              <a:tailEnd type="stealth" w="med" len="med"/>
            </a:ln>
            <a:effectLst>
              <a:outerShdw dist="35921" dir="2700000" algn="ctr" rotWithShape="0">
                <a:schemeClr val="bg2"/>
              </a:outerShdw>
            </a:effectLst>
          </p:spPr>
          <p:txBody>
            <a:bodyPr wrap="none" anchor="ctr"/>
            <a:lstStyle/>
            <a:p>
              <a:endParaRPr lang="id-ID"/>
            </a:p>
          </p:txBody>
        </p:sp>
      </p:grpSp>
      <p:grpSp>
        <p:nvGrpSpPr>
          <p:cNvPr id="14" name="Group 101"/>
          <p:cNvGrpSpPr>
            <a:grpSpLocks/>
          </p:cNvGrpSpPr>
          <p:nvPr/>
        </p:nvGrpSpPr>
        <p:grpSpPr bwMode="auto">
          <a:xfrm>
            <a:off x="6326188" y="1911350"/>
            <a:ext cx="2778125" cy="2232025"/>
            <a:chOff x="3985" y="1204"/>
            <a:chExt cx="1750" cy="1406"/>
          </a:xfrm>
        </p:grpSpPr>
        <p:grpSp>
          <p:nvGrpSpPr>
            <p:cNvPr id="15" name="Group 102"/>
            <p:cNvGrpSpPr>
              <a:grpSpLocks/>
            </p:cNvGrpSpPr>
            <p:nvPr/>
          </p:nvGrpSpPr>
          <p:grpSpPr bwMode="auto">
            <a:xfrm>
              <a:off x="4250" y="1204"/>
              <a:ext cx="1485" cy="1406"/>
              <a:chOff x="4250" y="1204"/>
              <a:chExt cx="1485" cy="1406"/>
            </a:xfrm>
          </p:grpSpPr>
          <p:graphicFrame>
            <p:nvGraphicFramePr>
              <p:cNvPr id="48231" name="Object 103"/>
              <p:cNvGraphicFramePr>
                <a:graphicFrameLocks/>
              </p:cNvGraphicFramePr>
              <p:nvPr/>
            </p:nvGraphicFramePr>
            <p:xfrm>
              <a:off x="4250" y="1204"/>
              <a:ext cx="1485" cy="1279"/>
            </p:xfrm>
            <a:graphic>
              <a:graphicData uri="http://schemas.openxmlformats.org/presentationml/2006/ole">
                <p:oleObj spid="_x0000_s7172" name="Clip" r:id="rId5" imgW="2357280" imgH="2030400" progId="MS_ClipArt_Gallery.2">
                  <p:embed/>
                </p:oleObj>
              </a:graphicData>
            </a:graphic>
          </p:graphicFrame>
          <p:sp>
            <p:nvSpPr>
              <p:cNvPr id="48232" name="Rectangle 104"/>
              <p:cNvSpPr>
                <a:spLocks noChangeArrowheads="1"/>
              </p:cNvSpPr>
              <p:nvPr/>
            </p:nvSpPr>
            <p:spPr bwMode="auto">
              <a:xfrm>
                <a:off x="4503" y="1320"/>
                <a:ext cx="1050" cy="1290"/>
              </a:xfrm>
              <a:prstGeom prst="rect">
                <a:avLst/>
              </a:prstGeom>
              <a:noFill/>
              <a:ln w="9525">
                <a:noFill/>
                <a:miter lim="800000"/>
                <a:headEnd/>
                <a:tailEnd/>
              </a:ln>
              <a:effectLst/>
            </p:spPr>
            <p:txBody>
              <a:bodyPr lIns="92075" tIns="46038" rIns="92075" bIns="46038">
                <a:spAutoFit/>
              </a:bodyPr>
              <a:lstStyle/>
              <a:p>
                <a:pPr>
                  <a:spcBef>
                    <a:spcPct val="50000"/>
                  </a:spcBef>
                </a:pPr>
                <a:r>
                  <a:rPr lang="en-GB" sz="1600" b="1">
                    <a:solidFill>
                      <a:srgbClr val="00279F"/>
                    </a:solidFill>
                    <a:latin typeface="Franklin Gothic Book" pitchFamily="34" charset="0"/>
                  </a:rPr>
                  <a:t>1  1  20  50</a:t>
                </a:r>
              </a:p>
              <a:p>
                <a:pPr>
                  <a:spcBef>
                    <a:spcPct val="50000"/>
                  </a:spcBef>
                </a:pPr>
                <a:r>
                  <a:rPr lang="en-GB" sz="1600" b="1">
                    <a:solidFill>
                      <a:srgbClr val="00279F"/>
                    </a:solidFill>
                    <a:latin typeface="Franklin Gothic Book" pitchFamily="34" charset="0"/>
                  </a:rPr>
                  <a:t>1  2  24  45</a:t>
                </a:r>
              </a:p>
              <a:p>
                <a:pPr>
                  <a:spcBef>
                    <a:spcPct val="50000"/>
                  </a:spcBef>
                </a:pPr>
                <a:r>
                  <a:rPr lang="en-GB" sz="1600" b="1">
                    <a:solidFill>
                      <a:srgbClr val="00279F"/>
                    </a:solidFill>
                    <a:latin typeface="Franklin Gothic Book" pitchFamily="34" charset="0"/>
                  </a:rPr>
                  <a:t>1  3  52  55</a:t>
                </a:r>
              </a:p>
              <a:p>
                <a:pPr>
                  <a:spcBef>
                    <a:spcPct val="50000"/>
                  </a:spcBef>
                </a:pPr>
                <a:r>
                  <a:rPr lang="en-GB" sz="1600" b="1">
                    <a:solidFill>
                      <a:srgbClr val="00279F"/>
                    </a:solidFill>
                    <a:latin typeface="Franklin Gothic Book" pitchFamily="34" charset="0"/>
                  </a:rPr>
                  <a:t>2  1  0  45  46  40</a:t>
                </a:r>
                <a:endParaRPr lang="en-GB" sz="1200" b="1">
                  <a:solidFill>
                    <a:srgbClr val="00279F"/>
                  </a:solidFill>
                  <a:latin typeface="Franklin Gothic Book" pitchFamily="34" charset="0"/>
                </a:endParaRPr>
              </a:p>
              <a:p>
                <a:pPr>
                  <a:spcBef>
                    <a:spcPct val="50000"/>
                  </a:spcBef>
                </a:pPr>
                <a:r>
                  <a:rPr lang="en-GB" sz="1600" b="1">
                    <a:solidFill>
                      <a:srgbClr val="00279F"/>
                    </a:solidFill>
                    <a:latin typeface="Franklin Gothic Book" pitchFamily="34" charset="0"/>
                  </a:rPr>
                  <a:t>...</a:t>
                </a:r>
              </a:p>
            </p:txBody>
          </p:sp>
        </p:grpSp>
        <p:sp>
          <p:nvSpPr>
            <p:cNvPr id="48233" name="Line 105"/>
            <p:cNvSpPr>
              <a:spLocks noChangeShapeType="1"/>
            </p:cNvSpPr>
            <p:nvPr/>
          </p:nvSpPr>
          <p:spPr bwMode="auto">
            <a:xfrm>
              <a:off x="3985" y="1699"/>
              <a:ext cx="234" cy="0"/>
            </a:xfrm>
            <a:prstGeom prst="line">
              <a:avLst/>
            </a:prstGeom>
            <a:noFill/>
            <a:ln w="76200">
              <a:solidFill>
                <a:schemeClr val="hlink"/>
              </a:solidFill>
              <a:round/>
              <a:headEnd type="none" w="sm" len="sm"/>
              <a:tailEnd type="stealth" w="med" len="med"/>
            </a:ln>
            <a:effectLst>
              <a:outerShdw dist="35921" dir="2700000" algn="ctr" rotWithShape="0">
                <a:schemeClr val="bg2"/>
              </a:outerShdw>
            </a:effectLst>
          </p:spPr>
          <p:txBody>
            <a:bodyPr wrap="none" anchor="ctr"/>
            <a:lstStyle/>
            <a:p>
              <a:endParaRPr lang="id-ID"/>
            </a:p>
          </p:txBody>
        </p:sp>
      </p:grpSp>
      <p:grpSp>
        <p:nvGrpSpPr>
          <p:cNvPr id="16" name="Group 106"/>
          <p:cNvGrpSpPr>
            <a:grpSpLocks/>
          </p:cNvGrpSpPr>
          <p:nvPr/>
        </p:nvGrpSpPr>
        <p:grpSpPr bwMode="auto">
          <a:xfrm>
            <a:off x="6273800" y="4343400"/>
            <a:ext cx="2882900" cy="2235200"/>
            <a:chOff x="3952" y="2736"/>
            <a:chExt cx="1816" cy="1408"/>
          </a:xfrm>
        </p:grpSpPr>
        <p:grpSp>
          <p:nvGrpSpPr>
            <p:cNvPr id="17" name="Group 107"/>
            <p:cNvGrpSpPr>
              <a:grpSpLocks/>
            </p:cNvGrpSpPr>
            <p:nvPr/>
          </p:nvGrpSpPr>
          <p:grpSpPr bwMode="auto">
            <a:xfrm>
              <a:off x="4283" y="2736"/>
              <a:ext cx="1485" cy="1408"/>
              <a:chOff x="4283" y="2736"/>
              <a:chExt cx="1485" cy="1408"/>
            </a:xfrm>
          </p:grpSpPr>
          <p:graphicFrame>
            <p:nvGraphicFramePr>
              <p:cNvPr id="48236" name="Object 108"/>
              <p:cNvGraphicFramePr>
                <a:graphicFrameLocks/>
              </p:cNvGraphicFramePr>
              <p:nvPr/>
            </p:nvGraphicFramePr>
            <p:xfrm>
              <a:off x="4283" y="2736"/>
              <a:ext cx="1485" cy="1279"/>
            </p:xfrm>
            <a:graphic>
              <a:graphicData uri="http://schemas.openxmlformats.org/presentationml/2006/ole">
                <p:oleObj spid="_x0000_s7171" name="Clip" r:id="rId6" imgW="2357280" imgH="2030400" progId="MS_ClipArt_Gallery.2">
                  <p:embed/>
                </p:oleObj>
              </a:graphicData>
            </a:graphic>
          </p:graphicFrame>
          <p:sp>
            <p:nvSpPr>
              <p:cNvPr id="48237" name="Rectangle 109"/>
              <p:cNvSpPr>
                <a:spLocks noChangeArrowheads="1"/>
              </p:cNvSpPr>
              <p:nvPr/>
            </p:nvSpPr>
            <p:spPr bwMode="auto">
              <a:xfrm>
                <a:off x="4482" y="2933"/>
                <a:ext cx="1050" cy="1211"/>
              </a:xfrm>
              <a:prstGeom prst="rect">
                <a:avLst/>
              </a:prstGeom>
              <a:noFill/>
              <a:ln w="9525">
                <a:noFill/>
                <a:miter lim="800000"/>
                <a:headEnd/>
                <a:tailEnd/>
              </a:ln>
              <a:effectLst/>
            </p:spPr>
            <p:txBody>
              <a:bodyPr lIns="92075" tIns="46038" rIns="92075" bIns="46038">
                <a:spAutoFit/>
              </a:bodyPr>
              <a:lstStyle/>
              <a:p>
                <a:pPr>
                  <a:lnSpc>
                    <a:spcPct val="120000"/>
                  </a:lnSpc>
                  <a:spcBef>
                    <a:spcPct val="50000"/>
                  </a:spcBef>
                </a:pPr>
                <a:r>
                  <a:rPr lang="en-GB" sz="1600" b="1">
                    <a:solidFill>
                      <a:srgbClr val="00279F"/>
                    </a:solidFill>
                    <a:latin typeface="Franklin Gothic Book" pitchFamily="34" charset="0"/>
                  </a:rPr>
                  <a:t>0 0 0 0 0 0 0 2 0 0 0 0 0 0 1 0 0 0 0 2 0 0 1 0 0 0 0 0 0 0 0 2 0 0 0 0 2 2 2 0 1 ...</a:t>
                </a:r>
                <a:endParaRPr lang="en-GB" sz="1200" b="1">
                  <a:solidFill>
                    <a:srgbClr val="00279F"/>
                  </a:solidFill>
                  <a:latin typeface="Franklin Gothic Book" pitchFamily="34" charset="0"/>
                </a:endParaRPr>
              </a:p>
              <a:p>
                <a:pPr>
                  <a:lnSpc>
                    <a:spcPct val="120000"/>
                  </a:lnSpc>
                  <a:spcBef>
                    <a:spcPct val="50000"/>
                  </a:spcBef>
                </a:pPr>
                <a:endParaRPr lang="en-GB" sz="1200" b="1">
                  <a:solidFill>
                    <a:srgbClr val="00279F"/>
                  </a:solidFill>
                  <a:latin typeface="Franklin Gothic Book" pitchFamily="34" charset="0"/>
                </a:endParaRPr>
              </a:p>
            </p:txBody>
          </p:sp>
        </p:grpSp>
        <p:sp>
          <p:nvSpPr>
            <p:cNvPr id="48238" name="Line 110"/>
            <p:cNvSpPr>
              <a:spLocks noChangeShapeType="1"/>
            </p:cNvSpPr>
            <p:nvPr/>
          </p:nvSpPr>
          <p:spPr bwMode="auto">
            <a:xfrm>
              <a:off x="3952" y="3269"/>
              <a:ext cx="234" cy="0"/>
            </a:xfrm>
            <a:prstGeom prst="line">
              <a:avLst/>
            </a:prstGeom>
            <a:noFill/>
            <a:ln w="76200">
              <a:solidFill>
                <a:schemeClr val="hlink"/>
              </a:solidFill>
              <a:round/>
              <a:headEnd type="none" w="sm" len="sm"/>
              <a:tailEnd type="stealth" w="med" len="med"/>
            </a:ln>
            <a:effectLst>
              <a:outerShdw dist="35921" dir="2700000" algn="ctr" rotWithShape="0">
                <a:schemeClr val="bg2"/>
              </a:outerShdw>
            </a:effectLst>
          </p:spPr>
          <p:txBody>
            <a:bodyPr wrap="none" anchor="ctr"/>
            <a:lstStyle/>
            <a:p>
              <a:endParaRPr lang="id-ID"/>
            </a:p>
          </p:txBody>
        </p:sp>
      </p:grpSp>
      <p:grpSp>
        <p:nvGrpSpPr>
          <p:cNvPr id="18" name="Group 111"/>
          <p:cNvGrpSpPr>
            <a:grpSpLocks/>
          </p:cNvGrpSpPr>
          <p:nvPr/>
        </p:nvGrpSpPr>
        <p:grpSpPr bwMode="auto">
          <a:xfrm>
            <a:off x="4608513" y="2003425"/>
            <a:ext cx="1385887" cy="1833563"/>
            <a:chOff x="2903" y="1262"/>
            <a:chExt cx="873" cy="1155"/>
          </a:xfrm>
        </p:grpSpPr>
        <p:grpSp>
          <p:nvGrpSpPr>
            <p:cNvPr id="19" name="Group 112"/>
            <p:cNvGrpSpPr>
              <a:grpSpLocks/>
            </p:cNvGrpSpPr>
            <p:nvPr/>
          </p:nvGrpSpPr>
          <p:grpSpPr bwMode="auto">
            <a:xfrm>
              <a:off x="3608" y="1682"/>
              <a:ext cx="79" cy="88"/>
              <a:chOff x="3608" y="1682"/>
              <a:chExt cx="79" cy="88"/>
            </a:xfrm>
          </p:grpSpPr>
          <p:sp>
            <p:nvSpPr>
              <p:cNvPr id="48241" name="Line 113"/>
              <p:cNvSpPr>
                <a:spLocks noChangeShapeType="1"/>
              </p:cNvSpPr>
              <p:nvPr/>
            </p:nvSpPr>
            <p:spPr bwMode="auto">
              <a:xfrm flipV="1">
                <a:off x="3608" y="1682"/>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sp>
            <p:nvSpPr>
              <p:cNvPr id="48242" name="Line 114"/>
              <p:cNvSpPr>
                <a:spLocks noChangeShapeType="1"/>
              </p:cNvSpPr>
              <p:nvPr/>
            </p:nvSpPr>
            <p:spPr bwMode="auto">
              <a:xfrm flipH="1" flipV="1">
                <a:off x="3608" y="1684"/>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grpSp>
        <p:grpSp>
          <p:nvGrpSpPr>
            <p:cNvPr id="20" name="Group 115"/>
            <p:cNvGrpSpPr>
              <a:grpSpLocks/>
            </p:cNvGrpSpPr>
            <p:nvPr/>
          </p:nvGrpSpPr>
          <p:grpSpPr bwMode="auto">
            <a:xfrm>
              <a:off x="3697" y="1401"/>
              <a:ext cx="79" cy="88"/>
              <a:chOff x="3697" y="1401"/>
              <a:chExt cx="79" cy="88"/>
            </a:xfrm>
          </p:grpSpPr>
          <p:sp>
            <p:nvSpPr>
              <p:cNvPr id="48244" name="Line 116"/>
              <p:cNvSpPr>
                <a:spLocks noChangeShapeType="1"/>
              </p:cNvSpPr>
              <p:nvPr/>
            </p:nvSpPr>
            <p:spPr bwMode="auto">
              <a:xfrm flipV="1">
                <a:off x="3697" y="1401"/>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sp>
            <p:nvSpPr>
              <p:cNvPr id="48245" name="Line 117"/>
              <p:cNvSpPr>
                <a:spLocks noChangeShapeType="1"/>
              </p:cNvSpPr>
              <p:nvPr/>
            </p:nvSpPr>
            <p:spPr bwMode="auto">
              <a:xfrm flipH="1" flipV="1">
                <a:off x="3697" y="1403"/>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grpSp>
        <p:grpSp>
          <p:nvGrpSpPr>
            <p:cNvPr id="21" name="Group 118"/>
            <p:cNvGrpSpPr>
              <a:grpSpLocks/>
            </p:cNvGrpSpPr>
            <p:nvPr/>
          </p:nvGrpSpPr>
          <p:grpSpPr bwMode="auto">
            <a:xfrm>
              <a:off x="3287" y="1562"/>
              <a:ext cx="79" cy="88"/>
              <a:chOff x="3287" y="1562"/>
              <a:chExt cx="79" cy="88"/>
            </a:xfrm>
          </p:grpSpPr>
          <p:sp>
            <p:nvSpPr>
              <p:cNvPr id="48247" name="Line 119"/>
              <p:cNvSpPr>
                <a:spLocks noChangeShapeType="1"/>
              </p:cNvSpPr>
              <p:nvPr/>
            </p:nvSpPr>
            <p:spPr bwMode="auto">
              <a:xfrm flipV="1">
                <a:off x="3287" y="1562"/>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sp>
            <p:nvSpPr>
              <p:cNvPr id="48248" name="Line 120"/>
              <p:cNvSpPr>
                <a:spLocks noChangeShapeType="1"/>
              </p:cNvSpPr>
              <p:nvPr/>
            </p:nvSpPr>
            <p:spPr bwMode="auto">
              <a:xfrm flipH="1" flipV="1">
                <a:off x="3287" y="1564"/>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grpSp>
        <p:grpSp>
          <p:nvGrpSpPr>
            <p:cNvPr id="22" name="Group 121"/>
            <p:cNvGrpSpPr>
              <a:grpSpLocks/>
            </p:cNvGrpSpPr>
            <p:nvPr/>
          </p:nvGrpSpPr>
          <p:grpSpPr bwMode="auto">
            <a:xfrm>
              <a:off x="3204" y="1478"/>
              <a:ext cx="79" cy="88"/>
              <a:chOff x="3204" y="1478"/>
              <a:chExt cx="79" cy="88"/>
            </a:xfrm>
          </p:grpSpPr>
          <p:sp>
            <p:nvSpPr>
              <p:cNvPr id="48250" name="Line 122"/>
              <p:cNvSpPr>
                <a:spLocks noChangeShapeType="1"/>
              </p:cNvSpPr>
              <p:nvPr/>
            </p:nvSpPr>
            <p:spPr bwMode="auto">
              <a:xfrm flipV="1">
                <a:off x="3204" y="1478"/>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sp>
            <p:nvSpPr>
              <p:cNvPr id="48251" name="Line 123"/>
              <p:cNvSpPr>
                <a:spLocks noChangeShapeType="1"/>
              </p:cNvSpPr>
              <p:nvPr/>
            </p:nvSpPr>
            <p:spPr bwMode="auto">
              <a:xfrm flipH="1" flipV="1">
                <a:off x="3204" y="1480"/>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grpSp>
        <p:grpSp>
          <p:nvGrpSpPr>
            <p:cNvPr id="23" name="Group 124"/>
            <p:cNvGrpSpPr>
              <a:grpSpLocks/>
            </p:cNvGrpSpPr>
            <p:nvPr/>
          </p:nvGrpSpPr>
          <p:grpSpPr bwMode="auto">
            <a:xfrm>
              <a:off x="3137" y="1786"/>
              <a:ext cx="79" cy="88"/>
              <a:chOff x="3137" y="1786"/>
              <a:chExt cx="79" cy="88"/>
            </a:xfrm>
          </p:grpSpPr>
          <p:sp>
            <p:nvSpPr>
              <p:cNvPr id="48253" name="Line 125"/>
              <p:cNvSpPr>
                <a:spLocks noChangeShapeType="1"/>
              </p:cNvSpPr>
              <p:nvPr/>
            </p:nvSpPr>
            <p:spPr bwMode="auto">
              <a:xfrm flipV="1">
                <a:off x="3137" y="1786"/>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sp>
            <p:nvSpPr>
              <p:cNvPr id="48254" name="Line 126"/>
              <p:cNvSpPr>
                <a:spLocks noChangeShapeType="1"/>
              </p:cNvSpPr>
              <p:nvPr/>
            </p:nvSpPr>
            <p:spPr bwMode="auto">
              <a:xfrm flipH="1" flipV="1">
                <a:off x="3137" y="1788"/>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grpSp>
        <p:grpSp>
          <p:nvGrpSpPr>
            <p:cNvPr id="24" name="Group 127"/>
            <p:cNvGrpSpPr>
              <a:grpSpLocks/>
            </p:cNvGrpSpPr>
            <p:nvPr/>
          </p:nvGrpSpPr>
          <p:grpSpPr bwMode="auto">
            <a:xfrm>
              <a:off x="3371" y="1783"/>
              <a:ext cx="79" cy="88"/>
              <a:chOff x="3371" y="1783"/>
              <a:chExt cx="79" cy="88"/>
            </a:xfrm>
          </p:grpSpPr>
          <p:sp>
            <p:nvSpPr>
              <p:cNvPr id="48256" name="Line 128"/>
              <p:cNvSpPr>
                <a:spLocks noChangeShapeType="1"/>
              </p:cNvSpPr>
              <p:nvPr/>
            </p:nvSpPr>
            <p:spPr bwMode="auto">
              <a:xfrm flipV="1">
                <a:off x="3371" y="1783"/>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sp>
            <p:nvSpPr>
              <p:cNvPr id="48257" name="Line 129"/>
              <p:cNvSpPr>
                <a:spLocks noChangeShapeType="1"/>
              </p:cNvSpPr>
              <p:nvPr/>
            </p:nvSpPr>
            <p:spPr bwMode="auto">
              <a:xfrm flipH="1" flipV="1">
                <a:off x="3371" y="1785"/>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grpSp>
        <p:grpSp>
          <p:nvGrpSpPr>
            <p:cNvPr id="25" name="Group 130"/>
            <p:cNvGrpSpPr>
              <a:grpSpLocks/>
            </p:cNvGrpSpPr>
            <p:nvPr/>
          </p:nvGrpSpPr>
          <p:grpSpPr bwMode="auto">
            <a:xfrm>
              <a:off x="3445" y="1939"/>
              <a:ext cx="79" cy="88"/>
              <a:chOff x="3445" y="1939"/>
              <a:chExt cx="79" cy="88"/>
            </a:xfrm>
          </p:grpSpPr>
          <p:sp>
            <p:nvSpPr>
              <p:cNvPr id="48259" name="Line 131"/>
              <p:cNvSpPr>
                <a:spLocks noChangeShapeType="1"/>
              </p:cNvSpPr>
              <p:nvPr/>
            </p:nvSpPr>
            <p:spPr bwMode="auto">
              <a:xfrm flipV="1">
                <a:off x="3445" y="1939"/>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sp>
            <p:nvSpPr>
              <p:cNvPr id="48260" name="Line 132"/>
              <p:cNvSpPr>
                <a:spLocks noChangeShapeType="1"/>
              </p:cNvSpPr>
              <p:nvPr/>
            </p:nvSpPr>
            <p:spPr bwMode="auto">
              <a:xfrm flipH="1" flipV="1">
                <a:off x="3445" y="1941"/>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grpSp>
        <p:grpSp>
          <p:nvGrpSpPr>
            <p:cNvPr id="26" name="Group 133"/>
            <p:cNvGrpSpPr>
              <a:grpSpLocks/>
            </p:cNvGrpSpPr>
            <p:nvPr/>
          </p:nvGrpSpPr>
          <p:grpSpPr bwMode="auto">
            <a:xfrm>
              <a:off x="3443" y="2089"/>
              <a:ext cx="79" cy="88"/>
              <a:chOff x="3443" y="2089"/>
              <a:chExt cx="79" cy="88"/>
            </a:xfrm>
          </p:grpSpPr>
          <p:sp>
            <p:nvSpPr>
              <p:cNvPr id="48262" name="Line 134"/>
              <p:cNvSpPr>
                <a:spLocks noChangeShapeType="1"/>
              </p:cNvSpPr>
              <p:nvPr/>
            </p:nvSpPr>
            <p:spPr bwMode="auto">
              <a:xfrm flipV="1">
                <a:off x="3443" y="2089"/>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sp>
            <p:nvSpPr>
              <p:cNvPr id="48263" name="Line 135"/>
              <p:cNvSpPr>
                <a:spLocks noChangeShapeType="1"/>
              </p:cNvSpPr>
              <p:nvPr/>
            </p:nvSpPr>
            <p:spPr bwMode="auto">
              <a:xfrm flipH="1" flipV="1">
                <a:off x="3443" y="2091"/>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grpSp>
        <p:grpSp>
          <p:nvGrpSpPr>
            <p:cNvPr id="27" name="Group 136"/>
            <p:cNvGrpSpPr>
              <a:grpSpLocks/>
            </p:cNvGrpSpPr>
            <p:nvPr/>
          </p:nvGrpSpPr>
          <p:grpSpPr bwMode="auto">
            <a:xfrm>
              <a:off x="3154" y="2087"/>
              <a:ext cx="79" cy="88"/>
              <a:chOff x="3154" y="2087"/>
              <a:chExt cx="79" cy="88"/>
            </a:xfrm>
          </p:grpSpPr>
          <p:sp>
            <p:nvSpPr>
              <p:cNvPr id="48265" name="Line 137"/>
              <p:cNvSpPr>
                <a:spLocks noChangeShapeType="1"/>
              </p:cNvSpPr>
              <p:nvPr/>
            </p:nvSpPr>
            <p:spPr bwMode="auto">
              <a:xfrm flipV="1">
                <a:off x="3154" y="2087"/>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sp>
            <p:nvSpPr>
              <p:cNvPr id="48266" name="Line 138"/>
              <p:cNvSpPr>
                <a:spLocks noChangeShapeType="1"/>
              </p:cNvSpPr>
              <p:nvPr/>
            </p:nvSpPr>
            <p:spPr bwMode="auto">
              <a:xfrm flipH="1" flipV="1">
                <a:off x="3154" y="2089"/>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grpSp>
        <p:grpSp>
          <p:nvGrpSpPr>
            <p:cNvPr id="28" name="Group 139"/>
            <p:cNvGrpSpPr>
              <a:grpSpLocks/>
            </p:cNvGrpSpPr>
            <p:nvPr/>
          </p:nvGrpSpPr>
          <p:grpSpPr bwMode="auto">
            <a:xfrm>
              <a:off x="2992" y="1539"/>
              <a:ext cx="79" cy="88"/>
              <a:chOff x="2992" y="1539"/>
              <a:chExt cx="79" cy="88"/>
            </a:xfrm>
          </p:grpSpPr>
          <p:sp>
            <p:nvSpPr>
              <p:cNvPr id="48268" name="Line 140"/>
              <p:cNvSpPr>
                <a:spLocks noChangeShapeType="1"/>
              </p:cNvSpPr>
              <p:nvPr/>
            </p:nvSpPr>
            <p:spPr bwMode="auto">
              <a:xfrm flipV="1">
                <a:off x="2992" y="1539"/>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sp>
            <p:nvSpPr>
              <p:cNvPr id="48269" name="Line 141"/>
              <p:cNvSpPr>
                <a:spLocks noChangeShapeType="1"/>
              </p:cNvSpPr>
              <p:nvPr/>
            </p:nvSpPr>
            <p:spPr bwMode="auto">
              <a:xfrm flipH="1" flipV="1">
                <a:off x="2992" y="1541"/>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grpSp>
        <p:grpSp>
          <p:nvGrpSpPr>
            <p:cNvPr id="29" name="Group 142"/>
            <p:cNvGrpSpPr>
              <a:grpSpLocks/>
            </p:cNvGrpSpPr>
            <p:nvPr/>
          </p:nvGrpSpPr>
          <p:grpSpPr bwMode="auto">
            <a:xfrm>
              <a:off x="3579" y="1308"/>
              <a:ext cx="79" cy="88"/>
              <a:chOff x="3579" y="1308"/>
              <a:chExt cx="79" cy="88"/>
            </a:xfrm>
          </p:grpSpPr>
          <p:sp>
            <p:nvSpPr>
              <p:cNvPr id="48271" name="Line 143"/>
              <p:cNvSpPr>
                <a:spLocks noChangeShapeType="1"/>
              </p:cNvSpPr>
              <p:nvPr/>
            </p:nvSpPr>
            <p:spPr bwMode="auto">
              <a:xfrm flipV="1">
                <a:off x="3579" y="1308"/>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sp>
            <p:nvSpPr>
              <p:cNvPr id="48272" name="Line 144"/>
              <p:cNvSpPr>
                <a:spLocks noChangeShapeType="1"/>
              </p:cNvSpPr>
              <p:nvPr/>
            </p:nvSpPr>
            <p:spPr bwMode="auto">
              <a:xfrm flipH="1" flipV="1">
                <a:off x="3579" y="1310"/>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grpSp>
        <p:grpSp>
          <p:nvGrpSpPr>
            <p:cNvPr id="30" name="Group 145"/>
            <p:cNvGrpSpPr>
              <a:grpSpLocks/>
            </p:cNvGrpSpPr>
            <p:nvPr/>
          </p:nvGrpSpPr>
          <p:grpSpPr bwMode="auto">
            <a:xfrm>
              <a:off x="3661" y="2211"/>
              <a:ext cx="79" cy="88"/>
              <a:chOff x="3661" y="2211"/>
              <a:chExt cx="79" cy="88"/>
            </a:xfrm>
          </p:grpSpPr>
          <p:sp>
            <p:nvSpPr>
              <p:cNvPr id="48274" name="Line 146"/>
              <p:cNvSpPr>
                <a:spLocks noChangeShapeType="1"/>
              </p:cNvSpPr>
              <p:nvPr/>
            </p:nvSpPr>
            <p:spPr bwMode="auto">
              <a:xfrm flipV="1">
                <a:off x="3661" y="2211"/>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sp>
            <p:nvSpPr>
              <p:cNvPr id="48275" name="Line 147"/>
              <p:cNvSpPr>
                <a:spLocks noChangeShapeType="1"/>
              </p:cNvSpPr>
              <p:nvPr/>
            </p:nvSpPr>
            <p:spPr bwMode="auto">
              <a:xfrm flipH="1" flipV="1">
                <a:off x="3661" y="2213"/>
                <a:ext cx="79" cy="86"/>
              </a:xfrm>
              <a:prstGeom prst="line">
                <a:avLst/>
              </a:prstGeom>
              <a:noFill/>
              <a:ln w="25400">
                <a:solidFill>
                  <a:schemeClr val="accent1"/>
                </a:solidFill>
                <a:round/>
                <a:headEnd type="none" w="sm" len="sm"/>
                <a:tailEnd type="none" w="sm" len="sm"/>
              </a:ln>
              <a:effectLst/>
            </p:spPr>
            <p:txBody>
              <a:bodyPr wrap="none" anchor="ctr"/>
              <a:lstStyle/>
              <a:p>
                <a:endParaRPr lang="id-ID"/>
              </a:p>
            </p:txBody>
          </p:sp>
        </p:grpSp>
        <p:sp>
          <p:nvSpPr>
            <p:cNvPr id="48276" name="Line 148"/>
            <p:cNvSpPr>
              <a:spLocks noChangeShapeType="1"/>
            </p:cNvSpPr>
            <p:nvPr/>
          </p:nvSpPr>
          <p:spPr bwMode="auto">
            <a:xfrm>
              <a:off x="3260" y="2343"/>
              <a:ext cx="317" cy="0"/>
            </a:xfrm>
            <a:prstGeom prst="line">
              <a:avLst/>
            </a:prstGeom>
            <a:noFill/>
            <a:ln w="12700">
              <a:solidFill>
                <a:schemeClr val="accent1"/>
              </a:solidFill>
              <a:round/>
              <a:headEnd type="none" w="sm" len="sm"/>
              <a:tailEnd type="stealth" w="med" len="med"/>
            </a:ln>
            <a:effectLst/>
          </p:spPr>
          <p:txBody>
            <a:bodyPr wrap="none" anchor="ctr"/>
            <a:lstStyle/>
            <a:p>
              <a:endParaRPr lang="id-ID"/>
            </a:p>
          </p:txBody>
        </p:sp>
        <p:sp>
          <p:nvSpPr>
            <p:cNvPr id="48277" name="Rectangle 149"/>
            <p:cNvSpPr>
              <a:spLocks noChangeArrowheads="1"/>
            </p:cNvSpPr>
            <p:nvPr/>
          </p:nvSpPr>
          <p:spPr bwMode="auto">
            <a:xfrm>
              <a:off x="3538" y="2273"/>
              <a:ext cx="107" cy="144"/>
            </a:xfrm>
            <a:prstGeom prst="rect">
              <a:avLst/>
            </a:prstGeom>
            <a:noFill/>
            <a:ln w="9525">
              <a:noFill/>
              <a:miter lim="800000"/>
              <a:headEnd/>
              <a:tailEnd/>
            </a:ln>
            <a:effectLst/>
          </p:spPr>
          <p:txBody>
            <a:bodyPr lIns="92075" tIns="46038" rIns="92075" bIns="46038">
              <a:spAutoFit/>
            </a:bodyPr>
            <a:lstStyle/>
            <a:p>
              <a:pPr>
                <a:spcBef>
                  <a:spcPct val="50000"/>
                </a:spcBef>
              </a:pPr>
              <a:r>
                <a:rPr lang="en-GB" sz="900" b="1">
                  <a:solidFill>
                    <a:srgbClr val="00279F"/>
                  </a:solidFill>
                  <a:latin typeface="Arial" pitchFamily="34" charset="0"/>
                </a:rPr>
                <a:t>x</a:t>
              </a:r>
            </a:p>
          </p:txBody>
        </p:sp>
        <p:sp>
          <p:nvSpPr>
            <p:cNvPr id="48278" name="Rectangle 150"/>
            <p:cNvSpPr>
              <a:spLocks noChangeArrowheads="1"/>
            </p:cNvSpPr>
            <p:nvPr/>
          </p:nvSpPr>
          <p:spPr bwMode="auto">
            <a:xfrm>
              <a:off x="2903" y="1262"/>
              <a:ext cx="126" cy="144"/>
            </a:xfrm>
            <a:prstGeom prst="rect">
              <a:avLst/>
            </a:prstGeom>
            <a:noFill/>
            <a:ln w="9525">
              <a:noFill/>
              <a:miter lim="800000"/>
              <a:headEnd/>
              <a:tailEnd/>
            </a:ln>
            <a:effectLst/>
          </p:spPr>
          <p:txBody>
            <a:bodyPr lIns="92075" tIns="46038" rIns="92075" bIns="46038">
              <a:spAutoFit/>
            </a:bodyPr>
            <a:lstStyle/>
            <a:p>
              <a:pPr>
                <a:spcBef>
                  <a:spcPct val="50000"/>
                </a:spcBef>
              </a:pPr>
              <a:r>
                <a:rPr lang="en-GB" sz="900" b="1">
                  <a:solidFill>
                    <a:srgbClr val="00279F"/>
                  </a:solidFill>
                  <a:latin typeface="Arial" pitchFamily="34" charset="0"/>
                </a:rPr>
                <a:t>y</a:t>
              </a:r>
            </a:p>
          </p:txBody>
        </p:sp>
        <p:sp>
          <p:nvSpPr>
            <p:cNvPr id="48279" name="Line 151"/>
            <p:cNvSpPr>
              <a:spLocks noChangeShapeType="1"/>
            </p:cNvSpPr>
            <p:nvPr/>
          </p:nvSpPr>
          <p:spPr bwMode="auto">
            <a:xfrm flipV="1">
              <a:off x="2956" y="1404"/>
              <a:ext cx="2" cy="293"/>
            </a:xfrm>
            <a:prstGeom prst="line">
              <a:avLst/>
            </a:prstGeom>
            <a:noFill/>
            <a:ln w="12700">
              <a:solidFill>
                <a:schemeClr val="accent1"/>
              </a:solidFill>
              <a:round/>
              <a:headEnd type="none" w="sm" len="sm"/>
              <a:tailEnd type="stealth" w="med" len="med"/>
            </a:ln>
            <a:effectLst/>
          </p:spPr>
          <p:txBody>
            <a:bodyPr wrap="none" anchor="ctr"/>
            <a:lstStyle/>
            <a:p>
              <a:endParaRPr lang="id-ID"/>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wipe(left)">
                                      <p:cBhvr>
                                        <p:cTn id="7" dur="500"/>
                                        <p:tgtEl>
                                          <p:spTgt spid="481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01939A4-59F0-44C2-AB5B-381EBDEA8041}" type="slidenum">
              <a:rPr lang="en-US"/>
              <a:pPr/>
              <a:t>31</a:t>
            </a:fld>
            <a:endParaRPr lang="en-US"/>
          </a:p>
        </p:txBody>
      </p:sp>
      <p:sp>
        <p:nvSpPr>
          <p:cNvPr id="50178" name="Rectangle 2"/>
          <p:cNvSpPr>
            <a:spLocks noGrp="1" noChangeArrowheads="1"/>
          </p:cNvSpPr>
          <p:nvPr>
            <p:ph type="title"/>
          </p:nvPr>
        </p:nvSpPr>
        <p:spPr>
          <a:noFill/>
          <a:ln/>
        </p:spPr>
        <p:txBody>
          <a:bodyPr lIns="92075" tIns="46038" rIns="92075" bIns="46038"/>
          <a:lstStyle/>
          <a:p>
            <a:r>
              <a:rPr lang="en-GB"/>
              <a:t>Vector data</a:t>
            </a:r>
          </a:p>
        </p:txBody>
      </p:sp>
      <p:pic>
        <p:nvPicPr>
          <p:cNvPr id="50179" name="Picture 3"/>
          <p:cNvPicPr>
            <a:picLocks noChangeArrowheads="1"/>
          </p:cNvPicPr>
          <p:nvPr/>
        </p:nvPicPr>
        <p:blipFill>
          <a:blip r:embed="rId3"/>
          <a:srcRect/>
          <a:stretch>
            <a:fillRect/>
          </a:stretch>
        </p:blipFill>
        <p:spPr bwMode="auto">
          <a:xfrm>
            <a:off x="2762250" y="2657475"/>
            <a:ext cx="4533900" cy="3260725"/>
          </a:xfrm>
          <a:prstGeom prst="rect">
            <a:avLst/>
          </a:prstGeom>
          <a:noFill/>
          <a:ln w="9525">
            <a:noFill/>
            <a:miter lim="800000"/>
            <a:headEnd/>
            <a:tailEnd/>
          </a:ln>
          <a:effectLst/>
        </p:spPr>
      </p:pic>
      <p:sp>
        <p:nvSpPr>
          <p:cNvPr id="50180" name="Rectangle 4"/>
          <p:cNvSpPr>
            <a:spLocks noChangeArrowheads="1"/>
          </p:cNvSpPr>
          <p:nvPr/>
        </p:nvSpPr>
        <p:spPr bwMode="auto">
          <a:xfrm>
            <a:off x="990600" y="3200400"/>
            <a:ext cx="2227263" cy="819150"/>
          </a:xfrm>
          <a:prstGeom prst="rect">
            <a:avLst/>
          </a:prstGeom>
          <a:noFill/>
          <a:ln w="9525">
            <a:noFill/>
            <a:miter lim="800000"/>
            <a:headEnd/>
            <a:tailEnd/>
          </a:ln>
          <a:effectLst/>
        </p:spPr>
        <p:txBody>
          <a:bodyPr wrap="none" lIns="90488" tIns="44450" rIns="90488" bIns="44450">
            <a:spAutoFit/>
          </a:bodyPr>
          <a:lstStyle/>
          <a:p>
            <a:pPr defTabSz="762000"/>
            <a:r>
              <a:rPr lang="en-GB"/>
              <a:t>Land use parcels</a:t>
            </a:r>
          </a:p>
          <a:p>
            <a:pPr defTabSz="762000"/>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201151E1-D42B-45D7-BF2A-2C3E04FFAFD7}" type="slidenum">
              <a:rPr lang="en-US"/>
              <a:pPr/>
              <a:t>32</a:t>
            </a:fld>
            <a:endParaRPr lang="en-US"/>
          </a:p>
        </p:txBody>
      </p:sp>
      <p:sp>
        <p:nvSpPr>
          <p:cNvPr id="52226" name="Rectangle 2"/>
          <p:cNvSpPr>
            <a:spLocks noGrp="1" noChangeArrowheads="1"/>
          </p:cNvSpPr>
          <p:nvPr>
            <p:ph type="title"/>
          </p:nvPr>
        </p:nvSpPr>
        <p:spPr>
          <a:noFill/>
          <a:ln/>
        </p:spPr>
        <p:txBody>
          <a:bodyPr lIns="92075" tIns="46038" rIns="92075" bIns="46038"/>
          <a:lstStyle/>
          <a:p>
            <a:r>
              <a:rPr lang="en-GB"/>
              <a:t>Raster data</a:t>
            </a:r>
          </a:p>
        </p:txBody>
      </p:sp>
      <p:pic>
        <p:nvPicPr>
          <p:cNvPr id="52227" name="Picture 3"/>
          <p:cNvPicPr>
            <a:picLocks noChangeArrowheads="1"/>
          </p:cNvPicPr>
          <p:nvPr/>
        </p:nvPicPr>
        <p:blipFill>
          <a:blip r:embed="rId3"/>
          <a:srcRect/>
          <a:stretch>
            <a:fillRect/>
          </a:stretch>
        </p:blipFill>
        <p:spPr bwMode="auto">
          <a:xfrm>
            <a:off x="5003800" y="3346450"/>
            <a:ext cx="3270250" cy="2784475"/>
          </a:xfrm>
          <a:prstGeom prst="rect">
            <a:avLst/>
          </a:prstGeom>
          <a:noFill/>
          <a:ln w="9525">
            <a:noFill/>
            <a:miter lim="800000"/>
            <a:headEnd/>
            <a:tailEnd/>
          </a:ln>
          <a:effectLst/>
        </p:spPr>
      </p:pic>
      <p:pic>
        <p:nvPicPr>
          <p:cNvPr id="52228" name="Picture 4"/>
          <p:cNvPicPr>
            <a:picLocks noChangeArrowheads="1"/>
          </p:cNvPicPr>
          <p:nvPr/>
        </p:nvPicPr>
        <p:blipFill>
          <a:blip r:embed="rId4"/>
          <a:srcRect/>
          <a:stretch>
            <a:fillRect/>
          </a:stretch>
        </p:blipFill>
        <p:spPr bwMode="auto">
          <a:xfrm>
            <a:off x="1250950" y="2936875"/>
            <a:ext cx="3317875" cy="2536825"/>
          </a:xfrm>
          <a:prstGeom prst="rect">
            <a:avLst/>
          </a:prstGeom>
          <a:noFill/>
          <a:ln w="9525">
            <a:noFill/>
            <a:miter lim="800000"/>
            <a:headEnd/>
            <a:tailEnd/>
          </a:ln>
          <a:effectLst/>
        </p:spPr>
      </p:pic>
      <p:sp>
        <p:nvSpPr>
          <p:cNvPr id="52229" name="Rectangle 5"/>
          <p:cNvSpPr>
            <a:spLocks noChangeArrowheads="1"/>
          </p:cNvSpPr>
          <p:nvPr/>
        </p:nvSpPr>
        <p:spPr bwMode="auto">
          <a:xfrm>
            <a:off x="2895600" y="4038600"/>
            <a:ext cx="215900" cy="139700"/>
          </a:xfrm>
          <a:prstGeom prst="rect">
            <a:avLst/>
          </a:prstGeom>
          <a:solidFill>
            <a:schemeClr val="bg1"/>
          </a:solidFill>
          <a:ln w="12700">
            <a:solidFill>
              <a:schemeClr val="tx1"/>
            </a:solidFill>
            <a:miter lim="800000"/>
            <a:headEnd/>
            <a:tailEnd/>
          </a:ln>
          <a:effectLst/>
        </p:spPr>
        <p:txBody>
          <a:bodyPr wrap="none" anchor="ctr"/>
          <a:lstStyle/>
          <a:p>
            <a:endParaRPr lang="id-ID"/>
          </a:p>
        </p:txBody>
      </p:sp>
      <p:sp>
        <p:nvSpPr>
          <p:cNvPr id="52230" name="Line 6"/>
          <p:cNvSpPr>
            <a:spLocks noChangeShapeType="1"/>
          </p:cNvSpPr>
          <p:nvPr/>
        </p:nvSpPr>
        <p:spPr bwMode="auto">
          <a:xfrm flipV="1">
            <a:off x="3051175" y="3343275"/>
            <a:ext cx="1962150" cy="692150"/>
          </a:xfrm>
          <a:prstGeom prst="line">
            <a:avLst/>
          </a:prstGeom>
          <a:noFill/>
          <a:ln w="12700">
            <a:solidFill>
              <a:schemeClr val="tx1"/>
            </a:solidFill>
            <a:round/>
            <a:headEnd type="none" w="sm" len="sm"/>
            <a:tailEnd type="none" w="sm" len="sm"/>
          </a:ln>
          <a:effectLst/>
        </p:spPr>
        <p:txBody>
          <a:bodyPr wrap="none" anchor="ctr"/>
          <a:lstStyle/>
          <a:p>
            <a:endParaRPr lang="id-ID"/>
          </a:p>
        </p:txBody>
      </p:sp>
      <p:sp>
        <p:nvSpPr>
          <p:cNvPr id="52231" name="Line 7"/>
          <p:cNvSpPr>
            <a:spLocks noChangeShapeType="1"/>
          </p:cNvSpPr>
          <p:nvPr/>
        </p:nvSpPr>
        <p:spPr bwMode="auto">
          <a:xfrm>
            <a:off x="3130550" y="4197350"/>
            <a:ext cx="1885950" cy="1885950"/>
          </a:xfrm>
          <a:prstGeom prst="line">
            <a:avLst/>
          </a:prstGeom>
          <a:noFill/>
          <a:ln w="12700">
            <a:solidFill>
              <a:schemeClr val="tx1"/>
            </a:solidFill>
            <a:round/>
            <a:headEnd type="none" w="sm" len="sm"/>
            <a:tailEnd type="none" w="sm" len="sm"/>
          </a:ln>
          <a:effectLst/>
        </p:spPr>
        <p:txBody>
          <a:bodyPr wrap="none" anchor="ctr"/>
          <a:lstStyle/>
          <a:p>
            <a:endParaRPr lang="id-ID"/>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6B09E3-5DB0-4BD5-B83D-DAF091CD3FE2}" type="slidenum">
              <a:rPr lang="en-US"/>
              <a:pPr/>
              <a:t>33</a:t>
            </a:fld>
            <a:endParaRPr lang="en-US"/>
          </a:p>
        </p:txBody>
      </p:sp>
      <p:sp>
        <p:nvSpPr>
          <p:cNvPr id="18434" name="Rectangle 2"/>
          <p:cNvSpPr>
            <a:spLocks noGrp="1" noChangeArrowheads="1"/>
          </p:cNvSpPr>
          <p:nvPr>
            <p:ph type="title"/>
          </p:nvPr>
        </p:nvSpPr>
        <p:spPr>
          <a:noFill/>
          <a:ln/>
        </p:spPr>
        <p:txBody>
          <a:bodyPr lIns="92075" tIns="46038" rIns="92075" bIns="46038"/>
          <a:lstStyle/>
          <a:p>
            <a:r>
              <a:rPr lang="en-GB" dirty="0"/>
              <a:t>Manipulation and analysis</a:t>
            </a:r>
          </a:p>
        </p:txBody>
      </p:sp>
      <p:sp>
        <p:nvSpPr>
          <p:cNvPr id="18435" name="Rectangle 3"/>
          <p:cNvSpPr>
            <a:spLocks noGrp="1" noChangeArrowheads="1"/>
          </p:cNvSpPr>
          <p:nvPr>
            <p:ph type="body" idx="1"/>
          </p:nvPr>
        </p:nvSpPr>
        <p:spPr>
          <a:noFill/>
          <a:ln/>
        </p:spPr>
        <p:txBody>
          <a:bodyPr lIns="92075" tIns="46038" rIns="92075" bIns="46038">
            <a:normAutofit lnSpcReduction="10000"/>
          </a:bodyPr>
          <a:lstStyle/>
          <a:p>
            <a:r>
              <a:rPr lang="en-GB" sz="2800" dirty="0" err="1" smtClean="0"/>
              <a:t>Apa</a:t>
            </a:r>
            <a:r>
              <a:rPr lang="en-GB" sz="2800" dirty="0" smtClean="0"/>
              <a:t> yang </a:t>
            </a:r>
            <a:r>
              <a:rPr lang="en-GB" sz="2800" dirty="0" err="1" smtClean="0"/>
              <a:t>akan</a:t>
            </a:r>
            <a:r>
              <a:rPr lang="en-GB" sz="2800" dirty="0" smtClean="0"/>
              <a:t> </a:t>
            </a:r>
            <a:r>
              <a:rPr lang="en-GB" sz="2800" dirty="0" err="1" smtClean="0"/>
              <a:t>terjadi</a:t>
            </a:r>
            <a:r>
              <a:rPr lang="en-GB" sz="2800" dirty="0" smtClean="0"/>
              <a:t> </a:t>
            </a:r>
            <a:r>
              <a:rPr lang="en-GB" sz="2800" dirty="0" err="1" smtClean="0"/>
              <a:t>bila</a:t>
            </a:r>
            <a:r>
              <a:rPr lang="en-GB" sz="2800" dirty="0" smtClean="0"/>
              <a:t>. </a:t>
            </a:r>
            <a:r>
              <a:rPr lang="en-GB" sz="2800" dirty="0"/>
              <a:t>. . </a:t>
            </a:r>
          </a:p>
          <a:p>
            <a:pPr>
              <a:buFontTx/>
              <a:buNone/>
            </a:pPr>
            <a:r>
              <a:rPr lang="en-GB" sz="2800" i="1" dirty="0"/>
              <a:t>		</a:t>
            </a:r>
            <a:r>
              <a:rPr lang="en-GB" sz="2800" i="1" dirty="0" err="1" smtClean="0"/>
              <a:t>Terjadi</a:t>
            </a:r>
            <a:r>
              <a:rPr lang="en-GB" sz="2800" i="1" dirty="0" smtClean="0"/>
              <a:t> </a:t>
            </a:r>
            <a:r>
              <a:rPr lang="en-GB" sz="2800" i="1" dirty="0" err="1" smtClean="0"/>
              <a:t>kebocoran</a:t>
            </a:r>
            <a:r>
              <a:rPr lang="en-GB" sz="2800" i="1" dirty="0" smtClean="0"/>
              <a:t> </a:t>
            </a:r>
            <a:r>
              <a:rPr lang="en-GB" sz="2800" i="1" dirty="0" err="1" smtClean="0"/>
              <a:t>kimia</a:t>
            </a:r>
            <a:r>
              <a:rPr lang="en-GB" sz="2800" i="1" dirty="0" smtClean="0"/>
              <a:t> </a:t>
            </a:r>
            <a:r>
              <a:rPr lang="en-GB" sz="2800" i="1" dirty="0" err="1" smtClean="0"/>
              <a:t>berbahaya</a:t>
            </a:r>
            <a:r>
              <a:rPr lang="en-GB" sz="2800" i="1" dirty="0" smtClean="0"/>
              <a:t> </a:t>
            </a:r>
            <a:r>
              <a:rPr lang="en-GB" sz="2800" i="1" dirty="0" err="1" smtClean="0"/>
              <a:t>ke</a:t>
            </a:r>
            <a:r>
              <a:rPr lang="en-GB" sz="2800" i="1" dirty="0" smtClean="0"/>
              <a:t> </a:t>
            </a:r>
            <a:r>
              <a:rPr lang="en-GB" sz="2800" i="1" dirty="0" err="1" smtClean="0"/>
              <a:t>sungai</a:t>
            </a:r>
            <a:r>
              <a:rPr lang="en-GB" sz="2800" i="1" dirty="0" smtClean="0"/>
              <a:t> ?</a:t>
            </a:r>
            <a:endParaRPr lang="en-GB" sz="2800" i="1" dirty="0"/>
          </a:p>
          <a:p>
            <a:r>
              <a:rPr lang="en-GB" sz="2800" dirty="0" err="1" smtClean="0"/>
              <a:t>Dimanakah</a:t>
            </a:r>
            <a:r>
              <a:rPr lang="en-GB" sz="2800" dirty="0" smtClean="0"/>
              <a:t>. </a:t>
            </a:r>
            <a:r>
              <a:rPr lang="en-GB" sz="2800" dirty="0"/>
              <a:t>. . </a:t>
            </a:r>
          </a:p>
          <a:p>
            <a:pPr>
              <a:buFontTx/>
              <a:buNone/>
            </a:pPr>
            <a:r>
              <a:rPr lang="en-GB" sz="2800" i="1" dirty="0"/>
              <a:t>		</a:t>
            </a:r>
            <a:r>
              <a:rPr lang="en-GB" sz="2800" i="1" dirty="0" err="1" smtClean="0"/>
              <a:t>Letak</a:t>
            </a:r>
            <a:r>
              <a:rPr lang="en-GB" sz="2800" i="1" dirty="0" smtClean="0"/>
              <a:t> </a:t>
            </a:r>
            <a:r>
              <a:rPr lang="en-GB" sz="2800" i="1" dirty="0" err="1" smtClean="0"/>
              <a:t>Kampus</a:t>
            </a:r>
            <a:r>
              <a:rPr lang="en-GB" sz="2800" i="1" dirty="0" smtClean="0"/>
              <a:t> UIN </a:t>
            </a:r>
            <a:r>
              <a:rPr lang="en-GB" sz="2800" i="1" dirty="0" err="1" smtClean="0"/>
              <a:t>Suska</a:t>
            </a:r>
            <a:r>
              <a:rPr lang="en-GB" sz="2800" i="1" dirty="0" smtClean="0"/>
              <a:t> </a:t>
            </a:r>
            <a:r>
              <a:rPr lang="en-GB" sz="2800" i="1" dirty="0" err="1" smtClean="0"/>
              <a:t>di</a:t>
            </a:r>
            <a:r>
              <a:rPr lang="en-GB" sz="2800" i="1" dirty="0" smtClean="0"/>
              <a:t> Kota </a:t>
            </a:r>
            <a:r>
              <a:rPr lang="en-GB" sz="2800" i="1" dirty="0" err="1" smtClean="0"/>
              <a:t>Pekanbaru</a:t>
            </a:r>
            <a:r>
              <a:rPr lang="en-GB" sz="2800" i="1" dirty="0" smtClean="0"/>
              <a:t> ?</a:t>
            </a:r>
            <a:endParaRPr lang="en-GB" sz="2800" dirty="0"/>
          </a:p>
          <a:p>
            <a:r>
              <a:rPr lang="en-GB" sz="2800" dirty="0" err="1" smtClean="0"/>
              <a:t>Adakah</a:t>
            </a:r>
            <a:r>
              <a:rPr lang="en-GB" sz="2800" dirty="0" smtClean="0"/>
              <a:t> </a:t>
            </a:r>
            <a:r>
              <a:rPr lang="en-GB" sz="2800" dirty="0"/>
              <a:t>. . . </a:t>
            </a:r>
          </a:p>
          <a:p>
            <a:pPr marL="900113" indent="-900113">
              <a:buFontTx/>
              <a:buNone/>
            </a:pPr>
            <a:r>
              <a:rPr lang="en-GB" sz="2800" i="1" dirty="0"/>
              <a:t>		</a:t>
            </a:r>
            <a:r>
              <a:rPr lang="en-GB" sz="2800" i="1" dirty="0" err="1" smtClean="0"/>
              <a:t>Terjadi</a:t>
            </a:r>
            <a:r>
              <a:rPr lang="en-GB" sz="2800" i="1" dirty="0" smtClean="0"/>
              <a:t> </a:t>
            </a:r>
            <a:r>
              <a:rPr lang="en-GB" sz="2800" i="1" dirty="0" err="1" smtClean="0"/>
              <a:t>perubahan</a:t>
            </a:r>
            <a:r>
              <a:rPr lang="en-GB" sz="2800" i="1" dirty="0" smtClean="0"/>
              <a:t> </a:t>
            </a:r>
            <a:r>
              <a:rPr lang="en-GB" sz="2800" i="1" dirty="0" err="1" smtClean="0"/>
              <a:t>populasi</a:t>
            </a:r>
            <a:r>
              <a:rPr lang="en-GB" sz="2800" i="1" dirty="0" smtClean="0"/>
              <a:t> </a:t>
            </a:r>
            <a:r>
              <a:rPr lang="en-GB" sz="2800" i="1" dirty="0" err="1" smtClean="0"/>
              <a:t>dalam</a:t>
            </a:r>
            <a:r>
              <a:rPr lang="en-GB" sz="2800" i="1" dirty="0" smtClean="0"/>
              <a:t> 10 </a:t>
            </a:r>
            <a:r>
              <a:rPr lang="en-GB" sz="2800" i="1" dirty="0" err="1" smtClean="0"/>
              <a:t>tahun</a:t>
            </a:r>
            <a:r>
              <a:rPr lang="en-GB" sz="2800" i="1" dirty="0" smtClean="0"/>
              <a:t> </a:t>
            </a:r>
            <a:r>
              <a:rPr lang="en-GB" sz="2800" i="1" dirty="0" err="1" smtClean="0"/>
              <a:t>terakhir</a:t>
            </a:r>
            <a:r>
              <a:rPr lang="en-GB" sz="2800" i="1" dirty="0" smtClean="0"/>
              <a:t> ?</a:t>
            </a:r>
            <a:endParaRPr lang="en-GB" sz="2800" dirty="0" smtClean="0"/>
          </a:p>
          <a:p>
            <a:r>
              <a:rPr lang="en-GB" sz="2800" dirty="0" err="1" smtClean="0"/>
              <a:t>Apakah</a:t>
            </a:r>
            <a:r>
              <a:rPr lang="en-GB" sz="2800" dirty="0" smtClean="0"/>
              <a:t> data </a:t>
            </a:r>
            <a:r>
              <a:rPr lang="en-GB" sz="2800" dirty="0" err="1" smtClean="0"/>
              <a:t>spasial</a:t>
            </a:r>
            <a:r>
              <a:rPr lang="en-GB" sz="2800" dirty="0" smtClean="0"/>
              <a:t> </a:t>
            </a:r>
            <a:r>
              <a:rPr lang="en-GB" sz="2800" dirty="0" err="1" smtClean="0"/>
              <a:t>dapat</a:t>
            </a:r>
            <a:r>
              <a:rPr lang="en-GB" sz="2800" dirty="0" smtClean="0"/>
              <a:t> </a:t>
            </a:r>
            <a:r>
              <a:rPr lang="en-GB" sz="2800" dirty="0" err="1" smtClean="0"/>
              <a:t>menunjukkan</a:t>
            </a:r>
            <a:r>
              <a:rPr lang="en-GB" sz="2800" dirty="0" smtClean="0"/>
              <a:t>. . . </a:t>
            </a:r>
          </a:p>
          <a:p>
            <a:pPr>
              <a:buFontTx/>
              <a:buNone/>
            </a:pPr>
            <a:r>
              <a:rPr lang="en-GB" sz="2800" i="1" dirty="0"/>
              <a:t>		</a:t>
            </a:r>
            <a:r>
              <a:rPr lang="en-GB" sz="2800" i="1" dirty="0" smtClean="0"/>
              <a:t>Para </a:t>
            </a:r>
            <a:r>
              <a:rPr lang="en-GB" sz="2800" i="1" dirty="0" err="1" smtClean="0"/>
              <a:t>Pemilik</a:t>
            </a:r>
            <a:r>
              <a:rPr lang="en-GB" sz="2800" i="1" dirty="0" smtClean="0"/>
              <a:t> </a:t>
            </a:r>
            <a:r>
              <a:rPr lang="en-GB" sz="2800" i="1" dirty="0" err="1" smtClean="0"/>
              <a:t>mobil</a:t>
            </a:r>
            <a:r>
              <a:rPr lang="en-GB" sz="2800" i="1" dirty="0" smtClean="0"/>
              <a:t> </a:t>
            </a:r>
            <a:r>
              <a:rPr lang="en-GB" sz="2800" i="1" dirty="0" err="1" smtClean="0"/>
              <a:t>di</a:t>
            </a:r>
            <a:r>
              <a:rPr lang="en-GB" sz="2800" i="1" dirty="0" smtClean="0"/>
              <a:t> </a:t>
            </a:r>
            <a:r>
              <a:rPr lang="en-GB" sz="2800" i="1" dirty="0" err="1" smtClean="0"/>
              <a:t>Pekanbaru</a:t>
            </a:r>
            <a:r>
              <a:rPr lang="en-GB" sz="2800" i="1" dirty="0" smtClean="0"/>
              <a:t> ?</a:t>
            </a:r>
            <a:endParaRPr lang="en-GB" sz="2800"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501650" y="609600"/>
            <a:ext cx="7315200" cy="1219200"/>
          </a:xfrm>
          <a:prstGeom prst="rect">
            <a:avLst/>
          </a:prstGeom>
          <a:noFill/>
          <a:ln w="12700">
            <a:noFill/>
            <a:miter lim="800000"/>
            <a:headEnd/>
            <a:tailEnd/>
          </a:ln>
          <a:effectLst/>
        </p:spPr>
        <p:txBody>
          <a:bodyPr lIns="90488" tIns="44450" rIns="90488" bIns="44450" anchor="ctr"/>
          <a:lstStyle/>
          <a:p>
            <a:pPr algn="ctr"/>
            <a:r>
              <a:rPr lang="en-GB" sz="4400">
                <a:solidFill>
                  <a:schemeClr val="tx2"/>
                </a:solidFill>
              </a:rPr>
              <a:t>Databases &amp; GIS</a:t>
            </a:r>
          </a:p>
        </p:txBody>
      </p:sp>
      <p:sp>
        <p:nvSpPr>
          <p:cNvPr id="57347" name="Rectangle 3"/>
          <p:cNvSpPr>
            <a:spLocks noChangeArrowheads="1"/>
          </p:cNvSpPr>
          <p:nvPr/>
        </p:nvSpPr>
        <p:spPr bwMode="auto">
          <a:xfrm>
            <a:off x="504825" y="1981200"/>
            <a:ext cx="3579813" cy="4114800"/>
          </a:xfrm>
          <a:prstGeom prst="rect">
            <a:avLst/>
          </a:prstGeom>
          <a:noFill/>
          <a:ln w="12700">
            <a:noFill/>
            <a:miter lim="800000"/>
            <a:headEnd/>
            <a:tailEnd/>
          </a:ln>
          <a:effectLst/>
        </p:spPr>
        <p:txBody>
          <a:bodyPr lIns="90488" tIns="44450" rIns="90488" bIns="44450"/>
          <a:lstStyle/>
          <a:p>
            <a:pPr marL="342900" indent="-342900">
              <a:spcBef>
                <a:spcPct val="20000"/>
              </a:spcBef>
              <a:buFontTx/>
              <a:buChar char="•"/>
            </a:pPr>
            <a:r>
              <a:rPr lang="en-GB" sz="2800"/>
              <a:t>At a simple level a GIS may just form the graphical interface to a database</a:t>
            </a:r>
            <a:br>
              <a:rPr lang="en-GB" sz="2800"/>
            </a:br>
            <a:endParaRPr lang="en-GB" sz="2800"/>
          </a:p>
          <a:p>
            <a:pPr marL="342900" indent="-342900">
              <a:spcBef>
                <a:spcPct val="20000"/>
              </a:spcBef>
              <a:buFontTx/>
              <a:buChar char="•"/>
            </a:pPr>
            <a:r>
              <a:rPr lang="en-GB" sz="2800"/>
              <a:t>The majority of GIS applications follow this example</a:t>
            </a:r>
          </a:p>
        </p:txBody>
      </p:sp>
      <p:pic>
        <p:nvPicPr>
          <p:cNvPr id="57348" name="Picture 4" descr="C:\Trees\Dist. Learning\M2 MapInfo\m2 unit 2\all.tif"/>
          <p:cNvPicPr>
            <a:picLocks noChangeAspect="1" noChangeArrowheads="1"/>
          </p:cNvPicPr>
          <p:nvPr/>
        </p:nvPicPr>
        <p:blipFill>
          <a:blip r:embed="rId2"/>
          <a:srcRect/>
          <a:stretch>
            <a:fillRect/>
          </a:stretch>
        </p:blipFill>
        <p:spPr bwMode="auto">
          <a:xfrm>
            <a:off x="4475163" y="1981200"/>
            <a:ext cx="4648200" cy="3486150"/>
          </a:xfrm>
          <a:prstGeom prst="rect">
            <a:avLst/>
          </a:prstGeom>
          <a:noFill/>
        </p:spPr>
      </p:pic>
      <p:sp>
        <p:nvSpPr>
          <p:cNvPr id="57349" name="Text Box 5"/>
          <p:cNvSpPr txBox="1">
            <a:spLocks noChangeArrowheads="1"/>
          </p:cNvSpPr>
          <p:nvPr/>
        </p:nvSpPr>
        <p:spPr bwMode="auto">
          <a:xfrm>
            <a:off x="4094163" y="5715000"/>
            <a:ext cx="1917700" cy="304800"/>
          </a:xfrm>
          <a:prstGeom prst="rect">
            <a:avLst/>
          </a:prstGeom>
          <a:noFill/>
          <a:ln w="12700">
            <a:noFill/>
            <a:miter lim="800000"/>
            <a:headEnd/>
            <a:tailEnd/>
          </a:ln>
          <a:effectLst/>
        </p:spPr>
        <p:txBody>
          <a:bodyPr wrap="none">
            <a:spAutoFit/>
          </a:bodyPr>
          <a:lstStyle/>
          <a:p>
            <a:r>
              <a:rPr lang="en-US" sz="1400" i="1">
                <a:solidFill>
                  <a:srgbClr val="0000FF"/>
                </a:solidFill>
                <a:effectLst>
                  <a:outerShdw blurRad="38100" dist="38100" dir="2700000" algn="tl">
                    <a:srgbClr val="C0C0C0"/>
                  </a:outerShdw>
                </a:effectLst>
                <a:latin typeface="Arial" pitchFamily="34" charset="0"/>
              </a:rPr>
              <a:t>Linked database table</a:t>
            </a:r>
            <a:endParaRPr lang="en-US" sz="1400">
              <a:effectLst>
                <a:outerShdw blurRad="38100" dist="38100" dir="2700000" algn="tl">
                  <a:srgbClr val="C0C0C0"/>
                </a:outerShdw>
              </a:effectLst>
              <a:latin typeface="Arial" pitchFamily="34" charset="0"/>
            </a:endParaRPr>
          </a:p>
        </p:txBody>
      </p:sp>
      <p:sp>
        <p:nvSpPr>
          <p:cNvPr id="57350" name="Text Box 6"/>
          <p:cNvSpPr txBox="1">
            <a:spLocks noChangeArrowheads="1"/>
          </p:cNvSpPr>
          <p:nvPr/>
        </p:nvSpPr>
        <p:spPr bwMode="auto">
          <a:xfrm>
            <a:off x="7980363" y="1524000"/>
            <a:ext cx="1120775" cy="304800"/>
          </a:xfrm>
          <a:prstGeom prst="rect">
            <a:avLst/>
          </a:prstGeom>
          <a:noFill/>
          <a:ln w="12700">
            <a:noFill/>
            <a:miter lim="800000"/>
            <a:headEnd/>
            <a:tailEnd/>
          </a:ln>
          <a:effectLst/>
        </p:spPr>
        <p:txBody>
          <a:bodyPr wrap="none">
            <a:spAutoFit/>
          </a:bodyPr>
          <a:lstStyle/>
          <a:p>
            <a:r>
              <a:rPr lang="en-US" sz="1400" i="1">
                <a:solidFill>
                  <a:srgbClr val="0000FF"/>
                </a:solidFill>
                <a:effectLst>
                  <a:outerShdw blurRad="38100" dist="38100" dir="2700000" algn="tl">
                    <a:srgbClr val="C0C0C0"/>
                  </a:outerShdw>
                </a:effectLst>
                <a:latin typeface="Arial" pitchFamily="34" charset="0"/>
              </a:rPr>
              <a:t>Spatial data</a:t>
            </a:r>
            <a:endParaRPr lang="en-US" sz="1400">
              <a:effectLst>
                <a:outerShdw blurRad="38100" dist="38100" dir="2700000" algn="tl">
                  <a:srgbClr val="C0C0C0"/>
                </a:outerShdw>
              </a:effectLst>
              <a:latin typeface="Arial" pitchFamily="34" charset="0"/>
            </a:endParaRPr>
          </a:p>
        </p:txBody>
      </p:sp>
      <p:sp>
        <p:nvSpPr>
          <p:cNvPr id="57351" name="Text Box 7"/>
          <p:cNvSpPr txBox="1">
            <a:spLocks noChangeArrowheads="1"/>
          </p:cNvSpPr>
          <p:nvPr/>
        </p:nvSpPr>
        <p:spPr bwMode="auto">
          <a:xfrm>
            <a:off x="7142163" y="5715000"/>
            <a:ext cx="1819275" cy="304800"/>
          </a:xfrm>
          <a:prstGeom prst="rect">
            <a:avLst/>
          </a:prstGeom>
          <a:noFill/>
          <a:ln w="12700">
            <a:noFill/>
            <a:miter lim="800000"/>
            <a:headEnd/>
            <a:tailEnd/>
          </a:ln>
          <a:effectLst/>
        </p:spPr>
        <p:txBody>
          <a:bodyPr wrap="none">
            <a:spAutoFit/>
          </a:bodyPr>
          <a:lstStyle/>
          <a:p>
            <a:r>
              <a:rPr lang="en-US" sz="1400" i="1">
                <a:solidFill>
                  <a:srgbClr val="0000FF"/>
                </a:solidFill>
                <a:effectLst>
                  <a:outerShdw blurRad="38100" dist="38100" dir="2700000" algn="tl">
                    <a:srgbClr val="C0C0C0"/>
                  </a:outerShdw>
                </a:effectLst>
                <a:latin typeface="Arial" pitchFamily="34" charset="0"/>
              </a:rPr>
              <a:t>SQL Query Manager</a:t>
            </a:r>
            <a:endParaRPr lang="en-US" sz="1400">
              <a:effectLst>
                <a:outerShdw blurRad="38100" dist="38100" dir="2700000" algn="tl">
                  <a:srgbClr val="C0C0C0"/>
                </a:outerShdw>
              </a:effectLst>
              <a:latin typeface="Arial" pitchFamily="34" charset="0"/>
            </a:endParaRPr>
          </a:p>
        </p:txBody>
      </p:sp>
      <p:sp>
        <p:nvSpPr>
          <p:cNvPr id="57352" name="Line 8"/>
          <p:cNvSpPr>
            <a:spLocks noChangeShapeType="1"/>
          </p:cNvSpPr>
          <p:nvPr/>
        </p:nvSpPr>
        <p:spPr bwMode="auto">
          <a:xfrm flipV="1">
            <a:off x="5084763" y="4572000"/>
            <a:ext cx="304800" cy="1066800"/>
          </a:xfrm>
          <a:prstGeom prst="line">
            <a:avLst/>
          </a:prstGeom>
          <a:noFill/>
          <a:ln w="12700">
            <a:solidFill>
              <a:schemeClr val="tx2"/>
            </a:solidFill>
            <a:round/>
            <a:headEnd/>
            <a:tailEnd type="triangle" w="med" len="med"/>
          </a:ln>
          <a:effectLst/>
        </p:spPr>
        <p:txBody>
          <a:bodyPr wrap="none" anchor="ctr"/>
          <a:lstStyle/>
          <a:p>
            <a:endParaRPr lang="id-ID"/>
          </a:p>
        </p:txBody>
      </p:sp>
      <p:sp>
        <p:nvSpPr>
          <p:cNvPr id="57353" name="Line 9"/>
          <p:cNvSpPr>
            <a:spLocks noChangeShapeType="1"/>
          </p:cNvSpPr>
          <p:nvPr/>
        </p:nvSpPr>
        <p:spPr bwMode="auto">
          <a:xfrm flipV="1">
            <a:off x="7980363" y="4724400"/>
            <a:ext cx="304800" cy="914400"/>
          </a:xfrm>
          <a:prstGeom prst="line">
            <a:avLst/>
          </a:prstGeom>
          <a:noFill/>
          <a:ln w="12700">
            <a:solidFill>
              <a:schemeClr val="tx2"/>
            </a:solidFill>
            <a:round/>
            <a:headEnd/>
            <a:tailEnd type="triangle" w="med" len="med"/>
          </a:ln>
          <a:effectLst/>
        </p:spPr>
        <p:txBody>
          <a:bodyPr wrap="none" anchor="ctr"/>
          <a:lstStyle/>
          <a:p>
            <a:endParaRPr lang="id-ID"/>
          </a:p>
        </p:txBody>
      </p:sp>
      <p:sp>
        <p:nvSpPr>
          <p:cNvPr id="57354" name="Line 10"/>
          <p:cNvSpPr>
            <a:spLocks noChangeShapeType="1"/>
          </p:cNvSpPr>
          <p:nvPr/>
        </p:nvSpPr>
        <p:spPr bwMode="auto">
          <a:xfrm flipH="1">
            <a:off x="7827963" y="1905000"/>
            <a:ext cx="685800" cy="914400"/>
          </a:xfrm>
          <a:prstGeom prst="line">
            <a:avLst/>
          </a:prstGeom>
          <a:noFill/>
          <a:ln w="12700">
            <a:solidFill>
              <a:schemeClr val="tx2"/>
            </a:solidFill>
            <a:round/>
            <a:headEnd/>
            <a:tailEnd type="triangle" w="med" len="med"/>
          </a:ln>
          <a:effectLst/>
        </p:spPr>
        <p:txBody>
          <a:bodyPr wrap="none" anchor="ctr"/>
          <a:lstStyle/>
          <a:p>
            <a:endParaRPr lang="id-ID"/>
          </a:p>
        </p:txBody>
      </p:sp>
      <p:sp>
        <p:nvSpPr>
          <p:cNvPr id="57355" name="Text Box 11"/>
          <p:cNvSpPr txBox="1">
            <a:spLocks noChangeArrowheads="1"/>
          </p:cNvSpPr>
          <p:nvPr/>
        </p:nvSpPr>
        <p:spPr bwMode="auto">
          <a:xfrm>
            <a:off x="8589963" y="5424488"/>
            <a:ext cx="554037" cy="214312"/>
          </a:xfrm>
          <a:prstGeom prst="rect">
            <a:avLst/>
          </a:prstGeom>
          <a:noFill/>
          <a:ln w="12700">
            <a:noFill/>
            <a:miter lim="800000"/>
            <a:headEnd/>
            <a:tailEnd/>
          </a:ln>
          <a:effectLst/>
        </p:spPr>
        <p:txBody>
          <a:bodyPr wrap="none">
            <a:spAutoFit/>
          </a:bodyPr>
          <a:lstStyle/>
          <a:p>
            <a:r>
              <a:rPr lang="en-US" sz="800">
                <a:solidFill>
                  <a:srgbClr val="00279F"/>
                </a:solidFill>
                <a:effectLst>
                  <a:outerShdw blurRad="38100" dist="38100" dir="2700000" algn="tl">
                    <a:srgbClr val="C0C0C0"/>
                  </a:outerShdw>
                </a:effectLst>
                <a:latin typeface="Arial" pitchFamily="34" charset="0"/>
              </a:rPr>
              <a:t>MapInfo</a:t>
            </a:r>
            <a:endParaRPr lang="en-US">
              <a:effectLst>
                <a:outerShdw blurRad="38100" dist="38100" dir="2700000" algn="tl">
                  <a:srgbClr val="C0C0C0"/>
                </a:outerShdw>
              </a:effectLst>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750888" y="609600"/>
            <a:ext cx="7315200" cy="1219200"/>
          </a:xfrm>
          <a:prstGeom prst="rect">
            <a:avLst/>
          </a:prstGeom>
          <a:noFill/>
          <a:ln w="12700">
            <a:noFill/>
            <a:miter lim="800000"/>
            <a:headEnd/>
            <a:tailEnd/>
          </a:ln>
          <a:effectLst/>
        </p:spPr>
        <p:txBody>
          <a:bodyPr lIns="90488" tIns="44450" rIns="90488" bIns="44450" anchor="ctr"/>
          <a:lstStyle/>
          <a:p>
            <a:r>
              <a:rPr lang="en-GB" sz="4400">
                <a:solidFill>
                  <a:schemeClr val="tx2"/>
                </a:solidFill>
              </a:rPr>
              <a:t>Geo-relational Data Models</a:t>
            </a:r>
          </a:p>
        </p:txBody>
      </p:sp>
      <p:sp>
        <p:nvSpPr>
          <p:cNvPr id="58371" name="Rectangle 3"/>
          <p:cNvSpPr>
            <a:spLocks noChangeArrowheads="1"/>
          </p:cNvSpPr>
          <p:nvPr/>
        </p:nvSpPr>
        <p:spPr bwMode="auto">
          <a:xfrm>
            <a:off x="754063" y="1981200"/>
            <a:ext cx="8237537" cy="4114800"/>
          </a:xfrm>
          <a:prstGeom prst="rect">
            <a:avLst/>
          </a:prstGeom>
          <a:noFill/>
          <a:ln w="12700">
            <a:noFill/>
            <a:miter lim="800000"/>
            <a:headEnd/>
            <a:tailEnd/>
          </a:ln>
          <a:effectLst/>
        </p:spPr>
        <p:txBody>
          <a:bodyPr lIns="90488" tIns="44450" rIns="90488" bIns="44450"/>
          <a:lstStyle/>
          <a:p>
            <a:pPr marL="342900" indent="-342900">
              <a:spcBef>
                <a:spcPct val="20000"/>
              </a:spcBef>
            </a:pPr>
            <a:endParaRPr lang="en-GB" sz="3200"/>
          </a:p>
          <a:p>
            <a:pPr marL="342900" indent="-342900">
              <a:spcBef>
                <a:spcPct val="20000"/>
              </a:spcBef>
              <a:buFontTx/>
              <a:buChar char="•"/>
            </a:pPr>
            <a:r>
              <a:rPr lang="en-GB" sz="3200"/>
              <a:t>Linked tables based on the relational model, but storing geographical information such as:</a:t>
            </a:r>
          </a:p>
          <a:p>
            <a:pPr marL="742950" lvl="1" indent="-285750">
              <a:spcBef>
                <a:spcPct val="20000"/>
              </a:spcBef>
              <a:buFontTx/>
              <a:buChar char="–"/>
            </a:pPr>
            <a:r>
              <a:rPr lang="en-GB" sz="2800"/>
              <a:t>Geometry</a:t>
            </a:r>
          </a:p>
          <a:p>
            <a:pPr marL="742950" lvl="1" indent="-285750">
              <a:spcBef>
                <a:spcPct val="20000"/>
              </a:spcBef>
              <a:buFontTx/>
              <a:buChar char="–"/>
            </a:pPr>
            <a:r>
              <a:rPr lang="en-GB" sz="2800"/>
              <a:t>Topology</a:t>
            </a:r>
          </a:p>
          <a:p>
            <a:pPr marL="742950" lvl="1" indent="-285750">
              <a:spcBef>
                <a:spcPct val="20000"/>
              </a:spcBef>
              <a:buFontTx/>
              <a:buChar char="–"/>
            </a:pPr>
            <a:r>
              <a:rPr lang="en-GB" sz="2800"/>
              <a:t>Attributes</a:t>
            </a:r>
          </a:p>
          <a:p>
            <a:pPr marL="342900" indent="-342900">
              <a:spcBef>
                <a:spcPct val="20000"/>
              </a:spcBef>
              <a:buFontTx/>
              <a:buChar char="•"/>
            </a:pPr>
            <a:endParaRPr lang="en-GB" sz="3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81000" y="381000"/>
            <a:ext cx="7315200" cy="1219200"/>
          </a:xfrm>
          <a:prstGeom prst="rect">
            <a:avLst/>
          </a:prstGeom>
          <a:noFill/>
          <a:ln w="12700">
            <a:noFill/>
            <a:miter lim="800000"/>
            <a:headEnd/>
            <a:tailEnd/>
          </a:ln>
          <a:effectLst/>
        </p:spPr>
        <p:txBody>
          <a:bodyPr lIns="90488" tIns="44450" rIns="90488" bIns="44450" anchor="ctr"/>
          <a:lstStyle/>
          <a:p>
            <a:r>
              <a:rPr lang="en-GB" sz="4400">
                <a:solidFill>
                  <a:schemeClr val="tx2"/>
                </a:solidFill>
              </a:rPr>
              <a:t>GIS &amp; Analysis</a:t>
            </a:r>
          </a:p>
        </p:txBody>
      </p:sp>
      <p:sp>
        <p:nvSpPr>
          <p:cNvPr id="59395" name="Rectangle 3"/>
          <p:cNvSpPr>
            <a:spLocks noChangeArrowheads="1"/>
          </p:cNvSpPr>
          <p:nvPr/>
        </p:nvSpPr>
        <p:spPr bwMode="auto">
          <a:xfrm>
            <a:off x="457200" y="1676400"/>
            <a:ext cx="8466138" cy="4114800"/>
          </a:xfrm>
          <a:prstGeom prst="rect">
            <a:avLst/>
          </a:prstGeom>
          <a:noFill/>
          <a:ln w="12700">
            <a:noFill/>
            <a:miter lim="800000"/>
            <a:headEnd/>
            <a:tailEnd/>
          </a:ln>
          <a:effectLst/>
        </p:spPr>
        <p:txBody>
          <a:bodyPr lIns="90488" tIns="44450" rIns="90488" bIns="44450"/>
          <a:lstStyle/>
          <a:p>
            <a:pPr marL="342900" indent="-342900">
              <a:spcBef>
                <a:spcPct val="20000"/>
              </a:spcBef>
            </a:pPr>
            <a:r>
              <a:rPr lang="en-GB" sz="2800"/>
              <a:t>In the context of GIS, analysis is...</a:t>
            </a:r>
            <a:br>
              <a:rPr lang="en-GB" sz="2800"/>
            </a:br>
            <a:r>
              <a:rPr lang="en-GB" sz="2800" i="1"/>
              <a:t>“</a:t>
            </a:r>
            <a:r>
              <a:rPr lang="en-GB" sz="2800" b="1" i="1"/>
              <a:t>Deriving new information from existing data”</a:t>
            </a:r>
            <a:endParaRPr lang="en-GB" sz="2800" i="1"/>
          </a:p>
          <a:p>
            <a:pPr marL="342900" indent="-342900">
              <a:spcBef>
                <a:spcPct val="20000"/>
              </a:spcBef>
            </a:pPr>
            <a:r>
              <a:rPr lang="en-GB" sz="2800"/>
              <a:t>It is also the manipulation of data to solve a problem</a:t>
            </a:r>
          </a:p>
          <a:p>
            <a:pPr marL="342900" indent="-342900">
              <a:spcBef>
                <a:spcPct val="20000"/>
              </a:spcBef>
            </a:pPr>
            <a:r>
              <a:rPr lang="en-GB" sz="2800"/>
              <a:t>	e.g. </a:t>
            </a:r>
            <a:r>
              <a:rPr lang="en-GB" sz="2800" i="1"/>
              <a:t>identify all areas within 500m of a lake</a:t>
            </a:r>
          </a:p>
          <a:p>
            <a:pPr marL="342900" indent="-342900">
              <a:spcBef>
                <a:spcPct val="20000"/>
              </a:spcBef>
            </a:pPr>
            <a:endParaRPr lang="en-GB" sz="2500"/>
          </a:p>
          <a:p>
            <a:pPr marL="342900" indent="-342900">
              <a:spcBef>
                <a:spcPct val="20000"/>
              </a:spcBef>
            </a:pPr>
            <a:r>
              <a:rPr lang="en-GB" sz="2500"/>
              <a:t>Increasing use is made of the analytical capabilities of GIS, BUT</a:t>
            </a:r>
          </a:p>
          <a:p>
            <a:pPr marL="342900" indent="-342900">
              <a:spcBef>
                <a:spcPct val="20000"/>
              </a:spcBef>
            </a:pPr>
            <a:r>
              <a:rPr lang="en-GB" sz="2500"/>
              <a:t>many GIS projects only use the software to store and manage </a:t>
            </a:r>
          </a:p>
          <a:p>
            <a:pPr marL="342900" indent="-342900">
              <a:spcBef>
                <a:spcPct val="20000"/>
              </a:spcBef>
            </a:pPr>
            <a:r>
              <a:rPr lang="en-GB" sz="2500"/>
              <a:t>geographical data</a:t>
            </a:r>
          </a:p>
          <a:p>
            <a:pPr marL="342900" indent="-342900">
              <a:lnSpc>
                <a:spcPct val="50000"/>
              </a:lnSpc>
              <a:spcBef>
                <a:spcPct val="20000"/>
              </a:spcBef>
            </a:pPr>
            <a:endParaRPr lang="en-GB" sz="2500"/>
          </a:p>
          <a:p>
            <a:pPr marL="342900" indent="-342900">
              <a:spcBef>
                <a:spcPct val="20000"/>
              </a:spcBef>
            </a:pPr>
            <a:r>
              <a:rPr lang="en-GB" sz="2500"/>
              <a:t>Yet analysis often relies on many simple basic GIS techniques</a:t>
            </a:r>
          </a:p>
          <a:p>
            <a:pPr marL="342900" indent="-342900">
              <a:spcBef>
                <a:spcPct val="20000"/>
              </a:spcBef>
            </a:pPr>
            <a:endParaRPr lang="en-GB" sz="32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152400"/>
            <a:ext cx="7315200" cy="1219200"/>
          </a:xfrm>
          <a:prstGeom prst="rect">
            <a:avLst/>
          </a:prstGeom>
          <a:noFill/>
          <a:ln w="12700">
            <a:noFill/>
            <a:miter lim="800000"/>
            <a:headEnd/>
            <a:tailEnd/>
          </a:ln>
          <a:effectLst/>
        </p:spPr>
        <p:txBody>
          <a:bodyPr lIns="90488" tIns="44450" rIns="90488" bIns="44450" anchor="ctr"/>
          <a:lstStyle/>
          <a:p>
            <a:r>
              <a:rPr lang="en-GB" sz="4400">
                <a:solidFill>
                  <a:schemeClr val="tx2"/>
                </a:solidFill>
              </a:rPr>
              <a:t>Simple Query</a:t>
            </a:r>
          </a:p>
        </p:txBody>
      </p:sp>
      <p:sp>
        <p:nvSpPr>
          <p:cNvPr id="60419" name="Rectangle 3"/>
          <p:cNvSpPr>
            <a:spLocks noChangeArrowheads="1"/>
          </p:cNvSpPr>
          <p:nvPr/>
        </p:nvSpPr>
        <p:spPr bwMode="auto">
          <a:xfrm>
            <a:off x="762000" y="1219200"/>
            <a:ext cx="7312025" cy="4419600"/>
          </a:xfrm>
          <a:prstGeom prst="rect">
            <a:avLst/>
          </a:prstGeom>
          <a:noFill/>
          <a:ln w="12700">
            <a:noFill/>
            <a:miter lim="800000"/>
            <a:headEnd/>
            <a:tailEnd/>
          </a:ln>
          <a:effectLst/>
        </p:spPr>
        <p:txBody>
          <a:bodyPr lIns="90488" tIns="44450" rIns="90488" bIns="44450"/>
          <a:lstStyle/>
          <a:p>
            <a:pPr marL="342900" indent="-342900">
              <a:spcBef>
                <a:spcPct val="20000"/>
              </a:spcBef>
              <a:buFontTx/>
              <a:buChar char="•"/>
            </a:pPr>
            <a:r>
              <a:rPr lang="en-GB" sz="2500"/>
              <a:t>The identification of objects and their attributes either by location or attribute query.</a:t>
            </a:r>
          </a:p>
        </p:txBody>
      </p:sp>
      <p:pic>
        <p:nvPicPr>
          <p:cNvPr id="60421" name="Picture 5" descr="C:\Trees\Dist. Learning\M2 MapInfo\m2 unit 2\u2f27.tif"/>
          <p:cNvPicPr>
            <a:picLocks noChangeAspect="1" noChangeArrowheads="1"/>
          </p:cNvPicPr>
          <p:nvPr/>
        </p:nvPicPr>
        <p:blipFill>
          <a:blip r:embed="rId2"/>
          <a:srcRect/>
          <a:stretch>
            <a:fillRect/>
          </a:stretch>
        </p:blipFill>
        <p:spPr bwMode="auto">
          <a:xfrm>
            <a:off x="1219200" y="2133600"/>
            <a:ext cx="7086600" cy="4411663"/>
          </a:xfrm>
          <a:prstGeom prst="rect">
            <a:avLst/>
          </a:prstGeom>
          <a:noFill/>
        </p:spPr>
      </p:pic>
      <p:sp>
        <p:nvSpPr>
          <p:cNvPr id="60422" name="Text Box 6"/>
          <p:cNvSpPr txBox="1">
            <a:spLocks noChangeArrowheads="1"/>
          </p:cNvSpPr>
          <p:nvPr/>
        </p:nvSpPr>
        <p:spPr bwMode="auto">
          <a:xfrm>
            <a:off x="6858000" y="6248400"/>
            <a:ext cx="554038" cy="214313"/>
          </a:xfrm>
          <a:prstGeom prst="rect">
            <a:avLst/>
          </a:prstGeom>
          <a:noFill/>
          <a:ln w="12700">
            <a:noFill/>
            <a:miter lim="800000"/>
            <a:headEnd/>
            <a:tailEnd/>
          </a:ln>
          <a:effectLst/>
        </p:spPr>
        <p:txBody>
          <a:bodyPr wrap="none">
            <a:spAutoFit/>
          </a:bodyPr>
          <a:lstStyle/>
          <a:p>
            <a:r>
              <a:rPr lang="en-US" sz="800">
                <a:solidFill>
                  <a:srgbClr val="00279F"/>
                </a:solidFill>
                <a:effectLst>
                  <a:outerShdw blurRad="38100" dist="38100" dir="2700000" algn="tl">
                    <a:srgbClr val="C0C0C0"/>
                  </a:outerShdw>
                </a:effectLst>
                <a:latin typeface="Arial" pitchFamily="34" charset="0"/>
              </a:rPr>
              <a:t>MapInfo</a:t>
            </a:r>
            <a:endParaRPr lang="en-US">
              <a:effectLst>
                <a:outerShdw blurRad="38100" dist="38100" dir="2700000" algn="tl">
                  <a:srgbClr val="C0C0C0"/>
                </a:outerShdw>
              </a:effectLst>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533400" y="228600"/>
            <a:ext cx="7315200" cy="1219200"/>
          </a:xfrm>
          <a:prstGeom prst="rect">
            <a:avLst/>
          </a:prstGeom>
          <a:noFill/>
          <a:ln w="12700">
            <a:noFill/>
            <a:miter lim="800000"/>
            <a:headEnd/>
            <a:tailEnd/>
          </a:ln>
          <a:effectLst/>
        </p:spPr>
        <p:txBody>
          <a:bodyPr lIns="90488" tIns="44450" rIns="90488" bIns="44450" anchor="ctr"/>
          <a:lstStyle/>
          <a:p>
            <a:r>
              <a:rPr lang="en-GB" sz="4400">
                <a:solidFill>
                  <a:schemeClr val="tx2"/>
                </a:solidFill>
              </a:rPr>
              <a:t>Buffering</a:t>
            </a:r>
          </a:p>
        </p:txBody>
      </p:sp>
      <p:sp>
        <p:nvSpPr>
          <p:cNvPr id="61443" name="Rectangle 3"/>
          <p:cNvSpPr>
            <a:spLocks noChangeArrowheads="1"/>
          </p:cNvSpPr>
          <p:nvPr/>
        </p:nvSpPr>
        <p:spPr bwMode="auto">
          <a:xfrm>
            <a:off x="536575" y="1600200"/>
            <a:ext cx="8313738" cy="4114800"/>
          </a:xfrm>
          <a:prstGeom prst="rect">
            <a:avLst/>
          </a:prstGeom>
          <a:noFill/>
          <a:ln w="12700">
            <a:noFill/>
            <a:miter lim="800000"/>
            <a:headEnd/>
            <a:tailEnd/>
          </a:ln>
          <a:effectLst/>
        </p:spPr>
        <p:txBody>
          <a:bodyPr lIns="90488" tIns="44450" rIns="90488" bIns="44450"/>
          <a:lstStyle/>
          <a:p>
            <a:pPr marL="342900" indent="-342900">
              <a:spcBef>
                <a:spcPct val="20000"/>
              </a:spcBef>
              <a:buFontTx/>
              <a:buChar char="•"/>
            </a:pPr>
            <a:r>
              <a:rPr lang="en-GB" sz="2500"/>
              <a:t>Creation of an area of interest around an object</a:t>
            </a:r>
          </a:p>
          <a:p>
            <a:pPr marL="742950" lvl="1" indent="-285750">
              <a:spcBef>
                <a:spcPct val="20000"/>
              </a:spcBef>
              <a:buFontTx/>
              <a:buChar char="–"/>
            </a:pPr>
            <a:r>
              <a:rPr lang="en-US" sz="2000"/>
              <a:t>proximity analysis and environmental impact assessment.</a:t>
            </a:r>
            <a:endParaRPr lang="en-GB" sz="2000"/>
          </a:p>
          <a:p>
            <a:pPr marL="742950" lvl="1" indent="-285750">
              <a:spcBef>
                <a:spcPct val="20000"/>
              </a:spcBef>
              <a:buFontTx/>
              <a:buChar char="–"/>
            </a:pPr>
            <a:endParaRPr lang="en-GB" sz="2100"/>
          </a:p>
        </p:txBody>
      </p:sp>
      <p:pic>
        <p:nvPicPr>
          <p:cNvPr id="61444" name="Picture 4" descr="C:\Trees\Dist. Learning\M2 MapInfo\M2 Unit 4 diagrams\m2u4saq1.tif"/>
          <p:cNvPicPr>
            <a:picLocks noChangeAspect="1" noChangeArrowheads="1"/>
          </p:cNvPicPr>
          <p:nvPr/>
        </p:nvPicPr>
        <p:blipFill>
          <a:blip r:embed="rId2"/>
          <a:srcRect/>
          <a:stretch>
            <a:fillRect/>
          </a:stretch>
        </p:blipFill>
        <p:spPr bwMode="auto">
          <a:xfrm>
            <a:off x="990600" y="2667000"/>
            <a:ext cx="6829425" cy="3048000"/>
          </a:xfrm>
          <a:prstGeom prst="rect">
            <a:avLst/>
          </a:prstGeom>
          <a:noFill/>
        </p:spPr>
      </p:pic>
      <p:sp>
        <p:nvSpPr>
          <p:cNvPr id="61445" name="Text Box 5"/>
          <p:cNvSpPr txBox="1">
            <a:spLocks noChangeArrowheads="1"/>
          </p:cNvSpPr>
          <p:nvPr/>
        </p:nvSpPr>
        <p:spPr bwMode="auto">
          <a:xfrm>
            <a:off x="7610475" y="5638800"/>
            <a:ext cx="554038" cy="214313"/>
          </a:xfrm>
          <a:prstGeom prst="rect">
            <a:avLst/>
          </a:prstGeom>
          <a:noFill/>
          <a:ln w="12700">
            <a:noFill/>
            <a:miter lim="800000"/>
            <a:headEnd/>
            <a:tailEnd/>
          </a:ln>
          <a:effectLst/>
        </p:spPr>
        <p:txBody>
          <a:bodyPr wrap="none">
            <a:spAutoFit/>
          </a:bodyPr>
          <a:lstStyle/>
          <a:p>
            <a:r>
              <a:rPr lang="en-US" sz="800">
                <a:solidFill>
                  <a:srgbClr val="00279F"/>
                </a:solidFill>
                <a:effectLst>
                  <a:outerShdw blurRad="38100" dist="38100" dir="2700000" algn="tl">
                    <a:srgbClr val="C0C0C0"/>
                  </a:outerShdw>
                </a:effectLst>
                <a:latin typeface="Arial" pitchFamily="34" charset="0"/>
              </a:rPr>
              <a:t>MapInfo</a:t>
            </a:r>
            <a:endParaRPr lang="en-US">
              <a:effectLst>
                <a:outerShdw blurRad="38100" dist="38100" dir="2700000" algn="tl">
                  <a:srgbClr val="C0C0C0"/>
                </a:outerShdw>
              </a:effectLst>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446088" y="609600"/>
            <a:ext cx="7315200" cy="1219200"/>
          </a:xfrm>
          <a:prstGeom prst="rect">
            <a:avLst/>
          </a:prstGeom>
          <a:noFill/>
          <a:ln w="12700">
            <a:noFill/>
            <a:miter lim="800000"/>
            <a:headEnd/>
            <a:tailEnd/>
          </a:ln>
          <a:effectLst/>
        </p:spPr>
        <p:txBody>
          <a:bodyPr lIns="90488" tIns="44450" rIns="90488" bIns="44450" anchor="ctr"/>
          <a:lstStyle/>
          <a:p>
            <a:r>
              <a:rPr lang="en-GB" sz="4400">
                <a:solidFill>
                  <a:schemeClr val="tx2"/>
                </a:solidFill>
              </a:rPr>
              <a:t>Cookie Cutting</a:t>
            </a:r>
          </a:p>
        </p:txBody>
      </p:sp>
      <p:sp>
        <p:nvSpPr>
          <p:cNvPr id="62467" name="Rectangle 3"/>
          <p:cNvSpPr>
            <a:spLocks noChangeArrowheads="1"/>
          </p:cNvSpPr>
          <p:nvPr/>
        </p:nvSpPr>
        <p:spPr bwMode="auto">
          <a:xfrm>
            <a:off x="449263" y="1981200"/>
            <a:ext cx="7312025" cy="4114800"/>
          </a:xfrm>
          <a:prstGeom prst="rect">
            <a:avLst/>
          </a:prstGeom>
          <a:noFill/>
          <a:ln w="12700">
            <a:noFill/>
            <a:miter lim="800000"/>
            <a:headEnd/>
            <a:tailEnd/>
          </a:ln>
          <a:effectLst/>
        </p:spPr>
        <p:txBody>
          <a:bodyPr lIns="90488" tIns="44450" rIns="90488" bIns="44450"/>
          <a:lstStyle/>
          <a:p>
            <a:pPr marL="342900" indent="-342900">
              <a:spcBef>
                <a:spcPct val="20000"/>
              </a:spcBef>
              <a:buFontTx/>
              <a:buChar char="•"/>
            </a:pPr>
            <a:r>
              <a:rPr lang="en-GB" sz="2500"/>
              <a:t>Overlay of datasets using one dataset as a sieve or cookie cutter to select a subset of the other dataset.</a:t>
            </a:r>
          </a:p>
        </p:txBody>
      </p:sp>
      <p:pic>
        <p:nvPicPr>
          <p:cNvPr id="62468" name="Picture 4" descr="C:\Trees\Dist. Learning\M2 MapInfo\M2 Unit 5 Diagrams\m2u5f59.tif"/>
          <p:cNvPicPr>
            <a:picLocks noChangeAspect="1" noChangeArrowheads="1"/>
          </p:cNvPicPr>
          <p:nvPr/>
        </p:nvPicPr>
        <p:blipFill>
          <a:blip r:embed="rId2"/>
          <a:srcRect/>
          <a:stretch>
            <a:fillRect/>
          </a:stretch>
        </p:blipFill>
        <p:spPr bwMode="auto">
          <a:xfrm>
            <a:off x="0" y="2971800"/>
            <a:ext cx="3733800" cy="3562350"/>
          </a:xfrm>
          <a:prstGeom prst="rect">
            <a:avLst/>
          </a:prstGeom>
          <a:noFill/>
        </p:spPr>
      </p:pic>
      <p:pic>
        <p:nvPicPr>
          <p:cNvPr id="62469" name="Picture 5" descr="C:\Trees\Dist. Learning\M2 MapInfo\M2 Unit 5 Diagrams\m2u5f510.tif"/>
          <p:cNvPicPr>
            <a:picLocks noChangeAspect="1" noChangeArrowheads="1"/>
          </p:cNvPicPr>
          <p:nvPr/>
        </p:nvPicPr>
        <p:blipFill>
          <a:blip r:embed="rId3"/>
          <a:srcRect/>
          <a:stretch>
            <a:fillRect/>
          </a:stretch>
        </p:blipFill>
        <p:spPr bwMode="auto">
          <a:xfrm>
            <a:off x="3733800" y="2971800"/>
            <a:ext cx="5410200" cy="3429000"/>
          </a:xfrm>
          <a:prstGeom prst="rect">
            <a:avLst/>
          </a:prstGeom>
          <a:noFill/>
        </p:spPr>
      </p:pic>
      <p:sp>
        <p:nvSpPr>
          <p:cNvPr id="62470" name="Text Box 6"/>
          <p:cNvSpPr txBox="1">
            <a:spLocks noChangeArrowheads="1"/>
          </p:cNvSpPr>
          <p:nvPr/>
        </p:nvSpPr>
        <p:spPr bwMode="auto">
          <a:xfrm>
            <a:off x="8610600" y="6400800"/>
            <a:ext cx="554038" cy="214313"/>
          </a:xfrm>
          <a:prstGeom prst="rect">
            <a:avLst/>
          </a:prstGeom>
          <a:noFill/>
          <a:ln w="12700">
            <a:noFill/>
            <a:miter lim="800000"/>
            <a:headEnd/>
            <a:tailEnd/>
          </a:ln>
          <a:effectLst/>
        </p:spPr>
        <p:txBody>
          <a:bodyPr wrap="none">
            <a:spAutoFit/>
          </a:bodyPr>
          <a:lstStyle/>
          <a:p>
            <a:r>
              <a:rPr lang="en-US" sz="800">
                <a:solidFill>
                  <a:srgbClr val="00279F"/>
                </a:solidFill>
                <a:effectLst>
                  <a:outerShdw blurRad="38100" dist="38100" dir="2700000" algn="tl">
                    <a:srgbClr val="C0C0C0"/>
                  </a:outerShdw>
                </a:effectLst>
                <a:latin typeface="Arial" pitchFamily="34" charset="0"/>
              </a:rPr>
              <a:t>MapInfo</a:t>
            </a:r>
            <a:endParaRPr lang="en-US">
              <a:effectLst>
                <a:outerShdw blurRad="38100" dist="38100" dir="2700000" algn="tl">
                  <a:srgbClr val="C0C0C0"/>
                </a:outerShdw>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dirty="0" err="1" smtClean="0"/>
              <a:t>Sistem</a:t>
            </a:r>
            <a:r>
              <a:rPr lang="en-US" sz="3100" dirty="0" smtClean="0"/>
              <a:t> </a:t>
            </a:r>
            <a:r>
              <a:rPr lang="en-US" sz="3100" dirty="0" err="1" smtClean="0"/>
              <a:t>informasi</a:t>
            </a:r>
            <a:r>
              <a:rPr lang="en-US" sz="3100" dirty="0" smtClean="0"/>
              <a:t> </a:t>
            </a:r>
            <a:r>
              <a:rPr lang="en-US" sz="3100" dirty="0" err="1" smtClean="0"/>
              <a:t>terdiri</a:t>
            </a:r>
            <a:r>
              <a:rPr lang="en-US" sz="3100" dirty="0" smtClean="0"/>
              <a:t> </a:t>
            </a:r>
            <a:r>
              <a:rPr lang="en-US" sz="3100" dirty="0" err="1" smtClean="0"/>
              <a:t>atas</a:t>
            </a:r>
            <a:r>
              <a:rPr lang="en-US" sz="3100" dirty="0" smtClean="0"/>
              <a:t> non </a:t>
            </a:r>
            <a:r>
              <a:rPr lang="en-US" sz="3100" dirty="0" err="1" smtClean="0"/>
              <a:t>spasial</a:t>
            </a:r>
            <a:r>
              <a:rPr lang="en-US" sz="3100" dirty="0" smtClean="0"/>
              <a:t> </a:t>
            </a:r>
            <a:r>
              <a:rPr lang="en-US" sz="3100" dirty="0" err="1" smtClean="0"/>
              <a:t>dan</a:t>
            </a:r>
            <a:r>
              <a:rPr lang="en-US" sz="3100" dirty="0" smtClean="0"/>
              <a:t> </a:t>
            </a:r>
            <a:r>
              <a:rPr lang="en-US" sz="3100" dirty="0" err="1" smtClean="0"/>
              <a:t>spasial</a:t>
            </a:r>
            <a:r>
              <a:rPr lang="en-US" sz="3100" dirty="0" smtClean="0"/>
              <a:t>. </a:t>
            </a:r>
            <a:r>
              <a:rPr lang="en-US" sz="3100" dirty="0" err="1" smtClean="0"/>
              <a:t>Salah</a:t>
            </a:r>
            <a:r>
              <a:rPr lang="en-US" sz="3100" dirty="0" smtClean="0"/>
              <a:t> </a:t>
            </a:r>
            <a:r>
              <a:rPr lang="en-US" sz="3100" dirty="0" err="1" smtClean="0"/>
              <a:t>satu</a:t>
            </a:r>
            <a:r>
              <a:rPr lang="en-US" sz="3100" dirty="0" smtClean="0"/>
              <a:t> </a:t>
            </a:r>
            <a:r>
              <a:rPr lang="en-US" sz="3100" dirty="0" err="1" smtClean="0"/>
              <a:t>terapan</a:t>
            </a:r>
            <a:r>
              <a:rPr lang="en-US" sz="3100" dirty="0" smtClean="0"/>
              <a:t> </a:t>
            </a:r>
            <a:r>
              <a:rPr lang="en-US" sz="3100" dirty="0" err="1" smtClean="0"/>
              <a:t>sistem</a:t>
            </a:r>
            <a:r>
              <a:rPr lang="en-US" sz="3100" dirty="0" smtClean="0"/>
              <a:t> </a:t>
            </a:r>
            <a:r>
              <a:rPr lang="en-US" sz="3100" dirty="0" err="1" smtClean="0"/>
              <a:t>informasi</a:t>
            </a:r>
            <a:r>
              <a:rPr lang="en-US" sz="3100" dirty="0" smtClean="0"/>
              <a:t> </a:t>
            </a:r>
            <a:r>
              <a:rPr lang="en-US" sz="3100" dirty="0" err="1" smtClean="0"/>
              <a:t>spasial</a:t>
            </a:r>
            <a:r>
              <a:rPr lang="en-US" sz="3100" dirty="0" smtClean="0"/>
              <a:t> </a:t>
            </a:r>
            <a:r>
              <a:rPr lang="en-US" sz="3100" dirty="0" err="1" smtClean="0"/>
              <a:t>adalah</a:t>
            </a:r>
            <a:r>
              <a:rPr lang="en-US" sz="3100" dirty="0" smtClean="0"/>
              <a:t> </a:t>
            </a:r>
            <a:r>
              <a:rPr lang="en-US" sz="3100" dirty="0" err="1" smtClean="0"/>
              <a:t>sistem</a:t>
            </a:r>
            <a:r>
              <a:rPr lang="en-US" sz="3100" dirty="0" smtClean="0"/>
              <a:t> </a:t>
            </a:r>
            <a:r>
              <a:rPr lang="en-US" sz="3100" dirty="0" err="1" smtClean="0"/>
              <a:t>informasi</a:t>
            </a:r>
            <a:r>
              <a:rPr lang="en-US" sz="3100" dirty="0" smtClean="0"/>
              <a:t> </a:t>
            </a:r>
            <a:r>
              <a:rPr lang="en-US" sz="3100" dirty="0" err="1" smtClean="0"/>
              <a:t>geografiS</a:t>
            </a:r>
            <a:r>
              <a:rPr lang="en-US" sz="3100" dirty="0" smtClean="0"/>
              <a:t> (</a:t>
            </a:r>
            <a:r>
              <a:rPr lang="en-US" sz="3100" dirty="0" err="1" smtClean="0"/>
              <a:t>gis</a:t>
            </a:r>
            <a:r>
              <a:rPr lang="en-US" sz="3100" dirty="0" smtClean="0"/>
              <a:t>)</a:t>
            </a:r>
            <a:endParaRPr lang="id-ID" dirty="0"/>
          </a:p>
        </p:txBody>
      </p:sp>
      <p:pic>
        <p:nvPicPr>
          <p:cNvPr id="6147" name="Picture 3"/>
          <p:cNvPicPr>
            <a:picLocks noChangeAspect="1" noChangeArrowheads="1"/>
          </p:cNvPicPr>
          <p:nvPr/>
        </p:nvPicPr>
        <p:blipFill>
          <a:blip r:embed="rId2"/>
          <a:srcRect l="23750" t="26042" r="21875" b="12500"/>
          <a:stretch>
            <a:fillRect/>
          </a:stretch>
        </p:blipFill>
        <p:spPr bwMode="auto">
          <a:xfrm>
            <a:off x="106680" y="1641366"/>
            <a:ext cx="8915400" cy="50642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304800"/>
            <a:ext cx="7772400" cy="1143000"/>
          </a:xfrm>
        </p:spPr>
        <p:txBody>
          <a:bodyPr/>
          <a:lstStyle/>
          <a:p>
            <a:pPr algn="l"/>
            <a:r>
              <a:rPr lang="en-US"/>
              <a:t>Overlays</a:t>
            </a:r>
          </a:p>
        </p:txBody>
      </p:sp>
      <p:sp>
        <p:nvSpPr>
          <p:cNvPr id="63491" name="Rectangle 3"/>
          <p:cNvSpPr>
            <a:spLocks noGrp="1" noChangeArrowheads="1"/>
          </p:cNvSpPr>
          <p:nvPr>
            <p:ph type="body" idx="1"/>
          </p:nvPr>
        </p:nvSpPr>
        <p:spPr>
          <a:xfrm>
            <a:off x="685800" y="1600200"/>
            <a:ext cx="7772400" cy="4572000"/>
          </a:xfrm>
        </p:spPr>
        <p:txBody>
          <a:bodyPr/>
          <a:lstStyle/>
          <a:p>
            <a:r>
              <a:rPr lang="en-US" sz="2200"/>
              <a:t>Layer: A thematic plane of GIS features containing geographically and logically related data</a:t>
            </a:r>
          </a:p>
          <a:p>
            <a:r>
              <a:rPr lang="en-US" sz="2000"/>
              <a:t>Overlaying involves superimposing two or more map layers to produce a new map layer.</a:t>
            </a:r>
          </a:p>
          <a:p>
            <a:r>
              <a:rPr lang="en-US" sz="1800"/>
              <a:t>Example: a new genetically engineered variety of wheat grows well in dry environments, with long growing seasons and alkaline soils. Given the availability of data on the length of the growing season, moisture regime and soil alkalinity, where is the best place to plant the wheat? </a:t>
            </a:r>
          </a:p>
          <a:p>
            <a:pPr lvl="1"/>
            <a:r>
              <a:rPr lang="en-US" sz="1600"/>
              <a:t>overlaying (superimposing) several maps showing (separately) water-budget, growing season length, soil pH, sodium content, and so on. The GIS analysis can establish the locations where all the favorable soil conditions coincide, as the places where the wheat will grow best.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2"/>
          <p:cNvGraphicFramePr>
            <a:graphicFrameLocks noChangeAspect="1"/>
          </p:cNvGraphicFramePr>
          <p:nvPr/>
        </p:nvGraphicFramePr>
        <p:xfrm>
          <a:off x="304800" y="228600"/>
          <a:ext cx="8610600" cy="6459538"/>
        </p:xfrm>
        <a:graphic>
          <a:graphicData uri="http://schemas.openxmlformats.org/presentationml/2006/ole">
            <p:oleObj spid="_x0000_s8194" name="Photo Editor Photo" r:id="rId3" imgW="7803556" imgH="5852667" progId="MSPhotoEd.3">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noChangeAspect="1"/>
          </p:cNvGraphicFramePr>
          <p:nvPr/>
        </p:nvGraphicFramePr>
        <p:xfrm>
          <a:off x="228600" y="179388"/>
          <a:ext cx="8763000" cy="6556375"/>
        </p:xfrm>
        <a:graphic>
          <a:graphicData uri="http://schemas.openxmlformats.org/presentationml/2006/ole">
            <p:oleObj spid="_x0000_s9218" name="Photo Editor Photo" r:id="rId3" imgW="6081287" imgH="4549534" progId="MSPhotoEd.3">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9E4250C-E229-4173-827F-993858EB3CEC}" type="slidenum">
              <a:rPr lang="en-US"/>
              <a:pPr/>
              <a:t>43</a:t>
            </a:fld>
            <a:endParaRPr lang="en-US"/>
          </a:p>
        </p:txBody>
      </p:sp>
      <p:sp>
        <p:nvSpPr>
          <p:cNvPr id="20482" name="Rectangle 2"/>
          <p:cNvSpPr>
            <a:spLocks noGrp="1" noChangeArrowheads="1"/>
          </p:cNvSpPr>
          <p:nvPr>
            <p:ph type="title"/>
          </p:nvPr>
        </p:nvSpPr>
        <p:spPr>
          <a:noFill/>
          <a:ln/>
        </p:spPr>
        <p:txBody>
          <a:bodyPr lIns="92075" tIns="46038" rIns="92075" bIns="46038"/>
          <a:lstStyle/>
          <a:p>
            <a:r>
              <a:rPr lang="en-GB" b="1"/>
              <a:t>The benefits of GIS include:</a:t>
            </a:r>
          </a:p>
        </p:txBody>
      </p:sp>
      <p:sp>
        <p:nvSpPr>
          <p:cNvPr id="20483" name="Rectangle 3"/>
          <p:cNvSpPr>
            <a:spLocks noGrp="1" noChangeArrowheads="1"/>
          </p:cNvSpPr>
          <p:nvPr>
            <p:ph type="body" idx="1"/>
          </p:nvPr>
        </p:nvSpPr>
        <p:spPr>
          <a:noFill/>
          <a:ln/>
        </p:spPr>
        <p:txBody>
          <a:bodyPr lIns="92075" tIns="46038" rIns="92075" bIns="46038"/>
          <a:lstStyle/>
          <a:p>
            <a:r>
              <a:rPr lang="en-GB"/>
              <a:t>Better information management</a:t>
            </a:r>
          </a:p>
          <a:p>
            <a:endParaRPr lang="en-GB"/>
          </a:p>
          <a:p>
            <a:r>
              <a:rPr lang="en-GB"/>
              <a:t>Higher quality analysis</a:t>
            </a:r>
          </a:p>
          <a:p>
            <a:endParaRPr lang="en-GB"/>
          </a:p>
          <a:p>
            <a:r>
              <a:rPr lang="en-GB"/>
              <a:t>Ability to carry out “what if?” scenarios</a:t>
            </a:r>
          </a:p>
          <a:p>
            <a:endParaRPr lang="en-GB"/>
          </a:p>
          <a:p>
            <a:r>
              <a:rPr lang="en-GB"/>
              <a:t>Improve project efficiency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5B5FB25-1EFA-4238-A538-875C1B833463}" type="slidenum">
              <a:rPr lang="en-US"/>
              <a:pPr/>
              <a:t>44</a:t>
            </a:fld>
            <a:endParaRPr lang="en-US"/>
          </a:p>
        </p:txBody>
      </p:sp>
      <p:sp>
        <p:nvSpPr>
          <p:cNvPr id="22530" name="Rectangle 2"/>
          <p:cNvSpPr>
            <a:spLocks noGrp="1" noChangeArrowheads="1"/>
          </p:cNvSpPr>
          <p:nvPr>
            <p:ph type="title"/>
          </p:nvPr>
        </p:nvSpPr>
        <p:spPr>
          <a:noFill/>
          <a:ln/>
        </p:spPr>
        <p:txBody>
          <a:bodyPr lIns="92075" tIns="46038" rIns="92075" bIns="46038"/>
          <a:lstStyle/>
          <a:p>
            <a:r>
              <a:rPr lang="en-GB" dirty="0" err="1" smtClean="0"/>
              <a:t>Aplikasi</a:t>
            </a:r>
            <a:r>
              <a:rPr lang="en-GB" dirty="0" smtClean="0"/>
              <a:t> </a:t>
            </a:r>
            <a:r>
              <a:rPr lang="en-GB" dirty="0" smtClean="0"/>
              <a:t>GIS</a:t>
            </a:r>
            <a:endParaRPr lang="en-GB" dirty="0"/>
          </a:p>
        </p:txBody>
      </p:sp>
      <p:sp>
        <p:nvSpPr>
          <p:cNvPr id="22531" name="Rectangle 3"/>
          <p:cNvSpPr>
            <a:spLocks noGrp="1" noChangeArrowheads="1"/>
          </p:cNvSpPr>
          <p:nvPr>
            <p:ph type="body" idx="1"/>
          </p:nvPr>
        </p:nvSpPr>
        <p:spPr>
          <a:noFill/>
          <a:ln/>
        </p:spPr>
        <p:txBody>
          <a:bodyPr lIns="92075" tIns="46038" rIns="92075" bIns="46038"/>
          <a:lstStyle/>
          <a:p>
            <a:r>
              <a:rPr lang="en-GB" dirty="0"/>
              <a:t>Facilities management</a:t>
            </a:r>
          </a:p>
          <a:p>
            <a:r>
              <a:rPr lang="en-GB" dirty="0"/>
              <a:t>Marketing and retailing</a:t>
            </a:r>
          </a:p>
          <a:p>
            <a:r>
              <a:rPr lang="en-GB" dirty="0"/>
              <a:t>Environmental</a:t>
            </a:r>
          </a:p>
          <a:p>
            <a:r>
              <a:rPr lang="en-GB" dirty="0"/>
              <a:t>Transport/vehicle routing</a:t>
            </a:r>
          </a:p>
          <a:p>
            <a:r>
              <a:rPr lang="en-GB" dirty="0"/>
              <a:t>Health</a:t>
            </a:r>
          </a:p>
          <a:p>
            <a:r>
              <a:rPr lang="en-GB" dirty="0"/>
              <a:t>Insurance</a:t>
            </a:r>
          </a:p>
          <a:p>
            <a:pPr>
              <a:buFontTx/>
              <a:buNone/>
            </a:pPr>
            <a:r>
              <a:rPr lang="en-GB" dirty="0"/>
              <a:t>	</a:t>
            </a:r>
            <a:r>
              <a:rPr lang="en-GB" dirty="0" err="1" smtClean="0"/>
              <a:t>dan</a:t>
            </a:r>
            <a:r>
              <a:rPr lang="en-GB" dirty="0" smtClean="0"/>
              <a:t> </a:t>
            </a:r>
            <a:r>
              <a:rPr lang="en-GB" dirty="0" err="1" smtClean="0"/>
              <a:t>sebagainya</a:t>
            </a:r>
            <a:r>
              <a:rPr lang="en-GB" dirty="0" smtClean="0"/>
              <a:t>. </a:t>
            </a:r>
            <a:r>
              <a:rPr lang="en-GB" dirty="0"/>
              <a:t>. .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lstStyle/>
          <a:p>
            <a:pPr algn="ctr"/>
            <a:r>
              <a:rPr lang="en-US" dirty="0" smtClean="0"/>
              <a:t>SELESAI</a:t>
            </a:r>
            <a:endParaRPr lang="id-ID" dirty="0"/>
          </a:p>
        </p:txBody>
      </p:sp>
      <p:grpSp>
        <p:nvGrpSpPr>
          <p:cNvPr id="4" name="Group 4"/>
          <p:cNvGrpSpPr>
            <a:grpSpLocks/>
          </p:cNvGrpSpPr>
          <p:nvPr/>
        </p:nvGrpSpPr>
        <p:grpSpPr bwMode="auto">
          <a:xfrm>
            <a:off x="2362200" y="1524000"/>
            <a:ext cx="4413250" cy="4483100"/>
            <a:chOff x="1444" y="964"/>
            <a:chExt cx="2780" cy="2824"/>
          </a:xfrm>
        </p:grpSpPr>
        <p:sp>
          <p:nvSpPr>
            <p:cNvPr id="5" name="Rectangle 5"/>
            <p:cNvSpPr>
              <a:spLocks noChangeArrowheads="1"/>
            </p:cNvSpPr>
            <p:nvPr/>
          </p:nvSpPr>
          <p:spPr bwMode="auto">
            <a:xfrm>
              <a:off x="1444" y="964"/>
              <a:ext cx="2776" cy="2824"/>
            </a:xfrm>
            <a:prstGeom prst="rect">
              <a:avLst/>
            </a:prstGeom>
            <a:noFill/>
            <a:ln w="12700">
              <a:noFill/>
              <a:miter lim="800000"/>
              <a:headEnd/>
              <a:tailEnd/>
            </a:ln>
          </p:spPr>
          <p:txBody>
            <a:bodyPr wrap="none" anchor="ctr"/>
            <a:lstStyle/>
            <a:p>
              <a:endParaRPr lang="id-ID"/>
            </a:p>
          </p:txBody>
        </p:sp>
        <p:pic>
          <p:nvPicPr>
            <p:cNvPr id="6" name="Picture 6"/>
            <p:cNvPicPr>
              <a:picLocks noChangeArrowheads="1"/>
            </p:cNvPicPr>
            <p:nvPr/>
          </p:nvPicPr>
          <p:blipFill>
            <a:blip r:embed="rId2"/>
            <a:srcRect/>
            <a:stretch>
              <a:fillRect/>
            </a:stretch>
          </p:blipFill>
          <p:spPr bwMode="auto">
            <a:xfrm>
              <a:off x="1448" y="992"/>
              <a:ext cx="2776" cy="2688"/>
            </a:xfrm>
            <a:prstGeom prst="rect">
              <a:avLst/>
            </a:prstGeom>
            <a:noFill/>
            <a:ln w="12700">
              <a:noFill/>
              <a:miter lim="800000"/>
              <a:headEnd/>
              <a:tailEnd/>
            </a:ln>
          </p:spPr>
        </p:pic>
      </p:grpSp>
      <p:sp>
        <p:nvSpPr>
          <p:cNvPr id="7" name="Title 1"/>
          <p:cNvSpPr txBox="1">
            <a:spLocks/>
          </p:cNvSpPr>
          <p:nvPr/>
        </p:nvSpPr>
        <p:spPr>
          <a:xfrm>
            <a:off x="228600" y="5715000"/>
            <a:ext cx="8686800" cy="838200"/>
          </a:xfrm>
          <a:prstGeom prst="rect">
            <a:avLst/>
          </a:prstGeom>
        </p:spPr>
        <p:txBody>
          <a:bodyPr vert="horz"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cap="all" dirty="0" smtClean="0">
                <a:solidFill>
                  <a:schemeClr val="tx2"/>
                </a:solidFill>
                <a:effectLst>
                  <a:reflection blurRad="12700" stA="48000" endA="300" endPos="55000" dir="5400000" sy="-90000" algn="bl" rotWithShape="0"/>
                </a:effectLst>
                <a:latin typeface="+mj-lt"/>
                <a:ea typeface="+mj-ea"/>
                <a:cs typeface="+mj-cs"/>
              </a:rPr>
              <a:t>ILMU </a:t>
            </a:r>
            <a:r>
              <a:rPr lang="en-US" sz="3600" cap="all" dirty="0" err="1" smtClean="0">
                <a:solidFill>
                  <a:schemeClr val="tx2"/>
                </a:solidFill>
                <a:effectLst>
                  <a:reflection blurRad="12700" stA="48000" endA="300" endPos="55000" dir="5400000" sy="-90000" algn="bl" rotWithShape="0"/>
                </a:effectLst>
                <a:latin typeface="+mj-lt"/>
                <a:ea typeface="+mj-ea"/>
                <a:cs typeface="+mj-cs"/>
              </a:rPr>
              <a:t>tidak</a:t>
            </a:r>
            <a:r>
              <a:rPr lang="en-US" sz="3600" cap="all" dirty="0" smtClean="0">
                <a:solidFill>
                  <a:schemeClr val="tx2"/>
                </a:solidFill>
                <a:effectLst>
                  <a:reflection blurRad="12700" stA="48000" endA="300" endPos="55000" dir="5400000" sy="-90000" algn="bl" rotWithShape="0"/>
                </a:effectLst>
                <a:latin typeface="+mj-lt"/>
                <a:ea typeface="+mj-ea"/>
                <a:cs typeface="+mj-cs"/>
              </a:rPr>
              <a:t> </a:t>
            </a:r>
            <a:r>
              <a:rPr lang="en-US" sz="3600" cap="all" dirty="0" err="1" smtClean="0">
                <a:solidFill>
                  <a:schemeClr val="tx2"/>
                </a:solidFill>
                <a:effectLst>
                  <a:reflection blurRad="12700" stA="48000" endA="300" endPos="55000" dir="5400000" sy="-90000" algn="bl" rotWithShape="0"/>
                </a:effectLst>
                <a:latin typeface="+mj-lt"/>
                <a:ea typeface="+mj-ea"/>
                <a:cs typeface="+mj-cs"/>
              </a:rPr>
              <a:t>akan</a:t>
            </a:r>
            <a:r>
              <a:rPr lang="en-US" sz="3600" cap="all" dirty="0" smtClean="0">
                <a:solidFill>
                  <a:schemeClr val="tx2"/>
                </a:solidFill>
                <a:effectLst>
                  <a:reflection blurRad="12700" stA="48000" endA="300" endPos="55000" dir="5400000" sy="-90000" algn="bl" rotWithShape="0"/>
                </a:effectLst>
                <a:latin typeface="+mj-lt"/>
                <a:ea typeface="+mj-ea"/>
                <a:cs typeface="+mj-cs"/>
              </a:rPr>
              <a:t> </a:t>
            </a:r>
            <a:r>
              <a:rPr lang="en-US" sz="3600" cap="all" dirty="0" err="1" smtClean="0">
                <a:solidFill>
                  <a:schemeClr val="tx2"/>
                </a:solidFill>
                <a:effectLst>
                  <a:reflection blurRad="12700" stA="48000" endA="300" endPos="55000" dir="5400000" sy="-90000" algn="bl" rotWithShape="0"/>
                </a:effectLst>
                <a:latin typeface="+mj-lt"/>
                <a:ea typeface="+mj-ea"/>
                <a:cs typeface="+mj-cs"/>
              </a:rPr>
              <a:t>bermanfaat</a:t>
            </a:r>
            <a:r>
              <a:rPr lang="en-US" sz="3600" cap="all" dirty="0" smtClean="0">
                <a:solidFill>
                  <a:schemeClr val="tx2"/>
                </a:solidFill>
                <a:effectLst>
                  <a:reflection blurRad="12700" stA="48000" endA="300" endPos="55000" dir="5400000" sy="-90000" algn="bl" rotWithShape="0"/>
                </a:effectLst>
                <a:latin typeface="+mj-lt"/>
                <a:ea typeface="+mj-ea"/>
                <a:cs typeface="+mj-cs"/>
              </a:rPr>
              <a:t> </a:t>
            </a:r>
            <a:r>
              <a:rPr lang="en-US" sz="3600" cap="all" dirty="0" err="1" smtClean="0">
                <a:solidFill>
                  <a:schemeClr val="tx2"/>
                </a:solidFill>
                <a:effectLst>
                  <a:reflection blurRad="12700" stA="48000" endA="300" endPos="55000" dir="5400000" sy="-90000" algn="bl" rotWithShape="0"/>
                </a:effectLst>
                <a:latin typeface="+mj-lt"/>
                <a:ea typeface="+mj-ea"/>
                <a:cs typeface="+mj-cs"/>
              </a:rPr>
              <a:t>bila</a:t>
            </a:r>
            <a:r>
              <a:rPr lang="en-US" sz="3600" cap="all" dirty="0" smtClean="0">
                <a:solidFill>
                  <a:schemeClr val="tx2"/>
                </a:solidFill>
                <a:effectLst>
                  <a:reflection blurRad="12700" stA="48000" endA="300" endPos="55000" dir="5400000" sy="-90000" algn="bl" rotWithShape="0"/>
                </a:effectLst>
                <a:latin typeface="+mj-lt"/>
                <a:ea typeface="+mj-ea"/>
                <a:cs typeface="+mj-cs"/>
              </a:rPr>
              <a:t> </a:t>
            </a:r>
            <a:r>
              <a:rPr lang="en-US" sz="3600" cap="all" dirty="0" err="1" smtClean="0">
                <a:solidFill>
                  <a:schemeClr val="tx2"/>
                </a:solidFill>
                <a:effectLst>
                  <a:reflection blurRad="12700" stA="48000" endA="300" endPos="55000" dir="5400000" sy="-90000" algn="bl" rotWithShape="0"/>
                </a:effectLst>
                <a:latin typeface="+mj-lt"/>
                <a:ea typeface="+mj-ea"/>
                <a:cs typeface="+mj-cs"/>
              </a:rPr>
              <a:t>tidak</a:t>
            </a:r>
            <a:r>
              <a:rPr lang="en-US" sz="3600" cap="all" dirty="0" smtClean="0">
                <a:solidFill>
                  <a:schemeClr val="tx2"/>
                </a:solidFill>
                <a:effectLst>
                  <a:reflection blurRad="12700" stA="48000" endA="300" endPos="55000" dir="5400000" sy="-90000" algn="bl" rotWithShape="0"/>
                </a:effectLst>
                <a:latin typeface="+mj-lt"/>
                <a:ea typeface="+mj-ea"/>
                <a:cs typeface="+mj-cs"/>
              </a:rPr>
              <a:t> </a:t>
            </a:r>
            <a:r>
              <a:rPr lang="en-US" sz="3600" cap="all" dirty="0" err="1" smtClean="0">
                <a:solidFill>
                  <a:schemeClr val="tx2"/>
                </a:solidFill>
                <a:effectLst>
                  <a:reflection blurRad="12700" stA="48000" endA="300" endPos="55000" dir="5400000" sy="-90000" algn="bl" rotWithShape="0"/>
                </a:effectLst>
                <a:latin typeface="+mj-lt"/>
                <a:ea typeface="+mj-ea"/>
                <a:cs typeface="+mj-cs"/>
              </a:rPr>
              <a:t>diamalkan</a:t>
            </a:r>
            <a:endParaRPr kumimoji="0" lang="id-ID"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l="16250" t="37500" r="50625" b="21875"/>
          <a:stretch>
            <a:fillRect/>
          </a:stretch>
        </p:blipFill>
        <p:spPr bwMode="auto">
          <a:xfrm>
            <a:off x="228600" y="228600"/>
            <a:ext cx="8686800" cy="1219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solidFill>
                  <a:srgbClr val="FFFF00"/>
                </a:solidFill>
              </a:rPr>
              <a:t>METODE PENGKOMUNIKASIAN</a:t>
            </a:r>
            <a:endParaRPr lang="id-ID" dirty="0">
              <a:solidFill>
                <a:srgbClr val="FFFF00"/>
              </a:solidFill>
            </a:endParaRPr>
          </a:p>
        </p:txBody>
      </p:sp>
      <p:sp>
        <p:nvSpPr>
          <p:cNvPr id="3" name="Content Placeholder 2"/>
          <p:cNvSpPr>
            <a:spLocks noGrp="1"/>
          </p:cNvSpPr>
          <p:nvPr>
            <p:ph idx="1"/>
          </p:nvPr>
        </p:nvSpPr>
        <p:spPr>
          <a:xfrm>
            <a:off x="304800" y="1554162"/>
            <a:ext cx="8686800" cy="5075238"/>
          </a:xfrm>
        </p:spPr>
        <p:txBody>
          <a:bodyPr>
            <a:normAutofit fontScale="92500" lnSpcReduction="10000"/>
          </a:bodyPr>
          <a:lstStyle/>
          <a:p>
            <a:pPr marL="182563" indent="-182563"/>
            <a:r>
              <a:rPr lang="en-US" dirty="0" err="1" smtClean="0"/>
              <a:t>Salah</a:t>
            </a:r>
            <a:r>
              <a:rPr lang="en-US" dirty="0" smtClean="0"/>
              <a:t> </a:t>
            </a:r>
            <a:r>
              <a:rPr lang="en-US" dirty="0" err="1" smtClean="0"/>
              <a:t>satu</a:t>
            </a:r>
            <a:r>
              <a:rPr lang="en-US" dirty="0" smtClean="0"/>
              <a:t> </a:t>
            </a:r>
            <a:r>
              <a:rPr lang="en-US" dirty="0" err="1" smtClean="0"/>
              <a:t>bentuk</a:t>
            </a:r>
            <a:r>
              <a:rPr lang="en-US" dirty="0" smtClean="0"/>
              <a:t> </a:t>
            </a:r>
            <a:r>
              <a:rPr lang="en-US" dirty="0" err="1" smtClean="0"/>
              <a:t>pengkomunikasian</a:t>
            </a:r>
            <a:r>
              <a:rPr lang="en-US" dirty="0" smtClean="0"/>
              <a:t> </a:t>
            </a:r>
            <a:r>
              <a:rPr lang="en-US" dirty="0" err="1" smtClean="0"/>
              <a:t>itu</a:t>
            </a:r>
            <a:r>
              <a:rPr lang="en-US" dirty="0" smtClean="0"/>
              <a:t> </a:t>
            </a:r>
            <a:r>
              <a:rPr lang="en-US" dirty="0" err="1" smtClean="0"/>
              <a:t>adalah</a:t>
            </a:r>
            <a:r>
              <a:rPr lang="en-US" dirty="0" smtClean="0"/>
              <a:t> </a:t>
            </a:r>
            <a:r>
              <a:rPr lang="en-US" dirty="0" err="1" smtClean="0"/>
              <a:t>dalam</a:t>
            </a:r>
            <a:r>
              <a:rPr lang="en-US" dirty="0" smtClean="0"/>
              <a:t> </a:t>
            </a:r>
            <a:r>
              <a:rPr lang="en-US" dirty="0" err="1" smtClean="0"/>
              <a:t>bentuk</a:t>
            </a:r>
            <a:r>
              <a:rPr lang="en-US" dirty="0" smtClean="0"/>
              <a:t> </a:t>
            </a:r>
            <a:r>
              <a:rPr lang="en-US" dirty="0" err="1" smtClean="0"/>
              <a:t>visualisasi</a:t>
            </a:r>
            <a:r>
              <a:rPr lang="en-US" dirty="0" smtClean="0"/>
              <a:t>/</a:t>
            </a:r>
            <a:r>
              <a:rPr lang="en-US" dirty="0" err="1" smtClean="0"/>
              <a:t>pencitraan</a:t>
            </a:r>
            <a:r>
              <a:rPr lang="en-US" dirty="0" smtClean="0"/>
              <a:t>.</a:t>
            </a:r>
          </a:p>
          <a:p>
            <a:pPr marL="182563" indent="-182563" algn="just"/>
            <a:r>
              <a:rPr lang="en-US" dirty="0" err="1" smtClean="0"/>
              <a:t>Visualisasi</a:t>
            </a:r>
            <a:r>
              <a:rPr lang="en-US" dirty="0" smtClean="0"/>
              <a:t> </a:t>
            </a:r>
            <a:r>
              <a:rPr lang="en-US" dirty="0" err="1" smtClean="0"/>
              <a:t>informasi</a:t>
            </a:r>
            <a:r>
              <a:rPr lang="en-US" dirty="0" smtClean="0"/>
              <a:t> </a:t>
            </a:r>
            <a:r>
              <a:rPr lang="en-US" dirty="0" err="1" smtClean="0"/>
              <a:t>merepresentasikan</a:t>
            </a:r>
            <a:r>
              <a:rPr lang="en-US" dirty="0" smtClean="0"/>
              <a:t> data yang </a:t>
            </a:r>
            <a:r>
              <a:rPr lang="en-US" dirty="0" err="1" smtClean="0"/>
              <a:t>telah</a:t>
            </a:r>
            <a:r>
              <a:rPr lang="en-US" dirty="0" smtClean="0"/>
              <a:t> </a:t>
            </a:r>
            <a:r>
              <a:rPr lang="en-US" dirty="0" err="1" smtClean="0"/>
              <a:t>diolah</a:t>
            </a:r>
            <a:r>
              <a:rPr lang="en-US" dirty="0" smtClean="0"/>
              <a:t> </a:t>
            </a:r>
            <a:r>
              <a:rPr lang="en-US" dirty="0" err="1" smtClean="0"/>
              <a:t>menggunakan</a:t>
            </a:r>
            <a:r>
              <a:rPr lang="en-US" dirty="0" smtClean="0"/>
              <a:t> </a:t>
            </a:r>
            <a:r>
              <a:rPr lang="en-US" dirty="0" err="1" smtClean="0"/>
              <a:t>berbagai</a:t>
            </a:r>
            <a:r>
              <a:rPr lang="en-US" dirty="0" smtClean="0"/>
              <a:t> </a:t>
            </a:r>
            <a:r>
              <a:rPr lang="en-US" dirty="0" err="1" smtClean="0"/>
              <a:t>macam</a:t>
            </a:r>
            <a:r>
              <a:rPr lang="en-US" dirty="0" smtClean="0"/>
              <a:t> </a:t>
            </a:r>
            <a:r>
              <a:rPr lang="en-US" dirty="0" err="1" smtClean="0"/>
              <a:t>perangkat</a:t>
            </a:r>
            <a:r>
              <a:rPr lang="en-US" dirty="0" smtClean="0"/>
              <a:t> </a:t>
            </a:r>
            <a:r>
              <a:rPr lang="en-US" dirty="0" err="1" smtClean="0"/>
              <a:t>pengolahan</a:t>
            </a:r>
            <a:r>
              <a:rPr lang="en-US" dirty="0" smtClean="0"/>
              <a:t> </a:t>
            </a:r>
            <a:r>
              <a:rPr lang="en-US" dirty="0" err="1" smtClean="0"/>
              <a:t>citra</a:t>
            </a:r>
            <a:r>
              <a:rPr lang="en-US" dirty="0" smtClean="0"/>
              <a:t> (hardware, software </a:t>
            </a:r>
            <a:r>
              <a:rPr lang="en-US" dirty="0" err="1" smtClean="0"/>
              <a:t>dan</a:t>
            </a:r>
            <a:r>
              <a:rPr lang="en-US" dirty="0" smtClean="0"/>
              <a:t> </a:t>
            </a:r>
            <a:r>
              <a:rPr lang="en-US" dirty="0" err="1" smtClean="0"/>
              <a:t>brainware</a:t>
            </a:r>
            <a:r>
              <a:rPr lang="en-US" dirty="0" smtClean="0"/>
              <a:t>) .</a:t>
            </a:r>
          </a:p>
          <a:p>
            <a:pPr marL="182563" indent="-182563" algn="just"/>
            <a:r>
              <a:rPr lang="en-US" dirty="0" err="1" smtClean="0"/>
              <a:t>Selanjutnya</a:t>
            </a:r>
            <a:r>
              <a:rPr lang="en-US" dirty="0" smtClean="0"/>
              <a:t> </a:t>
            </a:r>
            <a:r>
              <a:rPr lang="en-US" dirty="0" err="1" smtClean="0"/>
              <a:t>disajikan</a:t>
            </a:r>
            <a:r>
              <a:rPr lang="en-US" dirty="0" smtClean="0"/>
              <a:t> </a:t>
            </a:r>
            <a:r>
              <a:rPr lang="en-US" dirty="0" err="1" smtClean="0"/>
              <a:t>dalam</a:t>
            </a:r>
            <a:r>
              <a:rPr lang="en-US" dirty="0" smtClean="0"/>
              <a:t> </a:t>
            </a:r>
            <a:r>
              <a:rPr lang="en-US" dirty="0" err="1" smtClean="0"/>
              <a:t>bentuk</a:t>
            </a:r>
            <a:r>
              <a:rPr lang="en-US" dirty="0" smtClean="0"/>
              <a:t> visual </a:t>
            </a:r>
            <a:r>
              <a:rPr lang="en-US" dirty="0" err="1" smtClean="0"/>
              <a:t>berupa</a:t>
            </a:r>
            <a:r>
              <a:rPr lang="en-US" dirty="0" smtClean="0"/>
              <a:t> </a:t>
            </a:r>
            <a:r>
              <a:rPr lang="en-US" dirty="0" err="1" smtClean="0"/>
              <a:t>teks</a:t>
            </a:r>
            <a:r>
              <a:rPr lang="en-US" dirty="0" smtClean="0"/>
              <a:t>, </a:t>
            </a:r>
            <a:r>
              <a:rPr lang="en-US" dirty="0" err="1" smtClean="0"/>
              <a:t>gambar</a:t>
            </a:r>
            <a:r>
              <a:rPr lang="en-US" dirty="0" smtClean="0"/>
              <a:t>, </a:t>
            </a:r>
            <a:r>
              <a:rPr lang="en-US" dirty="0" err="1" smtClean="0"/>
              <a:t>warna</a:t>
            </a:r>
            <a:r>
              <a:rPr lang="en-US" dirty="0" smtClean="0"/>
              <a:t>, </a:t>
            </a:r>
            <a:r>
              <a:rPr lang="en-US" dirty="0" err="1" smtClean="0"/>
              <a:t>bangun</a:t>
            </a:r>
            <a:r>
              <a:rPr lang="en-US" dirty="0" smtClean="0"/>
              <a:t>, diagram, </a:t>
            </a:r>
            <a:r>
              <a:rPr lang="en-US" dirty="0" err="1" smtClean="0"/>
              <a:t>dan</a:t>
            </a:r>
            <a:r>
              <a:rPr lang="en-US" dirty="0" smtClean="0"/>
              <a:t> </a:t>
            </a:r>
            <a:r>
              <a:rPr lang="en-US" dirty="0" err="1" smtClean="0"/>
              <a:t>kombinasinya</a:t>
            </a:r>
            <a:r>
              <a:rPr lang="en-US" dirty="0" smtClean="0"/>
              <a:t>.</a:t>
            </a:r>
          </a:p>
          <a:p>
            <a:pPr marL="182563" indent="-182563" algn="just"/>
            <a:r>
              <a:rPr lang="en-US" dirty="0" err="1" smtClean="0"/>
              <a:t>Salah</a:t>
            </a:r>
            <a:r>
              <a:rPr lang="en-US" dirty="0" smtClean="0"/>
              <a:t> </a:t>
            </a:r>
            <a:r>
              <a:rPr lang="en-US" dirty="0" err="1" smtClean="0"/>
              <a:t>satu</a:t>
            </a:r>
            <a:r>
              <a:rPr lang="en-US" dirty="0" smtClean="0"/>
              <a:t> </a:t>
            </a:r>
            <a:r>
              <a:rPr lang="en-US" dirty="0" err="1" smtClean="0"/>
              <a:t>bentuk</a:t>
            </a:r>
            <a:r>
              <a:rPr lang="en-US" dirty="0" smtClean="0"/>
              <a:t> </a:t>
            </a:r>
            <a:r>
              <a:rPr lang="en-US" dirty="0" err="1" smtClean="0"/>
              <a:t>kombinasi</a:t>
            </a:r>
            <a:r>
              <a:rPr lang="en-US" dirty="0" smtClean="0"/>
              <a:t> </a:t>
            </a:r>
            <a:r>
              <a:rPr lang="en-US" dirty="0" err="1" smtClean="0"/>
              <a:t>ini</a:t>
            </a:r>
            <a:r>
              <a:rPr lang="en-US" dirty="0" smtClean="0"/>
              <a:t> </a:t>
            </a:r>
            <a:r>
              <a:rPr lang="en-US" dirty="0" err="1" smtClean="0"/>
              <a:t>adalah</a:t>
            </a:r>
            <a:r>
              <a:rPr lang="en-US" dirty="0" smtClean="0"/>
              <a:t> </a:t>
            </a:r>
            <a:r>
              <a:rPr lang="en-US" dirty="0" err="1" smtClean="0"/>
              <a:t>visualisasi</a:t>
            </a:r>
            <a:r>
              <a:rPr lang="en-US" dirty="0" smtClean="0"/>
              <a:t> </a:t>
            </a:r>
            <a:r>
              <a:rPr lang="en-US" dirty="0" err="1" smtClean="0"/>
              <a:t>georeferensi</a:t>
            </a:r>
            <a:r>
              <a:rPr lang="en-US" dirty="0" smtClean="0"/>
              <a:t> </a:t>
            </a:r>
            <a:r>
              <a:rPr lang="en-US" dirty="0" err="1" smtClean="0"/>
              <a:t>dalam</a:t>
            </a:r>
            <a:r>
              <a:rPr lang="en-US" dirty="0" smtClean="0"/>
              <a:t> </a:t>
            </a:r>
            <a:r>
              <a:rPr lang="en-US" dirty="0" err="1" smtClean="0"/>
              <a:t>bentuk</a:t>
            </a:r>
            <a:r>
              <a:rPr lang="en-US" dirty="0" smtClean="0"/>
              <a:t> </a:t>
            </a:r>
            <a:r>
              <a:rPr lang="en-US" dirty="0" err="1" smtClean="0"/>
              <a:t>peta</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a:ln w="38100">
            <a:solidFill>
              <a:srgbClr val="00B050"/>
            </a:solidFill>
          </a:ln>
        </p:spPr>
        <p:txBody>
          <a:bodyPr>
            <a:normAutofit fontScale="85000" lnSpcReduction="10000"/>
          </a:bodyPr>
          <a:lstStyle/>
          <a:p>
            <a:pPr marL="0" indent="0" algn="just">
              <a:buFont typeface="Wingdings" pitchFamily="2" charset="2"/>
              <a:buChar char="Ø"/>
            </a:pPr>
            <a:r>
              <a:rPr lang="id-ID" dirty="0" smtClean="0"/>
              <a:t>Dalam  dunia  IT,  bentuk  visualisasi  georeferensi  dapat  diperoleh  dengan  adanya </a:t>
            </a:r>
            <a:r>
              <a:rPr lang="id-ID" dirty="0" smtClean="0"/>
              <a:t>Geographic </a:t>
            </a:r>
            <a:r>
              <a:rPr lang="id-ID" dirty="0" smtClean="0"/>
              <a:t>Information System (GIS) atau  Sistem Informasi Geografis  (SIG).  </a:t>
            </a:r>
            <a:endParaRPr lang="en-US" dirty="0" smtClean="0"/>
          </a:p>
          <a:p>
            <a:pPr marL="0" indent="0" algn="just">
              <a:buFont typeface="Wingdings" pitchFamily="2" charset="2"/>
              <a:buChar char="Ø"/>
            </a:pPr>
            <a:r>
              <a:rPr lang="en-US" dirty="0" smtClean="0"/>
              <a:t>GIS</a:t>
            </a:r>
            <a:r>
              <a:rPr lang="id-ID" dirty="0" smtClean="0"/>
              <a:t>  </a:t>
            </a:r>
            <a:r>
              <a:rPr lang="id-ID" dirty="0" smtClean="0"/>
              <a:t>merupakan </a:t>
            </a:r>
            <a:r>
              <a:rPr lang="id-ID" dirty="0" smtClean="0"/>
              <a:t>sistem  </a:t>
            </a:r>
            <a:r>
              <a:rPr lang="id-ID" dirty="0" smtClean="0"/>
              <a:t>komputer  dengan  </a:t>
            </a:r>
            <a:r>
              <a:rPr lang="id-ID" dirty="0" smtClean="0"/>
              <a:t>kemampuan</a:t>
            </a:r>
            <a:r>
              <a:rPr lang="en-US" dirty="0" smtClean="0"/>
              <a:t> </a:t>
            </a:r>
            <a:r>
              <a:rPr lang="id-ID" dirty="0" smtClean="0"/>
              <a:t>mengolah,</a:t>
            </a:r>
            <a:r>
              <a:rPr lang="en-US" dirty="0" smtClean="0"/>
              <a:t> </a:t>
            </a:r>
            <a:r>
              <a:rPr lang="id-ID" dirty="0" smtClean="0"/>
              <a:t>menganalisis</a:t>
            </a:r>
            <a:r>
              <a:rPr lang="id-ID" dirty="0" smtClean="0"/>
              <a:t>,  memanipulasi  dan  menyajikan </a:t>
            </a:r>
            <a:r>
              <a:rPr lang="en-US" dirty="0" smtClean="0"/>
              <a:t> </a:t>
            </a:r>
            <a:r>
              <a:rPr lang="id-ID" dirty="0" smtClean="0"/>
              <a:t>data </a:t>
            </a:r>
            <a:r>
              <a:rPr lang="id-ID" dirty="0" smtClean="0"/>
              <a:t>spasial  yang </a:t>
            </a:r>
            <a:r>
              <a:rPr lang="id-ID" dirty="0" smtClean="0"/>
              <a:t>bergeorefe</a:t>
            </a:r>
            <a:r>
              <a:rPr lang="en-US" dirty="0" smtClean="0"/>
              <a:t>re</a:t>
            </a:r>
            <a:r>
              <a:rPr lang="id-ID" dirty="0" smtClean="0"/>
              <a:t>nsi </a:t>
            </a:r>
            <a:r>
              <a:rPr lang="id-ID" dirty="0" smtClean="0"/>
              <a:t>beserta atribut-atributnya.  </a:t>
            </a:r>
            <a:endParaRPr lang="en-US" dirty="0" smtClean="0"/>
          </a:p>
          <a:p>
            <a:pPr marL="0" indent="0" algn="just">
              <a:buFont typeface="Wingdings" pitchFamily="2" charset="2"/>
              <a:buChar char="Ø"/>
            </a:pPr>
            <a:r>
              <a:rPr lang="id-ID" dirty="0" smtClean="0"/>
              <a:t>Data </a:t>
            </a:r>
            <a:r>
              <a:rPr lang="id-ID" dirty="0" smtClean="0"/>
              <a:t>spasial adalah data yang merujuk </a:t>
            </a:r>
            <a:r>
              <a:rPr lang="id-ID" dirty="0" smtClean="0"/>
              <a:t>terhadap </a:t>
            </a:r>
            <a:r>
              <a:rPr lang="id-ID" dirty="0" smtClean="0"/>
              <a:t>lokasi yang mempunyai  koordinat-koordinat geografis  sedangkan atribut adalah detail </a:t>
            </a:r>
            <a:r>
              <a:rPr lang="id-ID" dirty="0" smtClean="0"/>
              <a:t>informasi </a:t>
            </a:r>
            <a:r>
              <a:rPr lang="id-ID" dirty="0" smtClean="0"/>
              <a:t>dari setiap lokasi yang </a:t>
            </a:r>
            <a:r>
              <a:rPr lang="id-ID" dirty="0" smtClean="0"/>
              <a:t>tersedia</a:t>
            </a:r>
            <a:r>
              <a:rPr lang="en-US" dirty="0" smtClean="0"/>
              <a:t>.</a:t>
            </a:r>
            <a:r>
              <a:rPr lang="id-ID" dirty="0" smtClean="0"/>
              <a:t> </a:t>
            </a:r>
            <a:endParaRPr lang="en-US" dirty="0" smtClean="0"/>
          </a:p>
          <a:p>
            <a:pPr marL="0" indent="0" algn="just">
              <a:buFont typeface="Wingdings" pitchFamily="2" charset="2"/>
              <a:buChar char="Ø"/>
            </a:pPr>
            <a:r>
              <a:rPr lang="en-US" dirty="0" smtClean="0"/>
              <a:t>C</a:t>
            </a:r>
            <a:r>
              <a:rPr lang="id-ID" dirty="0" smtClean="0"/>
              <a:t>ontoh </a:t>
            </a:r>
            <a:r>
              <a:rPr lang="id-ID" dirty="0" smtClean="0"/>
              <a:t>jumlah penduduk suatu provinsi, ruang terbuka </a:t>
            </a:r>
            <a:r>
              <a:rPr lang="id-ID" dirty="0" smtClean="0"/>
              <a:t>hijau </a:t>
            </a:r>
            <a:r>
              <a:rPr lang="id-ID" dirty="0" smtClean="0"/>
              <a:t>pada suatu kota, dan lain-lain.  Dengan kata lain, SIG mampu memberikan informasi yang </a:t>
            </a:r>
            <a:r>
              <a:rPr lang="id-ID" dirty="0" smtClean="0"/>
              <a:t>aktual </a:t>
            </a:r>
            <a:r>
              <a:rPr lang="id-ID" dirty="0" smtClean="0"/>
              <a:t>dan bersifat dinamis terhadap suatu lokasi.</a:t>
            </a:r>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fld id="{D2DFF744-3344-43FF-8993-BEF3C5320CD4}" type="slidenum">
              <a:rPr lang="en-US"/>
              <a:pPr/>
              <a:t>7</a:t>
            </a:fld>
            <a:endParaRPr lang="en-US"/>
          </a:p>
        </p:txBody>
      </p:sp>
      <p:sp>
        <p:nvSpPr>
          <p:cNvPr id="14338" name="Rectangle 2"/>
          <p:cNvSpPr>
            <a:spLocks noGrp="1" noChangeArrowheads="1"/>
          </p:cNvSpPr>
          <p:nvPr>
            <p:ph type="title"/>
          </p:nvPr>
        </p:nvSpPr>
        <p:spPr>
          <a:noFill/>
          <a:ln/>
        </p:spPr>
        <p:txBody>
          <a:bodyPr lIns="92075" tIns="46038" rIns="92075" bIns="46038"/>
          <a:lstStyle/>
          <a:p>
            <a:r>
              <a:rPr lang="en-GB" dirty="0" err="1" smtClean="0"/>
              <a:t>Komponen</a:t>
            </a:r>
            <a:r>
              <a:rPr lang="en-GB" dirty="0" smtClean="0"/>
              <a:t> GIS</a:t>
            </a:r>
            <a:endParaRPr lang="en-GB" dirty="0"/>
          </a:p>
        </p:txBody>
      </p:sp>
      <p:sp>
        <p:nvSpPr>
          <p:cNvPr id="14339" name="Rectangle 3"/>
          <p:cNvSpPr>
            <a:spLocks noChangeArrowheads="1"/>
          </p:cNvSpPr>
          <p:nvPr/>
        </p:nvSpPr>
        <p:spPr bwMode="auto">
          <a:xfrm>
            <a:off x="4038918" y="5282883"/>
            <a:ext cx="3001962" cy="706437"/>
          </a:xfrm>
          <a:prstGeom prst="rect">
            <a:avLst/>
          </a:prstGeom>
          <a:noFill/>
          <a:ln w="9525">
            <a:noFill/>
            <a:miter lim="800000"/>
            <a:headEnd/>
            <a:tailEnd/>
          </a:ln>
          <a:effectLst/>
        </p:spPr>
        <p:txBody>
          <a:bodyPr wrap="none" lIns="19050" tIns="26988" rIns="19050" bIns="26988"/>
          <a:lstStyle/>
          <a:p>
            <a:pPr algn="ctr">
              <a:lnSpc>
                <a:spcPts val="2800"/>
              </a:lnSpc>
              <a:tabLst>
                <a:tab pos="355600" algn="l"/>
                <a:tab pos="711200" algn="l"/>
                <a:tab pos="1079500" algn="l"/>
              </a:tabLst>
            </a:pPr>
            <a:r>
              <a:rPr lang="en-GB" dirty="0" err="1" smtClean="0">
                <a:latin typeface="GillSans" charset="0"/>
              </a:rPr>
              <a:t>Aplikasi-aplikasi</a:t>
            </a:r>
            <a:r>
              <a:rPr lang="en-GB" dirty="0" smtClean="0">
                <a:latin typeface="GillSans" charset="0"/>
              </a:rPr>
              <a:t> </a:t>
            </a:r>
            <a:r>
              <a:rPr lang="en-GB" dirty="0" err="1" smtClean="0">
                <a:latin typeface="GillSans" charset="0"/>
              </a:rPr>
              <a:t>khusus</a:t>
            </a:r>
            <a:r>
              <a:rPr lang="en-GB" dirty="0" smtClean="0">
                <a:latin typeface="GillSans" charset="0"/>
              </a:rPr>
              <a:t>/</a:t>
            </a:r>
            <a:r>
              <a:rPr lang="en-GB" dirty="0">
                <a:latin typeface="GillSans" charset="0"/>
              </a:rPr>
              <a:t/>
            </a:r>
            <a:br>
              <a:rPr lang="en-GB" dirty="0">
                <a:latin typeface="GillSans" charset="0"/>
              </a:rPr>
            </a:br>
            <a:r>
              <a:rPr lang="en-GB" dirty="0" err="1" smtClean="0">
                <a:latin typeface="GillSans" charset="0"/>
              </a:rPr>
              <a:t>Untuk</a:t>
            </a:r>
            <a:r>
              <a:rPr lang="en-GB" dirty="0" smtClean="0">
                <a:latin typeface="GillSans" charset="0"/>
              </a:rPr>
              <a:t> </a:t>
            </a:r>
            <a:r>
              <a:rPr lang="en-GB" dirty="0" err="1" smtClean="0">
                <a:latin typeface="GillSans" charset="0"/>
              </a:rPr>
              <a:t>berbagai</a:t>
            </a:r>
            <a:r>
              <a:rPr lang="en-GB" dirty="0" smtClean="0">
                <a:latin typeface="GillSans" charset="0"/>
              </a:rPr>
              <a:t> </a:t>
            </a:r>
            <a:r>
              <a:rPr lang="en-GB" dirty="0" err="1" smtClean="0">
                <a:latin typeface="GillSans" charset="0"/>
              </a:rPr>
              <a:t>keperluan</a:t>
            </a:r>
            <a:endParaRPr lang="en-GB" dirty="0">
              <a:latin typeface="GillSans" charset="0"/>
            </a:endParaRPr>
          </a:p>
        </p:txBody>
      </p:sp>
      <p:pic>
        <p:nvPicPr>
          <p:cNvPr id="14340" name="Picture 4"/>
          <p:cNvPicPr>
            <a:picLocks noChangeArrowheads="1"/>
          </p:cNvPicPr>
          <p:nvPr/>
        </p:nvPicPr>
        <p:blipFill>
          <a:blip r:embed="rId3"/>
          <a:srcRect/>
          <a:stretch>
            <a:fillRect/>
          </a:stretch>
        </p:blipFill>
        <p:spPr bwMode="auto">
          <a:xfrm>
            <a:off x="2773680" y="1798321"/>
            <a:ext cx="1285875" cy="1289050"/>
          </a:xfrm>
          <a:prstGeom prst="rect">
            <a:avLst/>
          </a:prstGeom>
          <a:noFill/>
          <a:ln w="9525">
            <a:noFill/>
            <a:miter lim="800000"/>
            <a:headEnd/>
            <a:tailEnd/>
          </a:ln>
          <a:effectLst/>
        </p:spPr>
      </p:pic>
      <p:pic>
        <p:nvPicPr>
          <p:cNvPr id="14341" name="Picture 5"/>
          <p:cNvPicPr>
            <a:picLocks noChangeArrowheads="1"/>
          </p:cNvPicPr>
          <p:nvPr/>
        </p:nvPicPr>
        <p:blipFill>
          <a:blip r:embed="rId4"/>
          <a:srcRect/>
          <a:stretch>
            <a:fillRect/>
          </a:stretch>
        </p:blipFill>
        <p:spPr bwMode="auto">
          <a:xfrm>
            <a:off x="3516630" y="1931670"/>
            <a:ext cx="1466850" cy="1819275"/>
          </a:xfrm>
          <a:prstGeom prst="rect">
            <a:avLst/>
          </a:prstGeom>
          <a:noFill/>
          <a:ln w="9525">
            <a:noFill/>
            <a:miter lim="800000"/>
            <a:headEnd/>
            <a:tailEnd/>
          </a:ln>
          <a:effectLst/>
        </p:spPr>
      </p:pic>
      <p:sp>
        <p:nvSpPr>
          <p:cNvPr id="14342" name="Rectangle 6"/>
          <p:cNvSpPr>
            <a:spLocks noChangeArrowheads="1"/>
          </p:cNvSpPr>
          <p:nvPr/>
        </p:nvSpPr>
        <p:spPr bwMode="auto">
          <a:xfrm>
            <a:off x="5369243" y="3547745"/>
            <a:ext cx="1025525" cy="1854200"/>
          </a:xfrm>
          <a:prstGeom prst="rect">
            <a:avLst/>
          </a:prstGeom>
          <a:noFill/>
          <a:ln w="9525">
            <a:noFill/>
            <a:miter lim="800000"/>
            <a:headEnd/>
            <a:tailEnd/>
          </a:ln>
          <a:effectLst/>
        </p:spPr>
        <p:txBody>
          <a:bodyPr wrap="none" lIns="19050" tIns="26988" rIns="19050" bIns="26988"/>
          <a:lstStyle/>
          <a:p>
            <a:pPr>
              <a:lnSpc>
                <a:spcPts val="17700"/>
              </a:lnSpc>
              <a:tabLst>
                <a:tab pos="355600" algn="l"/>
                <a:tab pos="711200" algn="l"/>
                <a:tab pos="1079500" algn="l"/>
              </a:tabLst>
            </a:pPr>
            <a:r>
              <a:rPr lang="en-GB" sz="9600" dirty="0">
                <a:solidFill>
                  <a:srgbClr val="00D564"/>
                </a:solidFill>
                <a:effectLst>
                  <a:outerShdw blurRad="38100" dist="38100" dir="2700000" algn="tl">
                    <a:srgbClr val="C0C0C0"/>
                  </a:outerShdw>
                </a:effectLst>
                <a:latin typeface="Arial" pitchFamily="34" charset="0"/>
              </a:rPr>
              <a:t>?</a:t>
            </a:r>
          </a:p>
        </p:txBody>
      </p:sp>
      <p:sp>
        <p:nvSpPr>
          <p:cNvPr id="14343" name="Rectangle 7"/>
          <p:cNvSpPr>
            <a:spLocks noChangeArrowheads="1"/>
          </p:cNvSpPr>
          <p:nvPr/>
        </p:nvSpPr>
        <p:spPr bwMode="auto">
          <a:xfrm>
            <a:off x="2953068" y="3474720"/>
            <a:ext cx="1420812" cy="857250"/>
          </a:xfrm>
          <a:prstGeom prst="rect">
            <a:avLst/>
          </a:prstGeom>
          <a:noFill/>
          <a:ln w="9525">
            <a:noFill/>
            <a:miter lim="800000"/>
            <a:headEnd/>
            <a:tailEnd/>
          </a:ln>
          <a:effectLst/>
        </p:spPr>
        <p:txBody>
          <a:bodyPr wrap="none" lIns="19050" tIns="26988" rIns="19050" bIns="26988"/>
          <a:lstStyle/>
          <a:p>
            <a:pPr>
              <a:lnSpc>
                <a:spcPts val="8600"/>
              </a:lnSpc>
              <a:tabLst>
                <a:tab pos="355600" algn="l"/>
                <a:tab pos="711200" algn="l"/>
                <a:tab pos="1079500" algn="l"/>
              </a:tabLst>
            </a:pPr>
            <a:r>
              <a:rPr lang="en-GB" sz="6000" b="1" dirty="0">
                <a:solidFill>
                  <a:srgbClr val="2A6BFF"/>
                </a:solidFill>
                <a:effectLst>
                  <a:outerShdw blurRad="38100" dist="38100" dir="2700000" algn="tl">
                    <a:srgbClr val="C0C0C0"/>
                  </a:outerShdw>
                </a:effectLst>
                <a:latin typeface="Arial" pitchFamily="34" charset="0"/>
              </a:rPr>
              <a:t>G I S</a:t>
            </a:r>
          </a:p>
        </p:txBody>
      </p:sp>
      <p:pic>
        <p:nvPicPr>
          <p:cNvPr id="14344" name="Picture 8"/>
          <p:cNvPicPr>
            <a:picLocks noChangeArrowheads="1"/>
          </p:cNvPicPr>
          <p:nvPr/>
        </p:nvPicPr>
        <p:blipFill>
          <a:blip r:embed="rId5"/>
          <a:srcRect/>
          <a:stretch>
            <a:fillRect/>
          </a:stretch>
        </p:blipFill>
        <p:spPr bwMode="auto">
          <a:xfrm>
            <a:off x="716280" y="3633471"/>
            <a:ext cx="1993900" cy="1517650"/>
          </a:xfrm>
          <a:prstGeom prst="rect">
            <a:avLst/>
          </a:prstGeom>
          <a:noFill/>
          <a:ln w="9525">
            <a:noFill/>
            <a:miter lim="800000"/>
            <a:headEnd/>
            <a:tailEnd/>
          </a:ln>
          <a:effectLst/>
        </p:spPr>
      </p:pic>
      <p:sp>
        <p:nvSpPr>
          <p:cNvPr id="14345" name="Line 9"/>
          <p:cNvSpPr>
            <a:spLocks noChangeShapeType="1"/>
          </p:cNvSpPr>
          <p:nvPr/>
        </p:nvSpPr>
        <p:spPr bwMode="auto">
          <a:xfrm flipV="1">
            <a:off x="2556193" y="2474595"/>
            <a:ext cx="1217612" cy="2112963"/>
          </a:xfrm>
          <a:prstGeom prst="line">
            <a:avLst/>
          </a:prstGeom>
          <a:noFill/>
          <a:ln w="50800">
            <a:solidFill>
              <a:srgbClr val="2A6BFF"/>
            </a:solidFill>
            <a:round/>
            <a:headEnd type="none" w="sm" len="sm"/>
            <a:tailEnd type="none" w="sm" len="sm"/>
          </a:ln>
          <a:effectLst/>
        </p:spPr>
        <p:txBody>
          <a:bodyPr wrap="none" anchor="ctr"/>
          <a:lstStyle/>
          <a:p>
            <a:endParaRPr lang="id-ID"/>
          </a:p>
        </p:txBody>
      </p:sp>
      <p:sp>
        <p:nvSpPr>
          <p:cNvPr id="14346" name="Line 10"/>
          <p:cNvSpPr>
            <a:spLocks noChangeShapeType="1"/>
          </p:cNvSpPr>
          <p:nvPr/>
        </p:nvSpPr>
        <p:spPr bwMode="auto">
          <a:xfrm>
            <a:off x="3830955" y="2526983"/>
            <a:ext cx="1355725" cy="2011362"/>
          </a:xfrm>
          <a:prstGeom prst="line">
            <a:avLst/>
          </a:prstGeom>
          <a:noFill/>
          <a:ln w="50800">
            <a:solidFill>
              <a:srgbClr val="2A6BFF"/>
            </a:solidFill>
            <a:round/>
            <a:headEnd type="none" w="sm" len="sm"/>
            <a:tailEnd type="none" w="sm" len="sm"/>
          </a:ln>
          <a:effectLst/>
        </p:spPr>
        <p:txBody>
          <a:bodyPr wrap="none" anchor="ctr"/>
          <a:lstStyle/>
          <a:p>
            <a:endParaRPr lang="id-ID"/>
          </a:p>
        </p:txBody>
      </p:sp>
      <p:sp>
        <p:nvSpPr>
          <p:cNvPr id="14347" name="Line 11"/>
          <p:cNvSpPr>
            <a:spLocks noChangeShapeType="1"/>
          </p:cNvSpPr>
          <p:nvPr/>
        </p:nvSpPr>
        <p:spPr bwMode="auto">
          <a:xfrm flipH="1">
            <a:off x="2506980" y="4563745"/>
            <a:ext cx="2730500" cy="0"/>
          </a:xfrm>
          <a:prstGeom prst="line">
            <a:avLst/>
          </a:prstGeom>
          <a:noFill/>
          <a:ln w="50800">
            <a:solidFill>
              <a:srgbClr val="2A6BFF"/>
            </a:solidFill>
            <a:round/>
            <a:headEnd type="none" w="sm" len="sm"/>
            <a:tailEnd type="none" w="sm" len="sm"/>
          </a:ln>
          <a:effectLst/>
        </p:spPr>
        <p:txBody>
          <a:bodyPr wrap="none" anchor="ctr"/>
          <a:lstStyle/>
          <a:p>
            <a:endParaRPr lang="id-ID"/>
          </a:p>
        </p:txBody>
      </p:sp>
      <p:sp>
        <p:nvSpPr>
          <p:cNvPr id="14348" name="Rectangle 12"/>
          <p:cNvSpPr>
            <a:spLocks noChangeArrowheads="1"/>
          </p:cNvSpPr>
          <p:nvPr/>
        </p:nvSpPr>
        <p:spPr bwMode="auto">
          <a:xfrm>
            <a:off x="1838643" y="2185670"/>
            <a:ext cx="1125537" cy="706438"/>
          </a:xfrm>
          <a:prstGeom prst="rect">
            <a:avLst/>
          </a:prstGeom>
          <a:noFill/>
          <a:ln w="9525">
            <a:noFill/>
            <a:miter lim="800000"/>
            <a:headEnd/>
            <a:tailEnd/>
          </a:ln>
          <a:effectLst/>
        </p:spPr>
        <p:txBody>
          <a:bodyPr wrap="none" lIns="19050" tIns="26988" rIns="19050" bIns="26988"/>
          <a:lstStyle/>
          <a:p>
            <a:pPr algn="ctr">
              <a:lnSpc>
                <a:spcPts val="2800"/>
              </a:lnSpc>
              <a:tabLst>
                <a:tab pos="355600" algn="l"/>
                <a:tab pos="711200" algn="l"/>
                <a:tab pos="1079500" algn="l"/>
              </a:tabLst>
            </a:pPr>
            <a:r>
              <a:rPr lang="en-GB" dirty="0" smtClean="0">
                <a:latin typeface="GillSans" charset="0"/>
              </a:rPr>
              <a:t>Data </a:t>
            </a:r>
          </a:p>
          <a:p>
            <a:pPr algn="ctr">
              <a:lnSpc>
                <a:spcPts val="2800"/>
              </a:lnSpc>
              <a:tabLst>
                <a:tab pos="355600" algn="l"/>
                <a:tab pos="711200" algn="l"/>
                <a:tab pos="1079500" algn="l"/>
              </a:tabLst>
            </a:pPr>
            <a:r>
              <a:rPr lang="en-GB" dirty="0" err="1" smtClean="0">
                <a:latin typeface="GillSans" charset="0"/>
              </a:rPr>
              <a:t>Spasial</a:t>
            </a:r>
            <a:endParaRPr lang="en-GB" dirty="0">
              <a:latin typeface="GillSans" charset="0"/>
            </a:endParaRPr>
          </a:p>
        </p:txBody>
      </p:sp>
      <p:sp>
        <p:nvSpPr>
          <p:cNvPr id="14349" name="Rectangle 13"/>
          <p:cNvSpPr>
            <a:spLocks noChangeArrowheads="1"/>
          </p:cNvSpPr>
          <p:nvPr/>
        </p:nvSpPr>
        <p:spPr bwMode="auto">
          <a:xfrm>
            <a:off x="554355" y="5257483"/>
            <a:ext cx="2684463" cy="706437"/>
          </a:xfrm>
          <a:prstGeom prst="rect">
            <a:avLst/>
          </a:prstGeom>
          <a:noFill/>
          <a:ln w="9525">
            <a:noFill/>
            <a:miter lim="800000"/>
            <a:headEnd/>
            <a:tailEnd/>
          </a:ln>
          <a:effectLst/>
        </p:spPr>
        <p:txBody>
          <a:bodyPr wrap="none" lIns="19050" tIns="26988" rIns="19050" bIns="26988"/>
          <a:lstStyle/>
          <a:p>
            <a:pPr algn="ctr">
              <a:lnSpc>
                <a:spcPts val="2800"/>
              </a:lnSpc>
              <a:tabLst>
                <a:tab pos="355600" algn="l"/>
                <a:tab pos="711200" algn="l"/>
                <a:tab pos="1079500" algn="l"/>
              </a:tabLst>
            </a:pPr>
            <a:r>
              <a:rPr lang="en-GB" dirty="0">
                <a:effectLst>
                  <a:outerShdw blurRad="38100" dist="38100" dir="2700000" algn="tl">
                    <a:srgbClr val="C0C0C0"/>
                  </a:outerShdw>
                </a:effectLst>
                <a:latin typeface="GillSans" charset="0"/>
              </a:rPr>
              <a:t>Computer </a:t>
            </a:r>
            <a:r>
              <a:rPr lang="en-GB" dirty="0">
                <a:latin typeface="GillSans" charset="0"/>
              </a:rPr>
              <a:t>hardware</a:t>
            </a:r>
            <a:r>
              <a:rPr lang="en-GB" dirty="0">
                <a:effectLst>
                  <a:outerShdw blurRad="38100" dist="38100" dir="2700000" algn="tl">
                    <a:srgbClr val="C0C0C0"/>
                  </a:outerShdw>
                </a:effectLst>
                <a:latin typeface="GillSans" charset="0"/>
              </a:rPr>
              <a:t> / </a:t>
            </a:r>
            <a:br>
              <a:rPr lang="en-GB" dirty="0">
                <a:effectLst>
                  <a:outerShdw blurRad="38100" dist="38100" dir="2700000" algn="tl">
                    <a:srgbClr val="C0C0C0"/>
                  </a:outerShdw>
                </a:effectLst>
                <a:latin typeface="GillSans" charset="0"/>
              </a:rPr>
            </a:br>
            <a:r>
              <a:rPr lang="en-GB" dirty="0">
                <a:effectLst>
                  <a:outerShdw blurRad="38100" dist="38100" dir="2700000" algn="tl">
                    <a:srgbClr val="C0C0C0"/>
                  </a:outerShdw>
                </a:effectLst>
                <a:latin typeface="GillSans" charset="0"/>
              </a:rPr>
              <a:t>software tools</a:t>
            </a:r>
          </a:p>
        </p:txBody>
      </p:sp>
      <p:pic>
        <p:nvPicPr>
          <p:cNvPr id="10242" name="Picture 2"/>
          <p:cNvPicPr>
            <a:picLocks noChangeAspect="1" noChangeArrowheads="1"/>
          </p:cNvPicPr>
          <p:nvPr/>
        </p:nvPicPr>
        <p:blipFill>
          <a:blip r:embed="rId6"/>
          <a:srcRect l="13750" t="29167" r="46875" b="26042"/>
          <a:stretch>
            <a:fillRect/>
          </a:stretch>
        </p:blipFill>
        <p:spPr bwMode="auto">
          <a:xfrm>
            <a:off x="5791200" y="1371600"/>
            <a:ext cx="301433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4 Komponen Utama SIG</a:t>
            </a:r>
            <a:endParaRPr lang="id-ID" dirty="0"/>
          </a:p>
        </p:txBody>
      </p:sp>
      <p:sp>
        <p:nvSpPr>
          <p:cNvPr id="3" name="Content Placeholder 2"/>
          <p:cNvSpPr>
            <a:spLocks noGrp="1"/>
          </p:cNvSpPr>
          <p:nvPr>
            <p:ph idx="1"/>
          </p:nvPr>
        </p:nvSpPr>
        <p:spPr/>
        <p:txBody>
          <a:bodyPr/>
          <a:lstStyle/>
          <a:p>
            <a:r>
              <a:rPr lang="id-ID" dirty="0" smtClean="0"/>
              <a:t>Ada empat komponen utama yang dibutuhkan untuk mengembangkan Sistem Informasi Geografis, antara lain: </a:t>
            </a:r>
          </a:p>
          <a:p>
            <a:pPr lvl="1"/>
            <a:r>
              <a:rPr lang="id-ID" dirty="0" smtClean="0"/>
              <a:t>Perangkat keras (Hardware)</a:t>
            </a:r>
          </a:p>
          <a:p>
            <a:pPr lvl="1"/>
            <a:r>
              <a:rPr lang="id-ID" dirty="0" smtClean="0"/>
              <a:t>Perangkat lunak (Software)</a:t>
            </a:r>
          </a:p>
          <a:p>
            <a:pPr lvl="1"/>
            <a:r>
              <a:rPr lang="id-ID" dirty="0" smtClean="0"/>
              <a:t>Data dan informasi geografi</a:t>
            </a:r>
          </a:p>
          <a:p>
            <a:pPr lvl="1"/>
            <a:r>
              <a:rPr lang="id-ID" dirty="0" smtClean="0"/>
              <a:t>Manajemen (manusia)</a:t>
            </a:r>
            <a:endParaRPr lang="id-ID" dirty="0"/>
          </a:p>
        </p:txBody>
      </p:sp>
    </p:spTree>
    <p:extLst>
      <p:ext uri="{BB962C8B-B14F-4D97-AF65-F5344CB8AC3E}">
        <p14:creationId xmlns:p14="http://schemas.microsoft.com/office/powerpoint/2010/main" xmlns="" val="3496667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Komponen Perangkat keras (1)</a:t>
            </a:r>
            <a:endParaRPr lang="id-ID" dirty="0"/>
          </a:p>
        </p:txBody>
      </p:sp>
      <p:sp>
        <p:nvSpPr>
          <p:cNvPr id="3" name="Content Placeholder 2"/>
          <p:cNvSpPr>
            <a:spLocks noGrp="1"/>
          </p:cNvSpPr>
          <p:nvPr>
            <p:ph idx="1"/>
          </p:nvPr>
        </p:nvSpPr>
        <p:spPr/>
        <p:txBody>
          <a:bodyPr>
            <a:normAutofit/>
          </a:bodyPr>
          <a:lstStyle/>
          <a:p>
            <a:r>
              <a:rPr lang="id-ID" dirty="0" smtClean="0"/>
              <a:t>Perangkat keras untuk SIG meliputi perangkat keras yang bekerja sebagai: pemasukan data, pemrosesan data, penyajian hasil, dan penyimpanan (storage)</a:t>
            </a:r>
          </a:p>
          <a:p>
            <a:r>
              <a:rPr lang="id-ID" dirty="0" smtClean="0"/>
              <a:t>Perangkat keras yang sering digunakan antara lain adalah Digitizer, scanner, Central Procesing Unit (CPU), hard-disk, mouse, printer, plotter.</a:t>
            </a:r>
          </a:p>
        </p:txBody>
      </p:sp>
    </p:spTree>
    <p:extLst>
      <p:ext uri="{BB962C8B-B14F-4D97-AF65-F5344CB8AC3E}">
        <p14:creationId xmlns:p14="http://schemas.microsoft.com/office/powerpoint/2010/main" xmlns="" val="4758830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260</TotalTime>
  <Words>3109</Words>
  <Application>Microsoft Office PowerPoint</Application>
  <PresentationFormat>On-screen Show (4:3)</PresentationFormat>
  <Paragraphs>427</Paragraphs>
  <Slides>45</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Trek</vt:lpstr>
      <vt:lpstr>Clip</vt:lpstr>
      <vt:lpstr>Microsoft Photo Editor 3.0 Photo</vt:lpstr>
      <vt:lpstr>PERANAN TEKNOLOGI INFORMASI DALAM GEOGRAPHICAL INFORMATION SYSTEM (GIS)</vt:lpstr>
      <vt:lpstr>UmUM:</vt:lpstr>
      <vt:lpstr>Informasi YANG BERKUALITAS ?</vt:lpstr>
      <vt:lpstr>Sistem informasi terdiri atas non spasial dan spasial. Salah satu terapan sistem informasi spasial adalah sistem informasi geografiS (gis)</vt:lpstr>
      <vt:lpstr>METODE PENGKOMUNIKASIAN</vt:lpstr>
      <vt:lpstr>Slide 6</vt:lpstr>
      <vt:lpstr>Komponen GIS</vt:lpstr>
      <vt:lpstr>4 Komponen Utama SIG</vt:lpstr>
      <vt:lpstr>Komponen Perangkat keras (1)</vt:lpstr>
      <vt:lpstr>Komponen Perangkat keras (2)</vt:lpstr>
      <vt:lpstr>Komponen Perangkat lunak (1)</vt:lpstr>
      <vt:lpstr>Komponen Perangkat lunak (2)</vt:lpstr>
      <vt:lpstr>Komponen Perangkat lunak (3)</vt:lpstr>
      <vt:lpstr>Komponen Data (1)</vt:lpstr>
      <vt:lpstr>Komponen Data (2)</vt:lpstr>
      <vt:lpstr>Komponen Manusia (1)</vt:lpstr>
      <vt:lpstr>Komponen Manusia (2)</vt:lpstr>
      <vt:lpstr>Komponen Manusia (3)</vt:lpstr>
      <vt:lpstr>Komponen Manusia (4)</vt:lpstr>
      <vt:lpstr>Komponen Manusia (5)</vt:lpstr>
      <vt:lpstr>Komponen Manusia (6)</vt:lpstr>
      <vt:lpstr>KARAKTERISTIK DATA SPASIAL</vt:lpstr>
      <vt:lpstr>Karakteristik data spasial</vt:lpstr>
      <vt:lpstr>Contoh data spasial</vt:lpstr>
      <vt:lpstr>Slide 25</vt:lpstr>
      <vt:lpstr>Data Modelling - step 2</vt:lpstr>
      <vt:lpstr>Data Modelling - step 3</vt:lpstr>
      <vt:lpstr>Atribut</vt:lpstr>
      <vt:lpstr>Spatial data storage</vt:lpstr>
      <vt:lpstr>Modelling the real world</vt:lpstr>
      <vt:lpstr>Vector data</vt:lpstr>
      <vt:lpstr>Raster data</vt:lpstr>
      <vt:lpstr>Manipulation and analysis</vt:lpstr>
      <vt:lpstr>Slide 34</vt:lpstr>
      <vt:lpstr>Slide 35</vt:lpstr>
      <vt:lpstr>Slide 36</vt:lpstr>
      <vt:lpstr>Slide 37</vt:lpstr>
      <vt:lpstr>Slide 38</vt:lpstr>
      <vt:lpstr>Slide 39</vt:lpstr>
      <vt:lpstr>Overlays</vt:lpstr>
      <vt:lpstr>Slide 41</vt:lpstr>
      <vt:lpstr>Slide 42</vt:lpstr>
      <vt:lpstr>The benefits of GIS include:</vt:lpstr>
      <vt:lpstr>Aplikasi GIS</vt:lpstr>
      <vt:lpstr>SELESAI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STMIK-AMIK Riau</cp:lastModifiedBy>
  <cp:revision>36</cp:revision>
  <dcterms:created xsi:type="dcterms:W3CDTF">2006-08-16T00:00:00Z</dcterms:created>
  <dcterms:modified xsi:type="dcterms:W3CDTF">2013-12-27T19:10:05Z</dcterms:modified>
</cp:coreProperties>
</file>