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27"/>
  </p:notesMasterIdLst>
  <p:sldIdLst>
    <p:sldId id="256" r:id="rId2"/>
    <p:sldId id="309" r:id="rId3"/>
    <p:sldId id="299" r:id="rId4"/>
    <p:sldId id="298" r:id="rId5"/>
    <p:sldId id="312" r:id="rId6"/>
    <p:sldId id="313" r:id="rId7"/>
    <p:sldId id="277" r:id="rId8"/>
    <p:sldId id="278" r:id="rId9"/>
    <p:sldId id="279" r:id="rId10"/>
    <p:sldId id="280" r:id="rId11"/>
    <p:sldId id="281" r:id="rId12"/>
    <p:sldId id="300" r:id="rId13"/>
    <p:sldId id="285" r:id="rId14"/>
    <p:sldId id="286" r:id="rId15"/>
    <p:sldId id="301" r:id="rId16"/>
    <p:sldId id="275" r:id="rId17"/>
    <p:sldId id="288" r:id="rId18"/>
    <p:sldId id="302" r:id="rId19"/>
    <p:sldId id="315" r:id="rId20"/>
    <p:sldId id="291" r:id="rId21"/>
    <p:sldId id="303" r:id="rId22"/>
    <p:sldId id="304" r:id="rId23"/>
    <p:sldId id="306" r:id="rId24"/>
    <p:sldId id="307" r:id="rId25"/>
    <p:sldId id="319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FF7D"/>
    <a:srgbClr val="FFFFCC"/>
    <a:srgbClr val="2F2F47"/>
    <a:srgbClr val="001E5A"/>
    <a:srgbClr val="D9D9FF"/>
    <a:srgbClr val="FA6D34"/>
    <a:srgbClr val="F98E35"/>
    <a:srgbClr val="33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74" autoAdjust="0"/>
    <p:restoredTop sz="94628" autoAdjust="0"/>
  </p:normalViewPr>
  <p:slideViewPr>
    <p:cSldViewPr>
      <p:cViewPr varScale="1">
        <p:scale>
          <a:sx n="85" d="100"/>
          <a:sy n="85" d="100"/>
        </p:scale>
        <p:origin x="-73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E47610A-7420-42DD-97D5-29B25A9702CF}" type="datetimeFigureOut">
              <a:rPr lang="ru-RU"/>
              <a:pPr>
                <a:defRPr/>
              </a:pPr>
              <a:t>12.10.2016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D7C7B6C-29BF-4354-8A00-583F061BC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6372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7C7B6C-29BF-4354-8A00-583F061BC22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F0ED6E0-F772-4D77-97D5-2E36D4B09364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72FE5D8-5AFF-4A3D-9A6D-D564A063E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445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49EB0-D8D6-4820-BDDE-DC8EB15F6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498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5F0F4-A8B2-4916-9772-2E7EA06489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9451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116B5-59CA-4010-A7B9-7357EBB7F6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020714"/>
      </p:ext>
    </p:extLst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19F8A-9A76-4714-836F-8DB32404D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6510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6F2BF8-5AA2-4B60-9049-6CFD1509CC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7836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D673D-A252-498A-8830-785153643D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989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688FF5C-F92C-401D-90AE-E585D9CE43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6899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EE67F-E2A3-47E7-9302-BE73ADEBB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657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D6B0F7-FB06-4A81-B88D-CFCE5D6D0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34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731557-BF7A-4753-891B-D23011D51C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61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CA38FC8-1623-47A2-84CD-11BFB3ABC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5855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fld id="{69819302-EDBB-4218-8CAB-7F22363FE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2" r:id="rId2"/>
    <p:sldLayoutId id="2147484128" r:id="rId3"/>
    <p:sldLayoutId id="2147484123" r:id="rId4"/>
    <p:sldLayoutId id="2147484129" r:id="rId5"/>
    <p:sldLayoutId id="2147484124" r:id="rId6"/>
    <p:sldLayoutId id="2147484130" r:id="rId7"/>
    <p:sldLayoutId id="2147484131" r:id="rId8"/>
    <p:sldLayoutId id="2147484132" r:id="rId9"/>
    <p:sldLayoutId id="2147484125" r:id="rId10"/>
    <p:sldLayoutId id="2147484126" r:id="rId11"/>
    <p:sldLayoutId id="214748413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475320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75320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75320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75320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75320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475320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475320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475320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475320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D092A7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"/>
          <p:cNvSpPr>
            <a:spLocks noChangeArrowheads="1"/>
          </p:cNvSpPr>
          <p:nvPr/>
        </p:nvSpPr>
        <p:spPr bwMode="auto">
          <a:xfrm>
            <a:off x="5076825" y="0"/>
            <a:ext cx="4067175" cy="6858000"/>
          </a:xfrm>
          <a:prstGeom prst="rect">
            <a:avLst/>
          </a:prstGeom>
          <a:gradFill rotWithShape="1">
            <a:gsLst>
              <a:gs pos="0">
                <a:srgbClr val="ECE6EC"/>
              </a:gs>
              <a:gs pos="100000">
                <a:srgbClr val="6D6A6D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9219" name="Picture 11" descr="Владимир 1 в бронз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WordArt 8"/>
          <p:cNvSpPr>
            <a:spLocks noChangeArrowheads="1" noChangeShapeType="1" noTextEdit="1"/>
          </p:cNvSpPr>
          <p:nvPr/>
        </p:nvSpPr>
        <p:spPr bwMode="auto">
          <a:xfrm rot="431920">
            <a:off x="2268538" y="0"/>
            <a:ext cx="6408737" cy="186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FadeLeft">
              <a:avLst>
                <a:gd name="adj" fmla="val 40167"/>
              </a:avLst>
            </a:prstTxWarp>
          </a:bodyPr>
          <a:lstStyle/>
          <a:p>
            <a:pPr algn="ctr"/>
            <a:r>
              <a:rPr lang="ru-RU" sz="3600" kern="10" dirty="0" smtClean="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920000" scaled="1"/>
                </a:gradFill>
                <a:effectLst>
                  <a:prstShdw prst="shdw17" dist="17961" dir="2700000">
                    <a:srgbClr val="998B01"/>
                  </a:prstShdw>
                </a:effectLst>
                <a:latin typeface="Impact"/>
              </a:rPr>
              <a:t>Как Русь стала православной</a:t>
            </a:r>
            <a:endParaRPr lang="ru-RU" sz="3600" kern="10" dirty="0"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4920000" scaled="1"/>
              </a:gradFill>
              <a:effectLst>
                <a:prstShdw prst="shdw17" dist="17961" dir="2700000">
                  <a:srgbClr val="998B01"/>
                </a:prstShdw>
              </a:effectLst>
              <a:latin typeface="Impact"/>
            </a:endParaRPr>
          </a:p>
        </p:txBody>
      </p:sp>
      <p:sp>
        <p:nvSpPr>
          <p:cNvPr id="9221" name="Rectangle 16"/>
          <p:cNvSpPr>
            <a:spLocks noChangeArrowheads="1"/>
          </p:cNvSpPr>
          <p:nvPr/>
        </p:nvSpPr>
        <p:spPr bwMode="auto">
          <a:xfrm>
            <a:off x="5219700" y="3357563"/>
            <a:ext cx="374491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" rIns="54000"/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ru-RU" sz="2000">
              <a:solidFill>
                <a:srgbClr val="001E5A"/>
              </a:solidFill>
              <a:latin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40424" y="2852738"/>
            <a:ext cx="280803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Павелко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Елена Ивановна, учитель истории МБОУ лицей № 90 города Краснодара</a:t>
            </a:r>
          </a:p>
          <a:p>
            <a:pPr algn="r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к уроку истории в 10 классе «Древнерусское государство при Владимире»</a:t>
            </a:r>
            <a:endParaRPr lang="ru-RU" sz="2000" dirty="0"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pic>
        <p:nvPicPr>
          <p:cNvPr id="21507" name="Picture 48" descr="0_1f393_93ae7bcb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182245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9"/>
          <p:cNvSpPr txBox="1">
            <a:spLocks noChangeArrowheads="1"/>
          </p:cNvSpPr>
          <p:nvPr/>
        </p:nvSpPr>
        <p:spPr bwMode="auto">
          <a:xfrm>
            <a:off x="0" y="2060575"/>
            <a:ext cx="19081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Андрей Первозванный</a:t>
            </a:r>
          </a:p>
        </p:txBody>
      </p:sp>
      <p:pic>
        <p:nvPicPr>
          <p:cNvPr id="21509" name="Picture 50" descr="k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3"/>
          <a:stretch>
            <a:fillRect/>
          </a:stretch>
        </p:blipFill>
        <p:spPr bwMode="auto">
          <a:xfrm>
            <a:off x="3779838" y="2852738"/>
            <a:ext cx="18907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51"/>
          <p:cNvSpPr txBox="1">
            <a:spLocks noChangeArrowheads="1"/>
          </p:cNvSpPr>
          <p:nvPr/>
        </p:nvSpPr>
        <p:spPr bwMode="auto">
          <a:xfrm>
            <a:off x="3779838" y="2132013"/>
            <a:ext cx="1944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Аскольдово крещение</a:t>
            </a:r>
          </a:p>
        </p:txBody>
      </p:sp>
      <p:pic>
        <p:nvPicPr>
          <p:cNvPr id="21511" name="Picture 52" descr="250px-Kyrill%26Metho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150" y="836613"/>
            <a:ext cx="19113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53"/>
          <p:cNvSpPr txBox="1">
            <a:spLocks noChangeArrowheads="1"/>
          </p:cNvSpPr>
          <p:nvPr/>
        </p:nvSpPr>
        <p:spPr bwMode="auto">
          <a:xfrm>
            <a:off x="2051050" y="3429000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Кирилл и Мефодий</a:t>
            </a:r>
          </a:p>
        </p:txBody>
      </p:sp>
      <p:pic>
        <p:nvPicPr>
          <p:cNvPr id="21513" name="Picture 54" descr="0KirillovSA_KnOlgaKrescheni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0" y="836613"/>
            <a:ext cx="17145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4" name="Text Box 55"/>
          <p:cNvSpPr txBox="1">
            <a:spLocks noChangeArrowheads="1"/>
          </p:cNvSpPr>
          <p:nvPr/>
        </p:nvSpPr>
        <p:spPr bwMode="auto">
          <a:xfrm>
            <a:off x="5867400" y="3429000"/>
            <a:ext cx="15128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Крещение Ольги</a:t>
            </a:r>
          </a:p>
        </p:txBody>
      </p:sp>
      <p:pic>
        <p:nvPicPr>
          <p:cNvPr id="21515" name="Picture 56" descr="KreshenieRus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4100" y="2924175"/>
            <a:ext cx="1739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6" name="Text Box 57"/>
          <p:cNvSpPr txBox="1">
            <a:spLocks noChangeArrowheads="1"/>
          </p:cNvSpPr>
          <p:nvPr/>
        </p:nvSpPr>
        <p:spPr bwMode="auto">
          <a:xfrm>
            <a:off x="7631113" y="1989138"/>
            <a:ext cx="15128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Крещение Руси</a:t>
            </a:r>
          </a:p>
        </p:txBody>
      </p:sp>
      <p:pic>
        <p:nvPicPr>
          <p:cNvPr id="183355" name="Picture 59" descr="k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3"/>
          <a:stretch>
            <a:fillRect/>
          </a:stretch>
        </p:blipFill>
        <p:spPr bwMode="auto">
          <a:xfrm>
            <a:off x="2576513" y="114300"/>
            <a:ext cx="4284662" cy="554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 Box 60"/>
          <p:cNvSpPr txBox="1">
            <a:spLocks noChangeArrowheads="1"/>
          </p:cNvSpPr>
          <p:nvPr/>
        </p:nvSpPr>
        <p:spPr bwMode="auto">
          <a:xfrm>
            <a:off x="179388" y="5589588"/>
            <a:ext cx="8713787" cy="11080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200" dirty="0">
                <a:solidFill>
                  <a:srgbClr val="001E5A"/>
                </a:solidFill>
              </a:rPr>
              <a:t>Первыми, чье крещение описано в летописях, были киевские князья Аскольд и </a:t>
            </a:r>
            <a:r>
              <a:rPr lang="ru-RU" sz="2200" dirty="0" err="1">
                <a:solidFill>
                  <a:srgbClr val="001E5A"/>
                </a:solidFill>
              </a:rPr>
              <a:t>Дир</a:t>
            </a:r>
            <a:r>
              <a:rPr lang="ru-RU" sz="2200" dirty="0">
                <a:solidFill>
                  <a:srgbClr val="001E5A"/>
                </a:solidFill>
              </a:rPr>
              <a:t> со своей дружиной. В истории это событие называют первое или </a:t>
            </a:r>
            <a:r>
              <a:rPr lang="ru-RU" sz="2200" dirty="0" err="1">
                <a:solidFill>
                  <a:srgbClr val="001E5A"/>
                </a:solidFill>
              </a:rPr>
              <a:t>Аскольдово</a:t>
            </a:r>
            <a:r>
              <a:rPr lang="ru-RU" sz="2200" dirty="0">
                <a:solidFill>
                  <a:srgbClr val="001E5A"/>
                </a:solidFill>
              </a:rPr>
              <a:t> крещение Киевской Руси.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83355"/>
                                        </p:tgtEl>
                                      </p:cBhvr>
                                      <p:by x="44000" y="44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96532E-6 L -0.00017 0.1731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3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86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pic>
        <p:nvPicPr>
          <p:cNvPr id="22531" name="Picture 48" descr="0_1f393_93ae7bcb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182245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49"/>
          <p:cNvSpPr txBox="1">
            <a:spLocks noChangeArrowheads="1"/>
          </p:cNvSpPr>
          <p:nvPr/>
        </p:nvSpPr>
        <p:spPr bwMode="auto">
          <a:xfrm>
            <a:off x="0" y="2060575"/>
            <a:ext cx="19081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Андрей Первозванный</a:t>
            </a:r>
          </a:p>
        </p:txBody>
      </p:sp>
      <p:pic>
        <p:nvPicPr>
          <p:cNvPr id="22533" name="Picture 50" descr="k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3"/>
          <a:stretch>
            <a:fillRect/>
          </a:stretch>
        </p:blipFill>
        <p:spPr bwMode="auto">
          <a:xfrm>
            <a:off x="3779838" y="2852738"/>
            <a:ext cx="18907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 Box 51"/>
          <p:cNvSpPr txBox="1">
            <a:spLocks noChangeArrowheads="1"/>
          </p:cNvSpPr>
          <p:nvPr/>
        </p:nvSpPr>
        <p:spPr bwMode="auto">
          <a:xfrm>
            <a:off x="3779838" y="2132013"/>
            <a:ext cx="1944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Аскольдово крещение</a:t>
            </a:r>
          </a:p>
        </p:txBody>
      </p:sp>
      <p:pic>
        <p:nvPicPr>
          <p:cNvPr id="22535" name="Picture 52" descr="250px-Kyrill%26Metho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150" y="836613"/>
            <a:ext cx="19113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 Box 53"/>
          <p:cNvSpPr txBox="1">
            <a:spLocks noChangeArrowheads="1"/>
          </p:cNvSpPr>
          <p:nvPr/>
        </p:nvSpPr>
        <p:spPr bwMode="auto">
          <a:xfrm>
            <a:off x="2051050" y="3429000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Кирилл и Мефодий</a:t>
            </a:r>
          </a:p>
        </p:txBody>
      </p:sp>
      <p:pic>
        <p:nvPicPr>
          <p:cNvPr id="184374" name="Picture 54" descr="0KirillovSA_KnOlgaKrescheni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0" y="836613"/>
            <a:ext cx="17145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Text Box 55"/>
          <p:cNvSpPr txBox="1">
            <a:spLocks noChangeArrowheads="1"/>
          </p:cNvSpPr>
          <p:nvPr/>
        </p:nvSpPr>
        <p:spPr bwMode="auto">
          <a:xfrm>
            <a:off x="5867400" y="3429000"/>
            <a:ext cx="15128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Крещение Ольги</a:t>
            </a:r>
          </a:p>
        </p:txBody>
      </p:sp>
      <p:pic>
        <p:nvPicPr>
          <p:cNvPr id="22539" name="Picture 56" descr="KreshenieRus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4100" y="2924175"/>
            <a:ext cx="1739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0" name="Text Box 57"/>
          <p:cNvSpPr txBox="1">
            <a:spLocks noChangeArrowheads="1"/>
          </p:cNvSpPr>
          <p:nvPr/>
        </p:nvSpPr>
        <p:spPr bwMode="auto">
          <a:xfrm>
            <a:off x="7631113" y="1989138"/>
            <a:ext cx="15128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Крещение Руси</a:t>
            </a:r>
          </a:p>
        </p:txBody>
      </p:sp>
      <p:pic>
        <p:nvPicPr>
          <p:cNvPr id="184379" name="Picture 59" descr="0KirillovSA_KnOlgaKrescheni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07950"/>
            <a:ext cx="3825875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6" name="Text Box 60"/>
          <p:cNvSpPr txBox="1">
            <a:spLocks noChangeArrowheads="1"/>
          </p:cNvSpPr>
          <p:nvPr/>
        </p:nvSpPr>
        <p:spPr bwMode="auto">
          <a:xfrm>
            <a:off x="179388" y="5426075"/>
            <a:ext cx="8713787" cy="14462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200" dirty="0">
                <a:solidFill>
                  <a:srgbClr val="001E5A"/>
                </a:solidFill>
              </a:rPr>
              <a:t>Княгиня Ольга стала христианкой в 955 году. В те времена в княжеской дружине уже были воины христиане, а в Киеве было построено несколько храмов. Ольга дважды ездила в Царьград и во время второго посещения сам патриарх крестил её.</a:t>
            </a:r>
            <a:r>
              <a:rPr lang="ru-RU" dirty="0"/>
              <a:t> </a:t>
            </a:r>
            <a:endParaRPr lang="ru-RU" sz="2200" dirty="0">
              <a:solidFill>
                <a:srgbClr val="001E5A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84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84379"/>
                                        </p:tgtEl>
                                      </p:cBhvr>
                                      <p:by x="45000" y="4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50289E-6 L 0.20816 -0.1119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84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99" y="-5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0" y="4869160"/>
            <a:ext cx="9144000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/>
              <a:t>	</a:t>
            </a:r>
            <a:r>
              <a:rPr lang="ru-RU" sz="2800" b="1" dirty="0">
                <a:solidFill>
                  <a:srgbClr val="001E5A"/>
                </a:solidFill>
              </a:rPr>
              <a:t>К этому времени соседние народы исповедовали веры в единых Богов. </a:t>
            </a:r>
            <a:r>
              <a:rPr lang="ru-RU" sz="2800" b="1" dirty="0" smtClean="0">
                <a:solidFill>
                  <a:srgbClr val="001E5A"/>
                </a:solidFill>
              </a:rPr>
              <a:t>В </a:t>
            </a:r>
            <a:r>
              <a:rPr lang="ru-RU" sz="2800" b="1" dirty="0">
                <a:solidFill>
                  <a:srgbClr val="001E5A"/>
                </a:solidFill>
              </a:rPr>
              <a:t>Риме жили западные христиане, в Хазарии - иудеи, в Волжской </a:t>
            </a:r>
            <a:r>
              <a:rPr lang="ru-RU" sz="2800" b="1" dirty="0" err="1">
                <a:solidFill>
                  <a:srgbClr val="001E5A"/>
                </a:solidFill>
              </a:rPr>
              <a:t>Булгарии</a:t>
            </a:r>
            <a:r>
              <a:rPr lang="ru-RU" sz="2800" b="1" dirty="0">
                <a:solidFill>
                  <a:srgbClr val="001E5A"/>
                </a:solidFill>
              </a:rPr>
              <a:t> - мусульмане, в Византии - восточные христиане.</a:t>
            </a:r>
            <a:r>
              <a:rPr lang="ru-RU" sz="2800" dirty="0">
                <a:solidFill>
                  <a:srgbClr val="001E5A"/>
                </a:solidFill>
              </a:rPr>
              <a:t> 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0" y="1"/>
            <a:ext cx="4355976" cy="48320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1E5A"/>
                </a:solidFill>
                <a:latin typeface="Times New Roman" pitchFamily="18" charset="0"/>
                <a:cs typeface="Times New Roman" pitchFamily="18" charset="0"/>
              </a:rPr>
              <a:t>Последние свои годы Ольга занималась воспитанием внука Владимира. Когда Владимир начал править, он был ярым язычником. Буйный нрав, много жён, убийство брата Ярополка, участие в человеческих жертвоприношениях – вот что пишут о нём летописи. </a:t>
            </a:r>
          </a:p>
        </p:txBody>
      </p:sp>
      <p:pic>
        <p:nvPicPr>
          <p:cNvPr id="5" name="Picture 6" descr="vladimir1_1"/>
          <p:cNvPicPr>
            <a:picLocks noGrp="1" noChangeAspect="1" noChangeArrowheads="1"/>
          </p:cNvPicPr>
          <p:nvPr>
            <p:ph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932040" y="260648"/>
            <a:ext cx="3817785" cy="4176936"/>
          </a:xfrm>
          <a:noFill/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427984" y="4437112"/>
            <a:ext cx="47160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1400" dirty="0"/>
              <a:t>Владимир Святославович Красное Солнышко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Resize of Копия Ландшафты России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7200" y="415925"/>
            <a:ext cx="8229600" cy="5645150"/>
          </a:xfrm>
          <a:noFill/>
        </p:spPr>
      </p:pic>
      <p:sp>
        <p:nvSpPr>
          <p:cNvPr id="190467" name="WordArt 3"/>
          <p:cNvSpPr>
            <a:spLocks noChangeArrowheads="1" noChangeShapeType="1" noTextEdit="1"/>
          </p:cNvSpPr>
          <p:nvPr/>
        </p:nvSpPr>
        <p:spPr bwMode="auto">
          <a:xfrm>
            <a:off x="827088" y="4292600"/>
            <a:ext cx="1081087" cy="6492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РИМ</a:t>
            </a:r>
          </a:p>
        </p:txBody>
      </p:sp>
      <p:sp>
        <p:nvSpPr>
          <p:cNvPr id="190468" name="WordArt 4"/>
          <p:cNvSpPr>
            <a:spLocks noChangeArrowheads="1" noChangeShapeType="1" noTextEdit="1"/>
          </p:cNvSpPr>
          <p:nvPr/>
        </p:nvSpPr>
        <p:spPr bwMode="auto">
          <a:xfrm>
            <a:off x="7812088" y="3500438"/>
            <a:ext cx="1331912" cy="7207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ХАЗАРИЯ</a:t>
            </a:r>
          </a:p>
        </p:txBody>
      </p:sp>
      <p:sp>
        <p:nvSpPr>
          <p:cNvPr id="190469" name="WordArt 5"/>
          <p:cNvSpPr>
            <a:spLocks noChangeArrowheads="1" noChangeShapeType="1" noTextEdit="1"/>
          </p:cNvSpPr>
          <p:nvPr/>
        </p:nvSpPr>
        <p:spPr bwMode="auto">
          <a:xfrm>
            <a:off x="5364163" y="1052513"/>
            <a:ext cx="1439862" cy="863600"/>
          </a:xfrm>
          <a:prstGeom prst="rect">
            <a:avLst/>
          </a:prstGeom>
        </p:spPr>
        <p:txBody>
          <a:bodyPr wrap="none" fromWordArt="1">
            <a:prstTxWarp prst="textFadeDown">
              <a:avLst>
                <a:gd name="adj" fmla="val 25171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РУСЬ</a:t>
            </a:r>
          </a:p>
        </p:txBody>
      </p:sp>
      <p:sp>
        <p:nvSpPr>
          <p:cNvPr id="190470" name="WordArt 6"/>
          <p:cNvSpPr>
            <a:spLocks noChangeArrowheads="1" noChangeShapeType="1" noTextEdit="1"/>
          </p:cNvSpPr>
          <p:nvPr/>
        </p:nvSpPr>
        <p:spPr bwMode="auto">
          <a:xfrm>
            <a:off x="4067175" y="5084763"/>
            <a:ext cx="2089150" cy="86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ВИЗАНТИЯ</a:t>
            </a:r>
          </a:p>
        </p:txBody>
      </p:sp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5651500" y="2420938"/>
            <a:ext cx="107950" cy="1079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8" name="Oval 8"/>
          <p:cNvSpPr>
            <a:spLocks noChangeArrowheads="1"/>
          </p:cNvSpPr>
          <p:nvPr/>
        </p:nvSpPr>
        <p:spPr bwMode="auto">
          <a:xfrm>
            <a:off x="5508625" y="0"/>
            <a:ext cx="107950" cy="1079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9" name="Oval 9"/>
          <p:cNvSpPr>
            <a:spLocks noChangeArrowheads="1"/>
          </p:cNvSpPr>
          <p:nvPr/>
        </p:nvSpPr>
        <p:spPr bwMode="auto">
          <a:xfrm>
            <a:off x="6300788" y="3789363"/>
            <a:ext cx="107950" cy="1079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0" name="Oval 10"/>
          <p:cNvSpPr>
            <a:spLocks noChangeArrowheads="1"/>
          </p:cNvSpPr>
          <p:nvPr/>
        </p:nvSpPr>
        <p:spPr bwMode="auto">
          <a:xfrm>
            <a:off x="5364163" y="4868863"/>
            <a:ext cx="107950" cy="1079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5580063" y="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Новгород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5724525" y="2420938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Киев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6372225" y="3716338"/>
            <a:ext cx="14398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Херсонес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5292725" y="450850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Царьград</a:t>
            </a:r>
          </a:p>
        </p:txBody>
      </p:sp>
      <p:sp>
        <p:nvSpPr>
          <p:cNvPr id="190479" name="WordArt 15"/>
          <p:cNvSpPr>
            <a:spLocks noChangeArrowheads="1" noChangeShapeType="1" noTextEdit="1"/>
          </p:cNvSpPr>
          <p:nvPr/>
        </p:nvSpPr>
        <p:spPr bwMode="auto">
          <a:xfrm>
            <a:off x="7812088" y="0"/>
            <a:ext cx="1331912" cy="1125538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ВОЛЖСКАЯ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БУЛГАРИЯ</a:t>
            </a:r>
          </a:p>
        </p:txBody>
      </p:sp>
      <p:sp>
        <p:nvSpPr>
          <p:cNvPr id="190486" name="WordArt 22"/>
          <p:cNvSpPr>
            <a:spLocks noChangeArrowheads="1" noChangeShapeType="1" noTextEdit="1"/>
          </p:cNvSpPr>
          <p:nvPr/>
        </p:nvSpPr>
        <p:spPr bwMode="auto">
          <a:xfrm>
            <a:off x="395288" y="2924175"/>
            <a:ext cx="1512887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Западные</a:t>
            </a:r>
          </a:p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христиане</a:t>
            </a:r>
          </a:p>
        </p:txBody>
      </p:sp>
      <p:sp>
        <p:nvSpPr>
          <p:cNvPr id="190487" name="WordArt 23"/>
          <p:cNvSpPr>
            <a:spLocks noChangeArrowheads="1" noChangeShapeType="1" noTextEdit="1"/>
          </p:cNvSpPr>
          <p:nvPr/>
        </p:nvSpPr>
        <p:spPr bwMode="auto">
          <a:xfrm>
            <a:off x="8316913" y="4221163"/>
            <a:ext cx="827087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Иудеи</a:t>
            </a:r>
          </a:p>
        </p:txBody>
      </p:sp>
      <p:sp>
        <p:nvSpPr>
          <p:cNvPr id="190488" name="WordArt 24"/>
          <p:cNvSpPr>
            <a:spLocks noChangeArrowheads="1" noChangeShapeType="1" noTextEdit="1"/>
          </p:cNvSpPr>
          <p:nvPr/>
        </p:nvSpPr>
        <p:spPr bwMode="auto">
          <a:xfrm>
            <a:off x="7885113" y="1196975"/>
            <a:ext cx="1258887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Мусульмане</a:t>
            </a:r>
          </a:p>
        </p:txBody>
      </p:sp>
      <p:sp>
        <p:nvSpPr>
          <p:cNvPr id="190489" name="WordArt 25"/>
          <p:cNvSpPr>
            <a:spLocks noChangeArrowheads="1" noChangeShapeType="1" noTextEdit="1"/>
          </p:cNvSpPr>
          <p:nvPr/>
        </p:nvSpPr>
        <p:spPr bwMode="auto">
          <a:xfrm>
            <a:off x="4284663" y="6021388"/>
            <a:ext cx="15843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Восточные</a:t>
            </a:r>
          </a:p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христиане</a:t>
            </a: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0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animBg="1"/>
      <p:bldP spid="190468" grpId="0" animBg="1"/>
      <p:bldP spid="190469" grpId="0" animBg="1"/>
      <p:bldP spid="190470" grpId="0" animBg="1"/>
      <p:bldP spid="190479" grpId="0" animBg="1"/>
      <p:bldP spid="190486" grpId="0" animBg="1"/>
      <p:bldP spid="190487" grpId="0" animBg="1"/>
      <p:bldP spid="190488" grpId="0" animBg="1"/>
      <p:bldP spid="19048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pic>
        <p:nvPicPr>
          <p:cNvPr id="26627" name="Picture 3" descr="выбор ве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0500"/>
            <a:ext cx="8785225" cy="478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0" y="260350"/>
            <a:ext cx="9144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1600">
                <a:solidFill>
                  <a:srgbClr val="001E5A"/>
                </a:solidFill>
              </a:rPr>
              <a:t>Великий князь Владимир Святославович выбирает веру. Роспись Грановитой палаты, 19 век.</a:t>
            </a:r>
            <a:r>
              <a:rPr lang="ru-RU" sz="1600"/>
              <a:t> 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68313" y="5157788"/>
            <a:ext cx="8389937" cy="14462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rgbClr val="001E5A"/>
                </a:solidFill>
                <a:latin typeface="Times New Roman" pitchFamily="18" charset="0"/>
                <a:cs typeface="Times New Roman" pitchFamily="18" charset="0"/>
              </a:rPr>
              <a:t>В знаменитой легенде описывается выбор веры Владимиром. </a:t>
            </a:r>
          </a:p>
          <a:p>
            <a:pPr algn="ctr">
              <a:defRPr/>
            </a:pPr>
            <a:r>
              <a:rPr lang="ru-RU" sz="2200" dirty="0">
                <a:solidFill>
                  <a:srgbClr val="001E5A"/>
                </a:solidFill>
                <a:latin typeface="Times New Roman" pitchFamily="18" charset="0"/>
                <a:cs typeface="Times New Roman" pitchFamily="18" charset="0"/>
              </a:rPr>
              <a:t>Он пригласил к себе разных проповедников и греческого философа, которые рассказали ему о своих верах. Рассказ грека очень понравился Владимиру. Но он не спешил с выбором. </a:t>
            </a: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755650" y="1484313"/>
            <a:ext cx="7704138" cy="41084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1E5A"/>
                </a:solidFill>
              </a:rPr>
              <a:t>	Он отправил десять мужей в разные страны для «испытания вер». Вернувшись, они назвали греческую веру самой лучшей, а греческие храмы - самыми красивыми. </a:t>
            </a:r>
          </a:p>
          <a:p>
            <a:pPr>
              <a:defRPr/>
            </a:pPr>
            <a:r>
              <a:rPr lang="ru-RU" sz="2400" dirty="0">
                <a:solidFill>
                  <a:srgbClr val="001E5A"/>
                </a:solidFill>
              </a:rPr>
              <a:t>	После этого князь Владимир просил руки сестры византийских императоров царевны Анны. Императоры не отдали Анну за язычника. «Сначала крестись», - был ответ. Тогда Владимир захватил Херсонес – византийский город в Крыму и угрожал идти на Царьград. Императорам пришлось уступить и отправить Анну к Владимиру.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Resize of Копия Ландшафты России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7200" y="415925"/>
            <a:ext cx="8229600" cy="5645150"/>
          </a:xfrm>
          <a:noFill/>
        </p:spPr>
      </p:pic>
      <p:sp>
        <p:nvSpPr>
          <p:cNvPr id="28675" name="WordArt 3"/>
          <p:cNvSpPr>
            <a:spLocks noChangeArrowheads="1" noChangeShapeType="1" noTextEdit="1"/>
          </p:cNvSpPr>
          <p:nvPr/>
        </p:nvSpPr>
        <p:spPr bwMode="auto">
          <a:xfrm>
            <a:off x="827088" y="4292600"/>
            <a:ext cx="1081087" cy="649288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РИМ</a:t>
            </a:r>
          </a:p>
        </p:txBody>
      </p:sp>
      <p:sp>
        <p:nvSpPr>
          <p:cNvPr id="28676" name="WordArt 4"/>
          <p:cNvSpPr>
            <a:spLocks noChangeArrowheads="1" noChangeShapeType="1" noTextEdit="1"/>
          </p:cNvSpPr>
          <p:nvPr/>
        </p:nvSpPr>
        <p:spPr bwMode="auto">
          <a:xfrm>
            <a:off x="7812088" y="3500438"/>
            <a:ext cx="1331912" cy="720725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ХАЗАРИЯ</a:t>
            </a:r>
          </a:p>
        </p:txBody>
      </p:sp>
      <p:sp>
        <p:nvSpPr>
          <p:cNvPr id="165893" name="WordArt 5"/>
          <p:cNvSpPr>
            <a:spLocks noChangeArrowheads="1" noChangeShapeType="1" noTextEdit="1"/>
          </p:cNvSpPr>
          <p:nvPr/>
        </p:nvSpPr>
        <p:spPr bwMode="auto">
          <a:xfrm>
            <a:off x="5364163" y="1052513"/>
            <a:ext cx="1439862" cy="863600"/>
          </a:xfrm>
          <a:prstGeom prst="rect">
            <a:avLst/>
          </a:prstGeom>
        </p:spPr>
        <p:txBody>
          <a:bodyPr wrap="none" fromWordArt="1">
            <a:prstTxWarp prst="textFadeDown">
              <a:avLst>
                <a:gd name="adj" fmla="val 25171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РУСЬ</a:t>
            </a:r>
          </a:p>
        </p:txBody>
      </p:sp>
      <p:sp>
        <p:nvSpPr>
          <p:cNvPr id="28678" name="WordArt 6"/>
          <p:cNvSpPr>
            <a:spLocks noChangeArrowheads="1" noChangeShapeType="1" noTextEdit="1"/>
          </p:cNvSpPr>
          <p:nvPr/>
        </p:nvSpPr>
        <p:spPr bwMode="auto">
          <a:xfrm>
            <a:off x="4067175" y="5084763"/>
            <a:ext cx="2089150" cy="86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ВИЗАНТИЯ</a:t>
            </a:r>
          </a:p>
        </p:txBody>
      </p:sp>
      <p:sp>
        <p:nvSpPr>
          <p:cNvPr id="28679" name="Oval 9"/>
          <p:cNvSpPr>
            <a:spLocks noChangeArrowheads="1"/>
          </p:cNvSpPr>
          <p:nvPr/>
        </p:nvSpPr>
        <p:spPr bwMode="auto">
          <a:xfrm>
            <a:off x="5651500" y="2420938"/>
            <a:ext cx="107950" cy="1079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0" name="Oval 10"/>
          <p:cNvSpPr>
            <a:spLocks noChangeArrowheads="1"/>
          </p:cNvSpPr>
          <p:nvPr/>
        </p:nvSpPr>
        <p:spPr bwMode="auto">
          <a:xfrm>
            <a:off x="5508625" y="0"/>
            <a:ext cx="107950" cy="1079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1" name="Oval 11"/>
          <p:cNvSpPr>
            <a:spLocks noChangeArrowheads="1"/>
          </p:cNvSpPr>
          <p:nvPr/>
        </p:nvSpPr>
        <p:spPr bwMode="auto">
          <a:xfrm>
            <a:off x="6300788" y="3789363"/>
            <a:ext cx="107950" cy="1079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2" name="Oval 12"/>
          <p:cNvSpPr>
            <a:spLocks noChangeArrowheads="1"/>
          </p:cNvSpPr>
          <p:nvPr/>
        </p:nvSpPr>
        <p:spPr bwMode="auto">
          <a:xfrm>
            <a:off x="5364163" y="4868863"/>
            <a:ext cx="107950" cy="1079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83" name="Text Box 13"/>
          <p:cNvSpPr txBox="1">
            <a:spLocks noChangeArrowheads="1"/>
          </p:cNvSpPr>
          <p:nvPr/>
        </p:nvSpPr>
        <p:spPr bwMode="auto">
          <a:xfrm>
            <a:off x="5580063" y="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Новгород</a:t>
            </a:r>
          </a:p>
        </p:txBody>
      </p:sp>
      <p:sp>
        <p:nvSpPr>
          <p:cNvPr id="28684" name="Text Box 14"/>
          <p:cNvSpPr txBox="1">
            <a:spLocks noChangeArrowheads="1"/>
          </p:cNvSpPr>
          <p:nvPr/>
        </p:nvSpPr>
        <p:spPr bwMode="auto">
          <a:xfrm>
            <a:off x="5724525" y="2420938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Киев</a:t>
            </a:r>
          </a:p>
        </p:txBody>
      </p:sp>
      <p:sp>
        <p:nvSpPr>
          <p:cNvPr id="28685" name="Text Box 16"/>
          <p:cNvSpPr txBox="1">
            <a:spLocks noChangeArrowheads="1"/>
          </p:cNvSpPr>
          <p:nvPr/>
        </p:nvSpPr>
        <p:spPr bwMode="auto">
          <a:xfrm>
            <a:off x="5292725" y="450850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Царьград</a:t>
            </a:r>
          </a:p>
        </p:txBody>
      </p:sp>
      <p:sp>
        <p:nvSpPr>
          <p:cNvPr id="28686" name="WordArt 17"/>
          <p:cNvSpPr>
            <a:spLocks noChangeArrowheads="1" noChangeShapeType="1" noTextEdit="1"/>
          </p:cNvSpPr>
          <p:nvPr/>
        </p:nvSpPr>
        <p:spPr bwMode="auto">
          <a:xfrm>
            <a:off x="7812088" y="0"/>
            <a:ext cx="1331912" cy="1125538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ВОЛЖСКАЯ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БУЛГАРИЯ</a:t>
            </a:r>
          </a:p>
        </p:txBody>
      </p:sp>
      <p:sp>
        <p:nvSpPr>
          <p:cNvPr id="28687" name="WordArt 18"/>
          <p:cNvSpPr>
            <a:spLocks noChangeArrowheads="1" noChangeShapeType="1" noTextEdit="1"/>
          </p:cNvSpPr>
          <p:nvPr/>
        </p:nvSpPr>
        <p:spPr bwMode="auto">
          <a:xfrm>
            <a:off x="395288" y="2924175"/>
            <a:ext cx="1512887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Западные</a:t>
            </a:r>
          </a:p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христиане</a:t>
            </a:r>
          </a:p>
        </p:txBody>
      </p:sp>
      <p:sp>
        <p:nvSpPr>
          <p:cNvPr id="28688" name="WordArt 19"/>
          <p:cNvSpPr>
            <a:spLocks noChangeArrowheads="1" noChangeShapeType="1" noTextEdit="1"/>
          </p:cNvSpPr>
          <p:nvPr/>
        </p:nvSpPr>
        <p:spPr bwMode="auto">
          <a:xfrm>
            <a:off x="8316913" y="4221163"/>
            <a:ext cx="827087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Иудеи</a:t>
            </a:r>
          </a:p>
        </p:txBody>
      </p:sp>
      <p:sp>
        <p:nvSpPr>
          <p:cNvPr id="28689" name="WordArt 20"/>
          <p:cNvSpPr>
            <a:spLocks noChangeArrowheads="1" noChangeShapeType="1" noTextEdit="1"/>
          </p:cNvSpPr>
          <p:nvPr/>
        </p:nvSpPr>
        <p:spPr bwMode="auto">
          <a:xfrm>
            <a:off x="7885113" y="1196975"/>
            <a:ext cx="1258887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Мусульмане</a:t>
            </a:r>
          </a:p>
        </p:txBody>
      </p:sp>
      <p:sp>
        <p:nvSpPr>
          <p:cNvPr id="28690" name="WordArt 21"/>
          <p:cNvSpPr>
            <a:spLocks noChangeArrowheads="1" noChangeShapeType="1" noTextEdit="1"/>
          </p:cNvSpPr>
          <p:nvPr/>
        </p:nvSpPr>
        <p:spPr bwMode="auto">
          <a:xfrm>
            <a:off x="4284663" y="6021388"/>
            <a:ext cx="15843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Восточные</a:t>
            </a:r>
          </a:p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D9D9FF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atin typeface="Impact"/>
              </a:rPr>
              <a:t>христиане</a:t>
            </a:r>
          </a:p>
        </p:txBody>
      </p:sp>
      <p:sp>
        <p:nvSpPr>
          <p:cNvPr id="165910" name="Text Box 22"/>
          <p:cNvSpPr txBox="1">
            <a:spLocks noChangeArrowheads="1"/>
          </p:cNvSpPr>
          <p:nvPr/>
        </p:nvSpPr>
        <p:spPr bwMode="auto">
          <a:xfrm>
            <a:off x="6372225" y="3860800"/>
            <a:ext cx="1439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Херсонес</a:t>
            </a: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57225E-6 C -0.23334 0.14267 -0.4665 0.28533 -0.47466 0.37481 C -0.48282 0.46428 -0.17674 0.55469 -0.04913 0.53735 C 0.07847 0.52001 0.23732 0.38382 0.29149 0.27099 C 0.34566 0.15816 0.32257 -0.09317 0.27621 -0.13988 C 0.22986 -0.18658 0.03021 -0.06126 0.01354 -0.00901 " pathEditMode="relative" ptsTypes="aaaaaA">
                                      <p:cBhvr>
                                        <p:cTn id="6" dur="50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8.09249E-6 C -0.03994 0.26174 -0.07969 0.52371 -0.07796 0.52139 C -0.07622 0.51908 0.00747 -0.01317 0.01025 -0.01363 C 0.01302 -0.0141 -0.05782 0.51793 -0.06094 0.51908 C -0.06407 0.52024 -0.01858 0.07978 -0.00851 -0.0067 " pathEditMode="relative" ptsTypes="aaaaA">
                                      <p:cBhvr>
                                        <p:cTn id="10" dur="5000" fill="hold"/>
                                        <p:tgtEl>
                                          <p:spTgt spid="1658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6591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1000" fill="hold"/>
                                        <p:tgtEl>
                                          <p:spTgt spid="1659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3" grpId="0" animBg="1"/>
      <p:bldP spid="165893" grpId="1" animBg="1"/>
      <p:bldP spid="165910" grpId="0"/>
      <p:bldP spid="165910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pic>
        <p:nvPicPr>
          <p:cNvPr id="29699" name="Picture 5" descr="471c651234f0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356100" y="260350"/>
            <a:ext cx="4594225" cy="5688013"/>
          </a:xfrm>
          <a:noFill/>
        </p:spPr>
      </p:pic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4716463" y="6021388"/>
            <a:ext cx="42116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/>
              <a:t>Крещение великого князя Владимира Художник В. Васнецов, 19 век.</a:t>
            </a:r>
          </a:p>
        </p:txBody>
      </p:sp>
      <p:sp>
        <p:nvSpPr>
          <p:cNvPr id="20485" name="Text Box 8"/>
          <p:cNvSpPr txBox="1">
            <a:spLocks noChangeArrowheads="1"/>
          </p:cNvSpPr>
          <p:nvPr/>
        </p:nvSpPr>
        <p:spPr bwMode="auto">
          <a:xfrm>
            <a:off x="179389" y="1268760"/>
            <a:ext cx="4032572" cy="38164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rgbClr val="001E5A"/>
                </a:solidFill>
              </a:rPr>
              <a:t>     Ожидавший в Херсонесе приезда невесты Владимир неожиданно ослеп. Царевна Анна сказала ему: «Хочешь излечиться - крестись». Тогда князь повелел крестить себя.</a:t>
            </a:r>
          </a:p>
          <a:p>
            <a:pPr>
              <a:defRPr/>
            </a:pPr>
            <a:r>
              <a:rPr lang="ru-RU" sz="2200" dirty="0">
                <a:solidFill>
                  <a:srgbClr val="001E5A"/>
                </a:solidFill>
              </a:rPr>
              <a:t>     Нестор писал в своей летописи, что, когда епископ во время крещения возложил свою руку на голову князя, Владимир тотчас прозрел. </a:t>
            </a:r>
          </a:p>
        </p:txBody>
      </p:sp>
    </p:spTree>
  </p:cSld>
  <p:clrMapOvr>
    <a:masterClrMapping/>
  </p:clrMapOvr>
  <p:transition spd="slow" advTm="8000"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4716463" y="6021388"/>
            <a:ext cx="421163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 sz="1600"/>
              <a:t>Крещение Руси. </a:t>
            </a:r>
          </a:p>
          <a:p>
            <a:pPr algn="ctr"/>
            <a:r>
              <a:rPr lang="ru-RU" sz="1600"/>
              <a:t>Художник В. Васнецов, 19 век</a:t>
            </a:r>
          </a:p>
        </p:txBody>
      </p:sp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179388" y="620713"/>
            <a:ext cx="4356100" cy="545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200">
                <a:solidFill>
                  <a:srgbClr val="001E5A"/>
                </a:solidFill>
              </a:rPr>
              <a:t>    Вернувшись в Киев, князь велел изрубить языческих идолов, а главного Перуна сбросить в Днепр. Через несколько дней крестились его сыновья и бояре. Затем князь разослал по всему городу гонцов с повелением жителям собраться на берегу Днепра. </a:t>
            </a:r>
          </a:p>
          <a:p>
            <a:r>
              <a:rPr lang="ru-RU" sz="2200">
                <a:solidFill>
                  <a:srgbClr val="001E5A"/>
                </a:solidFill>
              </a:rPr>
              <a:t>    И наступило утро крещения.</a:t>
            </a:r>
          </a:p>
          <a:p>
            <a:r>
              <a:rPr lang="ru-RU" sz="2200">
                <a:solidFill>
                  <a:srgbClr val="001E5A"/>
                </a:solidFill>
              </a:rPr>
              <a:t>«И вошли они в воду. И стояли одни по шею, а другие по грудь». Некоторые держали младенцев, а священники молились. </a:t>
            </a:r>
          </a:p>
          <a:p>
            <a:r>
              <a:rPr lang="ru-RU" sz="2200">
                <a:solidFill>
                  <a:srgbClr val="001E5A"/>
                </a:solidFill>
              </a:rPr>
              <a:t>    Был август 988 года. </a:t>
            </a:r>
          </a:p>
        </p:txBody>
      </p:sp>
      <p:pic>
        <p:nvPicPr>
          <p:cNvPr id="30725" name="Picture 9" descr="68F1D5CC9F54-19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572000" y="476250"/>
            <a:ext cx="4368800" cy="5327650"/>
          </a:xfrm>
          <a:noFill/>
        </p:spPr>
      </p:pic>
    </p:spTree>
  </p:cSld>
  <p:clrMapOvr>
    <a:masterClrMapping/>
  </p:clrMapOvr>
  <p:transition spd="slow" advTm="8000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705551" cy="115699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Причины принятия христианства Владимиром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115616" y="1556792"/>
            <a:ext cx="7704534" cy="4680496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Руководить огромной, разноплеменной страной невозможно, опираясь на  языческие традиции.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Укрепление личной власти Владимира.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Влияние Византии на международное положение Руси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Немаловажную роль наряду с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внутриполитическими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международными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расчётами в принятии христианства сыграл тот факт, что Византийская церковь допускала для новообращённых стран  богослужение на родном языке и это укрепляло самостоятельность Руси.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571184" cy="83661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Aharoni"/>
                <a:cs typeface="Aharoni"/>
              </a:rPr>
              <a:t>Тема «Как Русь стала ПРАВОСЛАВНОЙ»</a:t>
            </a:r>
            <a:endParaRPr lang="ru-RU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115616" y="1052736"/>
            <a:ext cx="4104084" cy="5805264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План: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Язычество древних славян.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Четыре этапа христианизации Руси.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Причины принятия христианства Владимиром.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Значение принятия христианства Русью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Языческие пережитки в русской культуре.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19250" y="1916113"/>
            <a:ext cx="5922963" cy="1816100"/>
            <a:chOff x="1236" y="1245"/>
            <a:chExt cx="3331" cy="1144"/>
          </a:xfrm>
        </p:grpSpPr>
        <p:sp>
          <p:nvSpPr>
            <p:cNvPr id="34825" name="WordArt 4"/>
            <p:cNvSpPr>
              <a:spLocks noChangeArrowheads="1" noChangeShapeType="1" noTextEdit="1"/>
            </p:cNvSpPr>
            <p:nvPr/>
          </p:nvSpPr>
          <p:spPr bwMode="auto">
            <a:xfrm rot="900000">
              <a:off x="1287" y="1245"/>
              <a:ext cx="667" cy="36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FadeRight">
                <a:avLst>
                  <a:gd name="adj" fmla="val 34755"/>
                </a:avLst>
              </a:prstTxWarp>
            </a:bodyPr>
            <a:lstStyle/>
            <a:p>
              <a:pPr algn="ctr"/>
              <a:r>
                <a:rPr lang="ru-RU" sz="3600" kern="10">
                  <a:solidFill>
                    <a:schemeClr val="accent1"/>
                  </a:solidFill>
                  <a:latin typeface="Impact"/>
                </a:rPr>
                <a:t>ВРЕМЯ</a:t>
              </a:r>
            </a:p>
          </p:txBody>
        </p:sp>
        <p:sp>
          <p:nvSpPr>
            <p:cNvPr id="34826" name="WordArt 5"/>
            <p:cNvSpPr>
              <a:spLocks noChangeArrowheads="1" noChangeShapeType="1" noTextEdit="1"/>
            </p:cNvSpPr>
            <p:nvPr/>
          </p:nvSpPr>
          <p:spPr bwMode="auto">
            <a:xfrm rot="-1020000">
              <a:off x="3878" y="1253"/>
              <a:ext cx="671" cy="39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FadeLeft">
                <a:avLst>
                  <a:gd name="adj" fmla="val 38764"/>
                </a:avLst>
              </a:prstTxWarp>
            </a:bodyPr>
            <a:lstStyle/>
            <a:p>
              <a:pPr algn="ctr"/>
              <a:r>
                <a:rPr lang="ru-RU" sz="3600" kern="10">
                  <a:solidFill>
                    <a:schemeClr val="accent1"/>
                  </a:solidFill>
                  <a:latin typeface="Impact"/>
                </a:rPr>
                <a:t>УЧАСТНИКИ</a:t>
              </a:r>
            </a:p>
          </p:txBody>
        </p:sp>
        <p:sp>
          <p:nvSpPr>
            <p:cNvPr id="34827" name="WordArt 6">
              <a:hlinkClick r:id="rId2" action="ppaction://hlinksldjump"/>
            </p:cNvPr>
            <p:cNvSpPr>
              <a:spLocks noChangeArrowheads="1" noChangeShapeType="1" noTextEdit="1"/>
            </p:cNvSpPr>
            <p:nvPr/>
          </p:nvSpPr>
          <p:spPr bwMode="auto">
            <a:xfrm rot="1200000">
              <a:off x="3833" y="1933"/>
              <a:ext cx="734" cy="45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FadeLeft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ru-RU" sz="3600" kern="10">
                  <a:solidFill>
                    <a:schemeClr val="accent1"/>
                  </a:solidFill>
                  <a:latin typeface="Impact"/>
                </a:rPr>
                <a:t>ХОД</a:t>
              </a:r>
            </a:p>
          </p:txBody>
        </p:sp>
        <p:sp>
          <p:nvSpPr>
            <p:cNvPr id="34828" name="WordArt 7"/>
            <p:cNvSpPr>
              <a:spLocks noChangeArrowheads="1" noChangeShapeType="1" noTextEdit="1"/>
            </p:cNvSpPr>
            <p:nvPr/>
          </p:nvSpPr>
          <p:spPr bwMode="auto">
            <a:xfrm rot="-900000">
              <a:off x="1236" y="1951"/>
              <a:ext cx="722" cy="40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FadeRight">
                <a:avLst>
                  <a:gd name="adj" fmla="val 33333"/>
                </a:avLst>
              </a:prstTxWarp>
            </a:bodyPr>
            <a:lstStyle/>
            <a:p>
              <a:pPr algn="ctr"/>
              <a:r>
                <a:rPr lang="ru-RU" sz="3600" kern="10">
                  <a:solidFill>
                    <a:schemeClr val="accent1"/>
                  </a:solidFill>
                  <a:latin typeface="Impact"/>
                </a:rPr>
                <a:t>ЗНАЧЕНИЕ</a:t>
              </a:r>
            </a:p>
          </p:txBody>
        </p:sp>
        <p:grpSp>
          <p:nvGrpSpPr>
            <p:cNvPr id="34829" name="Group 8"/>
            <p:cNvGrpSpPr>
              <a:grpSpLocks/>
            </p:cNvGrpSpPr>
            <p:nvPr/>
          </p:nvGrpSpPr>
          <p:grpSpPr bwMode="auto">
            <a:xfrm>
              <a:off x="1973" y="1525"/>
              <a:ext cx="1859" cy="544"/>
              <a:chOff x="2134" y="1700"/>
              <a:chExt cx="1199" cy="784"/>
            </a:xfrm>
          </p:grpSpPr>
          <p:sp>
            <p:nvSpPr>
              <p:cNvPr id="34830" name="Line 9"/>
              <p:cNvSpPr>
                <a:spLocks noChangeShapeType="1"/>
              </p:cNvSpPr>
              <p:nvPr/>
            </p:nvSpPr>
            <p:spPr bwMode="auto">
              <a:xfrm flipV="1">
                <a:off x="2134" y="1700"/>
                <a:ext cx="1199" cy="777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831" name="Line 10"/>
              <p:cNvSpPr>
                <a:spLocks noChangeShapeType="1"/>
              </p:cNvSpPr>
              <p:nvPr/>
            </p:nvSpPr>
            <p:spPr bwMode="auto">
              <a:xfrm flipH="1" flipV="1">
                <a:off x="2134" y="1700"/>
                <a:ext cx="1185" cy="777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832" name="Line 11"/>
              <p:cNvSpPr>
                <a:spLocks noChangeShapeType="1"/>
              </p:cNvSpPr>
              <p:nvPr/>
            </p:nvSpPr>
            <p:spPr bwMode="auto">
              <a:xfrm>
                <a:off x="3266" y="2442"/>
                <a:ext cx="60" cy="42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833" name="Line 12"/>
              <p:cNvSpPr>
                <a:spLocks noChangeShapeType="1"/>
              </p:cNvSpPr>
              <p:nvPr/>
            </p:nvSpPr>
            <p:spPr bwMode="auto">
              <a:xfrm flipH="1" flipV="1">
                <a:off x="2134" y="1700"/>
                <a:ext cx="47" cy="31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834" name="Line 13"/>
              <p:cNvSpPr>
                <a:spLocks noChangeShapeType="1"/>
              </p:cNvSpPr>
              <p:nvPr/>
            </p:nvSpPr>
            <p:spPr bwMode="auto">
              <a:xfrm flipH="1">
                <a:off x="2154" y="2069"/>
                <a:ext cx="600" cy="388"/>
              </a:xfrm>
              <a:prstGeom prst="lin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00718" name="Text Box 14"/>
          <p:cNvSpPr txBox="1">
            <a:spLocks noChangeArrowheads="1"/>
          </p:cNvSpPr>
          <p:nvPr/>
        </p:nvSpPr>
        <p:spPr bwMode="auto">
          <a:xfrm>
            <a:off x="0" y="476250"/>
            <a:ext cx="3097213" cy="13112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СЕРЕДИНА </a:t>
            </a:r>
            <a:r>
              <a:rPr lang="en-US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IX</a:t>
            </a:r>
            <a:r>
              <a:rPr lang="ru-R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ВЕКА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955 ГОД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988 ГОД</a:t>
            </a:r>
          </a:p>
        </p:txBody>
      </p:sp>
      <p:sp>
        <p:nvSpPr>
          <p:cNvPr id="200719" name="Text Box 15"/>
          <p:cNvSpPr txBox="1">
            <a:spLocks noChangeArrowheads="1"/>
          </p:cNvSpPr>
          <p:nvPr/>
        </p:nvSpPr>
        <p:spPr bwMode="auto">
          <a:xfrm>
            <a:off x="5795963" y="476250"/>
            <a:ext cx="3097212" cy="13112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АСКОЛЬД И ДИР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КНЯГИНЯ ОЛЬГА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ВЛАДИМИР СВЯТОЙ</a:t>
            </a:r>
            <a:endParaRPr lang="ru-RU" sz="2000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200720" name="Text Box 16"/>
          <p:cNvSpPr txBox="1">
            <a:spLocks noChangeArrowheads="1"/>
          </p:cNvSpPr>
          <p:nvPr/>
        </p:nvSpPr>
        <p:spPr bwMode="auto">
          <a:xfrm>
            <a:off x="5076825" y="4076700"/>
            <a:ext cx="3816350" cy="20177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Крещение КИЕВА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Крещение НОВГОРОДА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Крещение городов и деревень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века принятия христианства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Период 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“</a:t>
            </a: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ДВОЕВЕРИЯ</a:t>
            </a:r>
            <a:r>
              <a:rPr 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”</a:t>
            </a:r>
            <a:endParaRPr lang="ru-RU" b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4823" name="WordArt 17"/>
          <p:cNvSpPr>
            <a:spLocks noChangeArrowheads="1" noChangeShapeType="1" noTextEdit="1"/>
          </p:cNvSpPr>
          <p:nvPr/>
        </p:nvSpPr>
        <p:spPr bwMode="auto">
          <a:xfrm>
            <a:off x="3203575" y="2276475"/>
            <a:ext cx="2879725" cy="1081088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28926"/>
              </a:avLst>
            </a:prstTxWarp>
            <a:scene3d>
              <a:camera prst="legacyPerspectiveBottom"/>
              <a:lightRig rig="legacyHarsh3" dir="t"/>
            </a:scene3d>
            <a:sp3d extrusionH="8874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КРЕЩЕНИЕ  РУСИ</a:t>
            </a:r>
          </a:p>
        </p:txBody>
      </p:sp>
      <p:sp>
        <p:nvSpPr>
          <p:cNvPr id="200722" name="Text Box 18"/>
          <p:cNvSpPr txBox="1">
            <a:spLocks noChangeArrowheads="1"/>
          </p:cNvSpPr>
          <p:nvPr/>
        </p:nvSpPr>
        <p:spPr bwMode="auto">
          <a:xfrm>
            <a:off x="0" y="4076700"/>
            <a:ext cx="4248150" cy="20177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Русь сплотилась и стала единой 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Соседние страны признали Киев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Обогатились культура и ремесла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Распространилась письменность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Изменились нравы людей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0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0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0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07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07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0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0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0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0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18" grpId="0" animBg="1"/>
      <p:bldP spid="200719" grpId="0" animBg="1"/>
      <p:bldP spid="2007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11" name="Rectangle 2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pic>
        <p:nvPicPr>
          <p:cNvPr id="35843" name="Picture 22" descr="Копия Крещение Новгород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47813" y="2060575"/>
            <a:ext cx="5821362" cy="4441825"/>
          </a:xfrm>
          <a:noFill/>
        </p:spPr>
      </p:pic>
      <p:sp>
        <p:nvSpPr>
          <p:cNvPr id="35844" name="Text Box 24"/>
          <p:cNvSpPr txBox="1">
            <a:spLocks noChangeArrowheads="1"/>
          </p:cNvSpPr>
          <p:nvPr/>
        </p:nvSpPr>
        <p:spPr bwMode="auto">
          <a:xfrm>
            <a:off x="0" y="6491288"/>
            <a:ext cx="5113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/>
              <a:t>Крещение Новгорода. Художник И. Глазунов.</a:t>
            </a:r>
          </a:p>
        </p:txBody>
      </p:sp>
      <p:sp>
        <p:nvSpPr>
          <p:cNvPr id="35845" name="Text Box 25"/>
          <p:cNvSpPr txBox="1">
            <a:spLocks noChangeArrowheads="1"/>
          </p:cNvSpPr>
          <p:nvPr/>
        </p:nvSpPr>
        <p:spPr bwMode="auto">
          <a:xfrm>
            <a:off x="755576" y="188640"/>
            <a:ext cx="7704138" cy="1785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200" dirty="0">
                <a:solidFill>
                  <a:srgbClr val="001E5A"/>
                </a:solidFill>
              </a:rPr>
              <a:t>В Киеве христианство давно не было новостью и жители приняли новую веру безропотно. На севере язычество держалось дольше и крепче. Так, например, новгородцы встретили своих крестителей как врагов и оказали им сопротивление. Новгород крестили «огнем и мечом». 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pic>
        <p:nvPicPr>
          <p:cNvPr id="36867" name="Picture 7" descr="1024_A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0"/>
            <a:ext cx="6192837" cy="4748213"/>
          </a:xfrm>
          <a:prstGeom prst="rect">
            <a:avLst/>
          </a:prstGeom>
          <a:noFill/>
          <a:ln w="317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0" y="4724400"/>
            <a:ext cx="9144000" cy="21236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2200" dirty="0">
                <a:solidFill>
                  <a:srgbClr val="001E5A"/>
                </a:solidFill>
              </a:rPr>
              <a:t>Многие племена, не желая креститься, убегали в леса. Язычники  становились участниками мятежей. Принятие христианства в большой стране проходило по-разному, и не всегда мирно. </a:t>
            </a:r>
          </a:p>
          <a:p>
            <a:pPr algn="just">
              <a:defRPr/>
            </a:pPr>
            <a:r>
              <a:rPr lang="ru-RU" sz="2200" dirty="0">
                <a:solidFill>
                  <a:srgbClr val="001E5A"/>
                </a:solidFill>
              </a:rPr>
              <a:t>Сначала новая вера пришла в города, потом проникла и в деревню. Но ещё века на Руси был период «двоеверия», когда христиане ходили в церкви, но справляли и языческие праздники.</a:t>
            </a:r>
          </a:p>
        </p:txBody>
      </p:sp>
      <p:sp>
        <p:nvSpPr>
          <p:cNvPr id="36871" name="Text Box 4"/>
          <p:cNvSpPr txBox="1">
            <a:spLocks noChangeArrowheads="1"/>
          </p:cNvSpPr>
          <p:nvPr/>
        </p:nvSpPr>
        <p:spPr bwMode="auto">
          <a:xfrm>
            <a:off x="1476375" y="4365625"/>
            <a:ext cx="27003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>
                <a:solidFill>
                  <a:srgbClr val="FFFFCC"/>
                </a:solidFill>
              </a:rPr>
              <a:t>Восстание язычников.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23252" name="Text Box 20"/>
          <p:cNvSpPr txBox="1">
            <a:spLocks noChangeArrowheads="1"/>
          </p:cNvSpPr>
          <p:nvPr/>
        </p:nvSpPr>
        <p:spPr bwMode="auto">
          <a:xfrm>
            <a:off x="323850" y="549275"/>
            <a:ext cx="8569325" cy="58483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rgbClr val="001E5A"/>
                </a:solidFill>
              </a:rPr>
              <a:t>    	</a:t>
            </a:r>
            <a:r>
              <a:rPr lang="ru-RU" sz="2200" b="1" dirty="0">
                <a:solidFill>
                  <a:srgbClr val="001E5A"/>
                </a:solidFill>
              </a:rPr>
              <a:t>Что дало принятие христианства Руси? </a:t>
            </a:r>
          </a:p>
          <a:p>
            <a:pPr>
              <a:defRPr/>
            </a:pPr>
            <a:r>
              <a:rPr lang="ru-RU" sz="2200" b="1" dirty="0">
                <a:solidFill>
                  <a:srgbClr val="001E5A"/>
                </a:solidFill>
              </a:rPr>
              <a:t>Во-первых</a:t>
            </a:r>
            <a:r>
              <a:rPr lang="ru-RU" sz="2200" dirty="0">
                <a:solidFill>
                  <a:srgbClr val="001E5A"/>
                </a:solidFill>
              </a:rPr>
              <a:t>, Русь сплотилась и стала единой. У разных племен появилась общая вера.</a:t>
            </a:r>
            <a:endParaRPr lang="ru-RU" sz="2200" b="1" dirty="0">
              <a:solidFill>
                <a:srgbClr val="001E5A"/>
              </a:solidFill>
            </a:endParaRPr>
          </a:p>
          <a:p>
            <a:pPr>
              <a:defRPr/>
            </a:pPr>
            <a:r>
              <a:rPr lang="ru-RU" sz="2200" b="1" dirty="0">
                <a:solidFill>
                  <a:srgbClr val="001E5A"/>
                </a:solidFill>
              </a:rPr>
              <a:t>Во-вторых</a:t>
            </a:r>
            <a:r>
              <a:rPr lang="ru-RU" sz="2200" dirty="0">
                <a:solidFill>
                  <a:srgbClr val="001E5A"/>
                </a:solidFill>
              </a:rPr>
              <a:t>, соседние страны признали Киевскую Русь. До крещения большинство стран не хотело даже торговать с язычниками-варварами, а тем более вступать с ними в союзы.  </a:t>
            </a:r>
            <a:endParaRPr lang="ru-RU" sz="2200" b="1" dirty="0">
              <a:solidFill>
                <a:srgbClr val="001E5A"/>
              </a:solidFill>
            </a:endParaRPr>
          </a:p>
          <a:p>
            <a:pPr>
              <a:defRPr/>
            </a:pPr>
            <a:r>
              <a:rPr lang="ru-RU" sz="2200" b="1" dirty="0">
                <a:solidFill>
                  <a:srgbClr val="001E5A"/>
                </a:solidFill>
              </a:rPr>
              <a:t>В-третьих</a:t>
            </a:r>
            <a:r>
              <a:rPr lang="ru-RU" sz="2200" dirty="0">
                <a:solidFill>
                  <a:srgbClr val="001E5A"/>
                </a:solidFill>
              </a:rPr>
              <a:t>, обогатились культура и ремесла. Русь сблизилась с Византией, самым развитым государством того времени. И из Византии вместе с греческими мастерами пришли живопись, архитектура, ремесла. На Руси начали строить каменные храмы. Первым из них была Десятинная церковь в Киеве. </a:t>
            </a:r>
            <a:endParaRPr lang="ru-RU" sz="2200" b="1" dirty="0">
              <a:solidFill>
                <a:srgbClr val="001E5A"/>
              </a:solidFill>
            </a:endParaRPr>
          </a:p>
          <a:p>
            <a:pPr>
              <a:defRPr/>
            </a:pPr>
            <a:r>
              <a:rPr lang="ru-RU" sz="2200" b="1" dirty="0">
                <a:solidFill>
                  <a:srgbClr val="001E5A"/>
                </a:solidFill>
              </a:rPr>
              <a:t>В-четвертых</a:t>
            </a:r>
            <a:r>
              <a:rPr lang="ru-RU" sz="2200" dirty="0">
                <a:solidFill>
                  <a:srgbClr val="001E5A"/>
                </a:solidFill>
              </a:rPr>
              <a:t>, на Руси распространилась письменность. Появились первые рукописные книги, летописи. Еще в княжении Владимира при Десятинной церкви открылась первая школа. </a:t>
            </a:r>
            <a:endParaRPr lang="ru-RU" sz="2200" b="1" dirty="0">
              <a:solidFill>
                <a:srgbClr val="001E5A"/>
              </a:solidFill>
            </a:endParaRPr>
          </a:p>
          <a:p>
            <a:pPr>
              <a:defRPr/>
            </a:pPr>
            <a:r>
              <a:rPr lang="ru-RU" sz="2200" b="1" dirty="0">
                <a:solidFill>
                  <a:srgbClr val="001E5A"/>
                </a:solidFill>
              </a:rPr>
              <a:t>В-пятых</a:t>
            </a:r>
            <a:r>
              <a:rPr lang="ru-RU" sz="2200" dirty="0">
                <a:solidFill>
                  <a:srgbClr val="001E5A"/>
                </a:solidFill>
              </a:rPr>
              <a:t>, изменились нравы людей. Церковь запрещала многоженство, человеческие жертвоприношения, убийство рабов и слуг, само рабство,  кровную месть.</a:t>
            </a:r>
          </a:p>
        </p:txBody>
      </p:sp>
      <p:pic>
        <p:nvPicPr>
          <p:cNvPr id="223253" name="Picture 21" descr="Закладка церкв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713" y="0"/>
            <a:ext cx="526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54" name="Text Box 22"/>
          <p:cNvSpPr txBox="1">
            <a:spLocks noChangeArrowheads="1"/>
          </p:cNvSpPr>
          <p:nvPr/>
        </p:nvSpPr>
        <p:spPr bwMode="auto">
          <a:xfrm>
            <a:off x="1979613" y="0"/>
            <a:ext cx="5400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ru-RU">
                <a:solidFill>
                  <a:srgbClr val="001E5A"/>
                </a:solidFill>
              </a:rPr>
              <a:t>Закладка Десятинной церкви в Киеве в 989 году.</a:t>
            </a:r>
          </a:p>
          <a:p>
            <a:pPr algn="ctr"/>
            <a:r>
              <a:rPr lang="ru-RU">
                <a:solidFill>
                  <a:srgbClr val="001E5A"/>
                </a:solidFill>
              </a:rPr>
              <a:t>Художник В. Верещагин, 19 век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23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23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223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223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223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223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2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2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223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23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 tmFilter="0, 0; .2, .5; .8, .5; 1, 0"/>
                                        <p:tgtEl>
                                          <p:spTgt spid="223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000" autoRev="1" fill="hold"/>
                                        <p:tgtEl>
                                          <p:spTgt spid="223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 tmFilter="0, 0; .2, .5; .8, .5; 1, 0"/>
                                        <p:tgtEl>
                                          <p:spTgt spid="223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1000" autoRev="1" fill="hold"/>
                                        <p:tgtEl>
                                          <p:spTgt spid="223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54" grpId="0"/>
      <p:bldP spid="22325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95536" y="1196752"/>
            <a:ext cx="8496944" cy="48320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1E5A"/>
                </a:solidFill>
              </a:rPr>
              <a:t>	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Языческие пережитки в русской культуре</a:t>
            </a:r>
          </a:p>
          <a:p>
            <a:pPr algn="ctr">
              <a:defRPr/>
            </a:pPr>
            <a:endParaRPr lang="ru-RU" sz="2800" dirty="0" smtClean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христианство не триумфально утвердилось во всех сферах жизни древнерусского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общества. Язычество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отступило, подчинившись гуманизму христианского мира.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Оно сохранилось в традициях, в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быту. Возникло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называемое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двоеверие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Коляды с его ночным гулянием слился с Рождеством Христовым и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Крещением. Сохранился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праздник Масленицы, который сейчас отмечают перед Великим Постом.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1115616" y="188640"/>
            <a:ext cx="7776864" cy="388843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1E5A"/>
                </a:solidFill>
              </a:rPr>
              <a:t>Крещение стало началом пути нашего народа. Это укрепило государство и определило его дальнейшее развитие.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1E5A"/>
                </a:solidFill>
              </a:rPr>
              <a:t>	Русь стала одним из самых могучих государств. И основой ее мощи было православие.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4149080"/>
            <a:ext cx="7704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dirty="0" smtClean="0"/>
              <a:t>Домашняя работа по теме «Язычество и христианство».</a:t>
            </a:r>
          </a:p>
          <a:p>
            <a:pPr eaLnBrk="1" hangingPunct="1"/>
            <a:r>
              <a:rPr lang="ru-RU" dirty="0" smtClean="0"/>
              <a:t>Напиши сочинение-рассуждение.</a:t>
            </a:r>
          </a:p>
          <a:p>
            <a:pPr algn="just" eaLnBrk="1" hangingPunct="1"/>
            <a:r>
              <a:rPr lang="ru-RU" dirty="0" smtClean="0"/>
              <a:t>Существует точка зрения, согласно которой язычество имеет преимущество перед христианством: оно весёлое, понятное людям, народное. </a:t>
            </a:r>
          </a:p>
          <a:p>
            <a:pPr algn="just" eaLnBrk="1" hangingPunct="1"/>
            <a:r>
              <a:rPr lang="ru-RU" dirty="0" smtClean="0"/>
              <a:t>Попытайся возразить сторонникам такого взгляда. </a:t>
            </a:r>
          </a:p>
          <a:p>
            <a:pPr eaLnBrk="1" hangingPunct="1"/>
            <a:r>
              <a:rPr lang="ru-RU" dirty="0" smtClean="0"/>
              <a:t>Письменная работа не должна превышать объём 1,5 стр. тетради.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9512" y="4725144"/>
            <a:ext cx="8784976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Издревле Русь была языческой. Славяне поклонялись многим богам, лесным и водяным духам. Свои первые знания о других верах они получали от заморских купцов и проповедников, в военных и торговых походах.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Язычество, сопутствовавшее восточным славянам оставалось и религией нового государства.</a:t>
            </a:r>
          </a:p>
          <a:p>
            <a:pPr algn="just">
              <a:defRPr/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Самостоятельно: кратко охарактеризуй языческий пантеон восточных славян.</a:t>
            </a:r>
          </a:p>
        </p:txBody>
      </p:sp>
      <p:pic>
        <p:nvPicPr>
          <p:cNvPr id="11270" name="Picture 4" descr="63923e2be51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48712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516216" y="4365104"/>
            <a:ext cx="2448272" cy="2308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900" dirty="0"/>
              <a:t>Русь языческая. Жертвоприношение Перуну.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156176" y="260648"/>
            <a:ext cx="2808312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Язычество древних славян</a:t>
            </a:r>
            <a:r>
              <a:rPr lang="ru-RU" sz="1600" dirty="0" smtClean="0"/>
              <a:t>. </a:t>
            </a:r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ChangeArrowheads="1"/>
          </p:cNvSpPr>
          <p:nvPr/>
        </p:nvSpPr>
        <p:spPr bwMode="auto">
          <a:xfrm>
            <a:off x="0" y="0"/>
            <a:ext cx="9144000" cy="638175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755576" y="476672"/>
            <a:ext cx="7848600" cy="52629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/>
              <a:t>	</a:t>
            </a:r>
            <a:r>
              <a:rPr lang="ru-RU" sz="2800" b="1" dirty="0">
                <a:solidFill>
                  <a:srgbClr val="001E5A"/>
                </a:solidFill>
              </a:rPr>
              <a:t>Обычно появлением христианства на Руси считают её крещение в </a:t>
            </a:r>
            <a:r>
              <a:rPr lang="ru-RU" sz="2800" b="1" u="sng" dirty="0">
                <a:solidFill>
                  <a:srgbClr val="001E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988</a:t>
            </a:r>
            <a:r>
              <a:rPr lang="ru-RU" sz="2800" b="1" dirty="0">
                <a:solidFill>
                  <a:srgbClr val="001E5A"/>
                </a:solidFill>
              </a:rPr>
              <a:t> году при киевском князе </a:t>
            </a:r>
            <a:r>
              <a:rPr lang="ru-RU" sz="2800" b="1" dirty="0">
                <a:solidFill>
                  <a:srgbClr val="001E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Владимире</a:t>
            </a:r>
            <a:r>
              <a:rPr lang="ru-RU" sz="2800" b="1" dirty="0">
                <a:solidFill>
                  <a:srgbClr val="001E5A"/>
                </a:solidFill>
              </a:rPr>
              <a:t>. На самом деле христианство было известно на Руси задолго до этого. 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1E5A"/>
                </a:solidFill>
              </a:rPr>
              <a:t>Русь шла к крещению веками и благодаря ему стала частью цивилизованного Мира. </a:t>
            </a:r>
            <a:endParaRPr lang="ru-RU" sz="2800" b="1" dirty="0" smtClean="0">
              <a:solidFill>
                <a:srgbClr val="001E5A"/>
              </a:solidFill>
            </a:endParaRPr>
          </a:p>
          <a:p>
            <a:pPr algn="ctr">
              <a:defRPr/>
            </a:pPr>
            <a:endParaRPr lang="ru-RU" sz="2800" b="1" dirty="0" smtClean="0">
              <a:solidFill>
                <a:srgbClr val="001E5A"/>
              </a:solidFill>
            </a:endParaRPr>
          </a:p>
          <a:p>
            <a:pPr algn="ctr"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Русь вместе с рядом стран и народов Восточной и Южной Европы, а также Северного Кавказа и Передней Азии оказались под влиянием мощного культурного центра – Византии.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15888"/>
            <a:ext cx="8642350" cy="7207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Четыре этапа христианизации Руси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187450" y="765175"/>
            <a:ext cx="7956550" cy="59769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Начало проникновения христианства в земли восточных славян восходит к начальным векам новой эры. Существует полулегендарные известия о том, что в Северном Причерноморье в Синопе и Херсонесе – проповедовал апостол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Андрей Первозванный.</a:t>
            </a:r>
          </a:p>
          <a:p>
            <a:pPr marL="514350" indent="-514350"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Более широкое проникновение христианства на Русь произошло в 60- гг.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в., когда русские вожди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Аскольд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Дир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заключили с Византией мир. </a:t>
            </a:r>
          </a:p>
        </p:txBody>
      </p:sp>
      <p:pic>
        <p:nvPicPr>
          <p:cNvPr id="2052" name="Picture 4" descr="C:\Елена-док\Мои рисунки\МХК 1-4\Живопись И.Христос\Мученичество Андре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71900"/>
            <a:ext cx="1112093" cy="1686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8713788" cy="7064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Четыре этапа христианизации Руси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971550" y="981075"/>
            <a:ext cx="7993063" cy="5256213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первой половине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в. в Киеве уже существовала большая христианская община, был построен храм Святого Ильи. И сама княгиня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Ольга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приняла христианства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3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Наконец, четвёртый этап – это принятие христианства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Владимиром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sp>
        <p:nvSpPr>
          <p:cNvPr id="18435" name="Text Box 48"/>
          <p:cNvSpPr txBox="1">
            <a:spLocks noChangeArrowheads="1"/>
          </p:cNvSpPr>
          <p:nvPr/>
        </p:nvSpPr>
        <p:spPr bwMode="auto">
          <a:xfrm>
            <a:off x="3851275" y="1989138"/>
            <a:ext cx="1655763" cy="16033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Киевские князья Аскольд и Дир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b="1">
                <a:solidFill>
                  <a:srgbClr val="CC0066"/>
                </a:solidFill>
              </a:rPr>
              <a:t>IX</a:t>
            </a:r>
            <a:r>
              <a:rPr lang="ru-RU" b="1">
                <a:solidFill>
                  <a:srgbClr val="CC0066"/>
                </a:solidFill>
              </a:rPr>
              <a:t> век</a:t>
            </a:r>
          </a:p>
        </p:txBody>
      </p:sp>
      <p:pic>
        <p:nvPicPr>
          <p:cNvPr id="18436" name="Picture 49" descr="250px-Kyrill%26Metho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628775"/>
            <a:ext cx="19113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0"/>
          <p:cNvSpPr txBox="1">
            <a:spLocks noChangeArrowheads="1"/>
          </p:cNvSpPr>
          <p:nvPr/>
        </p:nvSpPr>
        <p:spPr bwMode="auto">
          <a:xfrm>
            <a:off x="1979613" y="4005263"/>
            <a:ext cx="1584325" cy="13287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rgbClr val="CC0066"/>
                </a:solidFill>
              </a:rPr>
              <a:t>Святые Кирилл и </a:t>
            </a:r>
            <a:r>
              <a:rPr lang="ru-RU" b="1" dirty="0" err="1">
                <a:solidFill>
                  <a:srgbClr val="CC0066"/>
                </a:solidFill>
              </a:rPr>
              <a:t>Мефодий</a:t>
            </a:r>
            <a:endParaRPr lang="ru-RU" b="1" dirty="0">
              <a:solidFill>
                <a:srgbClr val="CC0066"/>
              </a:solidFill>
            </a:endParaRP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b="1" dirty="0">
                <a:solidFill>
                  <a:srgbClr val="CC0066"/>
                </a:solidFill>
              </a:rPr>
              <a:t>IX</a:t>
            </a:r>
            <a:r>
              <a:rPr lang="ru-RU" b="1" dirty="0">
                <a:solidFill>
                  <a:srgbClr val="CC0066"/>
                </a:solidFill>
              </a:rPr>
              <a:t> век</a:t>
            </a:r>
          </a:p>
        </p:txBody>
      </p:sp>
      <p:pic>
        <p:nvPicPr>
          <p:cNvPr id="18440" name="Picture 51" descr="0KirillovSA_KnOlgaKrescheni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628775"/>
            <a:ext cx="17145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52"/>
          <p:cNvSpPr txBox="1">
            <a:spLocks noChangeArrowheads="1"/>
          </p:cNvSpPr>
          <p:nvPr/>
        </p:nvSpPr>
        <p:spPr bwMode="auto">
          <a:xfrm>
            <a:off x="5795963" y="4005263"/>
            <a:ext cx="1512887" cy="17414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rgbClr val="CC0066"/>
                </a:solidFill>
              </a:rPr>
              <a:t>Княгиня Ольга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b="1" dirty="0">
                <a:solidFill>
                  <a:srgbClr val="CC0066"/>
                </a:solidFill>
              </a:rPr>
              <a:t>X</a:t>
            </a:r>
            <a:r>
              <a:rPr lang="ru-RU" b="1" dirty="0">
                <a:solidFill>
                  <a:srgbClr val="CC0066"/>
                </a:solidFill>
              </a:rPr>
              <a:t> век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rgbClr val="CC0066"/>
                </a:solidFill>
              </a:rPr>
              <a:t>Крестилась в 955 году</a:t>
            </a:r>
          </a:p>
        </p:txBody>
      </p:sp>
      <p:pic>
        <p:nvPicPr>
          <p:cNvPr id="18444" name="Picture 53" descr="KreshenieRus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4100" y="3716338"/>
            <a:ext cx="1739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 Box 54"/>
          <p:cNvSpPr txBox="1">
            <a:spLocks noChangeArrowheads="1"/>
          </p:cNvSpPr>
          <p:nvPr/>
        </p:nvSpPr>
        <p:spPr bwMode="auto">
          <a:xfrm>
            <a:off x="7380288" y="1916113"/>
            <a:ext cx="1512887" cy="17414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rgbClr val="CC0066"/>
                </a:solidFill>
              </a:rPr>
              <a:t>Князь Владимир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b="1" dirty="0">
                <a:solidFill>
                  <a:srgbClr val="CC0066"/>
                </a:solidFill>
              </a:rPr>
              <a:t>X</a:t>
            </a:r>
            <a:r>
              <a:rPr lang="ru-RU" b="1" dirty="0">
                <a:solidFill>
                  <a:srgbClr val="CC0066"/>
                </a:solidFill>
              </a:rPr>
              <a:t> век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rgbClr val="CC0066"/>
                </a:solidFill>
              </a:rPr>
              <a:t>Крестился в 988 году</a:t>
            </a:r>
          </a:p>
        </p:txBody>
      </p:sp>
      <p:pic>
        <p:nvPicPr>
          <p:cNvPr id="18448" name="Picture 57" descr="0_1f393_93ae7bcb_X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182245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7" name="Text Box 58"/>
          <p:cNvSpPr txBox="1">
            <a:spLocks noChangeArrowheads="1"/>
          </p:cNvSpPr>
          <p:nvPr/>
        </p:nvSpPr>
        <p:spPr bwMode="auto">
          <a:xfrm>
            <a:off x="0" y="2205038"/>
            <a:ext cx="1908175" cy="13287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ru-RU" b="1" dirty="0">
                <a:solidFill>
                  <a:srgbClr val="CC0066"/>
                </a:solidFill>
              </a:rPr>
              <a:t>Апостол Андрей Первозванный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en-US" b="1" dirty="0">
                <a:solidFill>
                  <a:srgbClr val="CC0066"/>
                </a:solidFill>
              </a:rPr>
              <a:t>I </a:t>
            </a:r>
            <a:r>
              <a:rPr lang="ru-RU" b="1" dirty="0">
                <a:solidFill>
                  <a:srgbClr val="CC0066"/>
                </a:solidFill>
              </a:rPr>
              <a:t>век</a:t>
            </a:r>
          </a:p>
        </p:txBody>
      </p:sp>
      <p:pic>
        <p:nvPicPr>
          <p:cNvPr id="18452" name="Picture 59" descr="k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3"/>
          <a:stretch>
            <a:fillRect/>
          </a:stretch>
        </p:blipFill>
        <p:spPr bwMode="auto">
          <a:xfrm>
            <a:off x="3708400" y="3644900"/>
            <a:ext cx="189071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9" name="Text Box 62"/>
          <p:cNvSpPr txBox="1">
            <a:spLocks noChangeArrowheads="1"/>
          </p:cNvSpPr>
          <p:nvPr/>
        </p:nvSpPr>
        <p:spPr bwMode="auto">
          <a:xfrm>
            <a:off x="1331913" y="620713"/>
            <a:ext cx="6408737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1E5A"/>
                </a:solidFill>
              </a:rPr>
              <a:t>Распространение христианства на Руси.</a:t>
            </a:r>
            <a:endParaRPr lang="ru-RU" sz="2400" dirty="0">
              <a:solidFill>
                <a:srgbClr val="001E5A"/>
              </a:solidFill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sp>
        <p:nvSpPr>
          <p:cNvPr id="19459" name="Text Box 48"/>
          <p:cNvSpPr txBox="1">
            <a:spLocks noChangeArrowheads="1"/>
          </p:cNvSpPr>
          <p:nvPr/>
        </p:nvSpPr>
        <p:spPr bwMode="auto">
          <a:xfrm>
            <a:off x="0" y="2060575"/>
            <a:ext cx="19081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Андрей Первозванный</a:t>
            </a:r>
          </a:p>
        </p:txBody>
      </p:sp>
      <p:pic>
        <p:nvPicPr>
          <p:cNvPr id="19460" name="Picture 49" descr="k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3"/>
          <a:stretch>
            <a:fillRect/>
          </a:stretch>
        </p:blipFill>
        <p:spPr bwMode="auto">
          <a:xfrm>
            <a:off x="3779838" y="2852738"/>
            <a:ext cx="18907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50"/>
          <p:cNvSpPr txBox="1">
            <a:spLocks noChangeArrowheads="1"/>
          </p:cNvSpPr>
          <p:nvPr/>
        </p:nvSpPr>
        <p:spPr bwMode="auto">
          <a:xfrm>
            <a:off x="3779838" y="2132013"/>
            <a:ext cx="1944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Аскольдово крещение</a:t>
            </a:r>
          </a:p>
        </p:txBody>
      </p:sp>
      <p:pic>
        <p:nvPicPr>
          <p:cNvPr id="19462" name="Picture 51" descr="250px-Kyrill%26Metho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150" y="836613"/>
            <a:ext cx="19113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Text Box 52"/>
          <p:cNvSpPr txBox="1">
            <a:spLocks noChangeArrowheads="1"/>
          </p:cNvSpPr>
          <p:nvPr/>
        </p:nvSpPr>
        <p:spPr bwMode="auto">
          <a:xfrm>
            <a:off x="2051050" y="3429000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Кирилл и Мефодий</a:t>
            </a:r>
          </a:p>
        </p:txBody>
      </p:sp>
      <p:pic>
        <p:nvPicPr>
          <p:cNvPr id="19464" name="Picture 53" descr="0KirillovSA_KnOlgaKreschen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0" y="836613"/>
            <a:ext cx="17145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54"/>
          <p:cNvSpPr txBox="1">
            <a:spLocks noChangeArrowheads="1"/>
          </p:cNvSpPr>
          <p:nvPr/>
        </p:nvSpPr>
        <p:spPr bwMode="auto">
          <a:xfrm>
            <a:off x="5867400" y="3429000"/>
            <a:ext cx="15128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Крещение Ольги</a:t>
            </a:r>
          </a:p>
        </p:txBody>
      </p:sp>
      <p:pic>
        <p:nvPicPr>
          <p:cNvPr id="19466" name="Picture 55" descr="KreshenieRus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4100" y="2924175"/>
            <a:ext cx="1739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7" name="Text Box 56"/>
          <p:cNvSpPr txBox="1">
            <a:spLocks noChangeArrowheads="1"/>
          </p:cNvSpPr>
          <p:nvPr/>
        </p:nvSpPr>
        <p:spPr bwMode="auto">
          <a:xfrm>
            <a:off x="7631113" y="1989138"/>
            <a:ext cx="15128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Крещение Руси</a:t>
            </a:r>
          </a:p>
        </p:txBody>
      </p:sp>
      <p:pic>
        <p:nvPicPr>
          <p:cNvPr id="181306" name="Picture 58" descr="0_1f393_93ae7bcb_X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4075" y="-315913"/>
            <a:ext cx="4192588" cy="561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307" name="Picture 59" descr="0_1f393_93ae7bcb_X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182245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4" name="Text Box 60"/>
          <p:cNvSpPr txBox="1">
            <a:spLocks noChangeArrowheads="1"/>
          </p:cNvSpPr>
          <p:nvPr/>
        </p:nvSpPr>
        <p:spPr bwMode="auto">
          <a:xfrm>
            <a:off x="611188" y="5876925"/>
            <a:ext cx="8101012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200" b="1" dirty="0">
                <a:solidFill>
                  <a:srgbClr val="001E5A"/>
                </a:solidFill>
              </a:rPr>
              <a:t>По церковному преданию ещё в первом веке на территории Руси проповедовал апостол Андрей Первозванный. </a:t>
            </a: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81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181306"/>
                                        </p:tgtEl>
                                      </p:cBhvr>
                                      <p:by x="43000" y="43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12139E-6 L -0.41024 0.15722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81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21" y="7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>
              <a:latin typeface="Arial" charset="0"/>
            </a:endParaRPr>
          </a:p>
        </p:txBody>
      </p:sp>
      <p:pic>
        <p:nvPicPr>
          <p:cNvPr id="20483" name="Picture 48" descr="0_1f393_93ae7bcb_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182245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49"/>
          <p:cNvSpPr txBox="1">
            <a:spLocks noChangeArrowheads="1"/>
          </p:cNvSpPr>
          <p:nvPr/>
        </p:nvSpPr>
        <p:spPr bwMode="auto">
          <a:xfrm>
            <a:off x="0" y="2060575"/>
            <a:ext cx="19081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Андрей Первозванный</a:t>
            </a:r>
          </a:p>
        </p:txBody>
      </p:sp>
      <p:pic>
        <p:nvPicPr>
          <p:cNvPr id="20485" name="Picture 50" descr="k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3"/>
          <a:stretch>
            <a:fillRect/>
          </a:stretch>
        </p:blipFill>
        <p:spPr bwMode="auto">
          <a:xfrm>
            <a:off x="3779838" y="2852738"/>
            <a:ext cx="189071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51"/>
          <p:cNvSpPr txBox="1">
            <a:spLocks noChangeArrowheads="1"/>
          </p:cNvSpPr>
          <p:nvPr/>
        </p:nvSpPr>
        <p:spPr bwMode="auto">
          <a:xfrm>
            <a:off x="3779838" y="2132013"/>
            <a:ext cx="1944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Аскольдово крещение</a:t>
            </a:r>
          </a:p>
        </p:txBody>
      </p:sp>
      <p:pic>
        <p:nvPicPr>
          <p:cNvPr id="182324" name="Picture 52" descr="250px-Kyrill%26Metho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150" y="836613"/>
            <a:ext cx="19113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53"/>
          <p:cNvSpPr txBox="1">
            <a:spLocks noChangeArrowheads="1"/>
          </p:cNvSpPr>
          <p:nvPr/>
        </p:nvSpPr>
        <p:spPr bwMode="auto">
          <a:xfrm>
            <a:off x="2051050" y="3429000"/>
            <a:ext cx="15843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Кирилл и Мефодий</a:t>
            </a:r>
          </a:p>
        </p:txBody>
      </p:sp>
      <p:pic>
        <p:nvPicPr>
          <p:cNvPr id="20489" name="Picture 54" descr="0KirillovSA_KnOlgaKrescheni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0" y="836613"/>
            <a:ext cx="17145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Text Box 55"/>
          <p:cNvSpPr txBox="1">
            <a:spLocks noChangeArrowheads="1"/>
          </p:cNvSpPr>
          <p:nvPr/>
        </p:nvSpPr>
        <p:spPr bwMode="auto">
          <a:xfrm>
            <a:off x="5867400" y="3429000"/>
            <a:ext cx="15128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Крещение Ольги</a:t>
            </a:r>
          </a:p>
        </p:txBody>
      </p:sp>
      <p:pic>
        <p:nvPicPr>
          <p:cNvPr id="20491" name="Picture 56" descr="KreshenieRus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4100" y="2924175"/>
            <a:ext cx="17399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Text Box 57"/>
          <p:cNvSpPr txBox="1">
            <a:spLocks noChangeArrowheads="1"/>
          </p:cNvSpPr>
          <p:nvPr/>
        </p:nvSpPr>
        <p:spPr bwMode="auto">
          <a:xfrm>
            <a:off x="7631113" y="1989138"/>
            <a:ext cx="15128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solidFill>
                  <a:srgbClr val="CC0066"/>
                </a:solidFill>
              </a:rPr>
              <a:t>Крещение Руси</a:t>
            </a:r>
          </a:p>
        </p:txBody>
      </p:sp>
      <p:pic>
        <p:nvPicPr>
          <p:cNvPr id="182331" name="Picture 59" descr="250px-Kyrill%26Metho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04813"/>
            <a:ext cx="44592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8" name="Text Box 60"/>
          <p:cNvSpPr txBox="1">
            <a:spLocks noChangeArrowheads="1"/>
          </p:cNvSpPr>
          <p:nvPr/>
        </p:nvSpPr>
        <p:spPr bwMode="auto">
          <a:xfrm>
            <a:off x="539750" y="5876925"/>
            <a:ext cx="8353425" cy="762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rgbClr val="001E5A"/>
                </a:solidFill>
              </a:rPr>
              <a:t>Святые Кирилл и </a:t>
            </a:r>
            <a:r>
              <a:rPr lang="ru-RU" sz="2200" dirty="0" err="1">
                <a:solidFill>
                  <a:srgbClr val="001E5A"/>
                </a:solidFill>
              </a:rPr>
              <a:t>Мефодий</a:t>
            </a:r>
            <a:r>
              <a:rPr lang="ru-RU" sz="2200" dirty="0">
                <a:solidFill>
                  <a:srgbClr val="001E5A"/>
                </a:solidFill>
              </a:rPr>
              <a:t>, создатели славянской азбуки, проповедовали на Руси в 9 веке на родном для славян языке.</a:t>
            </a:r>
            <a:r>
              <a:rPr lang="ru-RU" sz="2200" dirty="0"/>
              <a:t> 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82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82331"/>
                                        </p:tgtEl>
                                      </p:cBhvr>
                                      <p:by x="43000" y="43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17291 -0.1627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823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46" y="-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3043</TotalTime>
  <Words>1055</Words>
  <Application>Microsoft Office PowerPoint</Application>
  <PresentationFormat>Экран (4:3)</PresentationFormat>
  <Paragraphs>167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Слайд 1</vt:lpstr>
      <vt:lpstr>Тема «Как Русь стала ПРАВОСЛАВНОЙ»</vt:lpstr>
      <vt:lpstr>Слайд 3</vt:lpstr>
      <vt:lpstr>Слайд 4</vt:lpstr>
      <vt:lpstr>2. Четыре этапа христианизации Руси</vt:lpstr>
      <vt:lpstr>2. Четыре этапа христианизации Руси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3. Причины принятия христианства Владимиром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Pavelko.e</cp:lastModifiedBy>
  <cp:revision>169</cp:revision>
  <dcterms:created xsi:type="dcterms:W3CDTF">1601-01-01T00:00:00Z</dcterms:created>
  <dcterms:modified xsi:type="dcterms:W3CDTF">2016-10-12T15:26:45Z</dcterms:modified>
</cp:coreProperties>
</file>