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80" r:id="rId5"/>
    <p:sldId id="277" r:id="rId6"/>
    <p:sldId id="282" r:id="rId7"/>
    <p:sldId id="281" r:id="rId8"/>
    <p:sldId id="278" r:id="rId9"/>
    <p:sldId id="279" r:id="rId10"/>
    <p:sldId id="259" r:id="rId11"/>
    <p:sldId id="264" r:id="rId12"/>
    <p:sldId id="262" r:id="rId13"/>
    <p:sldId id="266" r:id="rId14"/>
    <p:sldId id="265" r:id="rId15"/>
    <p:sldId id="268" r:id="rId16"/>
    <p:sldId id="269" r:id="rId17"/>
    <p:sldId id="270" r:id="rId18"/>
    <p:sldId id="276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4B826-7D00-4247-86FD-EC9656A33231}" type="doc">
      <dgm:prSet loTypeId="urn:microsoft.com/office/officeart/2005/8/layout/vList4#1" loCatId="list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EC9B3D8-372B-47D1-9550-9406C9C7C43A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</a:rPr>
            <a:t>Этап 1. </a:t>
          </a:r>
          <a:r>
            <a:rPr lang="ru-RU" sz="1800" b="1" dirty="0" smtClean="0">
              <a:solidFill>
                <a:schemeClr val="tx1"/>
              </a:solidFill>
            </a:rPr>
            <a:t>Организационный – 1 неделя (1-5 декабря)</a:t>
          </a:r>
          <a:endParaRPr lang="ru-RU" sz="1800" b="1" dirty="0" smtClean="0">
            <a:solidFill>
              <a:schemeClr val="tx1"/>
            </a:solidFill>
          </a:endParaRP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i="1" dirty="0" smtClean="0">
              <a:solidFill>
                <a:schemeClr val="tx1"/>
              </a:solidFill>
            </a:rPr>
            <a:t>Цель этапа: разработка рабочей документации, утверждение положения о </a:t>
          </a:r>
          <a:r>
            <a:rPr lang="ru-RU" sz="1800" i="1" dirty="0" smtClean="0">
              <a:solidFill>
                <a:schemeClr val="tx1"/>
              </a:solidFill>
            </a:rPr>
            <a:t>конкурсе</a:t>
          </a:r>
          <a:r>
            <a:rPr lang="ru-RU" sz="1400" i="1" dirty="0" smtClean="0">
              <a:solidFill>
                <a:schemeClr val="tx1"/>
              </a:solidFill>
            </a:rPr>
            <a:t>  </a:t>
          </a:r>
          <a:endParaRPr lang="ru-RU" sz="1400" b="1" i="1" dirty="0">
            <a:solidFill>
              <a:schemeClr val="tx1"/>
            </a:solidFill>
          </a:endParaRPr>
        </a:p>
      </dgm:t>
    </dgm:pt>
    <dgm:pt modelId="{D6C19457-DD53-4C9B-9A66-733DCFA2576C}" type="parTrans" cxnId="{466F34A4-BB77-4913-9574-9EBF69D2AEE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4E838C50-6568-4F91-945E-41B9B621BD8C}" type="sibTrans" cxnId="{466F34A4-BB77-4913-9574-9EBF69D2AEE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4FB98542-9B6B-481A-8C17-AC07217D843B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</a:rPr>
            <a:t>Этап 2. </a:t>
          </a:r>
          <a:r>
            <a:rPr lang="ru-RU" sz="1800" b="1" dirty="0" smtClean="0">
              <a:solidFill>
                <a:schemeClr val="tx1"/>
              </a:solidFill>
            </a:rPr>
            <a:t>Основной – 2-4 неделя (7- 25 декабря)</a:t>
          </a:r>
          <a:endParaRPr lang="ru-RU" sz="1800" b="1" dirty="0" smtClean="0">
            <a:solidFill>
              <a:schemeClr val="tx1"/>
            </a:solidFill>
          </a:endParaRP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i="1" dirty="0" smtClean="0">
              <a:solidFill>
                <a:schemeClr val="tx1"/>
              </a:solidFill>
            </a:rPr>
            <a:t>Цель этапа: </a:t>
          </a:r>
          <a:r>
            <a:rPr lang="ru-RU" sz="1800" b="0" i="1" dirty="0" smtClean="0">
              <a:solidFill>
                <a:schemeClr val="tx1"/>
              </a:solidFill>
            </a:rPr>
            <a:t>о</a:t>
          </a:r>
          <a:r>
            <a:rPr lang="ru-RU" sz="1800" i="1" dirty="0" smtClean="0">
              <a:solidFill>
                <a:schemeClr val="tx1"/>
              </a:solidFill>
            </a:rPr>
            <a:t>рганизовать </a:t>
          </a:r>
          <a:r>
            <a:rPr lang="ru-RU" sz="1800" i="1" dirty="0" smtClean="0">
              <a:solidFill>
                <a:schemeClr val="tx1"/>
              </a:solidFill>
            </a:rPr>
            <a:t>командное участие обучающихся по классам (с 9 по 11). </a:t>
          </a:r>
          <a:endParaRPr lang="ru-RU" sz="1800" dirty="0">
            <a:solidFill>
              <a:schemeClr val="tx1"/>
            </a:solidFill>
          </a:endParaRPr>
        </a:p>
      </dgm:t>
    </dgm:pt>
    <dgm:pt modelId="{39C1A69E-BDD1-46FC-B1CF-A80A044BBBA6}" type="parTrans" cxnId="{60277395-7F28-4461-AB0A-F009853A90F2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F6600671-7837-4C12-8897-25FFA260EFC3}" type="sibTrans" cxnId="{60277395-7F28-4461-AB0A-F009853A90F2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ECCF8463-15BB-4870-94BE-17260408D76C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</a:rPr>
            <a:t>Этап 3</a:t>
          </a:r>
          <a:r>
            <a:rPr lang="ru-RU" sz="1800" b="1" i="0" dirty="0" smtClean="0">
              <a:solidFill>
                <a:schemeClr val="tx1"/>
              </a:solidFill>
            </a:rPr>
            <a:t>. </a:t>
          </a:r>
          <a:r>
            <a:rPr lang="ru-RU" sz="1800" b="1" i="0" dirty="0" smtClean="0">
              <a:solidFill>
                <a:schemeClr val="tx1"/>
              </a:solidFill>
            </a:rPr>
            <a:t>Рефлексия – 4 неделя</a:t>
          </a:r>
          <a:endParaRPr lang="ru-RU" sz="1800" b="1" i="0" dirty="0" smtClean="0">
            <a:solidFill>
              <a:schemeClr val="tx1"/>
            </a:solidFill>
          </a:endParaRP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i="1" dirty="0" smtClean="0">
              <a:solidFill>
                <a:schemeClr val="tx1"/>
              </a:solidFill>
            </a:rPr>
            <a:t>Цель этапа: осуществление оценки результатов командной работы, </a:t>
          </a:r>
          <a:r>
            <a:rPr lang="ru-RU" sz="1800" b="0" i="0" dirty="0" smtClean="0">
              <a:solidFill>
                <a:schemeClr val="tx1"/>
              </a:solidFill>
            </a:rPr>
            <a:t>создание условий для диссеминации опыта. </a:t>
          </a:r>
          <a:endParaRPr lang="ru-RU" sz="1800" b="0" dirty="0">
            <a:solidFill>
              <a:schemeClr val="tx1"/>
            </a:solidFill>
          </a:endParaRPr>
        </a:p>
      </dgm:t>
    </dgm:pt>
    <dgm:pt modelId="{33736F8A-64B2-4405-9824-63629B17CBA4}" type="parTrans" cxnId="{3C4D4A6E-D9AC-450E-9BB8-DA68652A909F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181B5251-8200-446B-92ED-541477F29895}" type="sibTrans" cxnId="{3C4D4A6E-D9AC-450E-9BB8-DA68652A909F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solidFill>
              <a:schemeClr val="tx1"/>
            </a:solidFill>
          </a:endParaRPr>
        </a:p>
      </dgm:t>
    </dgm:pt>
    <dgm:pt modelId="{A220ABBB-224F-4DFD-AD45-A60518C88033}" type="pres">
      <dgm:prSet presAssocID="{8BC4B826-7D00-4247-86FD-EC9656A332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34F12-4541-4868-8176-3C48484441D0}" type="pres">
      <dgm:prSet presAssocID="{DEC9B3D8-372B-47D1-9550-9406C9C7C43A}" presName="comp" presStyleCnt="0"/>
      <dgm:spPr/>
    </dgm:pt>
    <dgm:pt modelId="{E6A336D2-A415-45AA-BEF6-17F778FDAB55}" type="pres">
      <dgm:prSet presAssocID="{DEC9B3D8-372B-47D1-9550-9406C9C7C43A}" presName="box" presStyleLbl="node1" presStyleIdx="0" presStyleCnt="3" custLinFactNeighborX="126" custLinFactNeighborY="-3069"/>
      <dgm:spPr/>
      <dgm:t>
        <a:bodyPr/>
        <a:lstStyle/>
        <a:p>
          <a:endParaRPr lang="ru-RU"/>
        </a:p>
      </dgm:t>
    </dgm:pt>
    <dgm:pt modelId="{38B0FD24-E861-4D3B-9B47-CEF0EBC755E0}" type="pres">
      <dgm:prSet presAssocID="{DEC9B3D8-372B-47D1-9550-9406C9C7C43A}" presName="img" presStyleLbl="fgImgPlace1" presStyleIdx="0" presStyleCnt="3" custFlipVert="0" custFlipHor="0" custScaleX="76568" custScaleY="109159" custLinFactNeighborX="0" custLinFactNeighborY="9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7F4B95-BF18-489F-BC9C-59653C4902A0}" type="pres">
      <dgm:prSet presAssocID="{DEC9B3D8-372B-47D1-9550-9406C9C7C4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1A565-D3C7-4D69-9171-643572141E39}" type="pres">
      <dgm:prSet presAssocID="{4E838C50-6568-4F91-945E-41B9B621BD8C}" presName="spacer" presStyleCnt="0"/>
      <dgm:spPr/>
    </dgm:pt>
    <dgm:pt modelId="{03AB5505-DC2C-41EF-A25A-A110643BD74E}" type="pres">
      <dgm:prSet presAssocID="{4FB98542-9B6B-481A-8C17-AC07217D843B}" presName="comp" presStyleCnt="0"/>
      <dgm:spPr/>
    </dgm:pt>
    <dgm:pt modelId="{A03C827D-BF5B-4FCD-AE85-EF476315D8F1}" type="pres">
      <dgm:prSet presAssocID="{4FB98542-9B6B-481A-8C17-AC07217D843B}" presName="box" presStyleLbl="node1" presStyleIdx="1" presStyleCnt="3"/>
      <dgm:spPr/>
      <dgm:t>
        <a:bodyPr/>
        <a:lstStyle/>
        <a:p>
          <a:endParaRPr lang="ru-RU"/>
        </a:p>
      </dgm:t>
    </dgm:pt>
    <dgm:pt modelId="{4835C87A-A773-4683-BB12-9ED3EE22A63E}" type="pres">
      <dgm:prSet presAssocID="{4FB98542-9B6B-481A-8C17-AC07217D843B}" presName="img" presStyleLbl="fgImgPlace1" presStyleIdx="1" presStyleCnt="3" custScaleX="85318" custScaleY="10144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0A5B93-F111-4F8E-96A6-6649654C5868}" type="pres">
      <dgm:prSet presAssocID="{4FB98542-9B6B-481A-8C17-AC07217D84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D0A7-10EB-4B39-89A4-9E36B8AC3551}" type="pres">
      <dgm:prSet presAssocID="{F6600671-7837-4C12-8897-25FFA260EFC3}" presName="spacer" presStyleCnt="0"/>
      <dgm:spPr/>
    </dgm:pt>
    <dgm:pt modelId="{5B6EF4F7-8C08-45FA-88DD-9BB8ED0E954F}" type="pres">
      <dgm:prSet presAssocID="{ECCF8463-15BB-4870-94BE-17260408D76C}" presName="comp" presStyleCnt="0"/>
      <dgm:spPr/>
    </dgm:pt>
    <dgm:pt modelId="{6D1B9310-F9EA-48A5-BE20-D1BCC0AD69A2}" type="pres">
      <dgm:prSet presAssocID="{ECCF8463-15BB-4870-94BE-17260408D76C}" presName="box" presStyleLbl="node1" presStyleIdx="2" presStyleCnt="3"/>
      <dgm:spPr/>
      <dgm:t>
        <a:bodyPr/>
        <a:lstStyle/>
        <a:p>
          <a:endParaRPr lang="ru-RU"/>
        </a:p>
      </dgm:t>
    </dgm:pt>
    <dgm:pt modelId="{416B149B-ABA8-4979-8921-47604C07BD9F}" type="pres">
      <dgm:prSet presAssocID="{ECCF8463-15BB-4870-94BE-17260408D76C}" presName="img" presStyleLbl="fgImgPlace1" presStyleIdx="2" presStyleCnt="3" custScaleX="85318" custScaleY="937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6FA70CD-BFF8-45AC-BECF-A870F220D5F6}" type="pres">
      <dgm:prSet presAssocID="{ECCF8463-15BB-4870-94BE-17260408D76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D4A6E-D9AC-450E-9BB8-DA68652A909F}" srcId="{8BC4B826-7D00-4247-86FD-EC9656A33231}" destId="{ECCF8463-15BB-4870-94BE-17260408D76C}" srcOrd="2" destOrd="0" parTransId="{33736F8A-64B2-4405-9824-63629B17CBA4}" sibTransId="{181B5251-8200-446B-92ED-541477F29895}"/>
    <dgm:cxn modelId="{E7FEE1D9-2B2A-4193-9CAD-3F4AE5B4E33B}" type="presOf" srcId="{8BC4B826-7D00-4247-86FD-EC9656A33231}" destId="{A220ABBB-224F-4DFD-AD45-A60518C88033}" srcOrd="0" destOrd="0" presId="urn:microsoft.com/office/officeart/2005/8/layout/vList4#1"/>
    <dgm:cxn modelId="{A3201B7E-E232-42D5-85A7-ADA74E5FED3E}" type="presOf" srcId="{DEC9B3D8-372B-47D1-9550-9406C9C7C43A}" destId="{227F4B95-BF18-489F-BC9C-59653C4902A0}" srcOrd="1" destOrd="0" presId="urn:microsoft.com/office/officeart/2005/8/layout/vList4#1"/>
    <dgm:cxn modelId="{25786247-951C-4A92-A8B8-AD76E4286B8F}" type="presOf" srcId="{ECCF8463-15BB-4870-94BE-17260408D76C}" destId="{6D1B9310-F9EA-48A5-BE20-D1BCC0AD69A2}" srcOrd="0" destOrd="0" presId="urn:microsoft.com/office/officeart/2005/8/layout/vList4#1"/>
    <dgm:cxn modelId="{9B6A5AA2-D3E0-4594-928C-EECD5F9A5D9D}" type="presOf" srcId="{4FB98542-9B6B-481A-8C17-AC07217D843B}" destId="{A03C827D-BF5B-4FCD-AE85-EF476315D8F1}" srcOrd="0" destOrd="0" presId="urn:microsoft.com/office/officeart/2005/8/layout/vList4#1"/>
    <dgm:cxn modelId="{01CCEB22-20A3-454B-840C-1660996213F0}" type="presOf" srcId="{ECCF8463-15BB-4870-94BE-17260408D76C}" destId="{96FA70CD-BFF8-45AC-BECF-A870F220D5F6}" srcOrd="1" destOrd="0" presId="urn:microsoft.com/office/officeart/2005/8/layout/vList4#1"/>
    <dgm:cxn modelId="{466F34A4-BB77-4913-9574-9EBF69D2AEE3}" srcId="{8BC4B826-7D00-4247-86FD-EC9656A33231}" destId="{DEC9B3D8-372B-47D1-9550-9406C9C7C43A}" srcOrd="0" destOrd="0" parTransId="{D6C19457-DD53-4C9B-9A66-733DCFA2576C}" sibTransId="{4E838C50-6568-4F91-945E-41B9B621BD8C}"/>
    <dgm:cxn modelId="{83CEEEAB-9053-4ABB-8A4D-77DD96FBFA7B}" type="presOf" srcId="{4FB98542-9B6B-481A-8C17-AC07217D843B}" destId="{A30A5B93-F111-4F8E-96A6-6649654C5868}" srcOrd="1" destOrd="0" presId="urn:microsoft.com/office/officeart/2005/8/layout/vList4#1"/>
    <dgm:cxn modelId="{B39C2087-FFDA-4740-B60C-B4D46E1F228F}" type="presOf" srcId="{DEC9B3D8-372B-47D1-9550-9406C9C7C43A}" destId="{E6A336D2-A415-45AA-BEF6-17F778FDAB55}" srcOrd="0" destOrd="0" presId="urn:microsoft.com/office/officeart/2005/8/layout/vList4#1"/>
    <dgm:cxn modelId="{60277395-7F28-4461-AB0A-F009853A90F2}" srcId="{8BC4B826-7D00-4247-86FD-EC9656A33231}" destId="{4FB98542-9B6B-481A-8C17-AC07217D843B}" srcOrd="1" destOrd="0" parTransId="{39C1A69E-BDD1-46FC-B1CF-A80A044BBBA6}" sibTransId="{F6600671-7837-4C12-8897-25FFA260EFC3}"/>
    <dgm:cxn modelId="{EA0E6BD8-68E8-481E-ADB1-5CBBE4DF7ECF}" type="presParOf" srcId="{A220ABBB-224F-4DFD-AD45-A60518C88033}" destId="{E1934F12-4541-4868-8176-3C48484441D0}" srcOrd="0" destOrd="0" presId="urn:microsoft.com/office/officeart/2005/8/layout/vList4#1"/>
    <dgm:cxn modelId="{AF1F3AF1-6C7F-4068-A6CF-08F23EC098FB}" type="presParOf" srcId="{E1934F12-4541-4868-8176-3C48484441D0}" destId="{E6A336D2-A415-45AA-BEF6-17F778FDAB55}" srcOrd="0" destOrd="0" presId="urn:microsoft.com/office/officeart/2005/8/layout/vList4#1"/>
    <dgm:cxn modelId="{D356508A-ACFA-49BE-8630-AD6EC269E0CF}" type="presParOf" srcId="{E1934F12-4541-4868-8176-3C48484441D0}" destId="{38B0FD24-E861-4D3B-9B47-CEF0EBC755E0}" srcOrd="1" destOrd="0" presId="urn:microsoft.com/office/officeart/2005/8/layout/vList4#1"/>
    <dgm:cxn modelId="{76AEE669-203D-4019-ACE2-BD3A3CD7D44F}" type="presParOf" srcId="{E1934F12-4541-4868-8176-3C48484441D0}" destId="{227F4B95-BF18-489F-BC9C-59653C4902A0}" srcOrd="2" destOrd="0" presId="urn:microsoft.com/office/officeart/2005/8/layout/vList4#1"/>
    <dgm:cxn modelId="{E3E80D6E-E563-4125-96EE-7323039BD04D}" type="presParOf" srcId="{A220ABBB-224F-4DFD-AD45-A60518C88033}" destId="{ED41A565-D3C7-4D69-9171-643572141E39}" srcOrd="1" destOrd="0" presId="urn:microsoft.com/office/officeart/2005/8/layout/vList4#1"/>
    <dgm:cxn modelId="{B80FE91E-0306-45CF-9D9C-9EB9F29B4BAA}" type="presParOf" srcId="{A220ABBB-224F-4DFD-AD45-A60518C88033}" destId="{03AB5505-DC2C-41EF-A25A-A110643BD74E}" srcOrd="2" destOrd="0" presId="urn:microsoft.com/office/officeart/2005/8/layout/vList4#1"/>
    <dgm:cxn modelId="{5C7DBDDF-FA01-4F8C-8CE4-771F08DF7A30}" type="presParOf" srcId="{03AB5505-DC2C-41EF-A25A-A110643BD74E}" destId="{A03C827D-BF5B-4FCD-AE85-EF476315D8F1}" srcOrd="0" destOrd="0" presId="urn:microsoft.com/office/officeart/2005/8/layout/vList4#1"/>
    <dgm:cxn modelId="{28F84B40-F8DD-4BAA-AFB2-6AAB77372A55}" type="presParOf" srcId="{03AB5505-DC2C-41EF-A25A-A110643BD74E}" destId="{4835C87A-A773-4683-BB12-9ED3EE22A63E}" srcOrd="1" destOrd="0" presId="urn:microsoft.com/office/officeart/2005/8/layout/vList4#1"/>
    <dgm:cxn modelId="{FDE59FE6-5C49-480E-9C29-F062DC62B5AF}" type="presParOf" srcId="{03AB5505-DC2C-41EF-A25A-A110643BD74E}" destId="{A30A5B93-F111-4F8E-96A6-6649654C5868}" srcOrd="2" destOrd="0" presId="urn:microsoft.com/office/officeart/2005/8/layout/vList4#1"/>
    <dgm:cxn modelId="{D10E8A28-5AE7-4753-BFB6-3F92D51E94F4}" type="presParOf" srcId="{A220ABBB-224F-4DFD-AD45-A60518C88033}" destId="{4121D0A7-10EB-4B39-89A4-9E36B8AC3551}" srcOrd="3" destOrd="0" presId="urn:microsoft.com/office/officeart/2005/8/layout/vList4#1"/>
    <dgm:cxn modelId="{B756214B-395D-4B6B-B62E-DC913672F710}" type="presParOf" srcId="{A220ABBB-224F-4DFD-AD45-A60518C88033}" destId="{5B6EF4F7-8C08-45FA-88DD-9BB8ED0E954F}" srcOrd="4" destOrd="0" presId="urn:microsoft.com/office/officeart/2005/8/layout/vList4#1"/>
    <dgm:cxn modelId="{76B51721-C7D7-42DD-8821-E63D8E319FB1}" type="presParOf" srcId="{5B6EF4F7-8C08-45FA-88DD-9BB8ED0E954F}" destId="{6D1B9310-F9EA-48A5-BE20-D1BCC0AD69A2}" srcOrd="0" destOrd="0" presId="urn:microsoft.com/office/officeart/2005/8/layout/vList4#1"/>
    <dgm:cxn modelId="{E26EBB45-DE75-4198-B6C9-578C19D5C4CB}" type="presParOf" srcId="{5B6EF4F7-8C08-45FA-88DD-9BB8ED0E954F}" destId="{416B149B-ABA8-4979-8921-47604C07BD9F}" srcOrd="1" destOrd="0" presId="urn:microsoft.com/office/officeart/2005/8/layout/vList4#1"/>
    <dgm:cxn modelId="{8EFC2F26-CB4A-4F70-90D3-61B3576C1CB2}" type="presParOf" srcId="{5B6EF4F7-8C08-45FA-88DD-9BB8ED0E954F}" destId="{96FA70CD-BFF8-45AC-BECF-A870F220D5F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336D2-A415-45AA-BEF6-17F778FDAB55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Этап 1. </a:t>
          </a:r>
          <a:r>
            <a:rPr lang="ru-RU" sz="1800" b="1" kern="1200" dirty="0" smtClean="0">
              <a:solidFill>
                <a:schemeClr val="tx1"/>
              </a:solidFill>
            </a:rPr>
            <a:t>Организационный – 1 неделя (1-5 декабря)</a:t>
          </a:r>
          <a:endParaRPr lang="ru-RU" sz="1800" b="1" kern="1200" dirty="0" smtClean="0">
            <a:solidFill>
              <a:schemeClr val="tx1"/>
            </a:solidFill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Цель этапа: разработка рабочей документации, утверждение положения о </a:t>
          </a:r>
          <a:r>
            <a:rPr lang="ru-RU" sz="1800" i="1" kern="1200" dirty="0" smtClean="0">
              <a:solidFill>
                <a:schemeClr val="tx1"/>
              </a:solidFill>
            </a:rPr>
            <a:t>конкурсе</a:t>
          </a:r>
          <a:r>
            <a:rPr lang="ru-RU" sz="1400" i="1" kern="1200" dirty="0" smtClean="0">
              <a:solidFill>
                <a:schemeClr val="tx1"/>
              </a:solidFill>
            </a:rPr>
            <a:t>  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38B0FD24-E861-4D3B-9B47-CEF0EBC755E0}">
      <dsp:nvSpPr>
        <dsp:cNvPr id="0" name=""/>
        <dsp:cNvSpPr/>
      </dsp:nvSpPr>
      <dsp:spPr>
        <a:xfrm>
          <a:off x="334272" y="100606"/>
          <a:ext cx="1260248" cy="1235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C827D-BF5B-4FCD-AE85-EF476315D8F1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06684"/>
            <a:satOff val="89"/>
            <a:lumOff val="124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Этап 2. </a:t>
          </a:r>
          <a:r>
            <a:rPr lang="ru-RU" sz="1800" b="1" kern="1200" dirty="0" smtClean="0">
              <a:solidFill>
                <a:schemeClr val="tx1"/>
              </a:solidFill>
            </a:rPr>
            <a:t>Основной – 2-4 неделя (7- 25 декабря)</a:t>
          </a:r>
          <a:endParaRPr lang="ru-RU" sz="1800" b="1" kern="1200" dirty="0" smtClean="0">
            <a:solidFill>
              <a:schemeClr val="tx1"/>
            </a:solidFill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Цель этапа: </a:t>
          </a:r>
          <a:r>
            <a:rPr lang="ru-RU" sz="1800" b="0" i="1" kern="1200" dirty="0" smtClean="0">
              <a:solidFill>
                <a:schemeClr val="tx1"/>
              </a:solidFill>
            </a:rPr>
            <a:t>о</a:t>
          </a:r>
          <a:r>
            <a:rPr lang="ru-RU" sz="1800" i="1" kern="1200" dirty="0" smtClean="0">
              <a:solidFill>
                <a:schemeClr val="tx1"/>
              </a:solidFill>
            </a:rPr>
            <a:t>рганизовать </a:t>
          </a:r>
          <a:r>
            <a:rPr lang="ru-RU" sz="1800" i="1" kern="1200" dirty="0" smtClean="0">
              <a:solidFill>
                <a:schemeClr val="tx1"/>
              </a:solidFill>
            </a:rPr>
            <a:t>командное участие обучающихся по классам (с 9 по 11).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4835C87A-A773-4683-BB12-9ED3EE22A63E}">
      <dsp:nvSpPr>
        <dsp:cNvPr id="0" name=""/>
        <dsp:cNvSpPr/>
      </dsp:nvSpPr>
      <dsp:spPr>
        <a:xfrm>
          <a:off x="262263" y="1689049"/>
          <a:ext cx="1404266" cy="11478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B9310-F9EA-48A5-BE20-D1BCC0AD69A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13368"/>
            <a:satOff val="179"/>
            <a:lumOff val="248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Этап 3</a:t>
          </a:r>
          <a:r>
            <a:rPr lang="ru-RU" sz="1800" b="1" i="0" kern="1200" dirty="0" smtClean="0">
              <a:solidFill>
                <a:schemeClr val="tx1"/>
              </a:solidFill>
            </a:rPr>
            <a:t>. </a:t>
          </a:r>
          <a:r>
            <a:rPr lang="ru-RU" sz="1800" b="1" i="0" kern="1200" dirty="0" smtClean="0">
              <a:solidFill>
                <a:schemeClr val="tx1"/>
              </a:solidFill>
            </a:rPr>
            <a:t>Рефлексия – 4 неделя</a:t>
          </a:r>
          <a:endParaRPr lang="ru-RU" sz="1800" b="1" i="0" kern="1200" dirty="0" smtClean="0">
            <a:solidFill>
              <a:schemeClr val="tx1"/>
            </a:solidFill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Цель этапа: осуществление оценки результатов командной работы, </a:t>
          </a:r>
          <a:r>
            <a:rPr lang="ru-RU" sz="1800" b="0" i="0" kern="1200" dirty="0" smtClean="0">
              <a:solidFill>
                <a:schemeClr val="tx1"/>
              </a:solidFill>
            </a:rPr>
            <a:t>создание условий для диссеминации опыта. 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416B149B-ABA8-4979-8921-47604C07BD9F}">
      <dsp:nvSpPr>
        <dsp:cNvPr id="0" name=""/>
        <dsp:cNvSpPr/>
      </dsp:nvSpPr>
      <dsp:spPr>
        <a:xfrm>
          <a:off x="262263" y="3288479"/>
          <a:ext cx="1404266" cy="10606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3212976"/>
            <a:ext cx="1981200" cy="3456384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324600" cy="2592288"/>
          </a:xfrm>
        </p:spPr>
        <p:txBody>
          <a:bodyPr/>
          <a:lstStyle/>
          <a:p>
            <a:pPr algn="ctr"/>
            <a:r>
              <a:rPr lang="ru-RU" sz="3600" dirty="0" smtClean="0"/>
              <a:t>ВСЕРОССИЙСКИЙ КОНКУРС</a:t>
            </a:r>
            <a:br>
              <a:rPr lang="ru-RU" sz="3600" dirty="0" smtClean="0"/>
            </a:br>
            <a:r>
              <a:rPr lang="ru-RU" sz="3600" dirty="0" smtClean="0"/>
              <a:t>«Лидеры </a:t>
            </a:r>
            <a:r>
              <a:rPr lang="ru-RU" sz="3600" dirty="0"/>
              <a:t>современной </a:t>
            </a:r>
            <a:r>
              <a:rPr lang="ru-RU" sz="3600" dirty="0" smtClean="0"/>
              <a:t>школы»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212976"/>
            <a:ext cx="6324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оминация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Менеджер воспитательного процесса»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12322"/>
            <a:ext cx="661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«Выборы Деда Мороза </a:t>
            </a:r>
            <a:endParaRPr lang="ru-RU" sz="4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Снегурочки</a:t>
            </a:r>
            <a:r>
              <a:rPr lang="ru-RU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73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ходе предвыборной </a:t>
            </a:r>
            <a:r>
              <a:rPr lang="ru-RU" sz="2800" dirty="0" smtClean="0">
                <a:solidFill>
                  <a:schemeClr val="tx1"/>
                </a:solidFill>
              </a:rPr>
              <a:t>гонки участники </a:t>
            </a:r>
            <a:r>
              <a:rPr lang="ru-RU" sz="2800" dirty="0">
                <a:solidFill>
                  <a:schemeClr val="tx1"/>
                </a:solidFill>
              </a:rPr>
              <a:t>зарабатывают </a:t>
            </a:r>
            <a:r>
              <a:rPr lang="ru-RU" sz="2800" dirty="0" smtClean="0">
                <a:solidFill>
                  <a:schemeClr val="tx1"/>
                </a:solidFill>
              </a:rPr>
              <a:t>баллы за каждый </a:t>
            </a:r>
            <a:r>
              <a:rPr lang="ru-RU" sz="2800" dirty="0" smtClean="0">
                <a:solidFill>
                  <a:schemeClr val="tx1"/>
                </a:solidFill>
              </a:rPr>
              <a:t>этап.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 Баллы переводятся </a:t>
            </a:r>
            <a:r>
              <a:rPr lang="ru-RU" sz="2800" dirty="0">
                <a:solidFill>
                  <a:schemeClr val="tx1"/>
                </a:solidFill>
              </a:rPr>
              <a:t>в голоса избирателей по окончании основного голосования.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054394"/>
          </a:xfrm>
        </p:spPr>
        <p:txBody>
          <a:bodyPr/>
          <a:lstStyle/>
          <a:p>
            <a:r>
              <a:rPr lang="ru-RU" sz="4000" dirty="0" smtClean="0"/>
              <a:t>Оценка результатов этапа «предвыборная гонка»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20455"/>
              </p:ext>
            </p:extLst>
          </p:nvPr>
        </p:nvGraphicFramePr>
        <p:xfrm>
          <a:off x="755206" y="3922774"/>
          <a:ext cx="7632847" cy="152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9772"/>
                <a:gridCol w="716652"/>
                <a:gridCol w="829657"/>
                <a:gridCol w="663726"/>
                <a:gridCol w="829657"/>
                <a:gridCol w="829657"/>
                <a:gridCol w="663726"/>
              </a:tblGrid>
              <a:tr h="91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Место команды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Количество голосов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5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8653" y="476672"/>
            <a:ext cx="4581379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ТРЕБОВАНИЯ К ПЛАКАТУ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фото кандидатов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их </a:t>
            </a:r>
            <a:r>
              <a:rPr lang="ru-RU" sz="2400" dirty="0"/>
              <a:t>положительные стороны и направления работы по сравнению с другими кандидатами (без перехода на личности</a:t>
            </a:r>
            <a:r>
              <a:rPr lang="ru-RU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лучшие </a:t>
            </a:r>
            <a:r>
              <a:rPr lang="ru-RU" sz="2400" dirty="0"/>
              <a:t>черты </a:t>
            </a:r>
            <a:r>
              <a:rPr lang="ru-RU" sz="2400" dirty="0" smtClean="0"/>
              <a:t>характера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эстетичность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агрессивности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ф</a:t>
            </a:r>
            <a:r>
              <a:rPr lang="ru-RU" sz="2400" dirty="0" smtClean="0"/>
              <a:t>ормат А3 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Плакат сдаётся </a:t>
            </a:r>
            <a:r>
              <a:rPr lang="ru-RU" sz="2400" dirty="0"/>
              <a:t>на бумажном носителе и в электронном виде. </a:t>
            </a:r>
          </a:p>
        </p:txBody>
      </p:sp>
      <p:pic>
        <p:nvPicPr>
          <p:cNvPr id="2050" name="Picture 2" descr="F:\ВОСПИТАТЕЛЬНАЯ_РАБОТА_2013-2014\мероприятия ШКОЛА\ВЫБОРЫ ДМ И С 2014\новый год ролики\новый год_плакаты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71" y="476672"/>
            <a:ext cx="2745100" cy="205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ОСПИТАТЕЛЬНАЯ_РАБОТА_2013-2014\мероприятия ШКОЛА\ВЫБОРЫ ДМ И С 2014\новый год ролики\новый год_плакаты\11 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34" y="4476584"/>
            <a:ext cx="2847331" cy="1965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ОСПИТАТЕЛЬНАЯ_РАБОТА_2013-2014\мероприятия ШКОЛА\ВЫБОРЫ ДМ И С 2014\новый год ролики\новый год_плакаты\10 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44" y="1584763"/>
            <a:ext cx="1836654" cy="259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xn--500-5cd3cgu2f.xn--p1ai/images/vospitat_rabota/Vybory_DM_Sn-2015/plakat_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79" b="13107"/>
          <a:stretch/>
        </p:blipFill>
        <p:spPr bwMode="auto">
          <a:xfrm>
            <a:off x="5220072" y="3140968"/>
            <a:ext cx="1798931" cy="1916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13072" y="332656"/>
            <a:ext cx="8407400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МУЛЬТФЕСТИВАЛЬ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4968552" cy="5472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ТРЕБОВАНИЯ К МУЛЬТФИЛЬМУ</a:t>
            </a:r>
            <a:r>
              <a:rPr lang="ru-RU" sz="24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соответствие </a:t>
            </a:r>
            <a:r>
              <a:rPr lang="ru-RU" sz="2400" dirty="0" smtClean="0"/>
              <a:t>теме;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продолжительность </a:t>
            </a:r>
            <a:r>
              <a:rPr lang="ru-RU" sz="2400" dirty="0"/>
              <a:t>– до 5 </a:t>
            </a:r>
            <a:r>
              <a:rPr lang="ru-RU" sz="2400" dirty="0" smtClean="0"/>
              <a:t>мин</a:t>
            </a:r>
            <a:r>
              <a:rPr lang="ru-RU" sz="2400" dirty="0" smtClean="0"/>
              <a:t>.;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эстетичность;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</a:t>
            </a:r>
            <a:r>
              <a:rPr lang="ru-RU" sz="2400" dirty="0"/>
              <a:t>агрессивности и ненормативной </a:t>
            </a:r>
            <a:r>
              <a:rPr lang="ru-RU" sz="2400" dirty="0" smtClean="0"/>
              <a:t>лексики;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</a:t>
            </a:r>
            <a:r>
              <a:rPr lang="ru-RU" sz="2400" dirty="0" smtClean="0"/>
              <a:t>ехника </a:t>
            </a:r>
            <a:r>
              <a:rPr lang="ru-RU" sz="2400" dirty="0"/>
              <a:t>исполнения продукта любая, главное, чтобы мультфильм вызывал положительные эмоции и соответствовал возрастной группе (ученики начальной школы). </a:t>
            </a:r>
            <a:endParaRPr lang="ru-RU" sz="24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3861048"/>
            <a:ext cx="338437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 оценки продукта происходит экспертной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группой.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Продукты, прошедшие экспертизу, допускаются ко второму этапу (участие в фестивале)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25667" r="9766" b="11666"/>
          <a:stretch/>
        </p:blipFill>
        <p:spPr bwMode="auto">
          <a:xfrm>
            <a:off x="5511358" y="620688"/>
            <a:ext cx="3233849" cy="1870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F:\ВОСПИТАТЕЛЬНАЯ_РАБОТА_2014-2015\МЕРОПРИЯТИЯ ШКОЛА\ДЕД МОРОЗ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44" y="2200708"/>
            <a:ext cx="2179280" cy="1276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DCIM\100CANON\IMG_6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0" y="4473346"/>
            <a:ext cx="3072384" cy="204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16046" b="8706"/>
          <a:stretch/>
        </p:blipFill>
        <p:spPr bwMode="auto">
          <a:xfrm>
            <a:off x="7191612" y="2652928"/>
            <a:ext cx="1532870" cy="2124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20569" b="25849"/>
          <a:stretch/>
        </p:blipFill>
        <p:spPr bwMode="auto">
          <a:xfrm>
            <a:off x="6660232" y="453261"/>
            <a:ext cx="2099106" cy="1918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 descr="E:\DCIM\100CANON\IMG_606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1" r="15839"/>
          <a:stretch/>
        </p:blipFill>
        <p:spPr bwMode="auto">
          <a:xfrm>
            <a:off x="5520157" y="1628800"/>
            <a:ext cx="2053265" cy="204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413072" y="332656"/>
            <a:ext cx="84074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СПОРТИВНЫЙ ЭТАП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998" y="1028343"/>
            <a:ext cx="47710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dirty="0"/>
              <a:t>Спортивное состязание среди кандидатов и их команд </a:t>
            </a:r>
            <a:r>
              <a:rPr lang="ru-RU" sz="3000" dirty="0" smtClean="0"/>
              <a:t>проводится в спортивном зале.</a:t>
            </a:r>
          </a:p>
          <a:p>
            <a:pPr lvl="0" algn="ctr"/>
            <a:r>
              <a:rPr lang="ru-RU" sz="3000" dirty="0" smtClean="0"/>
              <a:t>Специальной </a:t>
            </a:r>
            <a:r>
              <a:rPr lang="ru-RU" sz="3000" dirty="0"/>
              <a:t>подготовки не требуется. </a:t>
            </a:r>
            <a:endParaRPr lang="ru-RU" sz="30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420" y="3645024"/>
            <a:ext cx="4572000" cy="2806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ТРЕБОВАНИЯ К КОМАНДЕ: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команда состоит из </a:t>
            </a:r>
            <a:r>
              <a:rPr lang="ru-RU" sz="2400" dirty="0"/>
              <a:t>6 человек (три девушки и трое юношей), включая </a:t>
            </a:r>
            <a:r>
              <a:rPr lang="ru-RU" sz="2400" dirty="0" smtClean="0"/>
              <a:t>кандидатов.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Обязательное </a:t>
            </a:r>
            <a:r>
              <a:rPr lang="ru-RU" sz="2400" b="1" i="1" dirty="0"/>
              <a:t>условие: </a:t>
            </a:r>
            <a:r>
              <a:rPr lang="ru-RU" sz="2400" dirty="0"/>
              <a:t>наличие костюмов у кандидатов.</a:t>
            </a:r>
          </a:p>
        </p:txBody>
      </p:sp>
    </p:spTree>
    <p:extLst>
      <p:ext uri="{BB962C8B-B14F-4D97-AF65-F5344CB8AC3E}">
        <p14:creationId xmlns:p14="http://schemas.microsoft.com/office/powerpoint/2010/main" val="39702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4680520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ТРЕБОВАНИЯ </a:t>
            </a:r>
          </a:p>
          <a:p>
            <a:pPr algn="ctr"/>
            <a:r>
              <a:rPr lang="ru-RU" sz="2400" b="1" dirty="0" smtClean="0"/>
              <a:t>К МАСТЕР-КЛАССУ: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идея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рганизация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массовость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эстетичность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востребованность </a:t>
            </a:r>
            <a:r>
              <a:rPr lang="ru-RU" sz="2400" dirty="0"/>
              <a:t>продукта.</a:t>
            </a:r>
          </a:p>
        </p:txBody>
      </p:sp>
      <p:pic>
        <p:nvPicPr>
          <p:cNvPr id="3" name="Picture 2" descr="https://pp.vk.me/c622020/v622020555/11457/FAF8YR4Q1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3" y="4042300"/>
            <a:ext cx="2934147" cy="1956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vk.me/c622020/v622020555/1162d/37In3AVlzJ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27" y="465070"/>
            <a:ext cx="3006150" cy="2004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27" y="2074377"/>
            <a:ext cx="2822535" cy="2116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 descr="H:\102CANON\2014-2015 учебный год\ДЕД МОРОЗ И СНЕГУРКА\МАСТЕР-КЛАСС\CIMG07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1"/>
          <a:stretch/>
        </p:blipFill>
        <p:spPr bwMode="auto">
          <a:xfrm>
            <a:off x="5807494" y="3789040"/>
            <a:ext cx="2942583" cy="1897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p.vk.me/c622020/v622020555/1196b/l0xhoXv5cg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0"/>
          <a:stretch/>
        </p:blipFill>
        <p:spPr bwMode="auto">
          <a:xfrm>
            <a:off x="2845135" y="4422001"/>
            <a:ext cx="2601769" cy="2073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2400" i="1" u="sng" dirty="0" smtClean="0">
                <a:solidFill>
                  <a:schemeClr val="tx1"/>
                </a:solidFill>
              </a:rPr>
              <a:t>Выборы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Представление творческого домашнего задания.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Голосование </a:t>
            </a:r>
            <a:r>
              <a:rPr lang="ru-RU" sz="2400" dirty="0">
                <a:solidFill>
                  <a:schemeClr val="tx1"/>
                </a:solidFill>
              </a:rPr>
              <a:t>(можно отдать свой «голос» за любой класс, кроме своего).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Подсчет </a:t>
            </a:r>
            <a:r>
              <a:rPr lang="ru-RU" sz="2400" dirty="0">
                <a:solidFill>
                  <a:schemeClr val="tx1"/>
                </a:solidFill>
              </a:rPr>
              <a:t>голосов. Определение «Лучших Деда Мороза и Снегурочки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События и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основного этапа</a:t>
            </a:r>
          </a:p>
        </p:txBody>
      </p:sp>
      <p:pic>
        <p:nvPicPr>
          <p:cNvPr id="5122" name="Picture 2" descr="F:\102CANON\2014-2015 учебный год\ДЕД МОРОЗ И СНЕГУРКА\когда зажигаются ёлки\IMG_6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194560" cy="146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102CANON\2014-2015 учебный год\ДЕД МОРОЗ И СНЕГУРКА\когда зажигаются ёлки\IMG_6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59228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102CANON\2014-2015 учебный год\ДЕД МОРОЗ И СНЕГУРКА\когда зажигаются ёлки\IMG_6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78" y="4692963"/>
            <a:ext cx="2640560" cy="176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4608512" cy="440740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Подсчет </a:t>
            </a:r>
            <a:r>
              <a:rPr lang="ru-RU" sz="3200" dirty="0">
                <a:solidFill>
                  <a:schemeClr val="tx1"/>
                </a:solidFill>
              </a:rPr>
              <a:t>голосов </a:t>
            </a:r>
            <a:r>
              <a:rPr lang="ru-RU" sz="3200" dirty="0" smtClean="0">
                <a:solidFill>
                  <a:schemeClr val="tx1"/>
                </a:solidFill>
              </a:rPr>
              <a:t>(производится </a:t>
            </a:r>
            <a:r>
              <a:rPr lang="ru-RU" sz="3200" dirty="0">
                <a:solidFill>
                  <a:schemeClr val="tx1"/>
                </a:solidFill>
              </a:rPr>
              <a:t>специальной </a:t>
            </a:r>
            <a:r>
              <a:rPr lang="ru-RU" sz="3200" dirty="0" smtClean="0">
                <a:solidFill>
                  <a:schemeClr val="tx1"/>
                </a:solidFill>
              </a:rPr>
              <a:t>комиссией).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Суммируются баллы всех этапов.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Определяются победители.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 итогам голосования участники получают грамоты и сертификаты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Победителям вручается кубок.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054394"/>
          </a:xfrm>
        </p:spPr>
        <p:txBody>
          <a:bodyPr/>
          <a:lstStyle/>
          <a:p>
            <a:r>
              <a:rPr lang="ru-RU" sz="4000" dirty="0" smtClean="0"/>
              <a:t>Подведение итогов</a:t>
            </a:r>
            <a:endParaRPr lang="ru-RU" sz="4000" dirty="0"/>
          </a:p>
        </p:txBody>
      </p:sp>
      <p:pic>
        <p:nvPicPr>
          <p:cNvPr id="6149" name="Picture 5" descr="https://pp.vk.me/c407931/v407931555/4f16/BdcUN2tOxq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12" y="4725144"/>
            <a:ext cx="2627784" cy="175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102CANON\2014-2015 учебный год\ДЕД МОРОЗ И СНЕГУРКА\когда зажигаются ёлки\IMG_6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14" y="3528182"/>
            <a:ext cx="2194560" cy="146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ВОСПИТАТЕЛЬНАЯ_РАБОТА_2014-2015\МЕРОПРИЯТИЯ ШКОЛА\ДЕД МОРОЗ\РЕЗУЛЬТА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858444" cy="2143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1380"/>
            <a:ext cx="5112568" cy="2455732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Победители конкурса участвуют в проведении новогодних праздников для начальной и средней школы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054394"/>
          </a:xfrm>
        </p:spPr>
        <p:txBody>
          <a:bodyPr/>
          <a:lstStyle/>
          <a:p>
            <a:r>
              <a:rPr lang="ru-RU" sz="4000" dirty="0" smtClean="0"/>
              <a:t>Миссия победителей</a:t>
            </a:r>
            <a:endParaRPr lang="ru-RU" sz="4000" dirty="0"/>
          </a:p>
        </p:txBody>
      </p:sp>
      <p:pic>
        <p:nvPicPr>
          <p:cNvPr id="8194" name="Picture 2" descr="F:\102CANON\2014-2015 учебный год\новогодние праздники\IMG_6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37029"/>
          <a:stretch/>
        </p:blipFill>
        <p:spPr bwMode="auto">
          <a:xfrm>
            <a:off x="6012160" y="2060848"/>
            <a:ext cx="227536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102CANON\2014-2015 учебный год\новогодние праздники\IMG_6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3072384" cy="204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143000" y="214313"/>
            <a:ext cx="7391400" cy="730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800" kern="0" dirty="0">
              <a:solidFill>
                <a:schemeClr val="fol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895" name="AutoShape 50"/>
          <p:cNvSpPr>
            <a:spLocks noChangeArrowheads="1"/>
          </p:cNvSpPr>
          <p:nvPr/>
        </p:nvSpPr>
        <p:spPr bwMode="gray">
          <a:xfrm>
            <a:off x="2143125" y="4500563"/>
            <a:ext cx="6286500" cy="5000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rgbClr val="000066"/>
                </a:solidFill>
              </a:rPr>
              <a:t>Развитие </a:t>
            </a:r>
            <a:r>
              <a:rPr lang="ru-RU" dirty="0" smtClean="0">
                <a:solidFill>
                  <a:srgbClr val="000066"/>
                </a:solidFill>
              </a:rPr>
              <a:t>информационных компетентностей учащихся</a:t>
            </a:r>
            <a:endParaRPr lang="en-US" dirty="0">
              <a:solidFill>
                <a:srgbClr val="000066"/>
              </a:solidFill>
            </a:endParaRPr>
          </a:p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6" name="AutoShape 51"/>
          <p:cNvSpPr>
            <a:spLocks noChangeArrowheads="1"/>
          </p:cNvSpPr>
          <p:nvPr/>
        </p:nvSpPr>
        <p:spPr bwMode="gray">
          <a:xfrm>
            <a:off x="3142207" y="3857603"/>
            <a:ext cx="5500688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0066"/>
                </a:solidFill>
              </a:rPr>
              <a:t>Большой охват детей, сплочение классных коллективов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7897" name="AutoShape 52"/>
          <p:cNvSpPr>
            <a:spLocks noChangeArrowheads="1"/>
          </p:cNvSpPr>
          <p:nvPr/>
        </p:nvSpPr>
        <p:spPr bwMode="gray">
          <a:xfrm>
            <a:off x="1785938" y="5143500"/>
            <a:ext cx="6572250" cy="571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>
                <a:solidFill>
                  <a:srgbClr val="000066"/>
                </a:solidFill>
              </a:rPr>
              <a:t>Развитие критического мышления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34821" name="Group 53"/>
          <p:cNvGrpSpPr>
            <a:grpSpLocks/>
          </p:cNvGrpSpPr>
          <p:nvPr/>
        </p:nvGrpSpPr>
        <p:grpSpPr bwMode="auto">
          <a:xfrm>
            <a:off x="2411413" y="3860800"/>
            <a:ext cx="381000" cy="381000"/>
            <a:chOff x="2078" y="1680"/>
            <a:chExt cx="1615" cy="1615"/>
          </a:xfrm>
        </p:grpSpPr>
        <p:sp>
          <p:nvSpPr>
            <p:cNvPr id="3487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8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8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84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34822" name="Group 60"/>
          <p:cNvGrpSpPr>
            <a:grpSpLocks/>
          </p:cNvGrpSpPr>
          <p:nvPr/>
        </p:nvGrpSpPr>
        <p:grpSpPr bwMode="auto">
          <a:xfrm>
            <a:off x="1763713" y="4508500"/>
            <a:ext cx="381000" cy="381000"/>
            <a:chOff x="2078" y="1680"/>
            <a:chExt cx="1615" cy="1615"/>
          </a:xfrm>
        </p:grpSpPr>
        <p:sp>
          <p:nvSpPr>
            <p:cNvPr id="3487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7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7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2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7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34823" name="Group 74"/>
          <p:cNvGrpSpPr>
            <a:grpSpLocks/>
          </p:cNvGrpSpPr>
          <p:nvPr/>
        </p:nvGrpSpPr>
        <p:grpSpPr bwMode="auto">
          <a:xfrm>
            <a:off x="1258888" y="5157788"/>
            <a:ext cx="381000" cy="381000"/>
            <a:chOff x="2078" y="1680"/>
            <a:chExt cx="1615" cy="1615"/>
          </a:xfrm>
        </p:grpSpPr>
        <p:sp>
          <p:nvSpPr>
            <p:cNvPr id="3486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6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7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7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34824" name="Group 81"/>
          <p:cNvGrpSpPr>
            <a:grpSpLocks/>
          </p:cNvGrpSpPr>
          <p:nvPr/>
        </p:nvGrpSpPr>
        <p:grpSpPr bwMode="auto">
          <a:xfrm>
            <a:off x="2843213" y="3141663"/>
            <a:ext cx="355600" cy="381000"/>
            <a:chOff x="2078" y="1680"/>
            <a:chExt cx="1615" cy="1615"/>
          </a:xfrm>
        </p:grpSpPr>
        <p:sp>
          <p:nvSpPr>
            <p:cNvPr id="3486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6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5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6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6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sp>
        <p:nvSpPr>
          <p:cNvPr id="37903" name="AutoShape 51"/>
          <p:cNvSpPr>
            <a:spLocks noChangeArrowheads="1"/>
          </p:cNvSpPr>
          <p:nvPr/>
        </p:nvSpPr>
        <p:spPr bwMode="gray">
          <a:xfrm>
            <a:off x="3643313" y="3071813"/>
            <a:ext cx="4929187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2060"/>
                </a:solidFill>
              </a:rPr>
              <a:t>Активизация общественной деятельности школьников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4826" name="Group 74"/>
          <p:cNvGrpSpPr>
            <a:grpSpLocks/>
          </p:cNvGrpSpPr>
          <p:nvPr/>
        </p:nvGrpSpPr>
        <p:grpSpPr bwMode="auto">
          <a:xfrm>
            <a:off x="4071938" y="1571625"/>
            <a:ext cx="381000" cy="381000"/>
            <a:chOff x="2078" y="1680"/>
            <a:chExt cx="1615" cy="1615"/>
          </a:xfrm>
        </p:grpSpPr>
        <p:sp>
          <p:nvSpPr>
            <p:cNvPr id="3485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5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5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60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6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34827" name="Group 60"/>
          <p:cNvGrpSpPr>
            <a:grpSpLocks/>
          </p:cNvGrpSpPr>
          <p:nvPr/>
        </p:nvGrpSpPr>
        <p:grpSpPr bwMode="auto">
          <a:xfrm>
            <a:off x="4429125" y="928688"/>
            <a:ext cx="381000" cy="381000"/>
            <a:chOff x="2078" y="1680"/>
            <a:chExt cx="1615" cy="1615"/>
          </a:xfrm>
        </p:grpSpPr>
        <p:sp>
          <p:nvSpPr>
            <p:cNvPr id="34849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50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52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4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54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sp>
        <p:nvSpPr>
          <p:cNvPr id="37906" name="AutoShape 51"/>
          <p:cNvSpPr>
            <a:spLocks noChangeArrowheads="1"/>
          </p:cNvSpPr>
          <p:nvPr/>
        </p:nvSpPr>
        <p:spPr bwMode="gray">
          <a:xfrm>
            <a:off x="4000500" y="2286000"/>
            <a:ext cx="4429125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66"/>
                </a:solidFill>
              </a:rPr>
              <a:t>Положительные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66"/>
                </a:solidFill>
              </a:rPr>
              <a:t>поведенческие стратегии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7907" name="AutoShape 51"/>
          <p:cNvSpPr>
            <a:spLocks noChangeArrowheads="1"/>
          </p:cNvSpPr>
          <p:nvPr/>
        </p:nvSpPr>
        <p:spPr bwMode="gray">
          <a:xfrm>
            <a:off x="928688" y="5857875"/>
            <a:ext cx="7358062" cy="571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srgbClr val="000066"/>
                </a:solidFill>
              </a:rPr>
              <a:t>Социальное и творческое саморазвитие детей</a:t>
            </a:r>
            <a:endParaRPr lang="en-US" sz="1600" b="1" dirty="0">
              <a:solidFill>
                <a:srgbClr val="000066"/>
              </a:solidFill>
            </a:endParaRPr>
          </a:p>
        </p:txBody>
      </p:sp>
      <p:grpSp>
        <p:nvGrpSpPr>
          <p:cNvPr id="34830" name="Group 53"/>
          <p:cNvGrpSpPr>
            <a:grpSpLocks/>
          </p:cNvGrpSpPr>
          <p:nvPr/>
        </p:nvGrpSpPr>
        <p:grpSpPr bwMode="auto">
          <a:xfrm>
            <a:off x="3429000" y="2286000"/>
            <a:ext cx="381000" cy="381000"/>
            <a:chOff x="2078" y="1680"/>
            <a:chExt cx="1615" cy="1615"/>
          </a:xfrm>
        </p:grpSpPr>
        <p:sp>
          <p:nvSpPr>
            <p:cNvPr id="348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4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48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sp>
        <p:nvSpPr>
          <p:cNvPr id="37909" name="AutoShape 51"/>
          <p:cNvSpPr>
            <a:spLocks noChangeArrowheads="1"/>
          </p:cNvSpPr>
          <p:nvPr/>
        </p:nvSpPr>
        <p:spPr bwMode="gray">
          <a:xfrm>
            <a:off x="5072063" y="857250"/>
            <a:ext cx="3286125" cy="571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66"/>
                </a:solidFill>
              </a:rPr>
              <a:t>Досуг учащихся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4833" name="Заголовок 1"/>
          <p:cNvSpPr txBox="1">
            <a:spLocks/>
          </p:cNvSpPr>
          <p:nvPr/>
        </p:nvSpPr>
        <p:spPr bwMode="auto">
          <a:xfrm>
            <a:off x="642938" y="357188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</a:rPr>
              <a:t>Достигаемые эффекты</a:t>
            </a:r>
            <a:r>
              <a:rPr lang="ru-RU" sz="2000" dirty="0">
                <a:solidFill>
                  <a:srgbClr val="000066"/>
                </a:solidFill>
              </a:rPr>
              <a:t/>
            </a:r>
            <a:br>
              <a:rPr lang="ru-RU" sz="2000" dirty="0">
                <a:solidFill>
                  <a:srgbClr val="000066"/>
                </a:solidFill>
              </a:rPr>
            </a:b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62" name="AutoShape 51"/>
          <p:cNvSpPr>
            <a:spLocks noChangeArrowheads="1"/>
          </p:cNvSpPr>
          <p:nvPr/>
        </p:nvSpPr>
        <p:spPr bwMode="gray">
          <a:xfrm>
            <a:off x="4714875" y="1571625"/>
            <a:ext cx="3714750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2060"/>
                </a:solidFill>
              </a:rPr>
              <a:t>Развитие творческого потенциала 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srgbClr val="002060"/>
                </a:solidFill>
              </a:rPr>
              <a:t>учащихся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4836" name="Group 81"/>
          <p:cNvGrpSpPr>
            <a:grpSpLocks/>
          </p:cNvGrpSpPr>
          <p:nvPr/>
        </p:nvGrpSpPr>
        <p:grpSpPr bwMode="auto">
          <a:xfrm>
            <a:off x="468313" y="5949950"/>
            <a:ext cx="355600" cy="381000"/>
            <a:chOff x="2078" y="1680"/>
            <a:chExt cx="1615" cy="1615"/>
          </a:xfrm>
        </p:grpSpPr>
        <p:sp>
          <p:nvSpPr>
            <p:cNvPr id="34837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34838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68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4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842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0" y="548465"/>
            <a:ext cx="24511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28" y="2902441"/>
            <a:ext cx="3465080" cy="2542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2474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77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6264" y="1844824"/>
            <a:ext cx="6305124" cy="1584176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СВЯТОХА ЛЮДМИЛА СЕРГЕЕВНА 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 заместитель директора по УВР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ГБОУ школы № 500 Пушкинского </a:t>
            </a:r>
            <a:r>
              <a:rPr lang="ru-RU" sz="2400" dirty="0">
                <a:solidFill>
                  <a:schemeClr val="tx1"/>
                </a:solidFill>
              </a:rPr>
              <a:t>района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Санкт-Петербурга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(mila.svyatoha@yandex.ru)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 коллектив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160240" y="4221088"/>
            <a:ext cx="687625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ГОЛЮДОВА АНАСТАСИЯ ВЛАДИМИРОВНА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 заместитель директора </a:t>
            </a:r>
            <a:r>
              <a:rPr lang="ru-RU" sz="2400" dirty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ВР 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ГБОУ </a:t>
            </a:r>
            <a:r>
              <a:rPr lang="ru-RU" sz="2400" dirty="0">
                <a:solidFill>
                  <a:schemeClr val="tx1"/>
                </a:solidFill>
              </a:rPr>
              <a:t>школы № </a:t>
            </a:r>
            <a:r>
              <a:rPr lang="ru-RU" sz="2400" dirty="0" smtClean="0">
                <a:solidFill>
                  <a:schemeClr val="tx1"/>
                </a:solidFill>
              </a:rPr>
              <a:t>500 Пушкинского </a:t>
            </a:r>
            <a:r>
              <a:rPr lang="ru-RU" sz="2400" dirty="0">
                <a:solidFill>
                  <a:schemeClr val="tx1"/>
                </a:solidFill>
              </a:rPr>
              <a:t>района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Санкт-Петербурга</a:t>
            </a:r>
          </a:p>
          <a:p>
            <a:pPr marL="4572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nastya-golyudova@yandex.ru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44016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5290"/>
            <a:ext cx="1383839" cy="2075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7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28599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Развитие </a:t>
            </a:r>
            <a:r>
              <a:rPr lang="ru-RU" sz="1800" dirty="0">
                <a:solidFill>
                  <a:schemeClr val="tx1"/>
                </a:solidFill>
              </a:rPr>
              <a:t>социально-творческой активности учащихся, потребности в </a:t>
            </a:r>
            <a:r>
              <a:rPr lang="ru-RU" sz="1800" dirty="0" smtClean="0">
                <a:solidFill>
                  <a:schemeClr val="tx1"/>
                </a:solidFill>
              </a:rPr>
              <a:t>       саморазвитии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Активизация </a:t>
            </a:r>
            <a:r>
              <a:rPr lang="ru-RU" sz="1800" dirty="0">
                <a:solidFill>
                  <a:schemeClr val="tx1"/>
                </a:solidFill>
              </a:rPr>
              <a:t>общественной деятельности </a:t>
            </a:r>
            <a:r>
              <a:rPr lang="ru-RU" sz="1800" dirty="0" smtClean="0">
                <a:solidFill>
                  <a:schemeClr val="tx1"/>
                </a:solidFill>
              </a:rPr>
              <a:t>школьников.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Создание </a:t>
            </a:r>
            <a:r>
              <a:rPr lang="ru-RU" sz="1800" dirty="0">
                <a:solidFill>
                  <a:schemeClr val="tx1"/>
                </a:solidFill>
              </a:rPr>
              <a:t>условий для самореализации и самоутверждения в активной социальной </a:t>
            </a:r>
            <a:r>
              <a:rPr lang="ru-RU" sz="1800" dirty="0" smtClean="0">
                <a:solidFill>
                  <a:schemeClr val="tx1"/>
                </a:solidFill>
              </a:rPr>
              <a:t>роли.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Выявление </a:t>
            </a:r>
            <a:r>
              <a:rPr lang="ru-RU" sz="1800" dirty="0">
                <a:solidFill>
                  <a:schemeClr val="tx1"/>
                </a:solidFill>
              </a:rPr>
              <a:t>и развитие </a:t>
            </a:r>
            <a:r>
              <a:rPr lang="ru-RU" sz="1800" dirty="0" smtClean="0">
                <a:solidFill>
                  <a:schemeClr val="tx1"/>
                </a:solidFill>
              </a:rPr>
              <a:t>творческих, духовных </a:t>
            </a:r>
            <a:r>
              <a:rPr lang="ru-RU" sz="1800" dirty="0">
                <a:solidFill>
                  <a:schemeClr val="tx1"/>
                </a:solidFill>
              </a:rPr>
              <a:t>и организаторских потенциалов личности школьников;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Стимулирование </a:t>
            </a:r>
            <a:r>
              <a:rPr lang="ru-RU" sz="1800" dirty="0">
                <a:solidFill>
                  <a:schemeClr val="tx1"/>
                </a:solidFill>
              </a:rPr>
              <a:t>общественно-значимых инициатив школьника, развитие интереса к общественной работе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Развитие умения работать в команде.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Развитие информационных компетенций учащихся.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Развитие классных коллективов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Формирование гражданской позиции и культуры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</a:t>
            </a:r>
            <a:r>
              <a:rPr lang="ru-RU" sz="1800" dirty="0" smtClean="0">
                <a:solidFill>
                  <a:schemeClr val="tx1"/>
                </a:solidFill>
              </a:rPr>
              <a:t>будущего избирателя.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ЦЕЛИ задачи </a:t>
            </a:r>
            <a:r>
              <a:rPr lang="ru-RU" sz="4000" dirty="0"/>
              <a:t>проекта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451165" cy="17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4104456" cy="5511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Для </a:t>
            </a:r>
            <a:r>
              <a:rPr lang="ru-RU" sz="3000" dirty="0" smtClean="0">
                <a:solidFill>
                  <a:schemeClr val="tx1"/>
                </a:solidFill>
              </a:rPr>
              <a:t>реализации проекта были созданы: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 Кубок победителя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 Грамоты и сертификаты участников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 Бюллетени для голосования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7171" name="Picture 3" descr="F:\ВОСПИТАТЕЛЬНАЯ_РАБОТА_2014-2015\МЕРОПРИЯТИЯ ШКОЛА\ДЕД МОРОЗ\ГРАМОТЫ И СЕРТИФИКАТЫ\Слайд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20" y="3717032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ВОСПИТАТЕЛЬНАЯ_РАБОТА_2014-2015\МЕРОПРИЯТИЯ ШКОЛА\ДЕД МОРОЗ\ГРАМОТЫ И СЕРТИФИКАТЫ\Слайд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04" y="1916832"/>
            <a:ext cx="2490930" cy="1868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ВОСПИТАТЕЛЬНАЯ_РАБОТА_2014-2015\МЕРОПРИЯТИЯ ШКОЛА\ДЕД МОРОЗ\бюллете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40" y="4797152"/>
            <a:ext cx="2160240" cy="1620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102CANON\2013-2014 учебный год\27.12.13. выборы ДМ и Снегурочки\IMG_95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7326" r="12082" b="7541"/>
          <a:stretch/>
        </p:blipFill>
        <p:spPr bwMode="auto">
          <a:xfrm>
            <a:off x="4774820" y="476672"/>
            <a:ext cx="1637415" cy="2615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48357" y="332656"/>
            <a:ext cx="8229600" cy="1143000"/>
          </a:xfr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этапы </a:t>
            </a:r>
            <a:r>
              <a:rPr lang="ru-RU" dirty="0" smtClean="0"/>
              <a:t>Проекта и сроки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0424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9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КТД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Информационные технологии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Творческое проектирование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Интерактивные </a:t>
            </a:r>
            <a:r>
              <a:rPr lang="ru-RU" sz="2400" dirty="0">
                <a:solidFill>
                  <a:schemeClr val="tx1"/>
                </a:solidFill>
              </a:rPr>
              <a:t>технологии.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Технологии группового обучения.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Технологии организации </a:t>
            </a:r>
            <a:r>
              <a:rPr lang="ru-RU" sz="2400" dirty="0">
                <a:solidFill>
                  <a:schemeClr val="tx1"/>
                </a:solidFill>
              </a:rPr>
              <a:t>самостоятельной </a:t>
            </a:r>
            <a:r>
              <a:rPr lang="ru-RU" sz="2400" dirty="0" smtClean="0">
                <a:solidFill>
                  <a:schemeClr val="tx1"/>
                </a:solidFill>
              </a:rPr>
              <a:t>работы.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Рефлексивные технологии.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ролей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flipH="1">
            <a:off x="323526" y="2288771"/>
            <a:ext cx="231879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классные </a:t>
            </a:r>
            <a:r>
              <a:rPr lang="ru-RU" dirty="0"/>
              <a:t>коллективы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9-11 классы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flipH="1">
            <a:off x="3383498" y="2204864"/>
            <a:ext cx="2376264" cy="10571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классные </a:t>
            </a:r>
            <a:r>
              <a:rPr lang="ru-RU" dirty="0"/>
              <a:t>коллективы </a:t>
            </a:r>
            <a:endParaRPr lang="ru-RU" dirty="0" smtClean="0"/>
          </a:p>
          <a:p>
            <a:pPr algn="ctr"/>
            <a:r>
              <a:rPr lang="ru-RU" dirty="0" smtClean="0"/>
              <a:t>(5-8 </a:t>
            </a:r>
            <a:r>
              <a:rPr lang="ru-RU" dirty="0"/>
              <a:t>классы)</a:t>
            </a:r>
          </a:p>
        </p:txBody>
      </p:sp>
      <p:sp>
        <p:nvSpPr>
          <p:cNvPr id="6" name="Овал 5"/>
          <p:cNvSpPr/>
          <p:nvPr/>
        </p:nvSpPr>
        <p:spPr>
          <a:xfrm flipH="1">
            <a:off x="6300192" y="2157354"/>
            <a:ext cx="2376264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классные </a:t>
            </a:r>
            <a:r>
              <a:rPr lang="ru-RU" dirty="0"/>
              <a:t>коллективы </a:t>
            </a:r>
            <a:endParaRPr lang="ru-RU" dirty="0" smtClean="0"/>
          </a:p>
          <a:p>
            <a:pPr algn="ctr"/>
            <a:r>
              <a:rPr lang="ru-RU" dirty="0" smtClean="0"/>
              <a:t>(1-4 </a:t>
            </a:r>
            <a:r>
              <a:rPr lang="ru-RU" dirty="0"/>
              <a:t>классы)</a:t>
            </a:r>
          </a:p>
        </p:txBody>
      </p:sp>
      <p:sp>
        <p:nvSpPr>
          <p:cNvPr id="7" name="Овал 6"/>
          <p:cNvSpPr/>
          <p:nvPr/>
        </p:nvSpPr>
        <p:spPr>
          <a:xfrm flipH="1">
            <a:off x="323526" y="3749729"/>
            <a:ext cx="231879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этапы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flipH="1">
            <a:off x="3401221" y="3645024"/>
            <a:ext cx="2376264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мастер-классы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flipH="1">
            <a:off x="6419769" y="3645024"/>
            <a:ext cx="2376264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фестиваль мультфильмов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flipH="1">
            <a:off x="6497975" y="5131163"/>
            <a:ext cx="2376264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рители</a:t>
            </a:r>
          </a:p>
          <a:p>
            <a:pPr algn="ctr"/>
            <a:r>
              <a:rPr lang="ru-RU" dirty="0" smtClean="0"/>
              <a:t>эксперты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flipH="1">
            <a:off x="3563888" y="5148069"/>
            <a:ext cx="2376264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эксперты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flipH="1">
            <a:off x="373858" y="5162727"/>
            <a:ext cx="231879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</a:t>
            </a:r>
          </a:p>
          <a:p>
            <a:pPr algn="ctr"/>
            <a:r>
              <a:rPr lang="ru-RU" dirty="0" smtClean="0"/>
              <a:t>организаторы</a:t>
            </a:r>
          </a:p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организационная встреча участников </a:t>
            </a:r>
            <a:r>
              <a:rPr lang="ru-RU" dirty="0" smtClean="0">
                <a:solidFill>
                  <a:schemeClr val="tx1"/>
                </a:solidFill>
              </a:rPr>
              <a:t>конкурса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(7 декабря);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создание плаката, представляющего кандидатов от класса (срок сдачи 11 декабря);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мультипликационного фильма на тему «Что такое Новый год</a:t>
            </a:r>
            <a:r>
              <a:rPr lang="ru-RU" dirty="0" smtClean="0">
                <a:solidFill>
                  <a:schemeClr val="tx1"/>
                </a:solidFill>
              </a:rPr>
              <a:t>?» (срок </a:t>
            </a:r>
            <a:r>
              <a:rPr lang="ru-RU" dirty="0">
                <a:solidFill>
                  <a:schemeClr val="tx1"/>
                </a:solidFill>
              </a:rPr>
              <a:t>сдачи – 18-19 </a:t>
            </a:r>
            <a:r>
              <a:rPr lang="ru-RU" dirty="0" smtClean="0">
                <a:solidFill>
                  <a:schemeClr val="tx1"/>
                </a:solidFill>
              </a:rPr>
              <a:t>декабря);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подготовка новогоднего мастер-класса </a:t>
            </a:r>
            <a:r>
              <a:rPr lang="ru-RU" dirty="0" smtClean="0">
                <a:solidFill>
                  <a:schemeClr val="tx1"/>
                </a:solidFill>
              </a:rPr>
              <a:t>(выбор направления; подготовка материалов; проведение рекламной акции </a:t>
            </a:r>
            <a:r>
              <a:rPr lang="ru-RU" dirty="0">
                <a:solidFill>
                  <a:schemeClr val="tx1"/>
                </a:solidFill>
              </a:rPr>
              <a:t>среди  5-8 классов, с целью привлечения </a:t>
            </a:r>
            <a:r>
              <a:rPr lang="ru-RU" dirty="0" smtClean="0">
                <a:solidFill>
                  <a:schemeClr val="tx1"/>
                </a:solidFill>
              </a:rPr>
              <a:t>участников; </a:t>
            </a:r>
            <a:r>
              <a:rPr lang="ru-RU" dirty="0">
                <a:solidFill>
                  <a:schemeClr val="tx1"/>
                </a:solidFill>
              </a:rPr>
              <a:t>определение дня для проведения мастер-класса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результате </a:t>
            </a:r>
            <a:r>
              <a:rPr lang="ru-RU" dirty="0" smtClean="0">
                <a:solidFill>
                  <a:schemeClr val="tx1"/>
                </a:solidFill>
              </a:rPr>
              <a:t>жеребьевки).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События и мероприятия основного этапа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61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44976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Предвыборная гонка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Плакаты вывешиваются в холле школы.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Мультипликационные фильмы представляются на новогоднем кинофестивале анимационных </a:t>
            </a:r>
            <a:r>
              <a:rPr lang="ru-RU" sz="2400" dirty="0" smtClean="0">
                <a:solidFill>
                  <a:schemeClr val="tx1"/>
                </a:solidFill>
              </a:rPr>
              <a:t>фильмов (эксперты - ученики </a:t>
            </a:r>
            <a:r>
              <a:rPr lang="ru-RU" sz="2400" dirty="0">
                <a:solidFill>
                  <a:schemeClr val="tx1"/>
                </a:solidFill>
              </a:rPr>
              <a:t>начальной </a:t>
            </a:r>
            <a:r>
              <a:rPr lang="ru-RU" sz="2400" dirty="0" smtClean="0">
                <a:solidFill>
                  <a:schemeClr val="tx1"/>
                </a:solidFill>
              </a:rPr>
              <a:t>школы).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Новогодний </a:t>
            </a:r>
            <a:r>
              <a:rPr lang="ru-RU" sz="2400" dirty="0" smtClean="0">
                <a:solidFill>
                  <a:schemeClr val="tx1"/>
                </a:solidFill>
              </a:rPr>
              <a:t>мастер-класс (оценка </a:t>
            </a:r>
            <a:r>
              <a:rPr lang="ru-RU" sz="2400" dirty="0">
                <a:solidFill>
                  <a:schemeClr val="tx1"/>
                </a:solidFill>
              </a:rPr>
              <a:t>мастер-класса производится экспертной группой из представителей </a:t>
            </a:r>
            <a:r>
              <a:rPr lang="ru-RU" sz="2400" dirty="0" smtClean="0">
                <a:solidFill>
                  <a:schemeClr val="tx1"/>
                </a:solidFill>
              </a:rPr>
              <a:t>администрации, </a:t>
            </a:r>
            <a:r>
              <a:rPr lang="ru-RU" sz="2400" dirty="0">
                <a:solidFill>
                  <a:schemeClr val="tx1"/>
                </a:solidFill>
              </a:rPr>
              <a:t>участников конкурса (1 человек от класса</a:t>
            </a:r>
            <a:r>
              <a:rPr lang="ru-RU" sz="2400" dirty="0" smtClean="0">
                <a:solidFill>
                  <a:schemeClr val="tx1"/>
                </a:solidFill>
              </a:rPr>
              <a:t>) и участников мастер-класса).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Спортивное состязание среди кандидатов и </a:t>
            </a:r>
            <a:r>
              <a:rPr lang="ru-RU" sz="2400" dirty="0" smtClean="0">
                <a:solidFill>
                  <a:schemeClr val="tx1"/>
                </a:solidFill>
              </a:rPr>
              <a:t>их команд .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События и мероприятия основного этапа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93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9D4933"/>
      </a:hlink>
      <a:folHlink>
        <a:srgbClr val="C0000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518</TotalTime>
  <Words>748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Wingdings</vt:lpstr>
      <vt:lpstr>Wingdings 2</vt:lpstr>
      <vt:lpstr>Сетка</vt:lpstr>
      <vt:lpstr>ВСЕРОССИЙСКИЙ КОНКУРС «Лидеры современной школы»</vt:lpstr>
      <vt:lpstr>Авторский коллектив</vt:lpstr>
      <vt:lpstr>ЦЕЛИ задачи проекта</vt:lpstr>
      <vt:lpstr>Презентация PowerPoint</vt:lpstr>
      <vt:lpstr>этапы Проекта и сроки</vt:lpstr>
      <vt:lpstr>Технологии Проекта</vt:lpstr>
      <vt:lpstr>Распределение ролей</vt:lpstr>
      <vt:lpstr>События и мероприятия основного этапа</vt:lpstr>
      <vt:lpstr>События и мероприятия основного этапа</vt:lpstr>
      <vt:lpstr>Оценка результатов этапа «предвыборная гонка»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 и мероприятия  основного этапа</vt:lpstr>
      <vt:lpstr>Подведение итогов</vt:lpstr>
      <vt:lpstr>Миссия победителей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в педагогической деятельности</dc:title>
  <dc:creator>ГОЛАРТ</dc:creator>
  <cp:lastModifiedBy>Людмила</cp:lastModifiedBy>
  <cp:revision>59</cp:revision>
  <dcterms:created xsi:type="dcterms:W3CDTF">2014-11-08T16:53:23Z</dcterms:created>
  <dcterms:modified xsi:type="dcterms:W3CDTF">2015-10-30T11:48:58Z</dcterms:modified>
</cp:coreProperties>
</file>