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70" r:id="rId4"/>
    <p:sldId id="271" r:id="rId5"/>
    <p:sldId id="258" r:id="rId6"/>
    <p:sldId id="259" r:id="rId7"/>
    <p:sldId id="262" r:id="rId8"/>
    <p:sldId id="267" r:id="rId9"/>
    <p:sldId id="264" r:id="rId10"/>
    <p:sldId id="265" r:id="rId11"/>
    <p:sldId id="266" r:id="rId12"/>
    <p:sldId id="268" r:id="rId13"/>
    <p:sldId id="269" r:id="rId14"/>
    <p:sldId id="27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324"/>
    <a:srgbClr val="1F6746"/>
    <a:srgbClr val="B34D45"/>
    <a:srgbClr val="A50021"/>
    <a:srgbClr val="BF5E57"/>
    <a:srgbClr val="B74D45"/>
    <a:srgbClr val="CD7D77"/>
    <a:srgbClr val="C56A63"/>
    <a:srgbClr val="C1605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21" autoAdjust="0"/>
    <p:restoredTop sz="97877" autoAdjust="0"/>
  </p:normalViewPr>
  <p:slideViewPr>
    <p:cSldViewPr>
      <p:cViewPr>
        <p:scale>
          <a:sx n="80" d="100"/>
          <a:sy n="80" d="100"/>
        </p:scale>
        <p:origin x="-11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3" d="100"/>
          <a:sy n="43" d="100"/>
        </p:scale>
        <p:origin x="-142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AF97F309-5375-4D34-9D35-FC0AE94F380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D380F8-0DB0-4770-BF6C-639CA9299333}" type="slidenum">
              <a:rPr lang="ru-RU"/>
              <a:pPr/>
              <a:t>6</a:t>
            </a:fld>
            <a:endParaRPr lang="ru-RU"/>
          </a:p>
        </p:txBody>
      </p:sp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grpSp>
          <p:nvGrpSpPr>
            <p:cNvPr id="6150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615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615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153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615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5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615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7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8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59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0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161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616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6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6170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6171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2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3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4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5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6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7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8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79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0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1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2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3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4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5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6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7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8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189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6190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1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2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3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4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5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6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7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8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sp>
          <p:nvSpPr>
            <p:cNvPr id="6199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0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</p:grpSp>
      <p:sp>
        <p:nvSpPr>
          <p:cNvPr id="6201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202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203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204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205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1BF7B02-B16E-4B8B-8428-51A10FC01A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80232-5768-4AC5-8A25-38B8F53924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8A99FB-92F9-464C-B276-EF57F40F8B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412E3EB7-1AAA-4426-9E08-30893D1764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1B8D51CF-3278-4750-A9D6-0E114AF103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3AF0FE0C-98DF-4F4C-9BB3-400C6826E9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DAD837E5-B7F2-4461-9B6C-A44E81C55C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14FE4-F7DC-4119-B5A1-AD2A10D486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64DFC-F170-4065-BE40-78CEB69D6B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A8824-B164-44FE-A81F-959D062594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4C6FF-8F71-46CC-80C9-778BDC9FF2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F86969-BFFC-4B46-86CE-0ECF8FE1A4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EBB99-9FB8-4B60-AD3B-7893664E30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14086-FE79-4B48-92CC-C7125FC1DC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72F1C-B8DF-4BD1-8F1E-7BA4072EA5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512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12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12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13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3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13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3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4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5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6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5138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39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0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1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2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3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4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5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5146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514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8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8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  <p:sp>
          <p:nvSpPr>
            <p:cNvPr id="517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spcBef>
                  <a:spcPct val="0"/>
                </a:spcBef>
                <a:buFontTx/>
                <a:buNone/>
              </a:pPr>
              <a:endParaRPr kumimoji="1" lang="ru-RU" sz="1800">
                <a:latin typeface="Arial" charset="0"/>
              </a:endParaRPr>
            </a:p>
          </p:txBody>
        </p:sp>
      </p:grpSp>
      <p:sp>
        <p:nvSpPr>
          <p:cNvPr id="517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7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79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180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0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5181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>
                <a:latin typeface="+mn-lt"/>
              </a:defRPr>
            </a:lvl1pPr>
          </a:lstStyle>
          <a:p>
            <a:fld id="{27317A76-2619-449B-A120-2F83C27BCED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9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20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1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sz="quarter" idx="1"/>
          </p:nvPr>
        </p:nvSpPr>
        <p:spPr>
          <a:xfrm>
            <a:off x="642910" y="714356"/>
            <a:ext cx="6724678" cy="5500726"/>
          </a:xfrm>
        </p:spPr>
        <p:txBody>
          <a:bodyPr/>
          <a:lstStyle/>
          <a:p>
            <a:pPr algn="just"/>
            <a:r>
              <a:rPr lang="ru-RU" sz="1600" i="1" dirty="0" err="1" smtClean="0"/>
              <a:t>Фельк</a:t>
            </a:r>
            <a:r>
              <a:rPr lang="ru-RU" sz="1600" i="1" dirty="0" smtClean="0"/>
              <a:t> Ксения Александровна, учитель математики и информатики, г. Красноярск, МАОУ Лицей №6 «Перспектива»</a:t>
            </a:r>
          </a:p>
          <a:p>
            <a:pPr algn="just"/>
            <a:r>
              <a:rPr lang="ru-RU" sz="1600" i="1" dirty="0" smtClean="0"/>
              <a:t>Соколова Александра Николаевна, учитель математики, г. Красноярск, МАОУ Лицей №6 «Перспектива»</a:t>
            </a:r>
          </a:p>
          <a:p>
            <a:pPr algn="just"/>
            <a:endParaRPr lang="ru-RU" sz="2000" i="1" dirty="0"/>
          </a:p>
          <a:p>
            <a:pPr algn="just"/>
            <a:endParaRPr lang="ru-RU" sz="2000" i="1" dirty="0" smtClean="0"/>
          </a:p>
          <a:p>
            <a:pPr algn="just"/>
            <a:endParaRPr lang="ru-RU" sz="2000" i="1" dirty="0" smtClean="0"/>
          </a:p>
          <a:p>
            <a:r>
              <a:rPr lang="ru-RU" sz="2400" b="1" i="1" dirty="0" smtClean="0">
                <a:solidFill>
                  <a:srgbClr val="7030A0"/>
                </a:solidFill>
              </a:rPr>
              <a:t>«Презентация к уроку по учебному предмету «Математика» в 11 классе на тему «Интеграл. Площадь криволинейной трапеции»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0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598613"/>
            <a:ext cx="7188200" cy="4497387"/>
          </a:xfrm>
        </p:spPr>
        <p:txBody>
          <a:bodyPr/>
          <a:lstStyle/>
          <a:p>
            <a:pPr>
              <a:buFontTx/>
              <a:buNone/>
            </a:pPr>
            <a:r>
              <a:rPr lang="en-US" sz="1800">
                <a:latin typeface="Times New Roman" pitchFamily="18" charset="0"/>
              </a:rPr>
              <a:t>2.</a:t>
            </a:r>
            <a:r>
              <a:rPr lang="ru-RU" sz="1800">
                <a:latin typeface="Times New Roman" pitchFamily="18" charset="0"/>
              </a:rPr>
              <a:t> Найдём пределы интегрирования:</a:t>
            </a:r>
          </a:p>
          <a:p>
            <a:pPr>
              <a:buFontTx/>
              <a:buNone/>
            </a:pPr>
            <a:endParaRPr lang="ru-RU" sz="1800"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1800"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180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1800">
                <a:latin typeface="Times New Roman" pitchFamily="18" charset="0"/>
              </a:rPr>
              <a:t>3. Данная фигура не является криволинейной трапецией, следовательно, искомую площадь можно получить как разность площадей прямоугольника А</a:t>
            </a:r>
            <a:r>
              <a:rPr lang="en-US" sz="1800">
                <a:latin typeface="Times New Roman" pitchFamily="18" charset="0"/>
              </a:rPr>
              <a:t>BCO </a:t>
            </a:r>
            <a:r>
              <a:rPr lang="ru-RU" sz="1800">
                <a:latin typeface="Times New Roman" pitchFamily="18" charset="0"/>
              </a:rPr>
              <a:t>и криволинейной трапеции АО</a:t>
            </a:r>
            <a:r>
              <a:rPr lang="en-US" sz="1800">
                <a:latin typeface="Times New Roman" pitchFamily="18" charset="0"/>
              </a:rPr>
              <a:t>CBD.</a:t>
            </a:r>
          </a:p>
          <a:p>
            <a:pPr>
              <a:buFontTx/>
              <a:buNone/>
            </a:pPr>
            <a:r>
              <a:rPr lang="en-US" sz="1800">
                <a:latin typeface="Times New Roman" pitchFamily="18" charset="0"/>
              </a:rPr>
              <a:t>            </a:t>
            </a:r>
            <a:r>
              <a:rPr lang="ru-RU" sz="180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59398" name="Rectangle 6"/>
          <p:cNvGraphicFramePr>
            <a:graphicFrameLocks/>
          </p:cNvGraphicFramePr>
          <p:nvPr>
            <p:ph sz="quarter" idx="2"/>
          </p:nvPr>
        </p:nvGraphicFramePr>
        <p:xfrm>
          <a:off x="4211638" y="1598613"/>
          <a:ext cx="3257550" cy="2171700"/>
        </p:xfrm>
        <a:graphic>
          <a:graphicData uri="http://schemas.openxmlformats.org/presentationml/2006/ole">
            <p:oleObj spid="_x0000_s59398" name="Формула" r:id="rId3" imgW="0" imgH="0" progId="Equation.3">
              <p:embed/>
            </p:oleObj>
          </a:graphicData>
        </a:graphic>
      </p:graphicFrame>
      <p:graphicFrame>
        <p:nvGraphicFramePr>
          <p:cNvPr id="59401" name="Object 9"/>
          <p:cNvGraphicFramePr>
            <a:graphicFrameLocks noChangeAspect="1"/>
          </p:cNvGraphicFramePr>
          <p:nvPr>
            <p:ph sz="quarter" idx="3"/>
          </p:nvPr>
        </p:nvGraphicFramePr>
        <p:xfrm>
          <a:off x="4067175" y="2060575"/>
          <a:ext cx="2232025" cy="431800"/>
        </p:xfrm>
        <a:graphic>
          <a:graphicData uri="http://schemas.openxmlformats.org/presentationml/2006/ole">
            <p:oleObj spid="_x0000_s59401" name="Формула" r:id="rId4" imgW="787320" imgH="203040" progId="Equation.3">
              <p:embed/>
            </p:oleObj>
          </a:graphicData>
        </a:graphic>
      </p:graphicFrame>
      <p:graphicFrame>
        <p:nvGraphicFramePr>
          <p:cNvPr id="59404" name="Object 12"/>
          <p:cNvGraphicFramePr>
            <a:graphicFrameLocks noChangeAspect="1"/>
          </p:cNvGraphicFramePr>
          <p:nvPr/>
        </p:nvGraphicFramePr>
        <p:xfrm>
          <a:off x="4067175" y="1628775"/>
          <a:ext cx="2305050" cy="431800"/>
        </p:xfrm>
        <a:graphic>
          <a:graphicData uri="http://schemas.openxmlformats.org/presentationml/2006/ole">
            <p:oleObj spid="_x0000_s59404" name="Формула" r:id="rId5" imgW="977760" imgH="203040" progId="Equation.3">
              <p:embed/>
            </p:oleObj>
          </a:graphicData>
        </a:graphic>
      </p:graphicFrame>
      <p:graphicFrame>
        <p:nvGraphicFramePr>
          <p:cNvPr id="59405" name="Object 13"/>
          <p:cNvGraphicFramePr>
            <a:graphicFrameLocks noChangeAspect="1"/>
          </p:cNvGraphicFramePr>
          <p:nvPr/>
        </p:nvGraphicFramePr>
        <p:xfrm>
          <a:off x="4140200" y="2492375"/>
          <a:ext cx="1008063" cy="431800"/>
        </p:xfrm>
        <a:graphic>
          <a:graphicData uri="http://schemas.openxmlformats.org/presentationml/2006/ole">
            <p:oleObj spid="_x0000_s59405" name="Формула" r:id="rId6" imgW="355320" imgH="177480" progId="Equation.3">
              <p:embed/>
            </p:oleObj>
          </a:graphicData>
        </a:graphic>
      </p:graphicFrame>
      <p:graphicFrame>
        <p:nvGraphicFramePr>
          <p:cNvPr id="59407" name="Object 15"/>
          <p:cNvGraphicFramePr>
            <a:graphicFrameLocks noChangeAspect="1"/>
          </p:cNvGraphicFramePr>
          <p:nvPr/>
        </p:nvGraphicFramePr>
        <p:xfrm>
          <a:off x="5148263" y="2492375"/>
          <a:ext cx="1439862" cy="431800"/>
        </p:xfrm>
        <a:graphic>
          <a:graphicData uri="http://schemas.openxmlformats.org/presentationml/2006/ole">
            <p:oleObj spid="_x0000_s59407" name="Формула" r:id="rId7" imgW="355320" imgH="177480" progId="Equation.3">
              <p:embed/>
            </p:oleObj>
          </a:graphicData>
        </a:graphic>
      </p:graphicFrame>
      <p:graphicFrame>
        <p:nvGraphicFramePr>
          <p:cNvPr id="59408" name="Object 16"/>
          <p:cNvGraphicFramePr>
            <a:graphicFrameLocks noChangeAspect="1"/>
          </p:cNvGraphicFramePr>
          <p:nvPr/>
        </p:nvGraphicFramePr>
        <p:xfrm>
          <a:off x="250825" y="4005263"/>
          <a:ext cx="4575175" cy="936625"/>
        </p:xfrm>
        <a:graphic>
          <a:graphicData uri="http://schemas.openxmlformats.org/presentationml/2006/ole">
            <p:oleObj spid="_x0000_s59408" name="Формула" r:id="rId8" imgW="1726920" imgH="457200" progId="Equation.3">
              <p:embed/>
            </p:oleObj>
          </a:graphicData>
        </a:graphic>
      </p:graphicFrame>
      <p:graphicFrame>
        <p:nvGraphicFramePr>
          <p:cNvPr id="59411" name="Rectangle 19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9411" name="Формула" r:id="rId9" imgW="0" imgH="0" progId="Equation.3">
              <p:embed/>
            </p:oleObj>
          </a:graphicData>
        </a:graphic>
      </p:graphicFrame>
      <p:graphicFrame>
        <p:nvGraphicFramePr>
          <p:cNvPr id="59412" name="Object 20"/>
          <p:cNvGraphicFramePr>
            <a:graphicFrameLocks noChangeAspect="1"/>
          </p:cNvGraphicFramePr>
          <p:nvPr/>
        </p:nvGraphicFramePr>
        <p:xfrm>
          <a:off x="250825" y="4797425"/>
          <a:ext cx="7561263" cy="1008063"/>
        </p:xfrm>
        <a:graphic>
          <a:graphicData uri="http://schemas.openxmlformats.org/presentationml/2006/ole">
            <p:oleObj spid="_x0000_s59412" name="Формула" r:id="rId10" imgW="4228920" imgH="507960" progId="Equation.3">
              <p:embed/>
            </p:oleObj>
          </a:graphicData>
        </a:graphic>
      </p:graphicFrame>
      <p:graphicFrame>
        <p:nvGraphicFramePr>
          <p:cNvPr id="59413" name="Object 21"/>
          <p:cNvGraphicFramePr>
            <a:graphicFrameLocks noChangeAspect="1"/>
          </p:cNvGraphicFramePr>
          <p:nvPr/>
        </p:nvGraphicFramePr>
        <p:xfrm>
          <a:off x="250825" y="5661025"/>
          <a:ext cx="2879725" cy="835025"/>
        </p:xfrm>
        <a:graphic>
          <a:graphicData uri="http://schemas.openxmlformats.org/presentationml/2006/ole">
            <p:oleObj spid="_x0000_s59413" name="Формула" r:id="rId11" imgW="135864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ЗАДАНИЯ НА </a:t>
            </a:r>
            <a:r>
              <a:rPr lang="en-US"/>
              <a:t>”3”</a:t>
            </a:r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598613"/>
            <a:ext cx="7404100" cy="4497387"/>
          </a:xfrm>
        </p:spPr>
        <p:txBody>
          <a:bodyPr/>
          <a:lstStyle/>
          <a:p>
            <a:r>
              <a:rPr lang="ru-RU" sz="2800">
                <a:latin typeface="Times New Roman" pitchFamily="18" charset="0"/>
              </a:rPr>
              <a:t>Вычислите площадь фигуры ограниченной линиями:</a:t>
            </a:r>
          </a:p>
          <a:p>
            <a:endParaRPr lang="ru-RU" sz="280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</a:rPr>
              <a:t>1.</a:t>
            </a:r>
            <a:r>
              <a:rPr lang="en-US" sz="2400">
                <a:latin typeface="Times New Roman" pitchFamily="18" charset="0"/>
              </a:rPr>
              <a:t>y=4, x=-2, x=2,</a:t>
            </a:r>
          </a:p>
          <a:p>
            <a:pPr>
              <a:buFontTx/>
              <a:buNone/>
            </a:pPr>
            <a:r>
              <a:rPr lang="en-US" sz="2400">
                <a:latin typeface="Times New Roman" pitchFamily="18" charset="0"/>
              </a:rPr>
              <a:t>    </a:t>
            </a:r>
            <a:r>
              <a:rPr lang="ru-RU" sz="2400">
                <a:latin typeface="Times New Roman" pitchFamily="18" charset="0"/>
              </a:rPr>
              <a:t>Варианты ответа: а) 2; б) 4; в) 3,1; г) 6,5. </a:t>
            </a:r>
          </a:p>
          <a:p>
            <a:pPr>
              <a:buFontTx/>
              <a:buNone/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</a:rPr>
              <a:t>2.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y=5,      </a:t>
            </a:r>
          </a:p>
          <a:p>
            <a:pPr>
              <a:buFontTx/>
              <a:buNone/>
            </a:pPr>
            <a:r>
              <a:rPr lang="en-US" sz="2400">
                <a:latin typeface="Times New Roman" pitchFamily="18" charset="0"/>
              </a:rPr>
              <a:t>    </a:t>
            </a:r>
            <a:r>
              <a:rPr lang="ru-RU" sz="2400">
                <a:latin typeface="Times New Roman" pitchFamily="18" charset="0"/>
              </a:rPr>
              <a:t>Варианты ответа: а</a:t>
            </a:r>
            <a:r>
              <a:rPr lang="en-US" sz="2400">
                <a:latin typeface="Times New Roman" pitchFamily="18" charset="0"/>
              </a:rPr>
              <a:t>)     </a:t>
            </a:r>
            <a:r>
              <a:rPr lang="ru-RU" sz="2400">
                <a:latin typeface="Times New Roman" pitchFamily="18" charset="0"/>
              </a:rPr>
              <a:t>; б) </a:t>
            </a:r>
            <a:r>
              <a:rPr lang="en-US" sz="2400">
                <a:latin typeface="Times New Roman" pitchFamily="18" charset="0"/>
              </a:rPr>
              <a:t>6</a:t>
            </a:r>
            <a:r>
              <a:rPr lang="ru-RU" sz="2400">
                <a:latin typeface="Times New Roman" pitchFamily="18" charset="0"/>
              </a:rPr>
              <a:t>; в) </a:t>
            </a:r>
            <a:r>
              <a:rPr lang="en-US" sz="2400">
                <a:latin typeface="Times New Roman" pitchFamily="18" charset="0"/>
              </a:rPr>
              <a:t>8,4</a:t>
            </a:r>
            <a:r>
              <a:rPr lang="ru-RU" sz="2400">
                <a:latin typeface="Times New Roman" pitchFamily="18" charset="0"/>
              </a:rPr>
              <a:t>; г) 6.</a:t>
            </a:r>
            <a:endParaRPr lang="en-US" sz="240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>
                <a:solidFill>
                  <a:schemeClr val="folHlink"/>
                </a:solidFill>
                <a:latin typeface="Times New Roman" pitchFamily="18" charset="0"/>
              </a:rPr>
              <a:t>3.</a:t>
            </a:r>
            <a:r>
              <a:rPr lang="en-US" sz="2400">
                <a:latin typeface="Times New Roman" pitchFamily="18" charset="0"/>
              </a:rPr>
              <a:t> y=0, y=3,</a:t>
            </a:r>
          </a:p>
          <a:p>
            <a:pPr>
              <a:buFontTx/>
              <a:buNone/>
            </a:pPr>
            <a:r>
              <a:rPr lang="en-US" sz="2400">
                <a:latin typeface="Times New Roman" pitchFamily="18" charset="0"/>
              </a:rPr>
              <a:t>    </a:t>
            </a:r>
            <a:r>
              <a:rPr lang="ru-RU" sz="2400">
                <a:latin typeface="Times New Roman" pitchFamily="18" charset="0"/>
              </a:rPr>
              <a:t>Варианты ответа: а)</a:t>
            </a:r>
            <a:r>
              <a:rPr lang="en-US" sz="2400">
                <a:latin typeface="Times New Roman" pitchFamily="18" charset="0"/>
              </a:rPr>
              <a:t>2</a:t>
            </a:r>
            <a:r>
              <a:rPr lang="ru-RU" sz="240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</a:rPr>
              <a:t>; б) </a:t>
            </a:r>
            <a:r>
              <a:rPr lang="en-US" sz="2400">
                <a:latin typeface="Times New Roman" pitchFamily="18" charset="0"/>
              </a:rPr>
              <a:t>0,5</a:t>
            </a:r>
            <a:r>
              <a:rPr lang="ru-RU" sz="2400">
                <a:latin typeface="Times New Roman" pitchFamily="18" charset="0"/>
              </a:rPr>
              <a:t>; в) </a:t>
            </a:r>
            <a:r>
              <a:rPr lang="en-US" sz="2400">
                <a:latin typeface="Times New Roman" pitchFamily="18" charset="0"/>
              </a:rPr>
              <a:t>3</a:t>
            </a:r>
            <a:r>
              <a:rPr lang="ru-RU" sz="2400">
                <a:latin typeface="Times New Roman" pitchFamily="18" charset="0"/>
              </a:rPr>
              <a:t>; г) 6</a:t>
            </a:r>
            <a:r>
              <a:rPr lang="en-US" sz="2400">
                <a:latin typeface="Times New Roman" pitchFamily="18" charset="0"/>
              </a:rPr>
              <a:t>,1</a:t>
            </a:r>
            <a:r>
              <a:rPr lang="ru-RU" sz="2400">
                <a:latin typeface="Times New Roman" pitchFamily="18" charset="0"/>
              </a:rPr>
              <a:t>.</a:t>
            </a:r>
            <a:endParaRPr lang="ru-RU" sz="2400">
              <a:solidFill>
                <a:schemeClr val="folHlink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endParaRPr lang="ru-RU" sz="2400">
              <a:solidFill>
                <a:schemeClr val="folHlink"/>
              </a:solidFill>
              <a:latin typeface="Times New Roman" pitchFamily="18" charset="0"/>
            </a:endParaRPr>
          </a:p>
        </p:txBody>
      </p:sp>
      <p:graphicFrame>
        <p:nvGraphicFramePr>
          <p:cNvPr id="63494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2555875" y="3068638"/>
          <a:ext cx="936625" cy="412750"/>
        </p:xfrm>
        <a:graphic>
          <a:graphicData uri="http://schemas.openxmlformats.org/presentationml/2006/ole">
            <p:oleObj spid="_x0000_s63494" name="Формула" r:id="rId3" imgW="419040" imgH="228600" progId="Equation.3">
              <p:embed/>
            </p:oleObj>
          </a:graphicData>
        </a:graphic>
      </p:graphicFrame>
      <p:graphicFrame>
        <p:nvGraphicFramePr>
          <p:cNvPr id="63496" name="Object 8"/>
          <p:cNvGraphicFramePr>
            <a:graphicFrameLocks noChangeAspect="1"/>
          </p:cNvGraphicFramePr>
          <p:nvPr/>
        </p:nvGraphicFramePr>
        <p:xfrm>
          <a:off x="1258888" y="3933825"/>
          <a:ext cx="1152525" cy="431800"/>
        </p:xfrm>
        <a:graphic>
          <a:graphicData uri="http://schemas.openxmlformats.org/presentationml/2006/ole">
            <p:oleObj spid="_x0000_s63496" name="Формула" r:id="rId4" imgW="634680" imgH="228600" progId="Equation.3">
              <p:embed/>
            </p:oleObj>
          </a:graphicData>
        </a:graphic>
      </p:graphicFrame>
      <p:graphicFrame>
        <p:nvGraphicFramePr>
          <p:cNvPr id="63497" name="Object 9"/>
          <p:cNvGraphicFramePr>
            <a:graphicFrameLocks noChangeAspect="1"/>
          </p:cNvGraphicFramePr>
          <p:nvPr/>
        </p:nvGraphicFramePr>
        <p:xfrm>
          <a:off x="1908175" y="4724400"/>
          <a:ext cx="1008063" cy="500063"/>
        </p:xfrm>
        <a:graphic>
          <a:graphicData uri="http://schemas.openxmlformats.org/presentationml/2006/ole">
            <p:oleObj spid="_x0000_s63497" name="Формула" r:id="rId5" imgW="419040" imgH="228600" progId="Equation.3">
              <p:embed/>
            </p:oleObj>
          </a:graphicData>
        </a:graphic>
      </p:graphicFrame>
      <p:graphicFrame>
        <p:nvGraphicFramePr>
          <p:cNvPr id="63500" name="Rectangle 12"/>
          <p:cNvGraphicFramePr>
            <a:graphicFrameLocks/>
          </p:cNvGraphicFramePr>
          <p:nvPr>
            <p:ph sz="quarter" idx="2"/>
          </p:nvPr>
        </p:nvGraphicFramePr>
        <p:xfrm>
          <a:off x="4211638" y="1598613"/>
          <a:ext cx="3257550" cy="2171700"/>
        </p:xfrm>
        <a:graphic>
          <a:graphicData uri="http://schemas.openxmlformats.org/presentationml/2006/ole">
            <p:oleObj spid="_x0000_s63500" name="Формула" r:id="rId6" imgW="0" imgH="0" progId="Equation.3">
              <p:embed/>
            </p:oleObj>
          </a:graphicData>
        </a:graphic>
      </p:graphicFrame>
      <p:graphicFrame>
        <p:nvGraphicFramePr>
          <p:cNvPr id="63502" name="Object 14"/>
          <p:cNvGraphicFramePr>
            <a:graphicFrameLocks noChangeAspect="1"/>
          </p:cNvGraphicFramePr>
          <p:nvPr/>
        </p:nvGraphicFramePr>
        <p:xfrm>
          <a:off x="3276600" y="4292600"/>
          <a:ext cx="436563" cy="576263"/>
        </p:xfrm>
        <a:graphic>
          <a:graphicData uri="http://schemas.openxmlformats.org/presentationml/2006/ole">
            <p:oleObj spid="_x0000_s63502" name="Формула" r:id="rId7" imgW="2286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ЗАДАНИЯ НА </a:t>
            </a:r>
            <a:r>
              <a:rPr lang="en-US"/>
              <a:t>”4”</a:t>
            </a:r>
            <a:endParaRPr lang="ru-RU"/>
          </a:p>
        </p:txBody>
      </p:sp>
      <p:sp>
        <p:nvSpPr>
          <p:cNvPr id="70670" name="Rectangle 14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628775"/>
            <a:ext cx="7200900" cy="4497388"/>
          </a:xfrm>
        </p:spPr>
        <p:txBody>
          <a:bodyPr/>
          <a:lstStyle/>
          <a:p>
            <a:r>
              <a:rPr lang="ru-RU" sz="2800">
                <a:latin typeface="Times New Roman" pitchFamily="18" charset="0"/>
              </a:rPr>
              <a:t>Вычислите площадь фигуры ограниченной линиями:</a:t>
            </a:r>
            <a:endParaRPr lang="en-US" sz="280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1F6746"/>
                </a:solidFill>
                <a:latin typeface="Times New Roman" pitchFamily="18" charset="0"/>
              </a:rPr>
              <a:t>1</a:t>
            </a:r>
            <a:r>
              <a:rPr lang="ru-RU" sz="2800">
                <a:solidFill>
                  <a:srgbClr val="1F6746"/>
                </a:solidFill>
                <a:latin typeface="Times New Roman" pitchFamily="18" charset="0"/>
              </a:rPr>
              <a:t>.</a:t>
            </a:r>
            <a:r>
              <a:rPr lang="en-US" sz="2800">
                <a:latin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</a:rPr>
              <a:t>Осью Ох и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</a:rPr>
              <a:t>  </a:t>
            </a:r>
          </a:p>
          <a:p>
            <a:pPr>
              <a:buFontTx/>
              <a:buNone/>
            </a:pPr>
            <a:r>
              <a:rPr lang="ru-RU" sz="2800">
                <a:latin typeface="Times New Roman" pitchFamily="18" charset="0"/>
              </a:rPr>
              <a:t>   </a:t>
            </a:r>
            <a:r>
              <a:rPr lang="ru-RU" sz="2000">
                <a:latin typeface="Times New Roman" pitchFamily="18" charset="0"/>
              </a:rPr>
              <a:t>Варианты ответа: а)</a:t>
            </a:r>
            <a:r>
              <a:rPr lang="en-US" sz="2000">
                <a:latin typeface="Times New Roman" pitchFamily="18" charset="0"/>
              </a:rPr>
              <a:t>2/3</a:t>
            </a:r>
            <a:r>
              <a:rPr lang="ru-RU" sz="2000">
                <a:latin typeface="Times New Roman" pitchFamily="18" charset="0"/>
              </a:rPr>
              <a:t> ,б)</a:t>
            </a:r>
            <a:r>
              <a:rPr lang="en-US" sz="2000">
                <a:latin typeface="Times New Roman" pitchFamily="18" charset="0"/>
              </a:rPr>
              <a:t>8/3</a:t>
            </a:r>
            <a:r>
              <a:rPr lang="ru-RU" sz="2000">
                <a:latin typeface="Times New Roman" pitchFamily="18" charset="0"/>
              </a:rPr>
              <a:t> ,в)</a:t>
            </a:r>
            <a:r>
              <a:rPr lang="en-US" sz="2000">
                <a:latin typeface="Times New Roman" pitchFamily="18" charset="0"/>
              </a:rPr>
              <a:t>4/3</a:t>
            </a:r>
            <a:r>
              <a:rPr lang="ru-RU" sz="2000">
                <a:latin typeface="Times New Roman" pitchFamily="18" charset="0"/>
              </a:rPr>
              <a:t> ,г)</a:t>
            </a:r>
            <a:r>
              <a:rPr lang="en-US" sz="2000">
                <a:latin typeface="Times New Roman" pitchFamily="18" charset="0"/>
              </a:rPr>
              <a:t>4/3.</a:t>
            </a:r>
            <a:endParaRPr lang="ru-RU" sz="280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800">
                <a:solidFill>
                  <a:srgbClr val="1F6746"/>
                </a:solidFill>
                <a:latin typeface="Times New Roman" pitchFamily="18" charset="0"/>
              </a:rPr>
              <a:t>2</a:t>
            </a:r>
            <a:r>
              <a:rPr lang="ru-RU" sz="2800">
                <a:solidFill>
                  <a:srgbClr val="1F6746"/>
                </a:solidFill>
              </a:rPr>
              <a:t>.</a:t>
            </a:r>
            <a:r>
              <a:rPr lang="en-US" sz="2000">
                <a:latin typeface="Times New Roman" pitchFamily="18" charset="0"/>
              </a:rPr>
              <a:t>y=0, x=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2000">
                <a:latin typeface="Times New Roman" pitchFamily="18" charset="0"/>
              </a:rPr>
              <a:t> , </a:t>
            </a:r>
          </a:p>
          <a:p>
            <a:pPr>
              <a:buFontTx/>
              <a:buNone/>
            </a:pPr>
            <a:r>
              <a:rPr lang="en-US" sz="2000">
                <a:latin typeface="Times New Roman" pitchFamily="18" charset="0"/>
              </a:rPr>
              <a:t>    </a:t>
            </a:r>
            <a:r>
              <a:rPr lang="ru-RU" sz="2000">
                <a:latin typeface="Times New Roman" pitchFamily="18" charset="0"/>
              </a:rPr>
              <a:t>Варианты ответа: а) </a:t>
            </a:r>
            <a:r>
              <a:rPr lang="en-US" sz="2000">
                <a:latin typeface="Times New Roman" pitchFamily="18" charset="0"/>
              </a:rPr>
              <a:t>2</a:t>
            </a:r>
            <a:r>
              <a:rPr lang="ru-RU" sz="2000">
                <a:latin typeface="Times New Roman" pitchFamily="18" charset="0"/>
              </a:rPr>
              <a:t>  ,б) </a:t>
            </a:r>
            <a:r>
              <a:rPr lang="en-US" sz="2000">
                <a:latin typeface="Times New Roman" pitchFamily="18" charset="0"/>
              </a:rPr>
              <a:t>1</a:t>
            </a:r>
            <a:r>
              <a:rPr lang="ru-RU" sz="2000">
                <a:latin typeface="Times New Roman" pitchFamily="18" charset="0"/>
              </a:rPr>
              <a:t>  ,в) </a:t>
            </a:r>
            <a:r>
              <a:rPr lang="en-US" sz="2000">
                <a:latin typeface="Times New Roman" pitchFamily="18" charset="0"/>
              </a:rPr>
              <a:t>1/2</a:t>
            </a:r>
            <a:r>
              <a:rPr lang="ru-RU" sz="2000">
                <a:latin typeface="Times New Roman" pitchFamily="18" charset="0"/>
              </a:rPr>
              <a:t>   ,г)</a:t>
            </a:r>
            <a:r>
              <a:rPr lang="en-US" sz="2000">
                <a:latin typeface="Times New Roman" pitchFamily="18" charset="0"/>
              </a:rPr>
              <a:t>3/2.</a:t>
            </a:r>
          </a:p>
          <a:p>
            <a:pPr>
              <a:buFontTx/>
              <a:buNone/>
            </a:pPr>
            <a:r>
              <a:rPr lang="en-US" sz="2800">
                <a:solidFill>
                  <a:srgbClr val="1F6746"/>
                </a:solidFill>
                <a:latin typeface="Times New Roman" pitchFamily="18" charset="0"/>
              </a:rPr>
              <a:t>3.</a:t>
            </a:r>
            <a:r>
              <a:rPr lang="en-US" sz="2000">
                <a:latin typeface="Times New Roman" pitchFamily="18" charset="0"/>
              </a:rPr>
              <a:t>y=0, x=2, </a:t>
            </a:r>
            <a:endParaRPr lang="ru-RU" sz="280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US" sz="2000">
                <a:latin typeface="Times New Roman" pitchFamily="18" charset="0"/>
              </a:rPr>
              <a:t>    </a:t>
            </a:r>
            <a:r>
              <a:rPr lang="ru-RU" sz="2000">
                <a:latin typeface="Times New Roman" pitchFamily="18" charset="0"/>
              </a:rPr>
              <a:t>Варианты ответа: а) </a:t>
            </a:r>
            <a:r>
              <a:rPr lang="en-US" sz="2000">
                <a:latin typeface="Times New Roman" pitchFamily="18" charset="0"/>
              </a:rPr>
              <a:t>4</a:t>
            </a:r>
            <a:r>
              <a:rPr lang="ru-RU" sz="2000">
                <a:latin typeface="Times New Roman" pitchFamily="18" charset="0"/>
              </a:rPr>
              <a:t>  ,б) </a:t>
            </a:r>
            <a:r>
              <a:rPr lang="en-US" sz="2000">
                <a:latin typeface="Times New Roman" pitchFamily="18" charset="0"/>
              </a:rPr>
              <a:t>8</a:t>
            </a:r>
            <a:r>
              <a:rPr lang="ru-RU" sz="2000">
                <a:latin typeface="Times New Roman" pitchFamily="18" charset="0"/>
              </a:rPr>
              <a:t>  ,в) </a:t>
            </a:r>
            <a:r>
              <a:rPr lang="en-US" sz="2000">
                <a:latin typeface="Times New Roman" pitchFamily="18" charset="0"/>
              </a:rPr>
              <a:t>8/3</a:t>
            </a:r>
            <a:r>
              <a:rPr lang="ru-RU" sz="2000">
                <a:latin typeface="Times New Roman" pitchFamily="18" charset="0"/>
              </a:rPr>
              <a:t>   ,г)</a:t>
            </a:r>
            <a:r>
              <a:rPr lang="en-US" sz="2000">
                <a:latin typeface="Times New Roman" pitchFamily="18" charset="0"/>
              </a:rPr>
              <a:t>2.</a:t>
            </a:r>
            <a:endParaRPr lang="ru-RU" sz="2800">
              <a:latin typeface="Times New Roman" pitchFamily="18" charset="0"/>
            </a:endParaRPr>
          </a:p>
          <a:p>
            <a:pPr>
              <a:buFontTx/>
              <a:buNone/>
            </a:pPr>
            <a:endParaRPr lang="el-GR" sz="2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0675" name="Object 19"/>
          <p:cNvGraphicFramePr>
            <a:graphicFrameLocks noChangeAspect="1"/>
          </p:cNvGraphicFramePr>
          <p:nvPr>
            <p:ph sz="quarter" idx="3"/>
          </p:nvPr>
        </p:nvGraphicFramePr>
        <p:xfrm>
          <a:off x="2339975" y="2636838"/>
          <a:ext cx="1582738" cy="431800"/>
        </p:xfrm>
        <a:graphic>
          <a:graphicData uri="http://schemas.openxmlformats.org/presentationml/2006/ole">
            <p:oleObj spid="_x0000_s70675" name="Формула" r:id="rId3" imgW="596880" imgH="228600" progId="Equation.3">
              <p:embed/>
            </p:oleObj>
          </a:graphicData>
        </a:graphic>
      </p:graphicFrame>
      <p:graphicFrame>
        <p:nvGraphicFramePr>
          <p:cNvPr id="70678" name="Rectangle 22"/>
          <p:cNvGraphicFramePr>
            <a:graphicFrameLocks/>
          </p:cNvGraphicFramePr>
          <p:nvPr>
            <p:ph sz="quarter" idx="2"/>
          </p:nvPr>
        </p:nvGraphicFramePr>
        <p:xfrm>
          <a:off x="4211638" y="1598613"/>
          <a:ext cx="3257550" cy="2171700"/>
        </p:xfrm>
        <a:graphic>
          <a:graphicData uri="http://schemas.openxmlformats.org/presentationml/2006/ole">
            <p:oleObj spid="_x0000_s70678" name="Формула" r:id="rId4" imgW="0" imgH="0" progId="Equation.3">
              <p:embed/>
            </p:oleObj>
          </a:graphicData>
        </a:graphic>
      </p:graphicFrame>
      <p:graphicFrame>
        <p:nvGraphicFramePr>
          <p:cNvPr id="70680" name="Object 24"/>
          <p:cNvGraphicFramePr>
            <a:graphicFrameLocks noChangeAspect="1"/>
          </p:cNvGraphicFramePr>
          <p:nvPr/>
        </p:nvGraphicFramePr>
        <p:xfrm>
          <a:off x="2268538" y="3716338"/>
          <a:ext cx="1366837" cy="360362"/>
        </p:xfrm>
        <a:graphic>
          <a:graphicData uri="http://schemas.openxmlformats.org/presentationml/2006/ole">
            <p:oleObj spid="_x0000_s70680" name="Формула" r:id="rId5" imgW="711000" imgH="203040" progId="Equation.3">
              <p:embed/>
            </p:oleObj>
          </a:graphicData>
        </a:graphic>
      </p:graphicFrame>
      <p:graphicFrame>
        <p:nvGraphicFramePr>
          <p:cNvPr id="70681" name="Object 25"/>
          <p:cNvGraphicFramePr>
            <a:graphicFrameLocks noChangeAspect="1"/>
          </p:cNvGraphicFramePr>
          <p:nvPr/>
        </p:nvGraphicFramePr>
        <p:xfrm>
          <a:off x="1979613" y="4581525"/>
          <a:ext cx="1008062" cy="431800"/>
        </p:xfrm>
        <a:graphic>
          <a:graphicData uri="http://schemas.openxmlformats.org/presentationml/2006/ole">
            <p:oleObj spid="_x0000_s70681" name="Формула" r:id="rId6" imgW="41904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ЗАДАНИЯ НА </a:t>
            </a:r>
            <a:r>
              <a:rPr lang="en-US"/>
              <a:t>”5”</a:t>
            </a:r>
            <a:endParaRPr lang="ru-RU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28775"/>
            <a:ext cx="7512050" cy="4497388"/>
          </a:xfrm>
        </p:spPr>
        <p:txBody>
          <a:bodyPr/>
          <a:lstStyle/>
          <a:p>
            <a:pPr marL="609600" indent="-609600"/>
            <a:r>
              <a:rPr lang="ru-RU" sz="2800">
                <a:latin typeface="Times New Roman" pitchFamily="18" charset="0"/>
              </a:rPr>
              <a:t>Вычислите площадь фигуры ограниченной линиями:</a:t>
            </a:r>
            <a:endParaRPr lang="en-US" sz="2800">
              <a:latin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en-US" sz="2000">
                <a:latin typeface="Times New Roman" pitchFamily="18" charset="0"/>
              </a:rPr>
              <a:t>x=0, x=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/2, y=sin x, y=cos x</a:t>
            </a:r>
          </a:p>
          <a:p>
            <a:pPr marL="609600" indent="-609600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Варианты ответа: а)    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    ,б)  3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/7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6.</a:t>
            </a:r>
          </a:p>
          <a:p>
            <a:pPr marL="609600" indent="-609600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2.      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609600" indent="-609600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Варианты ответа: а)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-5/2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 б) 3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/8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3.</a:t>
            </a:r>
          </a:p>
          <a:p>
            <a:pPr marL="609600" indent="-609600">
              <a:buFontTx/>
              <a:buAutoNum type="arabicPeriod" startAt="3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                  в точке с абсциссой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x0=1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None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     Варианты ответа: а)2 ,б) 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6,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09600" indent="-609600">
              <a:buFontTx/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. Осью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Ох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и 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Варианты ответа: а)2 ,б) 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50. </a:t>
            </a:r>
          </a:p>
          <a:p>
            <a:pPr marL="609600" indent="-609600">
              <a:buFontTx/>
              <a:buNone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 startAt="3"/>
            </a:pPr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None/>
            </a:pPr>
            <a:endParaRPr lang="ru-RU" sz="2800"/>
          </a:p>
        </p:txBody>
      </p:sp>
      <p:graphicFrame>
        <p:nvGraphicFramePr>
          <p:cNvPr id="77845" name="Rectangle 21"/>
          <p:cNvGraphicFramePr>
            <a:graphicFrameLocks/>
          </p:cNvGraphicFramePr>
          <p:nvPr>
            <p:ph sz="quarter" idx="2"/>
          </p:nvPr>
        </p:nvGraphicFramePr>
        <p:xfrm>
          <a:off x="4211638" y="1598613"/>
          <a:ext cx="3257550" cy="2171700"/>
        </p:xfrm>
        <a:graphic>
          <a:graphicData uri="http://schemas.openxmlformats.org/presentationml/2006/ole">
            <p:oleObj spid="_x0000_s77845" name="Формула" r:id="rId3" imgW="0" imgH="0" progId="Equation.3">
              <p:embed/>
            </p:oleObj>
          </a:graphicData>
        </a:graphic>
      </p:graphicFrame>
      <p:graphicFrame>
        <p:nvGraphicFramePr>
          <p:cNvPr id="77834" name="Object 10"/>
          <p:cNvGraphicFramePr>
            <a:graphicFrameLocks noChangeAspect="1"/>
          </p:cNvGraphicFramePr>
          <p:nvPr/>
        </p:nvGraphicFramePr>
        <p:xfrm>
          <a:off x="684213" y="3213100"/>
          <a:ext cx="1033462" cy="431800"/>
        </p:xfrm>
        <a:graphic>
          <a:graphicData uri="http://schemas.openxmlformats.org/presentationml/2006/ole">
            <p:oleObj spid="_x0000_s77834" name="Формула" r:id="rId4" imgW="482400" imgH="241200" progId="Equation.3">
              <p:embed/>
            </p:oleObj>
          </a:graphicData>
        </a:graphic>
      </p:graphicFrame>
      <p:graphicFrame>
        <p:nvGraphicFramePr>
          <p:cNvPr id="77835" name="Object 11"/>
          <p:cNvGraphicFramePr>
            <a:graphicFrameLocks noChangeAspect="1"/>
          </p:cNvGraphicFramePr>
          <p:nvPr/>
        </p:nvGraphicFramePr>
        <p:xfrm>
          <a:off x="1908175" y="3213100"/>
          <a:ext cx="1079500" cy="431800"/>
        </p:xfrm>
        <a:graphic>
          <a:graphicData uri="http://schemas.openxmlformats.org/presentationml/2006/ole">
            <p:oleObj spid="_x0000_s77835" name="Формула" r:id="rId5" imgW="419040" imgH="228600" progId="Equation.3">
              <p:embed/>
            </p:oleObj>
          </a:graphicData>
        </a:graphic>
      </p:graphicFrame>
      <p:graphicFrame>
        <p:nvGraphicFramePr>
          <p:cNvPr id="77836" name="Object 12"/>
          <p:cNvGraphicFramePr>
            <a:graphicFrameLocks noChangeAspect="1"/>
          </p:cNvGraphicFramePr>
          <p:nvPr/>
        </p:nvGraphicFramePr>
        <p:xfrm>
          <a:off x="611188" y="3860800"/>
          <a:ext cx="1368425" cy="577850"/>
        </p:xfrm>
        <a:graphic>
          <a:graphicData uri="http://schemas.openxmlformats.org/presentationml/2006/ole">
            <p:oleObj spid="_x0000_s77836" name="Формула" r:id="rId6" imgW="723600" imgH="393480" progId="Equation.3">
              <p:embed/>
            </p:oleObj>
          </a:graphicData>
        </a:graphic>
      </p:graphicFrame>
      <p:graphicFrame>
        <p:nvGraphicFramePr>
          <p:cNvPr id="77837" name="Object 13"/>
          <p:cNvGraphicFramePr>
            <a:graphicFrameLocks noChangeAspect="1"/>
          </p:cNvGraphicFramePr>
          <p:nvPr/>
        </p:nvGraphicFramePr>
        <p:xfrm>
          <a:off x="1979613" y="5157788"/>
          <a:ext cx="2087562" cy="469900"/>
        </p:xfrm>
        <a:graphic>
          <a:graphicData uri="http://schemas.openxmlformats.org/presentationml/2006/ole">
            <p:oleObj spid="_x0000_s77837" name="Формула" r:id="rId7" imgW="1193760" imgH="253800" progId="Equation.3">
              <p:embed/>
            </p:oleObj>
          </a:graphicData>
        </a:graphic>
      </p:graphicFrame>
      <p:graphicFrame>
        <p:nvGraphicFramePr>
          <p:cNvPr id="77847" name="Object 23"/>
          <p:cNvGraphicFramePr>
            <a:graphicFrameLocks noChangeAspect="1"/>
          </p:cNvGraphicFramePr>
          <p:nvPr>
            <p:ph sz="quarter" idx="3"/>
          </p:nvPr>
        </p:nvGraphicFramePr>
        <p:xfrm>
          <a:off x="2916238" y="2924175"/>
          <a:ext cx="533400" cy="288925"/>
        </p:xfrm>
        <a:graphic>
          <a:graphicData uri="http://schemas.openxmlformats.org/presentationml/2006/ole">
            <p:oleObj spid="_x0000_s77847" name="Формула" r:id="rId8" imgW="53316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Домашнее задание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7023119" cy="4497387"/>
          </a:xfrm>
        </p:spPr>
        <p:txBody>
          <a:bodyPr/>
          <a:lstStyle/>
          <a:p>
            <a:pPr>
              <a:buNone/>
            </a:pPr>
            <a:r>
              <a:rPr lang="ru-RU" sz="5400" dirty="0" smtClean="0"/>
              <a:t>Вычислить площадь лужи с помощью формулы!!!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A9A9">
                <a:gamma/>
                <a:shade val="46275"/>
                <a:invGamma/>
              </a:srgbClr>
            </a:gs>
            <a:gs pos="50000">
              <a:srgbClr val="F5A9A9"/>
            </a:gs>
            <a:gs pos="100000">
              <a:srgbClr val="F5A9A9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142983"/>
            <a:ext cx="7548563" cy="5022867"/>
          </a:xfrm>
        </p:spPr>
        <p:txBody>
          <a:bodyPr/>
          <a:lstStyle/>
          <a:p>
            <a:r>
              <a:rPr lang="ru-RU" sz="2000" dirty="0" smtClean="0"/>
              <a:t>Работа над проблемной ситуацией (практическая задача)</a:t>
            </a:r>
          </a:p>
          <a:p>
            <a:r>
              <a:rPr lang="ru-RU" sz="2000" dirty="0" smtClean="0"/>
              <a:t>Определение </a:t>
            </a:r>
            <a:r>
              <a:rPr lang="ru-RU" sz="2000" dirty="0"/>
              <a:t>криволинейной трапеции</a:t>
            </a:r>
          </a:p>
          <a:p>
            <a:r>
              <a:rPr lang="ru-RU" sz="2000" dirty="0"/>
              <a:t>Примеры криволинейных трапеций</a:t>
            </a:r>
          </a:p>
          <a:p>
            <a:r>
              <a:rPr lang="ru-RU" sz="2000" dirty="0"/>
              <a:t>Простейшие свойства определенного интеграла</a:t>
            </a:r>
          </a:p>
          <a:p>
            <a:r>
              <a:rPr lang="ru-RU" sz="2000" dirty="0"/>
              <a:t>Алгоритм нахождения площади фигуры ограниченной линиями</a:t>
            </a:r>
          </a:p>
          <a:p>
            <a:r>
              <a:rPr lang="ru-RU" sz="2000" dirty="0"/>
              <a:t>Формулы для нахождения площади различных фигур</a:t>
            </a:r>
          </a:p>
          <a:p>
            <a:r>
              <a:rPr lang="ru-RU" sz="2000" dirty="0"/>
              <a:t>Пример вычисления площади фигуры, ограниченной линиями  </a:t>
            </a:r>
          </a:p>
          <a:p>
            <a:r>
              <a:rPr lang="ru-RU" sz="2000" dirty="0"/>
              <a:t>Дифференцированные задания для </a:t>
            </a:r>
            <a:r>
              <a:rPr lang="ru-RU" sz="2000" dirty="0" smtClean="0"/>
              <a:t>самоконтроля</a:t>
            </a:r>
          </a:p>
          <a:p>
            <a:r>
              <a:rPr lang="ru-RU" sz="2000" dirty="0" smtClean="0"/>
              <a:t>Домашнее задание</a:t>
            </a:r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graphicFrame>
        <p:nvGraphicFramePr>
          <p:cNvPr id="3077" name="Rectangle 5"/>
          <p:cNvGraphicFramePr>
            <a:graphicFrameLocks/>
          </p:cNvGraphicFramePr>
          <p:nvPr>
            <p:ph sz="quarter" idx="2"/>
          </p:nvPr>
        </p:nvGraphicFramePr>
        <p:xfrm>
          <a:off x="4211638" y="1598613"/>
          <a:ext cx="3257550" cy="2171700"/>
        </p:xfrm>
        <a:graphic>
          <a:graphicData uri="http://schemas.openxmlformats.org/presentationml/2006/ole">
            <p:oleObj spid="_x0000_s3077" name="Формула" r:id="rId3" imgW="0" imgH="0" progId="Equation.3">
              <p:embed/>
            </p:oleObj>
          </a:graphicData>
        </a:graphic>
      </p:graphicFrame>
      <p:graphicFrame>
        <p:nvGraphicFramePr>
          <p:cNvPr id="3085" name="Object 13"/>
          <p:cNvGraphicFramePr>
            <a:graphicFrameLocks noChangeAspect="1"/>
          </p:cNvGraphicFramePr>
          <p:nvPr>
            <p:ph sz="quarter" idx="3"/>
          </p:nvPr>
        </p:nvGraphicFramePr>
        <p:xfrm>
          <a:off x="4559300" y="5373688"/>
          <a:ext cx="382588" cy="722312"/>
        </p:xfrm>
        <a:graphic>
          <a:graphicData uri="http://schemas.openxmlformats.org/presentationml/2006/ole">
            <p:oleObj spid="_x0000_s3085" name="Формула" r:id="rId4" imgW="114120" imgH="215640" progId="Equation.3">
              <p:embed/>
            </p:oleObj>
          </a:graphicData>
        </a:graphic>
      </p:graphicFrame>
      <p:graphicFrame>
        <p:nvGraphicFramePr>
          <p:cNvPr id="3087" name="Rectangle 15"/>
          <p:cNvGraphicFramePr>
            <a:graphicFrameLocks/>
          </p:cNvGraphicFramePr>
          <p:nvPr/>
        </p:nvGraphicFramePr>
        <p:xfrm>
          <a:off x="4643438" y="5734050"/>
          <a:ext cx="2736850" cy="71438"/>
        </p:xfrm>
        <a:graphic>
          <a:graphicData uri="http://schemas.openxmlformats.org/presentationml/2006/ole">
            <p:oleObj spid="_x0000_s3087" name="Формула" r:id="rId5" imgW="0" imgH="0" progId="Equation.3">
              <p:embed/>
            </p:oleObj>
          </a:graphicData>
        </a:graphic>
      </p:graphicFrame>
      <p:graphicFrame>
        <p:nvGraphicFramePr>
          <p:cNvPr id="3089" name="Object 17"/>
          <p:cNvGraphicFramePr>
            <a:graphicFrameLocks noChangeAspect="1"/>
          </p:cNvGraphicFramePr>
          <p:nvPr/>
        </p:nvGraphicFramePr>
        <p:xfrm>
          <a:off x="2071670" y="4000504"/>
          <a:ext cx="2305050" cy="387350"/>
        </p:xfrm>
        <a:graphic>
          <a:graphicData uri="http://schemas.openxmlformats.org/presentationml/2006/ole">
            <p:oleObj spid="_x0000_s3089" name="Формула" r:id="rId6" imgW="135864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Проблемная задача</a:t>
            </a:r>
            <a:endParaRPr lang="ru-RU" dirty="0"/>
          </a:p>
        </p:txBody>
      </p:sp>
      <p:pic>
        <p:nvPicPr>
          <p:cNvPr id="84994" name="Picture 2" descr="http://www.stihi.ru/pics/2008/02/24/30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571612"/>
            <a:ext cx="4000528" cy="300039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286248" y="2000240"/>
            <a:ext cx="3286148" cy="192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just">
              <a:spcBef>
                <a:spcPct val="0"/>
              </a:spcBef>
              <a:buNone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После дождя на </a:t>
            </a:r>
            <a:r>
              <a:rPr lang="ru-RU" sz="2000" kern="0" dirty="0" smtClean="0">
                <a:latin typeface="+mn-lt"/>
                <a:ea typeface="+mj-ea"/>
                <a:cs typeface="+mj-cs"/>
              </a:rPr>
              <a:t>асфальте образовалась лужа неправильной формы. Найти </a:t>
            </a:r>
            <a:r>
              <a:rPr lang="en-US" sz="2000" kern="0" dirty="0" smtClean="0">
                <a:latin typeface="+mn-lt"/>
                <a:ea typeface="+mj-ea"/>
                <a:cs typeface="+mj-cs"/>
              </a:rPr>
              <a:t>S</a:t>
            </a:r>
            <a:r>
              <a:rPr lang="ru-RU" sz="2000" kern="0" dirty="0" smtClean="0">
                <a:latin typeface="+mn-lt"/>
                <a:ea typeface="+mj-ea"/>
                <a:cs typeface="+mj-cs"/>
              </a:rPr>
              <a:t> лужи как можно более точно. </a:t>
            </a:r>
            <a:r>
              <a:rPr lang="ru-RU" sz="2000" kern="0" dirty="0">
                <a:latin typeface="+mn-lt"/>
              </a:rPr>
              <a:t>Масштаб лужи 1:20.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 работы: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285720" y="1428736"/>
            <a:ext cx="74295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Для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измерений и вычислений </a:t>
            </a:r>
            <a:r>
              <a:rPr lang="ru-RU" sz="2000" kern="0" dirty="0" smtClean="0">
                <a:latin typeface="+mj-lt"/>
                <a:ea typeface="+mj-ea"/>
                <a:cs typeface="+mj-cs"/>
              </a:rPr>
              <a:t>можно использовать тетрадный лист в клетку или мм бумагу, для переноса изображения лужи на лист.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000" kern="0" dirty="0" smtClean="0">
                <a:latin typeface="+mj-lt"/>
                <a:ea typeface="+mj-ea"/>
                <a:cs typeface="+mj-cs"/>
              </a:rPr>
              <a:t>Учащиеся каждой из групп разными способами измеряют и вычисляют площадь лужи.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000" kern="0" dirty="0" smtClean="0">
                <a:latin typeface="+mj-lt"/>
                <a:ea typeface="+mj-ea"/>
                <a:cs typeface="+mj-cs"/>
              </a:rPr>
              <a:t>Сравнение результатов вычислений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ru-RU" sz="2000" kern="0" dirty="0" smtClean="0">
              <a:latin typeface="+mj-lt"/>
              <a:ea typeface="+mj-ea"/>
              <a:cs typeface="+mj-cs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ru-RU" sz="2000" b="1" kern="0" dirty="0" smtClean="0">
                <a:latin typeface="+mj-lt"/>
                <a:ea typeface="+mj-ea"/>
                <a:cs typeface="+mj-cs"/>
              </a:rPr>
              <a:t>Вывод: </a:t>
            </a:r>
            <a:r>
              <a:rPr lang="ru-RU" sz="2000" kern="0" dirty="0" smtClean="0">
                <a:latin typeface="+mj-lt"/>
                <a:ea typeface="+mj-ea"/>
                <a:cs typeface="+mj-cs"/>
              </a:rPr>
              <a:t>более точный результат у той группы, которая работала с мм бумагой.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Определение 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598613"/>
            <a:ext cx="4308475" cy="4497387"/>
          </a:xfrm>
        </p:spPr>
        <p:txBody>
          <a:bodyPr/>
          <a:lstStyle/>
          <a:p>
            <a:r>
              <a:rPr lang="ru-RU" sz="2000" dirty="0"/>
              <a:t>Пусть на отрезке </a:t>
            </a:r>
            <a:r>
              <a:rPr lang="en-US" sz="2000" b="1" dirty="0"/>
              <a:t>[</a:t>
            </a:r>
            <a:r>
              <a:rPr lang="ru-RU" sz="2000" b="1" dirty="0"/>
              <a:t>а</a:t>
            </a:r>
            <a:r>
              <a:rPr lang="en-US" sz="2000" b="1" dirty="0"/>
              <a:t>;b]</a:t>
            </a:r>
            <a:r>
              <a:rPr lang="ru-RU" sz="2000" dirty="0"/>
              <a:t> оси </a:t>
            </a:r>
            <a:r>
              <a:rPr lang="ru-RU" sz="2000" b="1" dirty="0"/>
              <a:t>Ох</a:t>
            </a:r>
            <a:r>
              <a:rPr lang="ru-RU" sz="2000" dirty="0"/>
              <a:t> задана непрерывная функция</a:t>
            </a:r>
            <a:r>
              <a:rPr lang="en-US" sz="2000" dirty="0"/>
              <a:t> </a:t>
            </a:r>
            <a:r>
              <a:rPr lang="en-US" sz="2000" b="1" dirty="0"/>
              <a:t>f</a:t>
            </a:r>
            <a:r>
              <a:rPr lang="ru-RU" sz="2000" b="1" dirty="0"/>
              <a:t>(</a:t>
            </a:r>
            <a:r>
              <a:rPr lang="en-US" sz="2000" b="1" dirty="0"/>
              <a:t>x</a:t>
            </a:r>
            <a:r>
              <a:rPr lang="ru-RU" sz="2000" b="1" dirty="0"/>
              <a:t>)</a:t>
            </a:r>
            <a:r>
              <a:rPr lang="en-US" sz="2000" dirty="0"/>
              <a:t>,</a:t>
            </a:r>
            <a:r>
              <a:rPr lang="ru-RU" sz="2000" dirty="0"/>
              <a:t> не имеющая на нем знака. Фигуру, ограниченную графиком этой функции, отрезком </a:t>
            </a:r>
            <a:r>
              <a:rPr lang="en-US" sz="2000" b="1" dirty="0"/>
              <a:t>[</a:t>
            </a:r>
            <a:r>
              <a:rPr lang="ru-RU" sz="2000" b="1" dirty="0"/>
              <a:t>а;</a:t>
            </a:r>
            <a:r>
              <a:rPr lang="en-US" sz="2000" b="1" dirty="0"/>
              <a:t>b]</a:t>
            </a:r>
            <a:r>
              <a:rPr lang="en-US" sz="2000" dirty="0"/>
              <a:t> </a:t>
            </a:r>
            <a:r>
              <a:rPr lang="ru-RU" sz="2000" dirty="0"/>
              <a:t>и прямыми </a:t>
            </a:r>
            <a:r>
              <a:rPr lang="en-US" sz="2000" b="1" dirty="0"/>
              <a:t>x </a:t>
            </a:r>
            <a:r>
              <a:rPr lang="ru-RU" sz="2000" b="1" dirty="0"/>
              <a:t>=</a:t>
            </a:r>
            <a:r>
              <a:rPr lang="en-US" sz="2000" b="1" dirty="0"/>
              <a:t> </a:t>
            </a:r>
            <a:r>
              <a:rPr lang="ru-RU" sz="2000" b="1" dirty="0"/>
              <a:t>а</a:t>
            </a:r>
            <a:r>
              <a:rPr lang="ru-RU" sz="2000" dirty="0"/>
              <a:t> и</a:t>
            </a:r>
            <a:r>
              <a:rPr lang="en-US" sz="2000" b="1" dirty="0"/>
              <a:t> x=b</a:t>
            </a:r>
            <a:r>
              <a:rPr lang="ru-RU" sz="2000" dirty="0"/>
              <a:t>, называют </a:t>
            </a:r>
            <a:r>
              <a:rPr lang="ru-RU" sz="2000" b="1" dirty="0">
                <a:solidFill>
                  <a:srgbClr val="1F6746"/>
                </a:solidFill>
                <a:latin typeface="PMingLiU" pitchFamily="18" charset="-120"/>
              </a:rPr>
              <a:t>криволинейной</a:t>
            </a:r>
            <a:r>
              <a:rPr lang="ru-RU" sz="2000" dirty="0">
                <a:latin typeface="PMingLiU" pitchFamily="18" charset="-120"/>
              </a:rPr>
              <a:t> </a:t>
            </a:r>
            <a:r>
              <a:rPr lang="ru-RU" sz="2000" b="1" dirty="0">
                <a:solidFill>
                  <a:srgbClr val="1F6746"/>
                </a:solidFill>
                <a:latin typeface="PMingLiU" pitchFamily="18" charset="-120"/>
              </a:rPr>
              <a:t>трапецией</a:t>
            </a:r>
            <a:r>
              <a:rPr lang="ru-RU" sz="2000" dirty="0">
                <a:latin typeface="PMingLiU" pitchFamily="18" charset="-120"/>
              </a:rPr>
              <a:t>.</a:t>
            </a:r>
            <a:r>
              <a:rPr lang="ru-RU" sz="2800" dirty="0"/>
              <a:t>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8258" name="Line 66"/>
          <p:cNvSpPr>
            <a:spLocks noChangeShapeType="1"/>
          </p:cNvSpPr>
          <p:nvPr/>
        </p:nvSpPr>
        <p:spPr bwMode="auto">
          <a:xfrm>
            <a:off x="6659563" y="19161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4357686" y="428604"/>
            <a:ext cx="3313113" cy="4632346"/>
            <a:chOff x="4286248" y="428604"/>
            <a:chExt cx="3313113" cy="4632346"/>
          </a:xfrm>
        </p:grpSpPr>
        <p:sp>
          <p:nvSpPr>
            <p:cNvPr id="8252" name="Text Box 60"/>
            <p:cNvSpPr txBox="1">
              <a:spLocks noChangeArrowheads="1"/>
            </p:cNvSpPr>
            <p:nvPr/>
          </p:nvSpPr>
          <p:spPr bwMode="auto">
            <a:xfrm>
              <a:off x="6227763" y="908050"/>
              <a:ext cx="1296987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sz="1600">
                  <a:latin typeface="Arial" charset="0"/>
                </a:rPr>
                <a:t>Y=f(x)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8253" name="Text Box 61"/>
            <p:cNvSpPr txBox="1">
              <a:spLocks noChangeArrowheads="1"/>
            </p:cNvSpPr>
            <p:nvPr/>
          </p:nvSpPr>
          <p:spPr bwMode="auto">
            <a:xfrm>
              <a:off x="7308850" y="3184525"/>
              <a:ext cx="285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sz="1600">
                  <a:latin typeface="Arial" charset="0"/>
                </a:rPr>
                <a:t>x</a:t>
              </a:r>
              <a:endParaRPr lang="ru-RU" sz="1600">
                <a:latin typeface="Arial" charset="0"/>
              </a:endParaRPr>
            </a:p>
          </p:txBody>
        </p:sp>
        <p:sp>
          <p:nvSpPr>
            <p:cNvPr id="8254" name="Text Box 62"/>
            <p:cNvSpPr txBox="1">
              <a:spLocks noChangeArrowheads="1"/>
            </p:cNvSpPr>
            <p:nvPr/>
          </p:nvSpPr>
          <p:spPr bwMode="auto">
            <a:xfrm>
              <a:off x="5857884" y="428604"/>
              <a:ext cx="285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sz="1600" dirty="0">
                  <a:latin typeface="Arial" charset="0"/>
                </a:rPr>
                <a:t>y</a:t>
              </a:r>
              <a:endParaRPr lang="ru-RU" sz="1600" dirty="0">
                <a:latin typeface="Arial" charset="0"/>
              </a:endParaRPr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4286248" y="549275"/>
              <a:ext cx="3313113" cy="4511675"/>
              <a:chOff x="4572000" y="549275"/>
              <a:chExt cx="3313113" cy="4511675"/>
            </a:xfrm>
          </p:grpSpPr>
          <p:sp>
            <p:nvSpPr>
              <p:cNvPr id="8248" name="Text Box 56"/>
              <p:cNvSpPr txBox="1">
                <a:spLocks noChangeArrowheads="1"/>
              </p:cNvSpPr>
              <p:nvPr/>
            </p:nvSpPr>
            <p:spPr bwMode="auto">
              <a:xfrm>
                <a:off x="5003800" y="4724400"/>
                <a:ext cx="517525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sz="1600" dirty="0">
                    <a:latin typeface="Arial" charset="0"/>
                  </a:rPr>
                  <a:t>x</a:t>
                </a:r>
                <a:r>
                  <a:rPr lang="ru-RU" sz="1600" dirty="0" err="1">
                    <a:latin typeface="Arial" charset="0"/>
                  </a:rPr>
                  <a:t>=а</a:t>
                </a:r>
                <a:endParaRPr lang="ru-RU" sz="1600" dirty="0">
                  <a:latin typeface="Arial" charset="0"/>
                </a:endParaRPr>
              </a:p>
            </p:txBody>
          </p:sp>
          <p:sp>
            <p:nvSpPr>
              <p:cNvPr id="8249" name="Text Box 57"/>
              <p:cNvSpPr txBox="1">
                <a:spLocks noChangeArrowheads="1"/>
              </p:cNvSpPr>
              <p:nvPr/>
            </p:nvSpPr>
            <p:spPr bwMode="auto">
              <a:xfrm>
                <a:off x="6804025" y="4652963"/>
                <a:ext cx="517525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sz="1600">
                    <a:latin typeface="Arial" charset="0"/>
                  </a:rPr>
                  <a:t>x=b</a:t>
                </a:r>
                <a:endParaRPr lang="ru-RU" sz="1600">
                  <a:latin typeface="Arial" charset="0"/>
                </a:endParaRPr>
              </a:p>
            </p:txBody>
          </p:sp>
          <p:grpSp>
            <p:nvGrpSpPr>
              <p:cNvPr id="27" name="Группа 26"/>
              <p:cNvGrpSpPr/>
              <p:nvPr/>
            </p:nvGrpSpPr>
            <p:grpSpPr>
              <a:xfrm>
                <a:off x="4572000" y="549275"/>
                <a:ext cx="3313113" cy="4032250"/>
                <a:chOff x="4572000" y="549275"/>
                <a:chExt cx="3313113" cy="4032250"/>
              </a:xfrm>
            </p:grpSpPr>
            <p:sp>
              <p:nvSpPr>
                <p:cNvPr id="8231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6084888" y="620713"/>
                  <a:ext cx="0" cy="39608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2" name="Line 40"/>
                <p:cNvSpPr>
                  <a:spLocks noChangeShapeType="1"/>
                </p:cNvSpPr>
                <p:nvPr/>
              </p:nvSpPr>
              <p:spPr bwMode="auto">
                <a:xfrm>
                  <a:off x="4572000" y="2997200"/>
                  <a:ext cx="309562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3" name="Freeform 41"/>
                <p:cNvSpPr>
                  <a:spLocks/>
                </p:cNvSpPr>
                <p:nvPr/>
              </p:nvSpPr>
              <p:spPr bwMode="auto">
                <a:xfrm>
                  <a:off x="4643438" y="549275"/>
                  <a:ext cx="3241675" cy="1620838"/>
                </a:xfrm>
                <a:custGeom>
                  <a:avLst/>
                  <a:gdLst/>
                  <a:ahLst/>
                  <a:cxnLst>
                    <a:cxn ang="0">
                      <a:pos x="0" y="560"/>
                    </a:cxn>
                    <a:cxn ang="0">
                      <a:pos x="363" y="832"/>
                    </a:cxn>
                    <a:cxn ang="0">
                      <a:pos x="862" y="424"/>
                    </a:cxn>
                    <a:cxn ang="0">
                      <a:pos x="1225" y="696"/>
                    </a:cxn>
                    <a:cxn ang="0">
                      <a:pos x="1769" y="106"/>
                    </a:cxn>
                    <a:cxn ang="0">
                      <a:pos x="1860" y="61"/>
                    </a:cxn>
                  </a:cxnLst>
                  <a:rect l="0" t="0" r="r" b="b"/>
                  <a:pathLst>
                    <a:path w="1875" h="855">
                      <a:moveTo>
                        <a:pt x="0" y="560"/>
                      </a:moveTo>
                      <a:cubicBezTo>
                        <a:pt x="109" y="707"/>
                        <a:pt x="219" y="855"/>
                        <a:pt x="363" y="832"/>
                      </a:cubicBezTo>
                      <a:cubicBezTo>
                        <a:pt x="507" y="809"/>
                        <a:pt x="718" y="447"/>
                        <a:pt x="862" y="424"/>
                      </a:cubicBezTo>
                      <a:cubicBezTo>
                        <a:pt x="1006" y="401"/>
                        <a:pt x="1074" y="749"/>
                        <a:pt x="1225" y="696"/>
                      </a:cubicBezTo>
                      <a:cubicBezTo>
                        <a:pt x="1376" y="643"/>
                        <a:pt x="1663" y="212"/>
                        <a:pt x="1769" y="106"/>
                      </a:cubicBezTo>
                      <a:cubicBezTo>
                        <a:pt x="1875" y="0"/>
                        <a:pt x="1867" y="30"/>
                        <a:pt x="1860" y="6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6" name="Line 44"/>
                <p:cNvSpPr>
                  <a:spLocks noChangeShapeType="1"/>
                </p:cNvSpPr>
                <p:nvPr/>
              </p:nvSpPr>
              <p:spPr bwMode="auto">
                <a:xfrm>
                  <a:off x="5292725" y="1628775"/>
                  <a:ext cx="0" cy="28797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7" name="Line 45"/>
                <p:cNvSpPr>
                  <a:spLocks noChangeShapeType="1"/>
                </p:cNvSpPr>
                <p:nvPr/>
              </p:nvSpPr>
              <p:spPr bwMode="auto">
                <a:xfrm>
                  <a:off x="6948488" y="1412875"/>
                  <a:ext cx="0" cy="295275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7" name="Line 65"/>
                <p:cNvSpPr>
                  <a:spLocks noChangeShapeType="1"/>
                </p:cNvSpPr>
                <p:nvPr/>
              </p:nvSpPr>
              <p:spPr bwMode="auto">
                <a:xfrm>
                  <a:off x="6804025" y="1844675"/>
                  <a:ext cx="0" cy="11525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3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6659563" y="1844675"/>
                  <a:ext cx="0" cy="11525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4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6516688" y="1773238"/>
                  <a:ext cx="0" cy="12239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5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6372225" y="1557338"/>
                  <a:ext cx="0" cy="14398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266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6227763" y="1412875"/>
                  <a:ext cx="0" cy="15843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7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5940425" y="1484313"/>
                  <a:ext cx="0" cy="151288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68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5795963" y="1628775"/>
                  <a:ext cx="0" cy="13684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0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5651500" y="1844675"/>
                  <a:ext cx="0" cy="11525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1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5508625" y="1989138"/>
                  <a:ext cx="0" cy="100806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74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5364163" y="2060575"/>
                  <a:ext cx="0" cy="93662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ru-RU"/>
              <a:t>Примеры</a:t>
            </a:r>
          </a:p>
        </p:txBody>
      </p:sp>
      <p:sp>
        <p:nvSpPr>
          <p:cNvPr id="11315" name="Line 51"/>
          <p:cNvSpPr>
            <a:spLocks noChangeShapeType="1"/>
          </p:cNvSpPr>
          <p:nvPr/>
        </p:nvSpPr>
        <p:spPr bwMode="auto">
          <a:xfrm>
            <a:off x="827088" y="55165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81" name="Рисунок 80"/>
          <p:cNvPicPr/>
          <p:nvPr/>
        </p:nvPicPr>
        <p:blipFill>
          <a:blip r:embed="rId3"/>
          <a:srcRect l="29022" t="28977" r="24158" b="10511"/>
          <a:stretch>
            <a:fillRect/>
          </a:stretch>
        </p:blipFill>
        <p:spPr bwMode="auto">
          <a:xfrm>
            <a:off x="428596" y="1357298"/>
            <a:ext cx="692948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227013"/>
            <a:ext cx="7445375" cy="681037"/>
          </a:xfrm>
        </p:spPr>
        <p:txBody>
          <a:bodyPr/>
          <a:lstStyle/>
          <a:p>
            <a:r>
              <a:rPr lang="ru-RU" sz="2800"/>
              <a:t>Алгоритм нахождения площади фигуры</a:t>
            </a:r>
          </a:p>
        </p:txBody>
      </p:sp>
      <p:graphicFrame>
        <p:nvGraphicFramePr>
          <p:cNvPr id="38974" name="Object 62"/>
          <p:cNvGraphicFramePr>
            <a:graphicFrameLocks noChangeAspect="1"/>
          </p:cNvGraphicFramePr>
          <p:nvPr>
            <p:ph sz="quarter" idx="2"/>
          </p:nvPr>
        </p:nvGraphicFramePr>
        <p:xfrm>
          <a:off x="3924300" y="4221163"/>
          <a:ext cx="3816350" cy="576262"/>
        </p:xfrm>
        <a:graphic>
          <a:graphicData uri="http://schemas.openxmlformats.org/presentationml/2006/ole">
            <p:oleObj spid="_x0000_s38974" name="Формула" r:id="rId3" imgW="1536480" imgH="241200" progId="Equation.3">
              <p:embed/>
            </p:oleObj>
          </a:graphicData>
        </a:graphic>
      </p:graphicFrame>
      <p:sp>
        <p:nvSpPr>
          <p:cNvPr id="38917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0" y="836613"/>
            <a:ext cx="4787900" cy="5761037"/>
          </a:xfrm>
        </p:spPr>
        <p:txBody>
          <a:bodyPr/>
          <a:lstStyle/>
          <a:p>
            <a:pPr marL="179388" lvl="1" indent="0" defTabSz="261938">
              <a:lnSpc>
                <a:spcPct val="80000"/>
              </a:lnSpc>
              <a:buFontTx/>
              <a:buNone/>
            </a:pPr>
            <a:r>
              <a:rPr lang="ru-RU" sz="2400" b="1" u="sng" dirty="0">
                <a:solidFill>
                  <a:schemeClr val="folHlink"/>
                </a:solidFill>
                <a:latin typeface="Times New Roman" pitchFamily="18" charset="0"/>
              </a:rPr>
              <a:t>Задача</a:t>
            </a:r>
            <a:r>
              <a:rPr lang="ru-RU" sz="2000" b="1" dirty="0">
                <a:latin typeface="Times New Roman" pitchFamily="18" charset="0"/>
              </a:rPr>
              <a:t>:  </a:t>
            </a:r>
            <a:r>
              <a:rPr lang="ru-RU" sz="2000" b="1" dirty="0">
                <a:solidFill>
                  <a:srgbClr val="1F6746"/>
                </a:solidFill>
                <a:latin typeface="Times New Roman" pitchFamily="18" charset="0"/>
              </a:rPr>
              <a:t>Вычислить площадь фигуры ограниченной линиями </a:t>
            </a:r>
            <a:r>
              <a:rPr lang="ru-RU" sz="2000" b="1" dirty="0" err="1">
                <a:solidFill>
                  <a:srgbClr val="1F6746"/>
                </a:solidFill>
                <a:latin typeface="Times New Roman" pitchFamily="18" charset="0"/>
              </a:rPr>
              <a:t>y=f</a:t>
            </a:r>
            <a:r>
              <a:rPr lang="ru-RU" sz="2000" b="1" dirty="0">
                <a:solidFill>
                  <a:srgbClr val="1F6746"/>
                </a:solidFill>
                <a:latin typeface="Times New Roman" pitchFamily="18" charset="0"/>
              </a:rPr>
              <a:t>(</a:t>
            </a:r>
            <a:r>
              <a:rPr lang="ru-RU" sz="2000" b="1" dirty="0" err="1">
                <a:solidFill>
                  <a:srgbClr val="1F6746"/>
                </a:solidFill>
                <a:latin typeface="Times New Roman" pitchFamily="18" charset="0"/>
              </a:rPr>
              <a:t>x</a:t>
            </a:r>
            <a:r>
              <a:rPr lang="ru-RU" sz="2000" b="1" dirty="0">
                <a:solidFill>
                  <a:srgbClr val="1F6746"/>
                </a:solidFill>
                <a:latin typeface="Times New Roman" pitchFamily="18" charset="0"/>
              </a:rPr>
              <a:t>) и </a:t>
            </a:r>
            <a:r>
              <a:rPr lang="ru-RU" sz="2000" b="1" dirty="0" err="1">
                <a:solidFill>
                  <a:srgbClr val="1F6746"/>
                </a:solidFill>
                <a:latin typeface="Times New Roman" pitchFamily="18" charset="0"/>
              </a:rPr>
              <a:t>y=g</a:t>
            </a:r>
            <a:r>
              <a:rPr lang="ru-RU" sz="2000" b="1" dirty="0">
                <a:solidFill>
                  <a:srgbClr val="1F6746"/>
                </a:solidFill>
                <a:latin typeface="Times New Roman" pitchFamily="18" charset="0"/>
              </a:rPr>
              <a:t>(</a:t>
            </a:r>
            <a:r>
              <a:rPr lang="ru-RU" sz="2000" b="1" dirty="0" err="1">
                <a:solidFill>
                  <a:srgbClr val="1F6746"/>
                </a:solidFill>
                <a:latin typeface="Times New Roman" pitchFamily="18" charset="0"/>
              </a:rPr>
              <a:t>x</a:t>
            </a:r>
            <a:r>
              <a:rPr lang="ru-RU" sz="2000" b="1" dirty="0">
                <a:solidFill>
                  <a:srgbClr val="1F6746"/>
                </a:solidFill>
                <a:latin typeface="Times New Roman" pitchFamily="18" charset="0"/>
              </a:rPr>
              <a:t>)</a:t>
            </a:r>
            <a:r>
              <a:rPr lang="en-US" sz="2000" b="1" dirty="0">
                <a:solidFill>
                  <a:srgbClr val="1F6746"/>
                </a:solidFill>
                <a:latin typeface="Times New Roman" pitchFamily="18" charset="0"/>
              </a:rPr>
              <a:t>.</a:t>
            </a:r>
            <a:r>
              <a:rPr lang="ru-RU" sz="2000" b="1" dirty="0">
                <a:solidFill>
                  <a:srgbClr val="1F6746"/>
                </a:solidFill>
                <a:latin typeface="Times New Roman" pitchFamily="18" charset="0"/>
              </a:rPr>
              <a:t> </a:t>
            </a:r>
          </a:p>
          <a:p>
            <a:pPr marL="179388" lvl="1" indent="0" defTabSz="261938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chemeClr val="folHlink"/>
                </a:solidFill>
                <a:latin typeface="Times New Roman" pitchFamily="18" charset="0"/>
              </a:rPr>
              <a:t>1.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</a:rPr>
              <a:t> Строим </a:t>
            </a:r>
            <a:r>
              <a:rPr lang="ru-RU" sz="2000" dirty="0">
                <a:latin typeface="Times New Roman" pitchFamily="18" charset="0"/>
              </a:rPr>
              <a:t>(точно) график данных функций.</a:t>
            </a:r>
          </a:p>
          <a:p>
            <a:pPr marL="179388" lvl="1" indent="0" algn="just" defTabSz="261938">
              <a:lnSpc>
                <a:spcPct val="80000"/>
              </a:lnSpc>
              <a:buFontTx/>
              <a:buNone/>
            </a:pPr>
            <a:r>
              <a:rPr lang="ru-RU" sz="1800" b="1" dirty="0"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folHlink"/>
                </a:solidFill>
                <a:latin typeface="Times New Roman" pitchFamily="18" charset="0"/>
              </a:rPr>
              <a:t>2.</a:t>
            </a:r>
            <a:r>
              <a:rPr lang="ru-RU" sz="2000" dirty="0" smtClean="0">
                <a:latin typeface="Times New Roman" pitchFamily="18" charset="0"/>
              </a:rPr>
              <a:t>Найдём </a:t>
            </a:r>
            <a:r>
              <a:rPr lang="ru-RU" sz="2000" dirty="0">
                <a:latin typeface="Times New Roman" pitchFamily="18" charset="0"/>
              </a:rPr>
              <a:t>абсциссы точек их  пересечения (границы интегрирования) из уравнения: </a:t>
            </a:r>
            <a:r>
              <a:rPr lang="en-US" sz="2000" dirty="0">
                <a:latin typeface="Times New Roman" pitchFamily="18" charset="0"/>
              </a:rPr>
              <a:t>   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</a:rPr>
              <a:t>f</a:t>
            </a:r>
            <a:r>
              <a:rPr lang="ru-RU" sz="1800" b="1" dirty="0">
                <a:latin typeface="Times New Roman" pitchFamily="18" charset="0"/>
              </a:rPr>
              <a:t>(</a:t>
            </a:r>
            <a:r>
              <a:rPr lang="ru-RU" sz="1800" b="1" dirty="0" err="1">
                <a:latin typeface="Times New Roman" pitchFamily="18" charset="0"/>
              </a:rPr>
              <a:t>x</a:t>
            </a:r>
            <a:r>
              <a:rPr lang="ru-RU" sz="1800" b="1" dirty="0">
                <a:latin typeface="Times New Roman" pitchFamily="18" charset="0"/>
              </a:rPr>
              <a:t>)</a:t>
            </a:r>
            <a:r>
              <a:rPr lang="ru-RU" sz="1800" b="1" dirty="0" err="1">
                <a:latin typeface="Times New Roman" pitchFamily="18" charset="0"/>
              </a:rPr>
              <a:t>=g</a:t>
            </a:r>
            <a:r>
              <a:rPr lang="ru-RU" sz="1800" b="1" dirty="0">
                <a:latin typeface="Times New Roman" pitchFamily="18" charset="0"/>
              </a:rPr>
              <a:t>(</a:t>
            </a:r>
            <a:r>
              <a:rPr lang="ru-RU" sz="1800" b="1" dirty="0" err="1">
                <a:latin typeface="Times New Roman" pitchFamily="18" charset="0"/>
              </a:rPr>
              <a:t>x</a:t>
            </a:r>
            <a:r>
              <a:rPr lang="ru-RU" sz="1800" b="1" dirty="0">
                <a:latin typeface="Times New Roman" pitchFamily="18" charset="0"/>
              </a:rPr>
              <a:t>).</a:t>
            </a:r>
            <a:r>
              <a:rPr lang="ru-RU" sz="1800" dirty="0">
                <a:latin typeface="Times New Roman" pitchFamily="18" charset="0"/>
              </a:rPr>
              <a:t> </a:t>
            </a:r>
          </a:p>
          <a:p>
            <a:pPr marL="0" indent="0" defTabSz="261938"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  Решаем его, находим </a:t>
            </a:r>
            <a:r>
              <a:rPr lang="en-US" sz="2000" b="1" dirty="0">
                <a:latin typeface="Times New Roman" pitchFamily="18" charset="0"/>
              </a:rPr>
              <a:t>x1=a</a:t>
            </a:r>
            <a:r>
              <a:rPr lang="ru-RU" sz="2000" b="1" dirty="0">
                <a:latin typeface="Times New Roman" pitchFamily="18" charset="0"/>
              </a:rPr>
              <a:t>,</a:t>
            </a:r>
            <a:r>
              <a:rPr lang="en-US" sz="2000" b="1" dirty="0">
                <a:latin typeface="Times New Roman" pitchFamily="18" charset="0"/>
              </a:rPr>
              <a:t>x2=b</a:t>
            </a:r>
            <a:r>
              <a:rPr lang="ru-RU" sz="2000" dirty="0">
                <a:latin typeface="Times New Roman" pitchFamily="18" charset="0"/>
              </a:rPr>
              <a:t>.</a:t>
            </a: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r>
              <a:rPr lang="en-US" sz="2000" dirty="0">
                <a:solidFill>
                  <a:schemeClr val="folHlink"/>
                </a:solidFill>
                <a:latin typeface="Times New Roman" pitchFamily="18" charset="0"/>
              </a:rPr>
              <a:t>  </a:t>
            </a:r>
            <a:r>
              <a:rPr lang="en-US" sz="2400" b="1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chemeClr val="folHlink"/>
                </a:solidFill>
                <a:latin typeface="Times New Roman" pitchFamily="18" charset="0"/>
              </a:rPr>
              <a:t>3</a:t>
            </a:r>
            <a:r>
              <a:rPr lang="ru-RU" sz="2400" b="1" dirty="0" smtClean="0">
                <a:solidFill>
                  <a:schemeClr val="folHlink"/>
                </a:solidFill>
                <a:latin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</a:rPr>
              <a:t>Выделяем </a:t>
            </a:r>
            <a:r>
              <a:rPr lang="ru-RU" sz="2000" dirty="0">
                <a:latin typeface="Times New Roman" pitchFamily="18" charset="0"/>
              </a:rPr>
              <a:t>свою фигуру. Выясняем, является</a:t>
            </a:r>
            <a:r>
              <a:rPr lang="en-US" sz="2000" dirty="0">
                <a:latin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</a:rPr>
              <a:t>ли данная фигура криволинейной трапецией.</a:t>
            </a:r>
            <a:endParaRPr lang="en-US" sz="2000" dirty="0">
              <a:latin typeface="Times New Roman" pitchFamily="18" charset="0"/>
            </a:endParaRP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r>
              <a:rPr lang="en-US" sz="2000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ru-RU" sz="2400" b="1" dirty="0">
                <a:solidFill>
                  <a:schemeClr val="folHlink"/>
                </a:solidFill>
                <a:latin typeface="Times New Roman" pitchFamily="18" charset="0"/>
              </a:rPr>
              <a:t>4</a:t>
            </a:r>
            <a:r>
              <a:rPr lang="ru-RU" sz="2400" b="1" dirty="0" smtClean="0">
                <a:solidFill>
                  <a:schemeClr val="folHlink"/>
                </a:solidFill>
                <a:latin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</a:rPr>
              <a:t>Ищем </a:t>
            </a:r>
            <a:r>
              <a:rPr lang="ru-RU" sz="2000" dirty="0">
                <a:latin typeface="Times New Roman" pitchFamily="18" charset="0"/>
              </a:rPr>
              <a:t>площадь данной фигуры:</a:t>
            </a:r>
            <a:endParaRPr lang="en-US" sz="2000" dirty="0">
              <a:latin typeface="Times New Roman" pitchFamily="18" charset="0"/>
            </a:endParaRP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Площадь криволинейной трапеции находим по формуле Ньютона-Лейбница:</a:t>
            </a: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endParaRPr lang="ru-RU" sz="2000" dirty="0">
              <a:latin typeface="Times New Roman" pitchFamily="18" charset="0"/>
            </a:endParaRP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endParaRPr lang="en-US" sz="2000" dirty="0">
              <a:latin typeface="Times New Roman" pitchFamily="18" charset="0"/>
            </a:endParaRP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где </a:t>
            </a:r>
            <a:r>
              <a:rPr lang="en-US" sz="2000" dirty="0">
                <a:latin typeface="Times New Roman" pitchFamily="18" charset="0"/>
              </a:rPr>
              <a:t>F(x) – </a:t>
            </a:r>
            <a:r>
              <a:rPr lang="ru-RU" sz="2000" dirty="0">
                <a:latin typeface="Times New Roman" pitchFamily="18" charset="0"/>
              </a:rPr>
              <a:t>первообразная для </a:t>
            </a:r>
            <a:r>
              <a:rPr lang="en-US" sz="2000" dirty="0">
                <a:latin typeface="Times New Roman" pitchFamily="18" charset="0"/>
              </a:rPr>
              <a:t>f(x)</a:t>
            </a:r>
            <a:r>
              <a:rPr lang="ru-RU" sz="2000" dirty="0">
                <a:latin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</a:endParaRP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endParaRPr lang="ru-RU" sz="2000" dirty="0">
              <a:latin typeface="Times New Roman" pitchFamily="18" charset="0"/>
            </a:endParaRP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r>
              <a:rPr lang="ru-RU" sz="1600" dirty="0"/>
              <a:t>                      </a:t>
            </a:r>
          </a:p>
          <a:p>
            <a:pPr marL="0" indent="0" algn="just" defTabSz="261938">
              <a:lnSpc>
                <a:spcPct val="80000"/>
              </a:lnSpc>
              <a:buFontTx/>
              <a:buNone/>
            </a:pPr>
            <a:r>
              <a:rPr lang="ru-RU" sz="1600" dirty="0"/>
              <a:t>                            </a:t>
            </a:r>
          </a:p>
          <a:p>
            <a:pPr marL="0" indent="0" defTabSz="261938">
              <a:lnSpc>
                <a:spcPct val="80000"/>
              </a:lnSpc>
              <a:buFontTx/>
              <a:buNone/>
            </a:pPr>
            <a:endParaRPr lang="ru-RU" sz="1600" dirty="0"/>
          </a:p>
          <a:p>
            <a:pPr marL="0" indent="0" defTabSz="261938">
              <a:lnSpc>
                <a:spcPct val="80000"/>
              </a:lnSpc>
              <a:buFontTx/>
              <a:buNone/>
            </a:pPr>
            <a:r>
              <a:rPr lang="ru-RU" sz="1600" dirty="0"/>
              <a:t>      </a:t>
            </a:r>
          </a:p>
          <a:p>
            <a:pPr marL="0" indent="0" defTabSz="261938">
              <a:lnSpc>
                <a:spcPct val="80000"/>
              </a:lnSpc>
            </a:pPr>
            <a:endParaRPr lang="ru-RU" sz="1600" dirty="0"/>
          </a:p>
        </p:txBody>
      </p:sp>
      <p:grpSp>
        <p:nvGrpSpPr>
          <p:cNvPr id="29" name="Группа 28"/>
          <p:cNvGrpSpPr/>
          <p:nvPr/>
        </p:nvGrpSpPr>
        <p:grpSpPr>
          <a:xfrm>
            <a:off x="4787900" y="1052513"/>
            <a:ext cx="3025775" cy="2881312"/>
            <a:chOff x="4787900" y="1052513"/>
            <a:chExt cx="3025775" cy="2881312"/>
          </a:xfrm>
        </p:grpSpPr>
        <p:sp>
          <p:nvSpPr>
            <p:cNvPr id="38943" name="Line 31"/>
            <p:cNvSpPr>
              <a:spLocks noChangeShapeType="1"/>
            </p:cNvSpPr>
            <p:nvPr/>
          </p:nvSpPr>
          <p:spPr bwMode="auto">
            <a:xfrm>
              <a:off x="4787900" y="2852738"/>
              <a:ext cx="30241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5056188" y="1052513"/>
              <a:ext cx="2757487" cy="2881312"/>
              <a:chOff x="5056188" y="1052513"/>
              <a:chExt cx="2757487" cy="2881312"/>
            </a:xfrm>
          </p:grpSpPr>
          <p:sp>
            <p:nvSpPr>
              <p:cNvPr id="38936" name="Line 24"/>
              <p:cNvSpPr>
                <a:spLocks noChangeShapeType="1"/>
              </p:cNvSpPr>
              <p:nvPr/>
            </p:nvSpPr>
            <p:spPr bwMode="auto">
              <a:xfrm>
                <a:off x="5148263" y="1268413"/>
                <a:ext cx="0" cy="26654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42" name="Line 30"/>
              <p:cNvSpPr>
                <a:spLocks noChangeShapeType="1"/>
              </p:cNvSpPr>
              <p:nvPr/>
            </p:nvSpPr>
            <p:spPr bwMode="auto">
              <a:xfrm flipH="1" flipV="1">
                <a:off x="6011863" y="1123950"/>
                <a:ext cx="0" cy="27368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46" name="Freeform 34"/>
              <p:cNvSpPr>
                <a:spLocks/>
              </p:cNvSpPr>
              <p:nvPr/>
            </p:nvSpPr>
            <p:spPr bwMode="auto">
              <a:xfrm>
                <a:off x="5219700" y="1762125"/>
                <a:ext cx="1800225" cy="1666875"/>
              </a:xfrm>
              <a:custGeom>
                <a:avLst/>
                <a:gdLst/>
                <a:ahLst/>
                <a:cxnLst>
                  <a:cxn ang="0">
                    <a:pos x="0" y="1005"/>
                  </a:cxn>
                  <a:cxn ang="0">
                    <a:pos x="499" y="7"/>
                  </a:cxn>
                  <a:cxn ang="0">
                    <a:pos x="1134" y="1050"/>
                  </a:cxn>
                </a:cxnLst>
                <a:rect l="0" t="0" r="r" b="b"/>
                <a:pathLst>
                  <a:path w="1134" h="1050">
                    <a:moveTo>
                      <a:pt x="0" y="1005"/>
                    </a:moveTo>
                    <a:cubicBezTo>
                      <a:pt x="155" y="502"/>
                      <a:pt x="310" y="0"/>
                      <a:pt x="499" y="7"/>
                    </a:cubicBezTo>
                    <a:cubicBezTo>
                      <a:pt x="688" y="14"/>
                      <a:pt x="1028" y="876"/>
                      <a:pt x="1134" y="105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47" name="Line 35"/>
              <p:cNvSpPr>
                <a:spLocks noChangeShapeType="1"/>
              </p:cNvSpPr>
              <p:nvPr/>
            </p:nvSpPr>
            <p:spPr bwMode="auto">
              <a:xfrm>
                <a:off x="5148263" y="1628775"/>
                <a:ext cx="2376487" cy="18716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48" name="Line 36"/>
              <p:cNvSpPr>
                <a:spLocks noChangeShapeType="1"/>
              </p:cNvSpPr>
              <p:nvPr/>
            </p:nvSpPr>
            <p:spPr bwMode="auto">
              <a:xfrm>
                <a:off x="5724525" y="2060575"/>
                <a:ext cx="0" cy="7921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50" name="Line 38"/>
              <p:cNvSpPr>
                <a:spLocks noChangeShapeType="1"/>
              </p:cNvSpPr>
              <p:nvPr/>
            </p:nvSpPr>
            <p:spPr bwMode="auto">
              <a:xfrm>
                <a:off x="5867400" y="1844675"/>
                <a:ext cx="0" cy="2873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51" name="Line 39"/>
              <p:cNvSpPr>
                <a:spLocks noChangeShapeType="1"/>
              </p:cNvSpPr>
              <p:nvPr/>
            </p:nvSpPr>
            <p:spPr bwMode="auto">
              <a:xfrm>
                <a:off x="6300788" y="2060575"/>
                <a:ext cx="0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52" name="Line 40"/>
              <p:cNvSpPr>
                <a:spLocks noChangeShapeType="1"/>
              </p:cNvSpPr>
              <p:nvPr/>
            </p:nvSpPr>
            <p:spPr bwMode="auto">
              <a:xfrm>
                <a:off x="6516688" y="2420938"/>
                <a:ext cx="0" cy="2159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53" name="Line 41"/>
              <p:cNvSpPr>
                <a:spLocks noChangeShapeType="1"/>
              </p:cNvSpPr>
              <p:nvPr/>
            </p:nvSpPr>
            <p:spPr bwMode="auto">
              <a:xfrm>
                <a:off x="6084888" y="1844675"/>
                <a:ext cx="0" cy="5048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54" name="Text Box 42"/>
              <p:cNvSpPr txBox="1">
                <a:spLocks noChangeArrowheads="1"/>
              </p:cNvSpPr>
              <p:nvPr/>
            </p:nvSpPr>
            <p:spPr bwMode="auto">
              <a:xfrm>
                <a:off x="7504113" y="2924175"/>
                <a:ext cx="273050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x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57" name="Text Box 45"/>
              <p:cNvSpPr txBox="1">
                <a:spLocks noChangeArrowheads="1"/>
              </p:cNvSpPr>
              <p:nvPr/>
            </p:nvSpPr>
            <p:spPr bwMode="auto">
              <a:xfrm>
                <a:off x="6084888" y="1052513"/>
                <a:ext cx="273050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y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58" name="Text Box 46"/>
              <p:cNvSpPr txBox="1">
                <a:spLocks noChangeArrowheads="1"/>
              </p:cNvSpPr>
              <p:nvPr/>
            </p:nvSpPr>
            <p:spPr bwMode="auto">
              <a:xfrm>
                <a:off x="5632450" y="2851150"/>
                <a:ext cx="282575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 dirty="0">
                    <a:latin typeface="Arial" charset="0"/>
                  </a:rPr>
                  <a:t>a</a:t>
                </a:r>
                <a:endParaRPr lang="ru-RU" sz="1400" dirty="0">
                  <a:latin typeface="Arial" charset="0"/>
                </a:endParaRPr>
              </a:p>
            </p:txBody>
          </p:sp>
          <p:sp>
            <p:nvSpPr>
              <p:cNvPr id="38959" name="Text Box 47"/>
              <p:cNvSpPr txBox="1">
                <a:spLocks noChangeArrowheads="1"/>
              </p:cNvSpPr>
              <p:nvPr/>
            </p:nvSpPr>
            <p:spPr bwMode="auto">
              <a:xfrm>
                <a:off x="6567488" y="2924175"/>
                <a:ext cx="282575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b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62" name="Text Box 50"/>
              <p:cNvSpPr txBox="1">
                <a:spLocks noChangeArrowheads="1"/>
              </p:cNvSpPr>
              <p:nvPr/>
            </p:nvSpPr>
            <p:spPr bwMode="auto">
              <a:xfrm>
                <a:off x="5703888" y="2563813"/>
                <a:ext cx="303212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A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63" name="Text Box 51"/>
              <p:cNvSpPr txBox="1">
                <a:spLocks noChangeArrowheads="1"/>
              </p:cNvSpPr>
              <p:nvPr/>
            </p:nvSpPr>
            <p:spPr bwMode="auto">
              <a:xfrm>
                <a:off x="6711950" y="2563813"/>
                <a:ext cx="312738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C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64" name="Text Box 52"/>
              <p:cNvSpPr txBox="1">
                <a:spLocks noChangeArrowheads="1"/>
              </p:cNvSpPr>
              <p:nvPr/>
            </p:nvSpPr>
            <p:spPr bwMode="auto">
              <a:xfrm>
                <a:off x="5508625" y="1628775"/>
                <a:ext cx="303213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B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65" name="Text Box 53"/>
              <p:cNvSpPr txBox="1">
                <a:spLocks noChangeArrowheads="1"/>
              </p:cNvSpPr>
              <p:nvPr/>
            </p:nvSpPr>
            <p:spPr bwMode="auto">
              <a:xfrm>
                <a:off x="6280150" y="1698625"/>
                <a:ext cx="282575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n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66" name="Text Box 54"/>
              <p:cNvSpPr txBox="1">
                <a:spLocks noChangeArrowheads="1"/>
              </p:cNvSpPr>
              <p:nvPr/>
            </p:nvSpPr>
            <p:spPr bwMode="auto">
              <a:xfrm>
                <a:off x="5056188" y="3067050"/>
                <a:ext cx="661987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Y=f(x)</a:t>
                </a:r>
                <a:endParaRPr lang="ru-RU" sz="1400">
                  <a:latin typeface="Arial" charset="0"/>
                </a:endParaRPr>
              </a:p>
            </p:txBody>
          </p:sp>
          <p:sp>
            <p:nvSpPr>
              <p:cNvPr id="38967" name="Text Box 55"/>
              <p:cNvSpPr txBox="1">
                <a:spLocks noChangeArrowheads="1"/>
              </p:cNvSpPr>
              <p:nvPr/>
            </p:nvSpPr>
            <p:spPr bwMode="auto">
              <a:xfrm flipH="1">
                <a:off x="5408613" y="1196975"/>
                <a:ext cx="2405062" cy="30480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1400">
                    <a:latin typeface="Arial" charset="0"/>
                  </a:rPr>
                  <a:t>Y=g(x)</a:t>
                </a:r>
                <a:endParaRPr lang="ru-RU" sz="1400">
                  <a:latin typeface="Arial" charset="0"/>
                </a:endParaRPr>
              </a:p>
            </p:txBody>
          </p:sp>
        </p:grpSp>
      </p:grpSp>
      <p:graphicFrame>
        <p:nvGraphicFramePr>
          <p:cNvPr id="38984" name="Object 72"/>
          <p:cNvGraphicFramePr>
            <a:graphicFrameLocks noChangeAspect="1"/>
          </p:cNvGraphicFramePr>
          <p:nvPr>
            <p:ph sz="quarter" idx="1"/>
          </p:nvPr>
        </p:nvGraphicFramePr>
        <p:xfrm>
          <a:off x="1331913" y="5157788"/>
          <a:ext cx="4897437" cy="660400"/>
        </p:xfrm>
        <a:graphic>
          <a:graphicData uri="http://schemas.openxmlformats.org/presentationml/2006/ole">
            <p:oleObj spid="_x0000_s38984" name="Формула" r:id="rId4" imgW="2057400" imgH="3301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/>
              <a:t>Формулы для нахождения площади различных фигур</a:t>
            </a:r>
            <a:br>
              <a:rPr lang="ru-RU" sz="3200"/>
            </a:br>
            <a:endParaRPr lang="ru-RU" sz="3200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268413"/>
            <a:ext cx="4379913" cy="4827587"/>
          </a:xfrm>
        </p:spPr>
        <p:txBody>
          <a:bodyPr/>
          <a:lstStyle/>
          <a:p>
            <a:pPr>
              <a:buClr>
                <a:srgbClr val="1F6746"/>
              </a:buClr>
              <a:buFont typeface="Wingdings" pitchFamily="2" charset="2"/>
              <a:buNone/>
            </a:pPr>
            <a:r>
              <a:rPr lang="ru-RU" sz="2400" b="1" dirty="0">
                <a:solidFill>
                  <a:srgbClr val="1F6746"/>
                </a:solidFill>
                <a:latin typeface="Times New Roman" pitchFamily="18" charset="0"/>
              </a:rPr>
              <a:t>1.</a:t>
            </a:r>
            <a:r>
              <a:rPr lang="ru-RU" sz="2000" dirty="0">
                <a:latin typeface="Times New Roman" pitchFamily="18" charset="0"/>
              </a:rPr>
              <a:t>  Если криволинейная трапеция расположена ниже оси Ох (</a:t>
            </a:r>
            <a:r>
              <a:rPr lang="en-US" sz="2000" dirty="0">
                <a:latin typeface="Times New Roman" pitchFamily="18" charset="0"/>
              </a:rPr>
              <a:t>f(x)&lt;0)</a:t>
            </a:r>
            <a:r>
              <a:rPr lang="ru-RU" sz="2000" dirty="0">
                <a:latin typeface="Times New Roman" pitchFamily="18" charset="0"/>
              </a:rPr>
              <a:t>, то её площадь можно найти по формуле :</a:t>
            </a: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endParaRPr lang="ru-RU" sz="2000" dirty="0">
              <a:latin typeface="Times New Roman" pitchFamily="18" charset="0"/>
            </a:endParaRP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r>
              <a:rPr lang="ru-RU" sz="2400" b="1" dirty="0">
                <a:solidFill>
                  <a:srgbClr val="1F6746"/>
                </a:solidFill>
                <a:latin typeface="Times New Roman" pitchFamily="18" charset="0"/>
              </a:rPr>
              <a:t>2.</a:t>
            </a:r>
            <a:r>
              <a:rPr lang="ru-RU" sz="2000" dirty="0">
                <a:latin typeface="Times New Roman" pitchFamily="18" charset="0"/>
              </a:rPr>
              <a:t>  Если фигура ограничена кривыми </a:t>
            </a:r>
            <a:r>
              <a:rPr lang="en-US" sz="2000" dirty="0">
                <a:latin typeface="Times New Roman" pitchFamily="18" charset="0"/>
              </a:rPr>
              <a:t>y=f(x) </a:t>
            </a:r>
            <a:r>
              <a:rPr lang="ru-RU" sz="2000" dirty="0">
                <a:latin typeface="Times New Roman" pitchFamily="18" charset="0"/>
              </a:rPr>
              <a:t>и </a:t>
            </a:r>
            <a:r>
              <a:rPr lang="en-US" sz="2000" dirty="0">
                <a:latin typeface="Times New Roman" pitchFamily="18" charset="0"/>
              </a:rPr>
              <a:t>y=g(x)</a:t>
            </a:r>
            <a:r>
              <a:rPr lang="ru-RU" sz="2000" dirty="0">
                <a:latin typeface="Times New Roman" pitchFamily="18" charset="0"/>
              </a:rPr>
              <a:t>, прямыми</a:t>
            </a:r>
            <a:r>
              <a:rPr lang="en-US" sz="2000" dirty="0">
                <a:latin typeface="Times New Roman" pitchFamily="18" charset="0"/>
              </a:rPr>
              <a:t> x=a</a:t>
            </a:r>
            <a:r>
              <a:rPr lang="ru-RU" sz="2000" dirty="0">
                <a:latin typeface="Times New Roman" pitchFamily="18" charset="0"/>
              </a:rPr>
              <a:t>,</a:t>
            </a:r>
            <a:r>
              <a:rPr lang="en-US" sz="2000" dirty="0">
                <a:latin typeface="Times New Roman" pitchFamily="18" charset="0"/>
              </a:rPr>
              <a:t> x=b </a:t>
            </a:r>
            <a:r>
              <a:rPr lang="ru-RU" sz="2000" dirty="0">
                <a:latin typeface="Times New Roman" pitchFamily="18" charset="0"/>
              </a:rPr>
              <a:t>(при условии                           ),</a:t>
            </a: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</a:rPr>
              <a:t>      то её площадь можно вычислить по формуле:</a:t>
            </a: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</a:rPr>
              <a:t>  </a:t>
            </a: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endParaRPr lang="ru-RU" sz="2000" dirty="0">
              <a:latin typeface="Times New Roman" pitchFamily="18" charset="0"/>
            </a:endParaRP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r>
              <a:rPr lang="ru-RU" sz="2400" b="1" dirty="0">
                <a:solidFill>
                  <a:srgbClr val="1F6746"/>
                </a:solidFill>
                <a:latin typeface="Times New Roman" pitchFamily="18" charset="0"/>
              </a:rPr>
              <a:t>3.</a:t>
            </a:r>
            <a:r>
              <a:rPr lang="ru-RU" sz="2000" dirty="0">
                <a:latin typeface="Times New Roman" pitchFamily="18" charset="0"/>
              </a:rPr>
              <a:t>  </a:t>
            </a:r>
          </a:p>
          <a:p>
            <a:pPr>
              <a:buClr>
                <a:srgbClr val="1F6746"/>
              </a:buClr>
              <a:buFont typeface="Wingdings" pitchFamily="2" charset="2"/>
              <a:buChar char="Ø"/>
            </a:pPr>
            <a:endParaRPr lang="ru-RU" sz="2000" dirty="0">
              <a:latin typeface="Times New Roman" pitchFamily="18" charset="0"/>
            </a:endParaRPr>
          </a:p>
          <a:p>
            <a:pPr>
              <a:buClr>
                <a:srgbClr val="1F6746"/>
              </a:buClr>
              <a:buFont typeface="Wingdings" pitchFamily="2" charset="2"/>
              <a:buNone/>
            </a:pPr>
            <a:endParaRPr lang="ru-RU" sz="2000" dirty="0">
              <a:latin typeface="Times New Roman" pitchFamily="18" charset="0"/>
            </a:endParaRPr>
          </a:p>
        </p:txBody>
      </p:sp>
      <p:graphicFrame>
        <p:nvGraphicFramePr>
          <p:cNvPr id="64519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1547813" y="2420938"/>
          <a:ext cx="2303462" cy="577850"/>
        </p:xfrm>
        <a:graphic>
          <a:graphicData uri="http://schemas.openxmlformats.org/presentationml/2006/ole">
            <p:oleObj spid="_x0000_s64519" name="Формула" r:id="rId3" imgW="965160" imgH="330120" progId="Equation.3">
              <p:embed/>
            </p:oleObj>
          </a:graphicData>
        </a:graphic>
      </p:graphicFrame>
      <p:graphicFrame>
        <p:nvGraphicFramePr>
          <p:cNvPr id="64521" name="Object 9"/>
          <p:cNvGraphicFramePr>
            <a:graphicFrameLocks noChangeAspect="1"/>
          </p:cNvGraphicFramePr>
          <p:nvPr/>
        </p:nvGraphicFramePr>
        <p:xfrm>
          <a:off x="2268538" y="3716338"/>
          <a:ext cx="1512887" cy="360362"/>
        </p:xfrm>
        <a:graphic>
          <a:graphicData uri="http://schemas.openxmlformats.org/presentationml/2006/ole">
            <p:oleObj spid="_x0000_s64521" name="Формула" r:id="rId4" imgW="774360" imgH="203040" progId="Equation.3">
              <p:embed/>
            </p:oleObj>
          </a:graphicData>
        </a:graphic>
      </p:graphicFrame>
      <p:graphicFrame>
        <p:nvGraphicFramePr>
          <p:cNvPr id="64522" name="Object 10"/>
          <p:cNvGraphicFramePr>
            <a:graphicFrameLocks noChangeAspect="1"/>
          </p:cNvGraphicFramePr>
          <p:nvPr/>
        </p:nvGraphicFramePr>
        <p:xfrm>
          <a:off x="0" y="4724400"/>
          <a:ext cx="5364163" cy="647700"/>
        </p:xfrm>
        <a:graphic>
          <a:graphicData uri="http://schemas.openxmlformats.org/presentationml/2006/ole">
            <p:oleObj spid="_x0000_s64522" name="Формула" r:id="rId5" imgW="2806560" imgH="330120" progId="Equation.3">
              <p:embed/>
            </p:oleObj>
          </a:graphicData>
        </a:graphic>
      </p:graphicFrame>
      <p:graphicFrame>
        <p:nvGraphicFramePr>
          <p:cNvPr id="64523" name="Object 11"/>
          <p:cNvGraphicFramePr>
            <a:graphicFrameLocks noChangeAspect="1"/>
          </p:cNvGraphicFramePr>
          <p:nvPr/>
        </p:nvGraphicFramePr>
        <p:xfrm>
          <a:off x="539750" y="5734050"/>
          <a:ext cx="3816350" cy="719138"/>
        </p:xfrm>
        <a:graphic>
          <a:graphicData uri="http://schemas.openxmlformats.org/presentationml/2006/ole">
            <p:oleObj spid="_x0000_s64523" name="Формула" r:id="rId6" imgW="1688760" imgH="330120" progId="Equation.3">
              <p:embed/>
            </p:oleObj>
          </a:graphicData>
        </a:graphic>
      </p:graphicFrame>
      <p:sp>
        <p:nvSpPr>
          <p:cNvPr id="64536" name="Text Box 24"/>
          <p:cNvSpPr txBox="1">
            <a:spLocks noChangeArrowheads="1"/>
          </p:cNvSpPr>
          <p:nvPr/>
        </p:nvSpPr>
        <p:spPr bwMode="auto">
          <a:xfrm>
            <a:off x="5992813" y="906463"/>
            <a:ext cx="311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y</a:t>
            </a:r>
            <a:endParaRPr lang="ru-RU" sz="2000"/>
          </a:p>
        </p:txBody>
      </p:sp>
      <p:sp>
        <p:nvSpPr>
          <p:cNvPr id="64537" name="Text Box 25"/>
          <p:cNvSpPr txBox="1">
            <a:spLocks noChangeArrowheads="1"/>
          </p:cNvSpPr>
          <p:nvPr/>
        </p:nvSpPr>
        <p:spPr bwMode="auto">
          <a:xfrm>
            <a:off x="5992813" y="1409700"/>
            <a:ext cx="2968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a</a:t>
            </a:r>
            <a:endParaRPr lang="ru-RU" sz="2000"/>
          </a:p>
        </p:txBody>
      </p:sp>
      <p:sp>
        <p:nvSpPr>
          <p:cNvPr id="64538" name="Text Box 26"/>
          <p:cNvSpPr txBox="1">
            <a:spLocks noChangeArrowheads="1"/>
          </p:cNvSpPr>
          <p:nvPr/>
        </p:nvSpPr>
        <p:spPr bwMode="auto">
          <a:xfrm>
            <a:off x="7288213" y="1409700"/>
            <a:ext cx="311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b</a:t>
            </a:r>
            <a:endParaRPr lang="ru-RU" sz="2000"/>
          </a:p>
        </p:txBody>
      </p:sp>
      <p:sp>
        <p:nvSpPr>
          <p:cNvPr id="64562" name="Line 50"/>
          <p:cNvSpPr>
            <a:spLocks noChangeShapeType="1"/>
          </p:cNvSpPr>
          <p:nvPr/>
        </p:nvSpPr>
        <p:spPr bwMode="auto">
          <a:xfrm>
            <a:off x="4643438" y="6308725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52" name="Группа 51"/>
          <p:cNvGrpSpPr/>
          <p:nvPr/>
        </p:nvGrpSpPr>
        <p:grpSpPr>
          <a:xfrm>
            <a:off x="5076825" y="1052513"/>
            <a:ext cx="2817813" cy="5724525"/>
            <a:chOff x="5076825" y="1052513"/>
            <a:chExt cx="2817813" cy="5724525"/>
          </a:xfrm>
        </p:grpSpPr>
        <p:sp>
          <p:nvSpPr>
            <p:cNvPr id="64526" name="Line 14"/>
            <p:cNvSpPr>
              <a:spLocks noChangeShapeType="1"/>
            </p:cNvSpPr>
            <p:nvPr/>
          </p:nvSpPr>
          <p:spPr bwMode="auto">
            <a:xfrm flipV="1">
              <a:off x="5940425" y="1052513"/>
              <a:ext cx="0" cy="1655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" name="Группа 50"/>
            <p:cNvGrpSpPr/>
            <p:nvPr/>
          </p:nvGrpSpPr>
          <p:grpSpPr>
            <a:xfrm>
              <a:off x="5076825" y="1773238"/>
              <a:ext cx="2817813" cy="5003800"/>
              <a:chOff x="5076825" y="1773238"/>
              <a:chExt cx="2817813" cy="5003800"/>
            </a:xfrm>
          </p:grpSpPr>
          <p:sp>
            <p:nvSpPr>
              <p:cNvPr id="64527" name="Line 15"/>
              <p:cNvSpPr>
                <a:spLocks noChangeShapeType="1"/>
              </p:cNvSpPr>
              <p:nvPr/>
            </p:nvSpPr>
            <p:spPr bwMode="auto">
              <a:xfrm>
                <a:off x="5364163" y="1844675"/>
                <a:ext cx="23764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28" name="Freeform 16"/>
              <p:cNvSpPr>
                <a:spLocks/>
              </p:cNvSpPr>
              <p:nvPr/>
            </p:nvSpPr>
            <p:spPr bwMode="auto">
              <a:xfrm>
                <a:off x="6156325" y="2205038"/>
                <a:ext cx="1223963" cy="361950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226" y="23"/>
                  </a:cxn>
                  <a:cxn ang="0">
                    <a:pos x="453" y="205"/>
                  </a:cxn>
                  <a:cxn ang="0">
                    <a:pos x="771" y="159"/>
                  </a:cxn>
                </a:cxnLst>
                <a:rect l="0" t="0" r="r" b="b"/>
                <a:pathLst>
                  <a:path w="771" h="228">
                    <a:moveTo>
                      <a:pt x="0" y="69"/>
                    </a:moveTo>
                    <a:cubicBezTo>
                      <a:pt x="75" y="34"/>
                      <a:pt x="151" y="0"/>
                      <a:pt x="226" y="23"/>
                    </a:cubicBezTo>
                    <a:cubicBezTo>
                      <a:pt x="301" y="46"/>
                      <a:pt x="362" y="182"/>
                      <a:pt x="453" y="205"/>
                    </a:cubicBezTo>
                    <a:cubicBezTo>
                      <a:pt x="544" y="228"/>
                      <a:pt x="657" y="193"/>
                      <a:pt x="771" y="159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30" name="Line 18"/>
              <p:cNvSpPr>
                <a:spLocks noChangeShapeType="1"/>
              </p:cNvSpPr>
              <p:nvPr/>
            </p:nvSpPr>
            <p:spPr bwMode="auto">
              <a:xfrm flipV="1">
                <a:off x="6156325" y="1844675"/>
                <a:ext cx="0" cy="5048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31" name="Line 19"/>
              <p:cNvSpPr>
                <a:spLocks noChangeShapeType="1"/>
              </p:cNvSpPr>
              <p:nvPr/>
            </p:nvSpPr>
            <p:spPr bwMode="auto">
              <a:xfrm flipV="1">
                <a:off x="7380288" y="1844675"/>
                <a:ext cx="0" cy="647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32" name="Line 20"/>
              <p:cNvSpPr>
                <a:spLocks noChangeShapeType="1"/>
              </p:cNvSpPr>
              <p:nvPr/>
            </p:nvSpPr>
            <p:spPr bwMode="auto">
              <a:xfrm>
                <a:off x="6372225" y="1844675"/>
                <a:ext cx="0" cy="360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33" name="Line 21"/>
              <p:cNvSpPr>
                <a:spLocks noChangeShapeType="1"/>
              </p:cNvSpPr>
              <p:nvPr/>
            </p:nvSpPr>
            <p:spPr bwMode="auto">
              <a:xfrm>
                <a:off x="6804025" y="1844675"/>
                <a:ext cx="0" cy="647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34" name="Line 22"/>
              <p:cNvSpPr>
                <a:spLocks noChangeShapeType="1"/>
              </p:cNvSpPr>
              <p:nvPr/>
            </p:nvSpPr>
            <p:spPr bwMode="auto">
              <a:xfrm>
                <a:off x="7164388" y="1844675"/>
                <a:ext cx="0" cy="647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35" name="Text Box 23"/>
              <p:cNvSpPr txBox="1">
                <a:spLocks noChangeArrowheads="1"/>
              </p:cNvSpPr>
              <p:nvPr/>
            </p:nvSpPr>
            <p:spPr bwMode="auto">
              <a:xfrm>
                <a:off x="7575550" y="1843088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x</a:t>
                </a:r>
                <a:endParaRPr lang="ru-RU" sz="2000"/>
              </a:p>
            </p:txBody>
          </p:sp>
          <p:sp>
            <p:nvSpPr>
              <p:cNvPr id="64539" name="Text Box 27"/>
              <p:cNvSpPr txBox="1">
                <a:spLocks noChangeArrowheads="1"/>
              </p:cNvSpPr>
              <p:nvPr/>
            </p:nvSpPr>
            <p:spPr bwMode="auto">
              <a:xfrm>
                <a:off x="6784975" y="2490788"/>
                <a:ext cx="620713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F(x)</a:t>
                </a:r>
                <a:endParaRPr lang="ru-RU" sz="2000"/>
              </a:p>
            </p:txBody>
          </p:sp>
          <p:sp>
            <p:nvSpPr>
              <p:cNvPr id="64540" name="Line 28"/>
              <p:cNvSpPr>
                <a:spLocks noChangeShapeType="1"/>
              </p:cNvSpPr>
              <p:nvPr/>
            </p:nvSpPr>
            <p:spPr bwMode="auto">
              <a:xfrm flipV="1">
                <a:off x="5940425" y="2924175"/>
                <a:ext cx="0" cy="16573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1" name="Line 29"/>
              <p:cNvSpPr>
                <a:spLocks noChangeShapeType="1"/>
              </p:cNvSpPr>
              <p:nvPr/>
            </p:nvSpPr>
            <p:spPr bwMode="auto">
              <a:xfrm>
                <a:off x="5076825" y="4149725"/>
                <a:ext cx="25908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2" name="Freeform 30"/>
              <p:cNvSpPr>
                <a:spLocks/>
              </p:cNvSpPr>
              <p:nvPr/>
            </p:nvSpPr>
            <p:spPr bwMode="auto">
              <a:xfrm>
                <a:off x="6156325" y="3055938"/>
                <a:ext cx="1450975" cy="373062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317" y="8"/>
                  </a:cxn>
                  <a:cxn ang="0">
                    <a:pos x="816" y="190"/>
                  </a:cxn>
                  <a:cxn ang="0">
                    <a:pos x="907" y="235"/>
                  </a:cxn>
                </a:cxnLst>
                <a:rect l="0" t="0" r="r" b="b"/>
                <a:pathLst>
                  <a:path w="914" h="235">
                    <a:moveTo>
                      <a:pt x="0" y="144"/>
                    </a:moveTo>
                    <a:cubicBezTo>
                      <a:pt x="90" y="72"/>
                      <a:pt x="181" y="0"/>
                      <a:pt x="317" y="8"/>
                    </a:cubicBezTo>
                    <a:cubicBezTo>
                      <a:pt x="453" y="16"/>
                      <a:pt x="718" y="152"/>
                      <a:pt x="816" y="190"/>
                    </a:cubicBezTo>
                    <a:cubicBezTo>
                      <a:pt x="914" y="228"/>
                      <a:pt x="910" y="231"/>
                      <a:pt x="907" y="235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4" name="Freeform 32"/>
              <p:cNvSpPr>
                <a:spLocks/>
              </p:cNvSpPr>
              <p:nvPr/>
            </p:nvSpPr>
            <p:spPr bwMode="auto">
              <a:xfrm>
                <a:off x="6156325" y="3562350"/>
                <a:ext cx="1511300" cy="322263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317" y="7"/>
                  </a:cxn>
                  <a:cxn ang="0">
                    <a:pos x="635" y="188"/>
                  </a:cxn>
                  <a:cxn ang="0">
                    <a:pos x="952" y="97"/>
                  </a:cxn>
                </a:cxnLst>
                <a:rect l="0" t="0" r="r" b="b"/>
                <a:pathLst>
                  <a:path w="952" h="203">
                    <a:moveTo>
                      <a:pt x="0" y="143"/>
                    </a:moveTo>
                    <a:cubicBezTo>
                      <a:pt x="105" y="71"/>
                      <a:pt x="211" y="0"/>
                      <a:pt x="317" y="7"/>
                    </a:cubicBezTo>
                    <a:cubicBezTo>
                      <a:pt x="423" y="14"/>
                      <a:pt x="529" y="173"/>
                      <a:pt x="635" y="188"/>
                    </a:cubicBezTo>
                    <a:cubicBezTo>
                      <a:pt x="741" y="203"/>
                      <a:pt x="846" y="150"/>
                      <a:pt x="952" y="97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5" name="Line 33"/>
              <p:cNvSpPr>
                <a:spLocks noChangeShapeType="1"/>
              </p:cNvSpPr>
              <p:nvPr/>
            </p:nvSpPr>
            <p:spPr bwMode="auto">
              <a:xfrm>
                <a:off x="6300788" y="3213100"/>
                <a:ext cx="0" cy="9366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6" name="Line 34"/>
              <p:cNvSpPr>
                <a:spLocks noChangeShapeType="1"/>
              </p:cNvSpPr>
              <p:nvPr/>
            </p:nvSpPr>
            <p:spPr bwMode="auto">
              <a:xfrm>
                <a:off x="7308850" y="3284538"/>
                <a:ext cx="0" cy="8651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7" name="Line 35"/>
              <p:cNvSpPr>
                <a:spLocks noChangeShapeType="1"/>
              </p:cNvSpPr>
              <p:nvPr/>
            </p:nvSpPr>
            <p:spPr bwMode="auto">
              <a:xfrm>
                <a:off x="6516688" y="3068638"/>
                <a:ext cx="0" cy="5048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8" name="Line 36"/>
              <p:cNvSpPr>
                <a:spLocks noChangeShapeType="1"/>
              </p:cNvSpPr>
              <p:nvPr/>
            </p:nvSpPr>
            <p:spPr bwMode="auto">
              <a:xfrm>
                <a:off x="6948488" y="3141663"/>
                <a:ext cx="0" cy="5746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50" name="Text Box 38"/>
              <p:cNvSpPr txBox="1">
                <a:spLocks noChangeArrowheads="1"/>
              </p:cNvSpPr>
              <p:nvPr/>
            </p:nvSpPr>
            <p:spPr bwMode="auto">
              <a:xfrm>
                <a:off x="7575550" y="4146550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x</a:t>
                </a:r>
                <a:endParaRPr lang="ru-RU" sz="2000"/>
              </a:p>
            </p:txBody>
          </p:sp>
          <p:sp>
            <p:nvSpPr>
              <p:cNvPr id="64551" name="Text Box 39"/>
              <p:cNvSpPr txBox="1">
                <a:spLocks noChangeArrowheads="1"/>
              </p:cNvSpPr>
              <p:nvPr/>
            </p:nvSpPr>
            <p:spPr bwMode="auto">
              <a:xfrm>
                <a:off x="5992813" y="2706688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y</a:t>
                </a:r>
                <a:endParaRPr lang="ru-RU" sz="2000"/>
              </a:p>
            </p:txBody>
          </p:sp>
          <p:sp>
            <p:nvSpPr>
              <p:cNvPr id="64552" name="Text Box 40"/>
              <p:cNvSpPr txBox="1">
                <a:spLocks noChangeArrowheads="1"/>
              </p:cNvSpPr>
              <p:nvPr/>
            </p:nvSpPr>
            <p:spPr bwMode="auto">
              <a:xfrm>
                <a:off x="7288213" y="2994025"/>
                <a:ext cx="606425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g(x)</a:t>
                </a:r>
                <a:endParaRPr lang="ru-RU" sz="2000"/>
              </a:p>
            </p:txBody>
          </p:sp>
          <p:sp>
            <p:nvSpPr>
              <p:cNvPr id="64553" name="Text Box 41"/>
              <p:cNvSpPr txBox="1">
                <a:spLocks noChangeArrowheads="1"/>
              </p:cNvSpPr>
              <p:nvPr/>
            </p:nvSpPr>
            <p:spPr bwMode="auto">
              <a:xfrm>
                <a:off x="6227763" y="3573463"/>
                <a:ext cx="563562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f(x)</a:t>
                </a:r>
                <a:endParaRPr lang="ru-RU" sz="2000"/>
              </a:p>
            </p:txBody>
          </p:sp>
          <p:sp>
            <p:nvSpPr>
              <p:cNvPr id="64554" name="Text Box 42"/>
              <p:cNvSpPr txBox="1">
                <a:spLocks noChangeArrowheads="1"/>
              </p:cNvSpPr>
              <p:nvPr/>
            </p:nvSpPr>
            <p:spPr bwMode="auto">
              <a:xfrm>
                <a:off x="6208713" y="4075113"/>
                <a:ext cx="296862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a</a:t>
                </a:r>
                <a:endParaRPr lang="ru-RU" sz="2000"/>
              </a:p>
            </p:txBody>
          </p:sp>
          <p:sp>
            <p:nvSpPr>
              <p:cNvPr id="64555" name="Text Box 43"/>
              <p:cNvSpPr txBox="1">
                <a:spLocks noChangeArrowheads="1"/>
              </p:cNvSpPr>
              <p:nvPr/>
            </p:nvSpPr>
            <p:spPr bwMode="auto">
              <a:xfrm>
                <a:off x="7216775" y="4146550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b</a:t>
                </a:r>
                <a:endParaRPr lang="ru-RU" sz="2000"/>
              </a:p>
            </p:txBody>
          </p:sp>
          <p:sp>
            <p:nvSpPr>
              <p:cNvPr id="64556" name="Text Box 44"/>
              <p:cNvSpPr txBox="1">
                <a:spLocks noChangeArrowheads="1"/>
              </p:cNvSpPr>
              <p:nvPr/>
            </p:nvSpPr>
            <p:spPr bwMode="auto">
              <a:xfrm>
                <a:off x="5651500" y="1773238"/>
                <a:ext cx="239713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0</a:t>
                </a:r>
                <a:endParaRPr lang="ru-RU" sz="2000"/>
              </a:p>
            </p:txBody>
          </p:sp>
          <p:sp>
            <p:nvSpPr>
              <p:cNvPr id="64557" name="Text Box 45"/>
              <p:cNvSpPr txBox="1">
                <a:spLocks noChangeArrowheads="1"/>
              </p:cNvSpPr>
              <p:nvPr/>
            </p:nvSpPr>
            <p:spPr bwMode="auto">
              <a:xfrm>
                <a:off x="5703888" y="4075113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0</a:t>
                </a:r>
                <a:endParaRPr lang="ru-RU" sz="2000"/>
              </a:p>
            </p:txBody>
          </p:sp>
          <p:sp>
            <p:nvSpPr>
              <p:cNvPr id="64558" name="Line 46"/>
              <p:cNvSpPr>
                <a:spLocks noChangeShapeType="1"/>
              </p:cNvSpPr>
              <p:nvPr/>
            </p:nvSpPr>
            <p:spPr bwMode="auto">
              <a:xfrm>
                <a:off x="6300788" y="6597650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60" name="Line 48"/>
              <p:cNvSpPr>
                <a:spLocks noChangeShapeType="1"/>
              </p:cNvSpPr>
              <p:nvPr/>
            </p:nvSpPr>
            <p:spPr bwMode="auto">
              <a:xfrm flipV="1">
                <a:off x="5940425" y="5013325"/>
                <a:ext cx="0" cy="15843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63" name="Freeform 51"/>
              <p:cNvSpPr>
                <a:spLocks/>
              </p:cNvSpPr>
              <p:nvPr/>
            </p:nvSpPr>
            <p:spPr bwMode="auto">
              <a:xfrm>
                <a:off x="5435600" y="4868863"/>
                <a:ext cx="2160588" cy="1908175"/>
              </a:xfrm>
              <a:custGeom>
                <a:avLst/>
                <a:gdLst/>
                <a:ahLst/>
                <a:cxnLst>
                  <a:cxn ang="0">
                    <a:pos x="0" y="907"/>
                  </a:cxn>
                  <a:cxn ang="0">
                    <a:pos x="182" y="499"/>
                  </a:cxn>
                  <a:cxn ang="0">
                    <a:pos x="545" y="1134"/>
                  </a:cxn>
                  <a:cxn ang="0">
                    <a:pos x="817" y="907"/>
                  </a:cxn>
                  <a:cxn ang="0">
                    <a:pos x="953" y="227"/>
                  </a:cxn>
                  <a:cxn ang="0">
                    <a:pos x="1361" y="0"/>
                  </a:cxn>
                </a:cxnLst>
                <a:rect l="0" t="0" r="r" b="b"/>
                <a:pathLst>
                  <a:path w="1361" h="1202">
                    <a:moveTo>
                      <a:pt x="0" y="907"/>
                    </a:moveTo>
                    <a:cubicBezTo>
                      <a:pt x="45" y="684"/>
                      <a:pt x="91" y="461"/>
                      <a:pt x="182" y="499"/>
                    </a:cubicBezTo>
                    <a:cubicBezTo>
                      <a:pt x="273" y="537"/>
                      <a:pt x="439" y="1066"/>
                      <a:pt x="545" y="1134"/>
                    </a:cubicBezTo>
                    <a:cubicBezTo>
                      <a:pt x="651" y="1202"/>
                      <a:pt x="749" y="1058"/>
                      <a:pt x="817" y="907"/>
                    </a:cubicBezTo>
                    <a:cubicBezTo>
                      <a:pt x="885" y="756"/>
                      <a:pt x="862" y="378"/>
                      <a:pt x="953" y="227"/>
                    </a:cubicBezTo>
                    <a:cubicBezTo>
                      <a:pt x="1044" y="76"/>
                      <a:pt x="1202" y="38"/>
                      <a:pt x="136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64" name="Line 52"/>
              <p:cNvSpPr>
                <a:spLocks noChangeShapeType="1"/>
              </p:cNvSpPr>
              <p:nvPr/>
            </p:nvSpPr>
            <p:spPr bwMode="auto">
              <a:xfrm>
                <a:off x="7308850" y="4941888"/>
                <a:ext cx="0" cy="13668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65" name="Text Box 53"/>
              <p:cNvSpPr txBox="1">
                <a:spLocks noChangeArrowheads="1"/>
              </p:cNvSpPr>
              <p:nvPr/>
            </p:nvSpPr>
            <p:spPr bwMode="auto">
              <a:xfrm>
                <a:off x="5508625" y="5875338"/>
                <a:ext cx="576263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S1</a:t>
                </a:r>
                <a:endParaRPr lang="ru-RU" sz="2000"/>
              </a:p>
            </p:txBody>
          </p:sp>
          <p:sp>
            <p:nvSpPr>
              <p:cNvPr id="64566" name="Text Box 54"/>
              <p:cNvSpPr txBox="1">
                <a:spLocks noChangeArrowheads="1"/>
              </p:cNvSpPr>
              <p:nvPr/>
            </p:nvSpPr>
            <p:spPr bwMode="auto">
              <a:xfrm>
                <a:off x="6156325" y="6237288"/>
                <a:ext cx="452438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S2</a:t>
                </a:r>
                <a:endParaRPr lang="ru-RU" sz="2000"/>
              </a:p>
            </p:txBody>
          </p:sp>
          <p:sp>
            <p:nvSpPr>
              <p:cNvPr id="64567" name="Text Box 55"/>
              <p:cNvSpPr txBox="1">
                <a:spLocks noChangeArrowheads="1"/>
              </p:cNvSpPr>
              <p:nvPr/>
            </p:nvSpPr>
            <p:spPr bwMode="auto">
              <a:xfrm>
                <a:off x="6804025" y="5586413"/>
                <a:ext cx="576263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S3</a:t>
                </a:r>
                <a:endParaRPr lang="ru-RU" sz="2000"/>
              </a:p>
            </p:txBody>
          </p:sp>
          <p:sp>
            <p:nvSpPr>
              <p:cNvPr id="64568" name="Text Box 56"/>
              <p:cNvSpPr txBox="1">
                <a:spLocks noChangeArrowheads="1"/>
              </p:cNvSpPr>
              <p:nvPr/>
            </p:nvSpPr>
            <p:spPr bwMode="auto">
              <a:xfrm>
                <a:off x="5292725" y="6237288"/>
                <a:ext cx="493713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a</a:t>
                </a:r>
                <a:endParaRPr lang="ru-RU" sz="2000"/>
              </a:p>
            </p:txBody>
          </p:sp>
          <p:sp>
            <p:nvSpPr>
              <p:cNvPr id="64569" name="Text Box 57"/>
              <p:cNvSpPr txBox="1">
                <a:spLocks noChangeArrowheads="1"/>
              </p:cNvSpPr>
              <p:nvPr/>
            </p:nvSpPr>
            <p:spPr bwMode="auto">
              <a:xfrm>
                <a:off x="7216775" y="6234113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b</a:t>
                </a:r>
                <a:endParaRPr lang="ru-RU" sz="2000"/>
              </a:p>
            </p:txBody>
          </p:sp>
          <p:sp>
            <p:nvSpPr>
              <p:cNvPr id="64570" name="Text Box 58"/>
              <p:cNvSpPr txBox="1">
                <a:spLocks noChangeArrowheads="1"/>
              </p:cNvSpPr>
              <p:nvPr/>
            </p:nvSpPr>
            <p:spPr bwMode="auto">
              <a:xfrm>
                <a:off x="5919788" y="4867275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y</a:t>
                </a:r>
                <a:endParaRPr lang="ru-RU" sz="2000"/>
              </a:p>
            </p:txBody>
          </p:sp>
          <p:sp>
            <p:nvSpPr>
              <p:cNvPr id="64571" name="Text Box 59"/>
              <p:cNvSpPr txBox="1">
                <a:spLocks noChangeArrowheads="1"/>
              </p:cNvSpPr>
              <p:nvPr/>
            </p:nvSpPr>
            <p:spPr bwMode="auto">
              <a:xfrm>
                <a:off x="7504113" y="5946775"/>
                <a:ext cx="311150" cy="39687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342900" indent="-342900">
                  <a:buFontTx/>
                  <a:buNone/>
                </a:pPr>
                <a:r>
                  <a:rPr lang="en-US" sz="2000"/>
                  <a:t>x</a:t>
                </a:r>
                <a:endParaRPr lang="ru-RU" sz="20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227013"/>
            <a:ext cx="7477125" cy="465137"/>
          </a:xfrm>
        </p:spPr>
        <p:txBody>
          <a:bodyPr/>
          <a:lstStyle/>
          <a:p>
            <a:r>
              <a:rPr lang="ru-RU" sz="3600"/>
              <a:t>Пример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908050"/>
            <a:ext cx="7332663" cy="5949950"/>
          </a:xfrm>
        </p:spPr>
        <p:txBody>
          <a:bodyPr/>
          <a:lstStyle/>
          <a:p>
            <a:pPr marL="533400" indent="-533400">
              <a:buFontTx/>
              <a:buNone/>
            </a:pPr>
            <a:r>
              <a:rPr lang="ru-RU" sz="2400">
                <a:solidFill>
                  <a:schemeClr val="folHlink"/>
                </a:solidFill>
                <a:latin typeface="Times New Roman" pitchFamily="18" charset="0"/>
              </a:rPr>
              <a:t>Задача:</a:t>
            </a:r>
            <a:r>
              <a:rPr lang="ru-RU" sz="1800">
                <a:solidFill>
                  <a:srgbClr val="309E6C"/>
                </a:solidFill>
                <a:latin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</a:rPr>
              <a:t>Вычислить</a:t>
            </a:r>
            <a:r>
              <a:rPr lang="ru-RU" sz="1800">
                <a:latin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</a:rPr>
              <a:t>площадь фигуры , ограниченной линиями</a:t>
            </a: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18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ru-RU" sz="2000">
                <a:latin typeface="Times New Roman" pitchFamily="18" charset="0"/>
              </a:rPr>
              <a:t>Строим графики данных функций.</a:t>
            </a: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en-US" sz="2000">
              <a:latin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  <a:p>
            <a:pPr marL="533400" indent="-533400"/>
            <a:endParaRPr lang="ru-RU" sz="2000">
              <a:latin typeface="Times New Roman" pitchFamily="18" charset="0"/>
            </a:endParaRPr>
          </a:p>
          <a:p>
            <a:pPr marL="533400" indent="-533400"/>
            <a:endParaRPr lang="ru-RU" sz="2000">
              <a:latin typeface="Times New Roman" pitchFamily="18" charset="0"/>
            </a:endParaRPr>
          </a:p>
          <a:p>
            <a:pPr marL="533400" indent="-533400">
              <a:buFontTx/>
              <a:buNone/>
            </a:pPr>
            <a:endParaRPr lang="ru-RU" sz="2000">
              <a:latin typeface="Times New Roman" pitchFamily="18" charset="0"/>
            </a:endParaRPr>
          </a:p>
        </p:txBody>
      </p:sp>
      <p:graphicFrame>
        <p:nvGraphicFramePr>
          <p:cNvPr id="54287" name="Object 15"/>
          <p:cNvGraphicFramePr>
            <a:graphicFrameLocks noChangeAspect="1"/>
          </p:cNvGraphicFramePr>
          <p:nvPr>
            <p:ph sz="quarter" idx="2"/>
          </p:nvPr>
        </p:nvGraphicFramePr>
        <p:xfrm>
          <a:off x="2195513" y="1268413"/>
          <a:ext cx="2151062" cy="361950"/>
        </p:xfrm>
        <a:graphic>
          <a:graphicData uri="http://schemas.openxmlformats.org/presentationml/2006/ole">
            <p:oleObj spid="_x0000_s54287" name="Формула" r:id="rId3" imgW="1358640" imgH="228600" progId="Equation.3">
              <p:embed/>
            </p:oleObj>
          </a:graphicData>
        </a:graphic>
      </p:graphicFrame>
      <p:graphicFrame>
        <p:nvGraphicFramePr>
          <p:cNvPr id="54301" name="Object 29"/>
          <p:cNvGraphicFramePr>
            <a:graphicFrameLocks noChangeAspect="1"/>
          </p:cNvGraphicFramePr>
          <p:nvPr>
            <p:ph sz="quarter" idx="3"/>
          </p:nvPr>
        </p:nvGraphicFramePr>
        <p:xfrm>
          <a:off x="971550" y="2276475"/>
          <a:ext cx="6696075" cy="3240088"/>
        </p:xfrm>
        <a:graphic>
          <a:graphicData uri="http://schemas.openxmlformats.org/presentationml/2006/ole">
            <p:oleObj spid="_x0000_s54301" name="Mathcad" r:id="rId4" imgW="7534440" imgH="4915080" progId="Mathcad">
              <p:embed/>
            </p:oleObj>
          </a:graphicData>
        </a:graphic>
      </p:graphicFrame>
      <p:graphicFrame>
        <p:nvGraphicFramePr>
          <p:cNvPr id="54302" name="Object 30"/>
          <p:cNvGraphicFramePr>
            <a:graphicFrameLocks noChangeAspect="1"/>
          </p:cNvGraphicFramePr>
          <p:nvPr/>
        </p:nvGraphicFramePr>
        <p:xfrm>
          <a:off x="900113" y="2276475"/>
          <a:ext cx="6191250" cy="3243263"/>
        </p:xfrm>
        <a:graphic>
          <a:graphicData uri="http://schemas.openxmlformats.org/presentationml/2006/ole">
            <p:oleObj spid="_x0000_s54302" name="Точечный рисунок" r:id="rId5" imgW="2419048" imgH="1580952" progId="Paint.Picture">
              <p:embed/>
            </p:oleObj>
          </a:graphicData>
        </a:graphic>
      </p:graphicFrame>
      <p:sp>
        <p:nvSpPr>
          <p:cNvPr id="54304" name="Line 32"/>
          <p:cNvSpPr>
            <a:spLocks noChangeShapeType="1"/>
          </p:cNvSpPr>
          <p:nvPr/>
        </p:nvSpPr>
        <p:spPr bwMode="auto">
          <a:xfrm>
            <a:off x="5435600" y="3789363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4335463" y="3354388"/>
            <a:ext cx="3683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A</a:t>
            </a:r>
            <a:endParaRPr lang="ru-RU" sz="2000"/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5487988" y="3425825"/>
            <a:ext cx="35401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B</a:t>
            </a:r>
            <a:endParaRPr lang="ru-RU" sz="2000"/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4408488" y="4578350"/>
            <a:ext cx="3683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O</a:t>
            </a:r>
            <a:endParaRPr lang="ru-RU" sz="2000"/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5416550" y="4578350"/>
            <a:ext cx="35401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C</a:t>
            </a:r>
            <a:endParaRPr lang="ru-RU" sz="2000"/>
          </a:p>
        </p:txBody>
      </p:sp>
      <p:sp>
        <p:nvSpPr>
          <p:cNvPr id="54311" name="Text Box 39"/>
          <p:cNvSpPr txBox="1">
            <a:spLocks noChangeArrowheads="1"/>
          </p:cNvSpPr>
          <p:nvPr/>
        </p:nvSpPr>
        <p:spPr bwMode="auto">
          <a:xfrm>
            <a:off x="4984750" y="4578350"/>
            <a:ext cx="3683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D</a:t>
            </a:r>
            <a:endParaRPr lang="ru-RU" sz="2000"/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5343525" y="4938713"/>
            <a:ext cx="3111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None/>
            </a:pPr>
            <a:r>
              <a:rPr lang="en-US" sz="2000"/>
              <a:t>4</a:t>
            </a: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1170</TotalTime>
  <Words>776</Words>
  <Application>Microsoft PowerPoint</Application>
  <PresentationFormat>Экран (4:3)</PresentationFormat>
  <Paragraphs>152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PMingLiU</vt:lpstr>
      <vt:lpstr>Times New Roman</vt:lpstr>
      <vt:lpstr>Wingdings</vt:lpstr>
      <vt:lpstr>Кимоно</vt:lpstr>
      <vt:lpstr>Microsoft Equation 3.0</vt:lpstr>
      <vt:lpstr>Mathcad Document</vt:lpstr>
      <vt:lpstr>Точечный рисунок</vt:lpstr>
      <vt:lpstr>Слайд 1</vt:lpstr>
      <vt:lpstr>Содержание</vt:lpstr>
      <vt:lpstr>Проблемная задача</vt:lpstr>
      <vt:lpstr>Ход работы:</vt:lpstr>
      <vt:lpstr>Определение </vt:lpstr>
      <vt:lpstr>Примеры</vt:lpstr>
      <vt:lpstr>Алгоритм нахождения площади фигуры</vt:lpstr>
      <vt:lpstr>Формулы для нахождения площади различных фигур </vt:lpstr>
      <vt:lpstr>Пример</vt:lpstr>
      <vt:lpstr>Слайд 10</vt:lpstr>
      <vt:lpstr>ЗАДАНИЯ НА ”3”</vt:lpstr>
      <vt:lpstr>ЗАДАНИЯ НА ”4”</vt:lpstr>
      <vt:lpstr>ЗАДАНИЯ НА ”5”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ED</dc:creator>
  <cp:lastModifiedBy>7a</cp:lastModifiedBy>
  <cp:revision>48</cp:revision>
  <dcterms:created xsi:type="dcterms:W3CDTF">2003-12-12T09:12:19Z</dcterms:created>
  <dcterms:modified xsi:type="dcterms:W3CDTF">2015-04-24T06:19:15Z</dcterms:modified>
</cp:coreProperties>
</file>