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62" r:id="rId4"/>
    <p:sldId id="285" r:id="rId5"/>
    <p:sldId id="286" r:id="rId6"/>
    <p:sldId id="287" r:id="rId7"/>
    <p:sldId id="292" r:id="rId8"/>
    <p:sldId id="293" r:id="rId9"/>
    <p:sldId id="279" r:id="rId10"/>
    <p:sldId id="266" r:id="rId11"/>
    <p:sldId id="267" r:id="rId12"/>
    <p:sldId id="288" r:id="rId13"/>
    <p:sldId id="297" r:id="rId14"/>
    <p:sldId id="295" r:id="rId15"/>
    <p:sldId id="296" r:id="rId16"/>
    <p:sldId id="298" r:id="rId17"/>
    <p:sldId id="289" r:id="rId18"/>
    <p:sldId id="272" r:id="rId19"/>
    <p:sldId id="281" r:id="rId20"/>
    <p:sldId id="274" r:id="rId21"/>
    <p:sldId id="282" r:id="rId22"/>
    <p:sldId id="291" r:id="rId23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66"/>
    <a:srgbClr val="663300"/>
    <a:srgbClr val="990099"/>
    <a:srgbClr val="CC3300"/>
    <a:srgbClr val="000066"/>
    <a:srgbClr val="660033"/>
    <a:srgbClr val="CCFFCC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38" autoAdjust="0"/>
    <p:restoredTop sz="94660"/>
  </p:normalViewPr>
  <p:slideViewPr>
    <p:cSldViewPr>
      <p:cViewPr>
        <p:scale>
          <a:sx n="97" d="100"/>
          <a:sy n="97" d="100"/>
        </p:scale>
        <p:origin x="-114" y="-75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Relationship Id="rId6" Type="http://schemas.openxmlformats.org/officeDocument/2006/relationships/image" Target="../media/image53.wmf"/><Relationship Id="rId5" Type="http://schemas.openxmlformats.org/officeDocument/2006/relationships/image" Target="../media/image52.wmf"/><Relationship Id="rId4" Type="http://schemas.openxmlformats.org/officeDocument/2006/relationships/image" Target="../media/image51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image" Target="../media/image12.wmf"/><Relationship Id="rId7" Type="http://schemas.openxmlformats.org/officeDocument/2006/relationships/image" Target="../media/image16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7" Type="http://schemas.openxmlformats.org/officeDocument/2006/relationships/image" Target="../media/image26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6" Type="http://schemas.openxmlformats.org/officeDocument/2006/relationships/image" Target="../media/image47.wmf"/><Relationship Id="rId5" Type="http://schemas.openxmlformats.org/officeDocument/2006/relationships/image" Target="../media/image46.wmf"/><Relationship Id="rId4" Type="http://schemas.openxmlformats.org/officeDocument/2006/relationships/image" Target="../media/image4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285F0-EDA1-4C98-8AC6-429F0F0C48A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82043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0B83E8-F175-4983-8D68-12DAF995C32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2477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6AA0A7-809A-4B37-981E-83623C05910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88150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200150"/>
            <a:ext cx="4038600" cy="16394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2953942"/>
            <a:ext cx="4038600" cy="16406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32E91A-02AC-4D0C-83D7-4BD96CFA221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475537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4038600" cy="16394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200150"/>
            <a:ext cx="4038600" cy="16394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2953942"/>
            <a:ext cx="4038600" cy="16406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2953942"/>
            <a:ext cx="4038600" cy="16406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54F34B-D22C-455D-9225-0785862074A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94003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77BBEA-8213-457D-A587-A41BDA4125A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01592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3B824A-8A01-4F26-8B5A-5E286B0D721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7135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71A959-C4FB-4200-997D-5DB1FB147B9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3129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0ABA9E-DEF9-4919-922D-35A3796E60C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84733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93981B-7D15-4B1B-8D1A-47C1E9B6B44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56061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F9DD1E-01E2-4C58-A3B5-71DD94121D7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7793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8C1AA8-9D18-4BE6-A8A9-5A4F810903E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18555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422178-87BB-4B06-AB03-B9AE04A36B7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22648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90C978-8BE7-4947-826C-0D5D8C22EDA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77199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ECFF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3"/>
            <a:ext cx="213360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F1005D8-D5A0-44CA-8064-B745C50F766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hyperlink" Target="http://cs10098.vkontakte.ru/u378244/-14/x_26bd066e.jpg" TargetMode="External"/><Relationship Id="rId7" Type="http://schemas.openxmlformats.org/officeDocument/2006/relationships/oleObject" Target="../embeddings/oleObject30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33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slide" Target="slide2.xml"/><Relationship Id="rId4" Type="http://schemas.openxmlformats.org/officeDocument/2006/relationships/image" Target="../media/image34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cs10098.vkontakte.ru/u378244/-14/x_26bd066e.jpg" TargetMode="Externa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13" Type="http://schemas.openxmlformats.org/officeDocument/2006/relationships/oleObject" Target="../embeddings/oleObject38.bin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4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3.wmf"/><Relationship Id="rId11" Type="http://schemas.openxmlformats.org/officeDocument/2006/relationships/oleObject" Target="../embeddings/oleObject37.bin"/><Relationship Id="rId5" Type="http://schemas.openxmlformats.org/officeDocument/2006/relationships/oleObject" Target="../embeddings/oleObject34.bin"/><Relationship Id="rId10" Type="http://schemas.openxmlformats.org/officeDocument/2006/relationships/image" Target="../media/image45.wmf"/><Relationship Id="rId4" Type="http://schemas.openxmlformats.org/officeDocument/2006/relationships/image" Target="../media/image42.wmf"/><Relationship Id="rId9" Type="http://schemas.openxmlformats.org/officeDocument/2006/relationships/oleObject" Target="../embeddings/oleObject36.bin"/><Relationship Id="rId14" Type="http://schemas.openxmlformats.org/officeDocument/2006/relationships/image" Target="../media/image47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oleObject" Target="../embeddings/oleObject44.bin"/><Relationship Id="rId3" Type="http://schemas.openxmlformats.org/officeDocument/2006/relationships/oleObject" Target="../embeddings/oleObject39.bin"/><Relationship Id="rId7" Type="http://schemas.openxmlformats.org/officeDocument/2006/relationships/oleObject" Target="../embeddings/oleObject41.bin"/><Relationship Id="rId12" Type="http://schemas.openxmlformats.org/officeDocument/2006/relationships/image" Target="../media/image5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9.wmf"/><Relationship Id="rId11" Type="http://schemas.openxmlformats.org/officeDocument/2006/relationships/oleObject" Target="../embeddings/oleObject43.bin"/><Relationship Id="rId5" Type="http://schemas.openxmlformats.org/officeDocument/2006/relationships/oleObject" Target="../embeddings/oleObject40.bin"/><Relationship Id="rId10" Type="http://schemas.openxmlformats.org/officeDocument/2006/relationships/image" Target="../media/image51.wmf"/><Relationship Id="rId4" Type="http://schemas.openxmlformats.org/officeDocument/2006/relationships/image" Target="../media/image48.wmf"/><Relationship Id="rId9" Type="http://schemas.openxmlformats.org/officeDocument/2006/relationships/oleObject" Target="../embeddings/oleObject42.bin"/><Relationship Id="rId14" Type="http://schemas.openxmlformats.org/officeDocument/2006/relationships/image" Target="../media/image53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1.xml"/><Relationship Id="rId5" Type="http://schemas.openxmlformats.org/officeDocument/2006/relationships/slide" Target="slide17.xml"/><Relationship Id="rId4" Type="http://schemas.openxmlformats.org/officeDocument/2006/relationships/slide" Target="slide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8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7.wmf"/><Relationship Id="rId20" Type="http://schemas.openxmlformats.org/officeDocument/2006/relationships/image" Target="../media/image9.jpeg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4.wmf"/><Relationship Id="rId19" Type="http://schemas.openxmlformats.org/officeDocument/2006/relationships/hyperlink" Target="http://cs10098.vkontakte.ru/u378244/-14/x_26bd066e.jpg" TargetMode="External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oleObject" Target="../embeddings/oleObject14.bin"/><Relationship Id="rId18" Type="http://schemas.openxmlformats.org/officeDocument/2006/relationships/image" Target="../media/image17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4.wmf"/><Relationship Id="rId17" Type="http://schemas.openxmlformats.org/officeDocument/2006/relationships/oleObject" Target="../embeddings/oleObject16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16.wmf"/><Relationship Id="rId20" Type="http://schemas.openxmlformats.org/officeDocument/2006/relationships/image" Target="../media/image9.jpeg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5" Type="http://schemas.openxmlformats.org/officeDocument/2006/relationships/oleObject" Target="../embeddings/oleObject15.bin"/><Relationship Id="rId10" Type="http://schemas.openxmlformats.org/officeDocument/2006/relationships/image" Target="../media/image13.wmf"/><Relationship Id="rId19" Type="http://schemas.openxmlformats.org/officeDocument/2006/relationships/hyperlink" Target="http://cs10098.vkontakte.ru/u378244/-14/x_26bd066e.jpg" TargetMode="External"/><Relationship Id="rId4" Type="http://schemas.openxmlformats.org/officeDocument/2006/relationships/image" Target="../media/image10.wmf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15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oleObject" Target="../embeddings/oleObject17.bin"/><Relationship Id="rId7" Type="http://schemas.openxmlformats.org/officeDocument/2006/relationships/hyperlink" Target="http://cs10098.vkontakte.ru/u378244/-14/x_26bd066e.jpg" TargetMode="Externa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18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oleObject" Target="../embeddings/oleObject23.bin"/><Relationship Id="rId18" Type="http://schemas.openxmlformats.org/officeDocument/2006/relationships/image" Target="../media/image26.wmf"/><Relationship Id="rId3" Type="http://schemas.openxmlformats.org/officeDocument/2006/relationships/hyperlink" Target="http://cs10098.vkontakte.ru/u378244/-14/x_26bd066e.jpg" TargetMode="External"/><Relationship Id="rId7" Type="http://schemas.openxmlformats.org/officeDocument/2006/relationships/oleObject" Target="../embeddings/oleObject20.bin"/><Relationship Id="rId12" Type="http://schemas.openxmlformats.org/officeDocument/2006/relationships/image" Target="../media/image23.wmf"/><Relationship Id="rId17" Type="http://schemas.openxmlformats.org/officeDocument/2006/relationships/oleObject" Target="../embeddings/oleObject25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25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20.wmf"/><Relationship Id="rId11" Type="http://schemas.openxmlformats.org/officeDocument/2006/relationships/oleObject" Target="../embeddings/oleObject22.bin"/><Relationship Id="rId5" Type="http://schemas.openxmlformats.org/officeDocument/2006/relationships/oleObject" Target="../embeddings/oleObject19.bin"/><Relationship Id="rId15" Type="http://schemas.openxmlformats.org/officeDocument/2006/relationships/oleObject" Target="../embeddings/oleObject24.bin"/><Relationship Id="rId10" Type="http://schemas.openxmlformats.org/officeDocument/2006/relationships/image" Target="../media/image22.wmf"/><Relationship Id="rId4" Type="http://schemas.openxmlformats.org/officeDocument/2006/relationships/image" Target="../media/image9.jpeg"/><Relationship Id="rId9" Type="http://schemas.openxmlformats.org/officeDocument/2006/relationships/oleObject" Target="../embeddings/oleObject21.bin"/><Relationship Id="rId14" Type="http://schemas.openxmlformats.org/officeDocument/2006/relationships/image" Target="../media/image24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hyperlink" Target="http://cs10098.vkontakte.ru/u378244/-14/x_26bd066e.jpg" TargetMode="External"/><Relationship Id="rId7" Type="http://schemas.openxmlformats.org/officeDocument/2006/relationships/oleObject" Target="../embeddings/oleObject2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26.bin"/><Relationship Id="rId10" Type="http://schemas.openxmlformats.org/officeDocument/2006/relationships/image" Target="../media/image29.emf"/><Relationship Id="rId4" Type="http://schemas.openxmlformats.org/officeDocument/2006/relationships/image" Target="../media/image9.jpeg"/><Relationship Id="rId9" Type="http://schemas.openxmlformats.org/officeDocument/2006/relationships/oleObject" Target="../embeddings/oleObject28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84438" y="3543300"/>
            <a:ext cx="6400800" cy="1314450"/>
          </a:xfrm>
        </p:spPr>
        <p:txBody>
          <a:bodyPr/>
          <a:lstStyle/>
          <a:p>
            <a:pPr eaLnBrk="1" hangingPunct="1"/>
            <a:r>
              <a:rPr lang="ru-RU" altLang="ru-RU" smtClean="0">
                <a:solidFill>
                  <a:schemeClr val="accent2"/>
                </a:solidFill>
              </a:rPr>
              <a:t>                             </a:t>
            </a:r>
          </a:p>
        </p:txBody>
      </p:sp>
      <p:sp>
        <p:nvSpPr>
          <p:cNvPr id="2052" name="Rectangle 7"/>
          <p:cNvSpPr>
            <a:spLocks noChangeArrowheads="1"/>
          </p:cNvSpPr>
          <p:nvPr/>
        </p:nvSpPr>
        <p:spPr bwMode="auto">
          <a:xfrm>
            <a:off x="2843808" y="3075806"/>
            <a:ext cx="604867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 smtClean="0">
                <a:solidFill>
                  <a:schemeClr val="accent2"/>
                </a:solidFill>
              </a:rPr>
              <a:t>Автор – разработчик: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 smtClean="0">
                <a:solidFill>
                  <a:schemeClr val="accent2"/>
                </a:solidFill>
              </a:rPr>
              <a:t>Захарова Т.Н., учитель математики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 smtClean="0">
                <a:solidFill>
                  <a:schemeClr val="accent2"/>
                </a:solidFill>
              </a:rPr>
              <a:t>МБОУ СШ №16 </a:t>
            </a:r>
            <a:r>
              <a:rPr lang="ru-RU" altLang="ru-RU" sz="2000" dirty="0" err="1" smtClean="0">
                <a:solidFill>
                  <a:schemeClr val="accent2"/>
                </a:solidFill>
              </a:rPr>
              <a:t>г.Павлово</a:t>
            </a:r>
            <a:r>
              <a:rPr lang="ru-RU" altLang="ru-RU" sz="2000" dirty="0" smtClean="0">
                <a:solidFill>
                  <a:schemeClr val="accent2"/>
                </a:solidFill>
              </a:rPr>
              <a:t>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 smtClean="0">
                <a:solidFill>
                  <a:schemeClr val="accent2"/>
                </a:solidFill>
              </a:rPr>
              <a:t>Нижегородской области</a:t>
            </a:r>
            <a:endParaRPr lang="ru-RU" altLang="ru-RU" sz="2000" dirty="0">
              <a:solidFill>
                <a:schemeClr val="accent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7544" y="483518"/>
            <a:ext cx="82809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993366"/>
                </a:solidFill>
              </a:rPr>
              <a:t>Презентация к уроку по учебному предмету «Математика» в 6-м классе на тему «Сложение и вычитание дробей с разными знаменателями»</a:t>
            </a:r>
          </a:p>
          <a:p>
            <a:pPr algn="ctr"/>
            <a:r>
              <a:rPr lang="ru-RU" sz="3200" b="1" dirty="0" smtClean="0">
                <a:solidFill>
                  <a:srgbClr val="993366"/>
                </a:solidFill>
              </a:rPr>
              <a:t> </a:t>
            </a:r>
            <a:r>
              <a:rPr lang="ru-RU" sz="2800" b="1" dirty="0" smtClean="0">
                <a:solidFill>
                  <a:srgbClr val="993366"/>
                </a:solidFill>
              </a:rPr>
              <a:t>(учебник под редакцией </a:t>
            </a:r>
            <a:r>
              <a:rPr lang="ru-RU" sz="2800" b="1" dirty="0" err="1" smtClean="0">
                <a:solidFill>
                  <a:srgbClr val="993366"/>
                </a:solidFill>
              </a:rPr>
              <a:t>А.Г.Мерзляка</a:t>
            </a:r>
            <a:r>
              <a:rPr lang="ru-RU" sz="2800" b="1" dirty="0" smtClean="0">
                <a:solidFill>
                  <a:srgbClr val="993366"/>
                </a:solidFill>
              </a:rPr>
              <a:t>)</a:t>
            </a:r>
            <a:endParaRPr lang="ru-RU" sz="2800" b="1" dirty="0">
              <a:solidFill>
                <a:srgbClr val="99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4073" y="897731"/>
            <a:ext cx="8567737" cy="4313237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altLang="ru-RU" sz="25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дополнить известный алгоритм, чтобы можно было по нему выполнить сложение и вычитание дробей с разными знаменателям, и показать на предложенных примерах, как он действует. </a:t>
            </a:r>
          </a:p>
        </p:txBody>
      </p:sp>
      <p:sp>
        <p:nvSpPr>
          <p:cNvPr id="11267" name="Rectangle 6"/>
          <p:cNvSpPr>
            <a:spLocks noChangeArrowheads="1"/>
          </p:cNvSpPr>
          <p:nvPr/>
        </p:nvSpPr>
        <p:spPr bwMode="auto">
          <a:xfrm>
            <a:off x="1403350" y="2592388"/>
            <a:ext cx="2016125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 </a:t>
            </a:r>
            <a:endParaRPr lang="ru-RU" altLang="ru-RU" sz="2400">
              <a:solidFill>
                <a:srgbClr val="99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70" name="Picture 14" descr="Картинка 15 из 104515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489325"/>
            <a:ext cx="2592387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11698" y="293916"/>
            <a:ext cx="439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993366"/>
                </a:solidFill>
              </a:rPr>
              <a:t>Задание в группах:</a:t>
            </a:r>
            <a:endParaRPr lang="ru-RU" sz="2800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8695491"/>
              </p:ext>
            </p:extLst>
          </p:nvPr>
        </p:nvGraphicFramePr>
        <p:xfrm>
          <a:off x="26988" y="2592388"/>
          <a:ext cx="2947987" cy="1296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3" name="Формула" r:id="rId5" imgW="507960" imgH="393480" progId="Equation.3">
                  <p:embed/>
                </p:oleObj>
              </mc:Choice>
              <mc:Fallback>
                <p:oleObj name="Формула" r:id="rId5" imgW="507960" imgH="393480" progId="Equation.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88" y="2592388"/>
                        <a:ext cx="2947987" cy="1296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0134276"/>
              </p:ext>
            </p:extLst>
          </p:nvPr>
        </p:nvGraphicFramePr>
        <p:xfrm>
          <a:off x="4102100" y="2647950"/>
          <a:ext cx="1590675" cy="126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4" name="Формула" r:id="rId7" imgW="495000" imgH="393480" progId="Equation.3">
                  <p:embed/>
                </p:oleObj>
              </mc:Choice>
              <mc:Fallback>
                <p:oleObj name="Формула" r:id="rId7" imgW="495000" imgH="393480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2100" y="2647950"/>
                        <a:ext cx="1590675" cy="1263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17513" y="331788"/>
            <a:ext cx="8362950" cy="115984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ru-RU" altLang="ru-RU" sz="700" dirty="0" smtClean="0"/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altLang="ru-RU" sz="2800" b="1" dirty="0" smtClean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Алгоритм сложения (вычитания) дробей с разными знаменателями</a:t>
            </a:r>
            <a:endParaRPr lang="ru-RU" altLang="ru-RU" sz="2800" b="1" i="1" dirty="0" smtClean="0">
              <a:solidFill>
                <a:srgbClr val="993366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alt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altLang="ru-RU" sz="1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alt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alt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alt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alt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alt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ru-RU" alt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alt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alt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292" name="Object 6"/>
          <p:cNvGraphicFramePr>
            <a:graphicFrameLocks noChangeAspect="1"/>
          </p:cNvGraphicFramePr>
          <p:nvPr/>
        </p:nvGraphicFramePr>
        <p:xfrm>
          <a:off x="4538663" y="2503488"/>
          <a:ext cx="114300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3" name="Формула" r:id="rId3" imgW="114151" imgH="215619" progId="Equation.3">
                  <p:embed/>
                </p:oleObj>
              </mc:Choice>
              <mc:Fallback>
                <p:oleObj name="Формула" r:id="rId3" imgW="114151" imgH="215619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8663" y="2503488"/>
                        <a:ext cx="114300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79832" y="2139702"/>
            <a:ext cx="8451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dirty="0" smtClean="0">
                <a:solidFill>
                  <a:srgbClr val="000066"/>
                </a:solidFill>
              </a:rPr>
              <a:t>2.</a:t>
            </a:r>
            <a:r>
              <a:rPr lang="ru-RU" altLang="ru-RU" i="1" dirty="0" smtClean="0">
                <a:solidFill>
                  <a:srgbClr val="000066"/>
                </a:solidFill>
              </a:rPr>
              <a:t> </a:t>
            </a:r>
            <a:r>
              <a:rPr lang="ru-RU" altLang="ru-RU" dirty="0" smtClean="0">
                <a:solidFill>
                  <a:srgbClr val="000066"/>
                </a:solidFill>
              </a:rPr>
              <a:t>Сложить (или вычесть) числители и записать ответ в числитель суммы (или разности)</a:t>
            </a:r>
          </a:p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74975" y="3052290"/>
            <a:ext cx="8307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>
                <a:solidFill>
                  <a:srgbClr val="000066"/>
                </a:solidFill>
              </a:rPr>
              <a:t>3</a:t>
            </a:r>
            <a:r>
              <a:rPr lang="ru-RU" altLang="ru-RU" dirty="0" smtClean="0">
                <a:solidFill>
                  <a:srgbClr val="000066"/>
                </a:solidFill>
              </a:rPr>
              <a:t>. Знаменатель оставить без изменения, записав его в знаменатель </a:t>
            </a:r>
            <a:endParaRPr lang="ru-RU" altLang="ru-RU" dirty="0">
              <a:solidFill>
                <a:srgbClr val="000066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8561" y="3723878"/>
            <a:ext cx="7875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dirty="0" smtClean="0">
                <a:solidFill>
                  <a:srgbClr val="000066"/>
                </a:solidFill>
              </a:rPr>
              <a:t>4. Если возможно, сократить полученную дробь или выделить из нее целую часть</a:t>
            </a:r>
          </a:p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374975" y="1409287"/>
            <a:ext cx="8451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dirty="0" smtClean="0">
                <a:solidFill>
                  <a:srgbClr val="000066"/>
                </a:solidFill>
              </a:rPr>
              <a:t>1.</a:t>
            </a:r>
            <a:r>
              <a:rPr lang="ru-RU" altLang="ru-RU" i="1" dirty="0" smtClean="0">
                <a:solidFill>
                  <a:srgbClr val="000066"/>
                </a:solidFill>
              </a:rPr>
              <a:t> </a:t>
            </a:r>
            <a:r>
              <a:rPr lang="ru-RU" altLang="ru-RU" dirty="0" smtClean="0">
                <a:solidFill>
                  <a:srgbClr val="000066"/>
                </a:solidFill>
              </a:rPr>
              <a:t>Привести дроби к общему знаменателю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81000" y="1485900"/>
          <a:ext cx="8001000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4" name="Формула" r:id="rId3" imgW="1447560" imgH="419040" progId="Equation.3">
                  <p:embed/>
                </p:oleObj>
              </mc:Choice>
              <mc:Fallback>
                <p:oleObj name="Формула" r:id="rId3" imgW="1447560" imgH="4190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485900"/>
                        <a:ext cx="8001000" cy="205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9512" y="331788"/>
            <a:ext cx="8362950" cy="1159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lnSpc>
                <a:spcPct val="80000"/>
              </a:lnSpc>
              <a:defRPr/>
            </a:pPr>
            <a:endParaRPr lang="ru-RU" altLang="ru-RU" sz="700" kern="0" dirty="0" smtClean="0"/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altLang="ru-RU" kern="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altLang="ru-RU" b="1" kern="0" dirty="0" smtClean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Образец записи</a:t>
            </a:r>
            <a:endParaRPr lang="ru-RU" altLang="ru-RU" b="1" i="1" kern="0" dirty="0" smtClean="0">
              <a:solidFill>
                <a:srgbClr val="993366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altLang="ru-RU" sz="1100" kern="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altLang="ru-RU" sz="1800" kern="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altLang="ru-RU" sz="1600" kern="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altLang="ru-RU" sz="1600" kern="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altLang="ru-RU" sz="1600" kern="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altLang="ru-RU" sz="1600" kern="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altLang="ru-RU" sz="1600" kern="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ru-RU" altLang="ru-RU" sz="1600" kern="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altLang="ru-RU" sz="1600" kern="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altLang="ru-RU" sz="1600" kern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в начало 3">
            <a:hlinkClick r:id="rId5" action="ppaction://hlinksldjump" highlightClick="1"/>
          </p:cNvPr>
          <p:cNvSpPr/>
          <p:nvPr/>
        </p:nvSpPr>
        <p:spPr>
          <a:xfrm>
            <a:off x="8001024" y="4554155"/>
            <a:ext cx="857256" cy="428628"/>
          </a:xfrm>
          <a:prstGeom prst="actionButtonBeginning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57224" y="1928808"/>
            <a:ext cx="3000396" cy="139304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7/12 - 3/8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428596" y="857238"/>
            <a:ext cx="3929090" cy="107157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 11"/>
          <p:cNvSpPr/>
          <p:nvPr/>
        </p:nvSpPr>
        <p:spPr>
          <a:xfrm>
            <a:off x="3857620" y="2732486"/>
            <a:ext cx="1428760" cy="584200"/>
          </a:xfrm>
          <a:custGeom>
            <a:avLst/>
            <a:gdLst>
              <a:gd name="connsiteX0" fmla="*/ 0 w 914400"/>
              <a:gd name="connsiteY0" fmla="*/ 0 h 778933"/>
              <a:gd name="connsiteX1" fmla="*/ 524933 w 914400"/>
              <a:gd name="connsiteY1" fmla="*/ 0 h 778933"/>
              <a:gd name="connsiteX2" fmla="*/ 524933 w 914400"/>
              <a:gd name="connsiteY2" fmla="*/ 372533 h 778933"/>
              <a:gd name="connsiteX3" fmla="*/ 914400 w 914400"/>
              <a:gd name="connsiteY3" fmla="*/ 372533 h 778933"/>
              <a:gd name="connsiteX4" fmla="*/ 914400 w 914400"/>
              <a:gd name="connsiteY4" fmla="*/ 778933 h 778933"/>
              <a:gd name="connsiteX5" fmla="*/ 16933 w 914400"/>
              <a:gd name="connsiteY5" fmla="*/ 778933 h 778933"/>
              <a:gd name="connsiteX6" fmla="*/ 0 w 914400"/>
              <a:gd name="connsiteY6" fmla="*/ 0 h 778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" h="778933">
                <a:moveTo>
                  <a:pt x="0" y="0"/>
                </a:moveTo>
                <a:lnTo>
                  <a:pt x="524933" y="0"/>
                </a:lnTo>
                <a:lnTo>
                  <a:pt x="524933" y="372533"/>
                </a:lnTo>
                <a:lnTo>
                  <a:pt x="914400" y="372533"/>
                </a:lnTo>
                <a:lnTo>
                  <a:pt x="914400" y="778933"/>
                </a:lnTo>
                <a:lnTo>
                  <a:pt x="16933" y="778933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572132" y="2089544"/>
            <a:ext cx="3000396" cy="139304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/>
              <a:t>5/24</a:t>
            </a:r>
          </a:p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572132" y="3589742"/>
            <a:ext cx="3000396" cy="139304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/>
              <a:t>23/24</a:t>
            </a:r>
            <a:endParaRPr lang="ru-RU" sz="4400" b="1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72132" y="589346"/>
            <a:ext cx="3000396" cy="139304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/>
              <a:t>4/4</a:t>
            </a:r>
            <a:endParaRPr lang="ru-RU" sz="4400" b="1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88741" y="0"/>
            <a:ext cx="486222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i="1" cap="none" spc="0" dirty="0" smtClean="0">
                <a:ln w="10541" cmpd="sng">
                  <a:solidFill>
                    <a:srgbClr val="169A16"/>
                  </a:solidFill>
                  <a:prstDash val="solid"/>
                </a:ln>
                <a:solidFill>
                  <a:srgbClr val="169A16"/>
                </a:solidFill>
                <a:effectLst/>
                <a:latin typeface="+mj-lt"/>
              </a:rPr>
              <a:t>Построим дом</a:t>
            </a:r>
            <a:endParaRPr lang="ru-RU" sz="4800" b="1" i="1" cap="none" spc="0" dirty="0">
              <a:ln w="10541" cmpd="sng">
                <a:solidFill>
                  <a:srgbClr val="169A16"/>
                </a:solidFill>
                <a:prstDash val="solid"/>
              </a:ln>
              <a:solidFill>
                <a:srgbClr val="169A16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56696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-0.01019 C -0.21441 -0.01898 -0.43091 -0.02778 -0.51754 -0.0312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00" y="-1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57224" y="1928808"/>
            <a:ext cx="3000396" cy="139304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365 : (</a:t>
            </a:r>
            <a:r>
              <a:rPr lang="ru-RU" sz="2800" b="1" dirty="0" err="1" smtClean="0">
                <a:solidFill>
                  <a:srgbClr val="FF0000"/>
                </a:solidFill>
              </a:rPr>
              <a:t>х</a:t>
            </a:r>
            <a:r>
              <a:rPr lang="ru-RU" sz="2800" b="1" dirty="0" smtClean="0">
                <a:solidFill>
                  <a:srgbClr val="FF0000"/>
                </a:solidFill>
              </a:rPr>
              <a:t> – 13) = 73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428596" y="857238"/>
            <a:ext cx="3929090" cy="1071570"/>
          </a:xfrm>
          <a:prstGeom prst="triangle">
            <a:avLst>
              <a:gd name="adj" fmla="val 4961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4/15 + 7/12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5" name="Полилиния 4"/>
          <p:cNvSpPr/>
          <p:nvPr/>
        </p:nvSpPr>
        <p:spPr>
          <a:xfrm>
            <a:off x="3857620" y="2732486"/>
            <a:ext cx="1428760" cy="584200"/>
          </a:xfrm>
          <a:custGeom>
            <a:avLst/>
            <a:gdLst>
              <a:gd name="connsiteX0" fmla="*/ 0 w 914400"/>
              <a:gd name="connsiteY0" fmla="*/ 0 h 778933"/>
              <a:gd name="connsiteX1" fmla="*/ 524933 w 914400"/>
              <a:gd name="connsiteY1" fmla="*/ 0 h 778933"/>
              <a:gd name="connsiteX2" fmla="*/ 524933 w 914400"/>
              <a:gd name="connsiteY2" fmla="*/ 372533 h 778933"/>
              <a:gd name="connsiteX3" fmla="*/ 914400 w 914400"/>
              <a:gd name="connsiteY3" fmla="*/ 372533 h 778933"/>
              <a:gd name="connsiteX4" fmla="*/ 914400 w 914400"/>
              <a:gd name="connsiteY4" fmla="*/ 778933 h 778933"/>
              <a:gd name="connsiteX5" fmla="*/ 16933 w 914400"/>
              <a:gd name="connsiteY5" fmla="*/ 778933 h 778933"/>
              <a:gd name="connsiteX6" fmla="*/ 0 w 914400"/>
              <a:gd name="connsiteY6" fmla="*/ 0 h 778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" h="778933">
                <a:moveTo>
                  <a:pt x="0" y="0"/>
                </a:moveTo>
                <a:lnTo>
                  <a:pt x="524933" y="0"/>
                </a:lnTo>
                <a:lnTo>
                  <a:pt x="524933" y="372533"/>
                </a:lnTo>
                <a:lnTo>
                  <a:pt x="914400" y="372533"/>
                </a:lnTo>
                <a:lnTo>
                  <a:pt x="914400" y="778933"/>
                </a:lnTo>
                <a:lnTo>
                  <a:pt x="16933" y="778933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1928808"/>
            <a:ext cx="3000396" cy="139304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/>
              <a:t>5/24</a:t>
            </a:r>
          </a:p>
          <a:p>
            <a:pPr algn="ctr"/>
            <a:endParaRPr lang="ru-RU" dirty="0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4857752" y="482188"/>
            <a:ext cx="3929090" cy="1071570"/>
          </a:xfrm>
          <a:prstGeom prst="triangl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/>
              <a:t>29/30</a:t>
            </a:r>
            <a:endParaRPr lang="ru-RU" sz="3200" b="1" i="1" dirty="0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5000628" y="1928808"/>
            <a:ext cx="3929090" cy="1071570"/>
          </a:xfrm>
          <a:prstGeom prst="triangle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/>
              <a:t>11/27</a:t>
            </a:r>
            <a:endParaRPr lang="ru-RU" sz="3600" b="1" i="1" dirty="0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5000628" y="3375428"/>
            <a:ext cx="3929090" cy="1071570"/>
          </a:xfrm>
          <a:prstGeom prst="triangle">
            <a:avLst/>
          </a:prstGeom>
          <a:blipFill>
            <a:blip r:embed="rId5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/>
              <a:t>51/60</a:t>
            </a:r>
            <a:endParaRPr lang="ru-RU" sz="3600" b="1" i="1" dirty="0"/>
          </a:p>
        </p:txBody>
      </p:sp>
    </p:spTree>
    <p:extLst>
      <p:ext uri="{BB962C8B-B14F-4D97-AF65-F5344CB8AC3E}">
        <p14:creationId xmlns:p14="http://schemas.microsoft.com/office/powerpoint/2010/main" val="3362635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0.00047 C -0.08732 0.02569 -0.1743 0.05139 -0.24948 0.05301 C -0.32465 0.05463 -0.41007 0.09953 -0.45173 0.00995 C -0.49323 -0.07917 -0.49583 -0.28033 -0.49791 -0.48102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900" y="-19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 rot="1337524">
            <a:off x="3549334" y="2777187"/>
            <a:ext cx="17429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4/5 – 2/3 + 4/15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428596" y="857238"/>
            <a:ext cx="3929090" cy="107157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олилиния 3"/>
          <p:cNvSpPr/>
          <p:nvPr/>
        </p:nvSpPr>
        <p:spPr>
          <a:xfrm>
            <a:off x="3857620" y="2732486"/>
            <a:ext cx="1428760" cy="584200"/>
          </a:xfrm>
          <a:custGeom>
            <a:avLst/>
            <a:gdLst>
              <a:gd name="connsiteX0" fmla="*/ 0 w 914400"/>
              <a:gd name="connsiteY0" fmla="*/ 0 h 778933"/>
              <a:gd name="connsiteX1" fmla="*/ 524933 w 914400"/>
              <a:gd name="connsiteY1" fmla="*/ 0 h 778933"/>
              <a:gd name="connsiteX2" fmla="*/ 524933 w 914400"/>
              <a:gd name="connsiteY2" fmla="*/ 372533 h 778933"/>
              <a:gd name="connsiteX3" fmla="*/ 914400 w 914400"/>
              <a:gd name="connsiteY3" fmla="*/ 372533 h 778933"/>
              <a:gd name="connsiteX4" fmla="*/ 914400 w 914400"/>
              <a:gd name="connsiteY4" fmla="*/ 778933 h 778933"/>
              <a:gd name="connsiteX5" fmla="*/ 16933 w 914400"/>
              <a:gd name="connsiteY5" fmla="*/ 778933 h 778933"/>
              <a:gd name="connsiteX6" fmla="*/ 0 w 914400"/>
              <a:gd name="connsiteY6" fmla="*/ 0 h 778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" h="778933">
                <a:moveTo>
                  <a:pt x="0" y="0"/>
                </a:moveTo>
                <a:lnTo>
                  <a:pt x="524933" y="0"/>
                </a:lnTo>
                <a:lnTo>
                  <a:pt x="524933" y="372533"/>
                </a:lnTo>
                <a:lnTo>
                  <a:pt x="914400" y="372533"/>
                </a:lnTo>
                <a:lnTo>
                  <a:pt x="914400" y="778933"/>
                </a:lnTo>
                <a:lnTo>
                  <a:pt x="16933" y="778933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1928808"/>
            <a:ext cx="3000396" cy="139304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/>
              <a:t>5/24</a:t>
            </a:r>
          </a:p>
          <a:p>
            <a:pPr algn="ctr"/>
            <a:endParaRPr lang="ru-RU" dirty="0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428596" y="857238"/>
            <a:ext cx="3929090" cy="1071570"/>
          </a:xfrm>
          <a:prstGeom prst="triangl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/>
              <a:t>51/60</a:t>
            </a:r>
            <a:endParaRPr lang="ru-RU" sz="3600" b="1" i="1" dirty="0"/>
          </a:p>
        </p:txBody>
      </p:sp>
      <p:sp>
        <p:nvSpPr>
          <p:cNvPr id="7" name="Полилиния 6"/>
          <p:cNvSpPr/>
          <p:nvPr/>
        </p:nvSpPr>
        <p:spPr>
          <a:xfrm>
            <a:off x="6215074" y="964395"/>
            <a:ext cx="1428760" cy="584200"/>
          </a:xfrm>
          <a:custGeom>
            <a:avLst/>
            <a:gdLst>
              <a:gd name="connsiteX0" fmla="*/ 0 w 914400"/>
              <a:gd name="connsiteY0" fmla="*/ 0 h 778933"/>
              <a:gd name="connsiteX1" fmla="*/ 524933 w 914400"/>
              <a:gd name="connsiteY1" fmla="*/ 0 h 778933"/>
              <a:gd name="connsiteX2" fmla="*/ 524933 w 914400"/>
              <a:gd name="connsiteY2" fmla="*/ 372533 h 778933"/>
              <a:gd name="connsiteX3" fmla="*/ 914400 w 914400"/>
              <a:gd name="connsiteY3" fmla="*/ 372533 h 778933"/>
              <a:gd name="connsiteX4" fmla="*/ 914400 w 914400"/>
              <a:gd name="connsiteY4" fmla="*/ 778933 h 778933"/>
              <a:gd name="connsiteX5" fmla="*/ 16933 w 914400"/>
              <a:gd name="connsiteY5" fmla="*/ 778933 h 778933"/>
              <a:gd name="connsiteX6" fmla="*/ 0 w 914400"/>
              <a:gd name="connsiteY6" fmla="*/ 0 h 778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" h="778933">
                <a:moveTo>
                  <a:pt x="0" y="0"/>
                </a:moveTo>
                <a:lnTo>
                  <a:pt x="524933" y="0"/>
                </a:lnTo>
                <a:lnTo>
                  <a:pt x="524933" y="372533"/>
                </a:lnTo>
                <a:lnTo>
                  <a:pt x="914400" y="372533"/>
                </a:lnTo>
                <a:lnTo>
                  <a:pt x="914400" y="778933"/>
                </a:lnTo>
                <a:lnTo>
                  <a:pt x="16933" y="778933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6286512" y="1982387"/>
            <a:ext cx="1428760" cy="584200"/>
          </a:xfrm>
          <a:custGeom>
            <a:avLst/>
            <a:gdLst>
              <a:gd name="connsiteX0" fmla="*/ 0 w 914400"/>
              <a:gd name="connsiteY0" fmla="*/ 0 h 778933"/>
              <a:gd name="connsiteX1" fmla="*/ 524933 w 914400"/>
              <a:gd name="connsiteY1" fmla="*/ 0 h 778933"/>
              <a:gd name="connsiteX2" fmla="*/ 524933 w 914400"/>
              <a:gd name="connsiteY2" fmla="*/ 372533 h 778933"/>
              <a:gd name="connsiteX3" fmla="*/ 914400 w 914400"/>
              <a:gd name="connsiteY3" fmla="*/ 372533 h 778933"/>
              <a:gd name="connsiteX4" fmla="*/ 914400 w 914400"/>
              <a:gd name="connsiteY4" fmla="*/ 778933 h 778933"/>
              <a:gd name="connsiteX5" fmla="*/ 16933 w 914400"/>
              <a:gd name="connsiteY5" fmla="*/ 778933 h 778933"/>
              <a:gd name="connsiteX6" fmla="*/ 0 w 914400"/>
              <a:gd name="connsiteY6" fmla="*/ 0 h 778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" h="778933">
                <a:moveTo>
                  <a:pt x="0" y="0"/>
                </a:moveTo>
                <a:lnTo>
                  <a:pt x="524933" y="0"/>
                </a:lnTo>
                <a:lnTo>
                  <a:pt x="524933" y="372533"/>
                </a:lnTo>
                <a:lnTo>
                  <a:pt x="914400" y="372533"/>
                </a:lnTo>
                <a:lnTo>
                  <a:pt x="914400" y="778933"/>
                </a:lnTo>
                <a:lnTo>
                  <a:pt x="16933" y="778933"/>
                </a:lnTo>
                <a:lnTo>
                  <a:pt x="0" y="0"/>
                </a:lnTo>
                <a:close/>
              </a:path>
            </a:pathLst>
          </a:cu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лилиния 9"/>
          <p:cNvSpPr/>
          <p:nvPr/>
        </p:nvSpPr>
        <p:spPr>
          <a:xfrm>
            <a:off x="6429388" y="4071948"/>
            <a:ext cx="1428760" cy="584200"/>
          </a:xfrm>
          <a:custGeom>
            <a:avLst/>
            <a:gdLst>
              <a:gd name="connsiteX0" fmla="*/ 0 w 914400"/>
              <a:gd name="connsiteY0" fmla="*/ 0 h 778933"/>
              <a:gd name="connsiteX1" fmla="*/ 524933 w 914400"/>
              <a:gd name="connsiteY1" fmla="*/ 0 h 778933"/>
              <a:gd name="connsiteX2" fmla="*/ 524933 w 914400"/>
              <a:gd name="connsiteY2" fmla="*/ 372533 h 778933"/>
              <a:gd name="connsiteX3" fmla="*/ 914400 w 914400"/>
              <a:gd name="connsiteY3" fmla="*/ 372533 h 778933"/>
              <a:gd name="connsiteX4" fmla="*/ 914400 w 914400"/>
              <a:gd name="connsiteY4" fmla="*/ 778933 h 778933"/>
              <a:gd name="connsiteX5" fmla="*/ 16933 w 914400"/>
              <a:gd name="connsiteY5" fmla="*/ 778933 h 778933"/>
              <a:gd name="connsiteX6" fmla="*/ 0 w 914400"/>
              <a:gd name="connsiteY6" fmla="*/ 0 h 778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" h="778933">
                <a:moveTo>
                  <a:pt x="0" y="0"/>
                </a:moveTo>
                <a:lnTo>
                  <a:pt x="524933" y="0"/>
                </a:lnTo>
                <a:lnTo>
                  <a:pt x="524933" y="372533"/>
                </a:lnTo>
                <a:lnTo>
                  <a:pt x="914400" y="372533"/>
                </a:lnTo>
                <a:lnTo>
                  <a:pt x="914400" y="778933"/>
                </a:lnTo>
                <a:lnTo>
                  <a:pt x="16933" y="77893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215074" y="1178709"/>
            <a:ext cx="12858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bg1"/>
                </a:solidFill>
              </a:rPr>
              <a:t>26/15</a:t>
            </a:r>
            <a:endParaRPr lang="ru-RU" sz="2400" b="1" i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286512" y="2163663"/>
            <a:ext cx="10001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bg1"/>
                </a:solidFill>
              </a:rPr>
              <a:t>6/15</a:t>
            </a:r>
            <a:endParaRPr lang="ru-RU" sz="2400" b="1" i="1" dirty="0">
              <a:solidFill>
                <a:schemeClr val="bg1"/>
              </a:solidFill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6357950" y="3053957"/>
            <a:ext cx="1428760" cy="675979"/>
            <a:chOff x="6357950" y="4071942"/>
            <a:chExt cx="1428760" cy="901305"/>
          </a:xfrm>
        </p:grpSpPr>
        <p:sp>
          <p:nvSpPr>
            <p:cNvPr id="9" name="Полилиния 8"/>
            <p:cNvSpPr/>
            <p:nvPr/>
          </p:nvSpPr>
          <p:spPr>
            <a:xfrm>
              <a:off x="6357950" y="4071942"/>
              <a:ext cx="1428760" cy="778933"/>
            </a:xfrm>
            <a:custGeom>
              <a:avLst/>
              <a:gdLst>
                <a:gd name="connsiteX0" fmla="*/ 0 w 914400"/>
                <a:gd name="connsiteY0" fmla="*/ 0 h 778933"/>
                <a:gd name="connsiteX1" fmla="*/ 524933 w 914400"/>
                <a:gd name="connsiteY1" fmla="*/ 0 h 778933"/>
                <a:gd name="connsiteX2" fmla="*/ 524933 w 914400"/>
                <a:gd name="connsiteY2" fmla="*/ 372533 h 778933"/>
                <a:gd name="connsiteX3" fmla="*/ 914400 w 914400"/>
                <a:gd name="connsiteY3" fmla="*/ 372533 h 778933"/>
                <a:gd name="connsiteX4" fmla="*/ 914400 w 914400"/>
                <a:gd name="connsiteY4" fmla="*/ 778933 h 778933"/>
                <a:gd name="connsiteX5" fmla="*/ 16933 w 914400"/>
                <a:gd name="connsiteY5" fmla="*/ 778933 h 778933"/>
                <a:gd name="connsiteX6" fmla="*/ 0 w 914400"/>
                <a:gd name="connsiteY6" fmla="*/ 0 h 778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" h="778933">
                  <a:moveTo>
                    <a:pt x="0" y="0"/>
                  </a:moveTo>
                  <a:lnTo>
                    <a:pt x="524933" y="0"/>
                  </a:lnTo>
                  <a:lnTo>
                    <a:pt x="524933" y="372533"/>
                  </a:lnTo>
                  <a:lnTo>
                    <a:pt x="914400" y="372533"/>
                  </a:lnTo>
                  <a:lnTo>
                    <a:pt x="914400" y="778933"/>
                  </a:lnTo>
                  <a:lnTo>
                    <a:pt x="16933" y="7789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6530273" y="4357694"/>
              <a:ext cx="612668" cy="615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 i="1" dirty="0" smtClean="0">
                  <a:solidFill>
                    <a:schemeClr val="bg1"/>
                  </a:solidFill>
                </a:rPr>
                <a:t>2/5</a:t>
              </a:r>
              <a:endParaRPr lang="ru-RU" sz="2400" b="1" i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6515952" y="4286262"/>
            <a:ext cx="7841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bg1"/>
                </a:solidFill>
              </a:rPr>
              <a:t>6/18</a:t>
            </a:r>
            <a:endParaRPr lang="ru-RU" sz="24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974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20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93300"/>
                                      </p:to>
                                    </p:animClr>
                                    <p:animClr clrSpc="rgb" dir="cw">
                                      <p:cBhvr>
                                        <p:cTn id="33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3300"/>
                                      </p:to>
                                    </p:animClr>
                                    <p:set>
                                      <p:cBhvr>
                                        <p:cTn id="34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1.11111E-6 C -5.55556E-7 1.11111E-6 -0.13611 -0.02963 -0.27222 -0.05926 " pathEditMode="relative" ptsTypes="aA">
                                      <p:cBhvr>
                                        <p:cTn id="4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9512" y="331788"/>
            <a:ext cx="8362950" cy="1159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lnSpc>
                <a:spcPct val="80000"/>
              </a:lnSpc>
              <a:defRPr/>
            </a:pPr>
            <a:endParaRPr lang="ru-RU" altLang="ru-RU" sz="700" kern="0" dirty="0" smtClean="0"/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altLang="ru-RU" kern="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altLang="ru-RU" b="1" kern="0" dirty="0" smtClean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Выполните задания из учебника, работая в парах</a:t>
            </a:r>
            <a:endParaRPr lang="ru-RU" altLang="ru-RU" b="1" i="1" kern="0" dirty="0" smtClean="0">
              <a:solidFill>
                <a:srgbClr val="993366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altLang="ru-RU" sz="1100" kern="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altLang="ru-RU" sz="1800" kern="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altLang="ru-RU" sz="1600" kern="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altLang="ru-RU" sz="1600" kern="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altLang="ru-RU" sz="1600" kern="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altLang="ru-RU" sz="1600" kern="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altLang="ru-RU" sz="1600" kern="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ru-RU" altLang="ru-RU" sz="1600" kern="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altLang="ru-RU" sz="1600" kern="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altLang="ru-RU" sz="1600" kern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в начало 3">
            <a:hlinkClick r:id="rId2" action="ppaction://hlinksldjump" highlightClick="1"/>
          </p:cNvPr>
          <p:cNvSpPr/>
          <p:nvPr/>
        </p:nvSpPr>
        <p:spPr>
          <a:xfrm>
            <a:off x="8001024" y="4554155"/>
            <a:ext cx="857256" cy="428628"/>
          </a:xfrm>
          <a:prstGeom prst="actionButtonBeginning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450776"/>
            <a:ext cx="8229600" cy="3394075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/>
              <a:t>№ 268 (1 – 6)</a:t>
            </a:r>
          </a:p>
          <a:p>
            <a:pPr marL="0" indent="0" algn="ctr">
              <a:buNone/>
            </a:pPr>
            <a:r>
              <a:rPr lang="ru-RU" sz="4000" dirty="0" smtClean="0"/>
              <a:t>№ 270 (1, 3, 5)</a:t>
            </a:r>
            <a:endParaRPr lang="ru-RU" sz="4000" dirty="0"/>
          </a:p>
        </p:txBody>
      </p:sp>
      <p:pic>
        <p:nvPicPr>
          <p:cNvPr id="6" name="Picture 9" descr="Картинка 15 из 104515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147814"/>
            <a:ext cx="219551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357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428625" y="642938"/>
            <a:ext cx="8229600" cy="857250"/>
          </a:xfrm>
        </p:spPr>
        <p:txBody>
          <a:bodyPr/>
          <a:lstStyle/>
          <a:p>
            <a:r>
              <a:rPr lang="ru-RU" altLang="ru-RU" smtClean="0"/>
              <a:t>Самостоятельная работа</a:t>
            </a:r>
          </a:p>
        </p:txBody>
      </p:sp>
      <p:pic>
        <p:nvPicPr>
          <p:cNvPr id="15363" name="Picture 4" descr="ANTN02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36788" y="1436688"/>
            <a:ext cx="4670425" cy="29225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395536" y="267494"/>
            <a:ext cx="7776914" cy="3707606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1800"/>
              <a:t>                           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388" name="Line 5"/>
          <p:cNvSpPr>
            <a:spLocks noChangeShapeType="1"/>
          </p:cNvSpPr>
          <p:nvPr/>
        </p:nvSpPr>
        <p:spPr bwMode="auto">
          <a:xfrm>
            <a:off x="4572000" y="896938"/>
            <a:ext cx="0" cy="3078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1187624" y="339502"/>
            <a:ext cx="6626225" cy="3277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altLang="ru-RU" dirty="0"/>
              <a:t>             </a:t>
            </a:r>
            <a:endParaRPr lang="ru-RU" altLang="ru-RU" dirty="0" smtClean="0"/>
          </a:p>
          <a:p>
            <a:pPr>
              <a:spcBef>
                <a:spcPct val="50000"/>
              </a:spcBef>
              <a:defRPr/>
            </a:pPr>
            <a:r>
              <a:rPr lang="ru-RU" altLang="ru-RU" dirty="0"/>
              <a:t> </a:t>
            </a:r>
            <a:r>
              <a:rPr lang="ru-RU" altLang="ru-RU" dirty="0" smtClean="0"/>
              <a:t>             1 </a:t>
            </a:r>
            <a:r>
              <a:rPr lang="ru-RU" altLang="ru-RU" dirty="0"/>
              <a:t>вариант</a:t>
            </a:r>
          </a:p>
          <a:p>
            <a:pPr>
              <a:spcBef>
                <a:spcPct val="50000"/>
              </a:spcBef>
              <a:defRPr/>
            </a:pPr>
            <a:endParaRPr lang="ru-RU" altLang="ru-RU" dirty="0"/>
          </a:p>
          <a:p>
            <a:pPr>
              <a:spcBef>
                <a:spcPct val="50000"/>
              </a:spcBef>
              <a:defRPr/>
            </a:pPr>
            <a:r>
              <a:rPr lang="ru-RU" altLang="ru-RU" dirty="0"/>
              <a:t>1)                                                        1)  </a:t>
            </a:r>
          </a:p>
          <a:p>
            <a:pPr>
              <a:spcBef>
                <a:spcPct val="50000"/>
              </a:spcBef>
              <a:defRPr/>
            </a:pPr>
            <a:endParaRPr lang="ru-RU" altLang="ru-RU" dirty="0"/>
          </a:p>
          <a:p>
            <a:pPr marL="342900" indent="-342900">
              <a:spcBef>
                <a:spcPct val="50000"/>
              </a:spcBef>
              <a:buFontTx/>
              <a:buAutoNum type="arabicParenR" startAt="2"/>
              <a:defRPr/>
            </a:pPr>
            <a:r>
              <a:rPr lang="ru-RU" altLang="ru-RU" dirty="0"/>
              <a:t>                                                    2)                          </a:t>
            </a:r>
          </a:p>
          <a:p>
            <a:pPr marL="342900" indent="-342900">
              <a:spcBef>
                <a:spcPct val="50000"/>
              </a:spcBef>
              <a:buFontTx/>
              <a:buAutoNum type="arabicParenR" startAt="2"/>
              <a:defRPr/>
            </a:pPr>
            <a:endParaRPr lang="ru-RU" altLang="ru-RU" dirty="0"/>
          </a:p>
          <a:p>
            <a:pPr>
              <a:spcBef>
                <a:spcPct val="50000"/>
              </a:spcBef>
              <a:defRPr/>
            </a:pPr>
            <a:r>
              <a:rPr lang="ru-RU" altLang="ru-RU" dirty="0" smtClean="0"/>
              <a:t>3</a:t>
            </a:r>
            <a:r>
              <a:rPr lang="ru-RU" altLang="ru-RU" dirty="0"/>
              <a:t>)                                                       3)   </a:t>
            </a:r>
          </a:p>
        </p:txBody>
      </p:sp>
      <p:sp>
        <p:nvSpPr>
          <p:cNvPr id="16390" name="Rectangle 8"/>
          <p:cNvSpPr>
            <a:spLocks noChangeArrowheads="1"/>
          </p:cNvSpPr>
          <p:nvPr/>
        </p:nvSpPr>
        <p:spPr bwMode="auto">
          <a:xfrm>
            <a:off x="5559010" y="771550"/>
            <a:ext cx="15303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2 вариант</a:t>
            </a:r>
          </a:p>
        </p:txBody>
      </p:sp>
      <p:graphicFrame>
        <p:nvGraphicFramePr>
          <p:cNvPr id="16391" name="Object 9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3963546"/>
              </p:ext>
            </p:extLst>
          </p:nvPr>
        </p:nvGraphicFramePr>
        <p:xfrm>
          <a:off x="1691680" y="1456134"/>
          <a:ext cx="1511300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3" name="Формула" r:id="rId3" imgW="380835" imgH="393529" progId="Equation.3">
                  <p:embed/>
                </p:oleObj>
              </mc:Choice>
              <mc:Fallback>
                <p:oleObj name="Формула" r:id="rId3" imgW="380835" imgH="393529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1456134"/>
                        <a:ext cx="1511300" cy="665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2" name="Object 11"/>
          <p:cNvGraphicFramePr>
            <a:graphicFrameLocks noChangeAspect="1"/>
          </p:cNvGraphicFramePr>
          <p:nvPr/>
        </p:nvGraphicFramePr>
        <p:xfrm>
          <a:off x="5392738" y="1450975"/>
          <a:ext cx="1905000" cy="688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4" name="Формула" r:id="rId5" imgW="380835" imgH="393529" progId="Equation.3">
                  <p:embed/>
                </p:oleObj>
              </mc:Choice>
              <mc:Fallback>
                <p:oleObj name="Формула" r:id="rId5" imgW="380835" imgH="393529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2738" y="1450975"/>
                        <a:ext cx="1905000" cy="688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3" name="Object 12"/>
          <p:cNvGraphicFramePr>
            <a:graphicFrameLocks noChangeAspect="1"/>
          </p:cNvGraphicFramePr>
          <p:nvPr/>
        </p:nvGraphicFramePr>
        <p:xfrm>
          <a:off x="5260975" y="2247900"/>
          <a:ext cx="2365375" cy="627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5" name="Формула" r:id="rId7" imgW="520474" imgH="393529" progId="Equation.3">
                  <p:embed/>
                </p:oleObj>
              </mc:Choice>
              <mc:Fallback>
                <p:oleObj name="Формула" r:id="rId7" imgW="520474" imgH="393529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0975" y="2247900"/>
                        <a:ext cx="2365375" cy="627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9329365"/>
              </p:ext>
            </p:extLst>
          </p:nvPr>
        </p:nvGraphicFramePr>
        <p:xfrm>
          <a:off x="1619672" y="2283718"/>
          <a:ext cx="2446337" cy="595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6" name="Формула" r:id="rId9" imgW="520474" imgH="393529" progId="Equation.3">
                  <p:embed/>
                </p:oleObj>
              </mc:Choice>
              <mc:Fallback>
                <p:oleObj name="Формула" r:id="rId9" imgW="520474" imgH="393529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2283718"/>
                        <a:ext cx="2446337" cy="595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7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8201451"/>
              </p:ext>
            </p:extLst>
          </p:nvPr>
        </p:nvGraphicFramePr>
        <p:xfrm>
          <a:off x="1619672" y="3105150"/>
          <a:ext cx="2354263" cy="74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7" name="Формула" r:id="rId11" imgW="533169" imgH="393529" progId="Equation.3">
                  <p:embed/>
                </p:oleObj>
              </mc:Choice>
              <mc:Fallback>
                <p:oleObj name="Формула" r:id="rId11" imgW="533169" imgH="393529" progId="Equation.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3105150"/>
                        <a:ext cx="2354263" cy="741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8" name="Объект 2"/>
          <p:cNvGraphicFramePr>
            <a:graphicFrameLocks noChangeAspect="1"/>
          </p:cNvGraphicFramePr>
          <p:nvPr/>
        </p:nvGraphicFramePr>
        <p:xfrm>
          <a:off x="5364163" y="3063875"/>
          <a:ext cx="2373312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8" name="Формула" r:id="rId13" imgW="507780" imgH="393529" progId="Equation.3">
                  <p:embed/>
                </p:oleObj>
              </mc:Choice>
              <mc:Fallback>
                <p:oleObj name="Формула" r:id="rId13" imgW="507780" imgH="393529" progId="Equation.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163" y="3063875"/>
                        <a:ext cx="2373312" cy="782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47813" y="788988"/>
          <a:ext cx="5472112" cy="3330575"/>
        </p:xfrm>
        <a:graphic>
          <a:graphicData uri="http://schemas.openxmlformats.org/drawingml/2006/table">
            <a:tbl>
              <a:tblPr/>
              <a:tblGrid>
                <a:gridCol w="2754312"/>
                <a:gridCol w="2717800"/>
              </a:tblGrid>
              <a:tr h="94664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	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Arial" charset="0"/>
                          <a:cs typeface="Arial" charset="0"/>
                        </a:rPr>
                        <a:t>1  вариант	</a:t>
                      </a:r>
                    </a:p>
                  </a:txBody>
                  <a:tcPr marL="91429" marR="91429" marT="34301" marB="3430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Arial" charset="0"/>
                          <a:cs typeface="Arial" charset="0"/>
                        </a:rPr>
                        <a:t>2  вариант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</a:t>
                      </a:r>
                    </a:p>
                  </a:txBody>
                  <a:tcPr marL="91429" marR="91429" marT="34301" marB="343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267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29" marR="91429" marT="34301" marB="3430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29" marR="91429" marT="34301" marB="343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48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29" marR="91429" marT="34301" marB="3430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29" marR="91429" marT="34301" marB="343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64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29" marR="91429" marT="34301" marB="3430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29" marR="91429" marT="34301" marB="343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7427" name="Объект 5"/>
          <p:cNvGraphicFramePr>
            <a:graphicFrameLocks noChangeAspect="1"/>
          </p:cNvGraphicFramePr>
          <p:nvPr/>
        </p:nvGraphicFramePr>
        <p:xfrm>
          <a:off x="2339975" y="1762125"/>
          <a:ext cx="1123950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2" name="Формула" r:id="rId3" imgW="558558" imgH="393529" progId="Equation.3">
                  <p:embed/>
                </p:oleObj>
              </mc:Choice>
              <mc:Fallback>
                <p:oleObj name="Формула" r:id="rId3" imgW="558558" imgH="393529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1762125"/>
                        <a:ext cx="1123950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8" name="Объект 6"/>
          <p:cNvGraphicFramePr>
            <a:graphicFrameLocks noChangeAspect="1"/>
          </p:cNvGraphicFramePr>
          <p:nvPr/>
        </p:nvGraphicFramePr>
        <p:xfrm>
          <a:off x="5003800" y="1762125"/>
          <a:ext cx="1225550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3" name="Формула" r:id="rId5" imgW="622030" imgH="393529" progId="Equation.3">
                  <p:embed/>
                </p:oleObj>
              </mc:Choice>
              <mc:Fallback>
                <p:oleObj name="Формула" r:id="rId5" imgW="622030" imgH="393529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0" y="1762125"/>
                        <a:ext cx="1225550" cy="581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9" name="Объект 7"/>
          <p:cNvGraphicFramePr>
            <a:graphicFrameLocks noChangeAspect="1"/>
          </p:cNvGraphicFramePr>
          <p:nvPr/>
        </p:nvGraphicFramePr>
        <p:xfrm>
          <a:off x="2268538" y="3275013"/>
          <a:ext cx="1584325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4" name="Формула" r:id="rId7" imgW="279279" imgH="393529" progId="Equation.3">
                  <p:embed/>
                </p:oleObj>
              </mc:Choice>
              <mc:Fallback>
                <p:oleObj name="Формула" r:id="rId7" imgW="279279" imgH="393529" progId="Equation.3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3275013"/>
                        <a:ext cx="1584325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30" name="Объект 8"/>
          <p:cNvGraphicFramePr>
            <a:graphicFrameLocks noChangeAspect="1"/>
          </p:cNvGraphicFramePr>
          <p:nvPr/>
        </p:nvGraphicFramePr>
        <p:xfrm>
          <a:off x="5003800" y="3275013"/>
          <a:ext cx="1366838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5" name="Формула" r:id="rId9" imgW="533169" imgH="393529" progId="Equation.3">
                  <p:embed/>
                </p:oleObj>
              </mc:Choice>
              <mc:Fallback>
                <p:oleObj name="Формула" r:id="rId9" imgW="533169" imgH="393529" progId="Equation.3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0" y="3275013"/>
                        <a:ext cx="1366838" cy="75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31" name="Объект 9"/>
          <p:cNvGraphicFramePr>
            <a:graphicFrameLocks noChangeAspect="1"/>
          </p:cNvGraphicFramePr>
          <p:nvPr/>
        </p:nvGraphicFramePr>
        <p:xfrm>
          <a:off x="5148263" y="2463800"/>
          <a:ext cx="10795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6" name="Формула" r:id="rId11" imgW="215713" imgH="393359" progId="Equation.3">
                  <p:embed/>
                </p:oleObj>
              </mc:Choice>
              <mc:Fallback>
                <p:oleObj name="Формула" r:id="rId11" imgW="215713" imgH="393359" progId="Equation.3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263" y="2463800"/>
                        <a:ext cx="10795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32" name="Объект 10"/>
          <p:cNvGraphicFramePr>
            <a:graphicFrameLocks noChangeAspect="1"/>
          </p:cNvGraphicFramePr>
          <p:nvPr/>
        </p:nvGraphicFramePr>
        <p:xfrm>
          <a:off x="2382838" y="2517775"/>
          <a:ext cx="1042987" cy="64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7" name="Формула" r:id="rId13" imgW="228501" imgH="393529" progId="Equation.3">
                  <p:embed/>
                </p:oleObj>
              </mc:Choice>
              <mc:Fallback>
                <p:oleObj name="Формула" r:id="rId13" imgW="228501" imgH="393529" progId="Equation.3">
                  <p:embed/>
                  <p:pic>
                    <p:nvPicPr>
                      <p:cNvPr id="0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2838" y="2517775"/>
                        <a:ext cx="1042987" cy="649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33" name="Text Box 72"/>
          <p:cNvSpPr txBox="1">
            <a:spLocks noChangeArrowheads="1"/>
          </p:cNvSpPr>
          <p:nvPr/>
        </p:nvSpPr>
        <p:spPr bwMode="auto">
          <a:xfrm>
            <a:off x="1403350" y="350838"/>
            <a:ext cx="69135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 b="1">
                <a:solidFill>
                  <a:srgbClr val="CC3300"/>
                </a:solidFill>
              </a:rPr>
              <a:t>ОТВЕТЫ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План урока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795338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ru-RU" altLang="ru-RU" smtClean="0">
                <a:hlinkClick r:id="rId2" action="ppaction://hlinksldjump"/>
              </a:rPr>
              <a:t>1. Повторяем изученное.</a:t>
            </a:r>
            <a:endParaRPr lang="ru-RU" altLang="ru-RU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93713" y="1924050"/>
            <a:ext cx="65525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dirty="0">
                <a:hlinkClick r:id="rId3" action="ppaction://hlinksldjump"/>
              </a:rPr>
              <a:t>2. </a:t>
            </a:r>
            <a:r>
              <a:rPr lang="ru-RU" altLang="ru-RU" dirty="0" smtClean="0">
                <a:hlinkClick r:id="rId3" action="ppaction://hlinksldjump"/>
              </a:rPr>
              <a:t>«Открываем» новый алгоритм.</a:t>
            </a:r>
            <a:endParaRPr lang="ru-RU" altLang="ru-RU" dirty="0"/>
          </a:p>
        </p:txBody>
      </p:sp>
      <p:sp>
        <p:nvSpPr>
          <p:cNvPr id="5" name="Text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468313" y="2622550"/>
            <a:ext cx="49323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dirty="0">
                <a:hlinkClick r:id="rId4" action="ppaction://hlinksldjump"/>
              </a:rPr>
              <a:t>3. Закрепляем алгоритм.</a:t>
            </a:r>
            <a:endParaRPr lang="ru-RU" altLang="ru-RU" dirty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12763" y="3252788"/>
            <a:ext cx="63515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dirty="0">
                <a:hlinkClick r:id="rId5" action="ppaction://hlinksldjump"/>
              </a:rPr>
              <a:t>4. Проверяем и подводим итоги.</a:t>
            </a:r>
            <a:endParaRPr lang="ru-RU" altLang="ru-RU" dirty="0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94200" y="3990975"/>
            <a:ext cx="446128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dirty="0" smtClean="0">
                <a:hlinkClick r:id="rId6" action="ppaction://hlinksldjump"/>
              </a:rPr>
              <a:t>5. Домашнее задание.</a:t>
            </a:r>
            <a:endParaRPr lang="ru-RU" alt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ChangeArrowheads="1"/>
          </p:cNvSpPr>
          <p:nvPr/>
        </p:nvSpPr>
        <p:spPr bwMode="auto">
          <a:xfrm>
            <a:off x="755650" y="250825"/>
            <a:ext cx="8208963" cy="89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altLang="ru-RU" sz="2800" b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Рефлексия</a:t>
            </a:r>
            <a:r>
              <a:rPr lang="ru-RU" altLang="ru-RU" sz="240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40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240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6" name="Picture 18" descr="колокольчик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141288"/>
            <a:ext cx="18637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418746" y="1058863"/>
            <a:ext cx="63007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/>
              <a:t>– Какую цель мы ставили в начале урока?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418746" y="1608625"/>
            <a:ext cx="4572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/>
              <a:t>– Наша цель достигнута?</a:t>
            </a:r>
            <a:br>
              <a:rPr lang="ru-RU" altLang="ru-RU" sz="2400" dirty="0"/>
            </a:br>
            <a:endParaRPr lang="ru-RU" altLang="ru-RU" sz="2400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539750" y="2139702"/>
            <a:ext cx="6985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/>
              <a:t>– Что нам помогло справиться с затруднением?</a:t>
            </a:r>
            <a:br>
              <a:rPr lang="ru-RU" altLang="ru-RU" sz="2400" dirty="0"/>
            </a:br>
            <a:endParaRPr lang="ru-RU" altLang="ru-RU" sz="2400" dirty="0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539750" y="3121920"/>
            <a:ext cx="76327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/>
              <a:t>– Какие знания нам пригодились при выполнении заданий на уроке?</a:t>
            </a:r>
            <a:br>
              <a:rPr lang="ru-RU" altLang="ru-RU" sz="2400" dirty="0"/>
            </a:br>
            <a:endParaRPr lang="ru-RU" altLang="ru-RU" sz="2400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513967" y="4237781"/>
            <a:ext cx="76584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/>
              <a:t>– Как вы можете оценить свою </a:t>
            </a:r>
            <a:r>
              <a:rPr lang="ru-RU" altLang="ru-RU" sz="2400" dirty="0" smtClean="0"/>
              <a:t>работу на уроке?</a:t>
            </a:r>
            <a:endParaRPr lang="ru-RU" altLang="ru-RU" sz="2400" dirty="0"/>
          </a:p>
        </p:txBody>
      </p:sp>
      <p:sp>
        <p:nvSpPr>
          <p:cNvPr id="9" name="Управляющая кнопка: в начало 8">
            <a:hlinkClick r:id="rId3" action="ppaction://hlinksldjump" highlightClick="1"/>
          </p:cNvPr>
          <p:cNvSpPr/>
          <p:nvPr/>
        </p:nvSpPr>
        <p:spPr>
          <a:xfrm>
            <a:off x="8001024" y="4554155"/>
            <a:ext cx="857256" cy="428628"/>
          </a:xfrm>
          <a:prstGeom prst="actionButtonBeginning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3878263"/>
          </a:xfrm>
        </p:spPr>
        <p:txBody>
          <a:bodyPr/>
          <a:lstStyle/>
          <a:p>
            <a:pPr eaLnBrk="1" hangingPunct="1"/>
            <a:r>
              <a:rPr lang="ru-RU" altLang="ru-RU" dirty="0" smtClean="0"/>
              <a:t>Домашнее задание</a:t>
            </a:r>
            <a:br>
              <a:rPr lang="ru-RU" altLang="ru-RU" dirty="0" smtClean="0"/>
            </a:b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sz="2800" dirty="0" smtClean="0">
                <a:solidFill>
                  <a:srgbClr val="C00000"/>
                </a:solidFill>
              </a:rPr>
              <a:t>составить и решить задачу на сложение и вычитание дробей с разными знаменателями</a:t>
            </a:r>
          </a:p>
        </p:txBody>
      </p:sp>
      <p:pic>
        <p:nvPicPr>
          <p:cNvPr id="3" name="Picture 18" descr="колокольчик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493" y="123478"/>
            <a:ext cx="18637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>
          <a:xfrm>
            <a:off x="500063" y="1714500"/>
            <a:ext cx="8229600" cy="1500188"/>
          </a:xfrm>
        </p:spPr>
        <p:txBody>
          <a:bodyPr/>
          <a:lstStyle/>
          <a:p>
            <a:pPr>
              <a:buFontTx/>
              <a:buNone/>
            </a:pPr>
            <a:endParaRPr lang="ru-RU" altLang="ru-RU" sz="6600" i="1" smtClean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24743" y="2225501"/>
            <a:ext cx="6894516" cy="92333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i="1" dirty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AF3E6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СПАСИБО ЗА УРОК</a:t>
            </a:r>
            <a:endParaRPr lang="ru-RU" sz="5400" b="1" dirty="0">
              <a:ln w="31550" cmpd="sng">
                <a:solidFill>
                  <a:srgbClr val="FF0000"/>
                </a:solidFill>
                <a:prstDash val="solid"/>
              </a:ln>
              <a:solidFill>
                <a:srgbClr val="FAF3E6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6375"/>
            <a:ext cx="8229600" cy="638175"/>
          </a:xfrm>
        </p:spPr>
        <p:txBody>
          <a:bodyPr/>
          <a:lstStyle/>
          <a:p>
            <a:pPr eaLnBrk="1" hangingPunct="1"/>
            <a:r>
              <a:rPr lang="ru-RU" altLang="ru-RU" sz="2800" dirty="0" smtClean="0">
                <a:solidFill>
                  <a:srgbClr val="993366"/>
                </a:solidFill>
              </a:rPr>
              <a:t>1. Сократите дроби:</a:t>
            </a:r>
            <a:r>
              <a:rPr lang="ru-RU" altLang="ru-RU" sz="2800" b="1" dirty="0" smtClean="0">
                <a:solidFill>
                  <a:srgbClr val="660033"/>
                </a:solidFill>
              </a:rPr>
              <a:t> </a:t>
            </a:r>
            <a:endParaRPr lang="ru-RU" altLang="ru-RU" sz="2800" b="1" dirty="0" smtClean="0">
              <a:solidFill>
                <a:schemeClr val="tx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844550"/>
            <a:ext cx="8147050" cy="37496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800" dirty="0" smtClean="0">
              <a:solidFill>
                <a:srgbClr val="993366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dirty="0" smtClean="0">
                <a:solidFill>
                  <a:srgbClr val="993366"/>
                </a:solidFill>
              </a:rPr>
              <a:t> 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800" dirty="0" smtClean="0">
              <a:solidFill>
                <a:srgbClr val="993366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400" dirty="0" smtClean="0">
              <a:solidFill>
                <a:srgbClr val="993366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4000" dirty="0" smtClean="0">
              <a:solidFill>
                <a:srgbClr val="993366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altLang="ru-RU" sz="3600" dirty="0" smtClean="0">
              <a:solidFill>
                <a:srgbClr val="000066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altLang="ru-RU" sz="3600" dirty="0" smtClean="0">
              <a:solidFill>
                <a:srgbClr val="000066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1800" dirty="0" smtClean="0">
              <a:solidFill>
                <a:srgbClr val="993366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1800" dirty="0" smtClean="0">
              <a:solidFill>
                <a:srgbClr val="99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124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900113" y="1419225"/>
          <a:ext cx="863600" cy="1030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3" name="Формула" r:id="rId3" imgW="330057" imgH="393529" progId="Equation.3">
                  <p:embed/>
                </p:oleObj>
              </mc:Choice>
              <mc:Fallback>
                <p:oleObj name="Формула" r:id="rId3" imgW="330057" imgH="39352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1419225"/>
                        <a:ext cx="863600" cy="1030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1763713" y="1419225"/>
          <a:ext cx="647700" cy="102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4" name="Формула" r:id="rId5" imgW="152334" imgH="393529" progId="Equation.3">
                  <p:embed/>
                </p:oleObj>
              </mc:Choice>
              <mc:Fallback>
                <p:oleObj name="Формула" r:id="rId5" imgW="152334" imgH="393529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1419225"/>
                        <a:ext cx="647700" cy="1027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884238" y="2787650"/>
          <a:ext cx="896937" cy="1030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5" name="Формула" r:id="rId7" imgW="342751" imgH="393529" progId="Equation.3">
                  <p:embed/>
                </p:oleObj>
              </mc:Choice>
              <mc:Fallback>
                <p:oleObj name="Формула" r:id="rId7" imgW="342751" imgH="393529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4238" y="2787650"/>
                        <a:ext cx="896937" cy="1030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1862138" y="2787650"/>
          <a:ext cx="593725" cy="102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6" name="Формула" r:id="rId9" imgW="139639" imgH="393529" progId="Equation.3">
                  <p:embed/>
                </p:oleObj>
              </mc:Choice>
              <mc:Fallback>
                <p:oleObj name="Формула" r:id="rId9" imgW="139639" imgH="393529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2138" y="2787650"/>
                        <a:ext cx="593725" cy="1027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/>
        </p:nvGraphicFramePr>
        <p:xfrm>
          <a:off x="3662363" y="1419225"/>
          <a:ext cx="1457325" cy="102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7" name="Формула" r:id="rId11" imgW="342751" imgH="393529" progId="Equation.3">
                  <p:embed/>
                </p:oleObj>
              </mc:Choice>
              <mc:Fallback>
                <p:oleObj name="Формула" r:id="rId11" imgW="342751" imgH="393529" progId="Equation.3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2363" y="1419225"/>
                        <a:ext cx="1457325" cy="1027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/>
        </p:nvGraphicFramePr>
        <p:xfrm>
          <a:off x="5030788" y="1419225"/>
          <a:ext cx="593725" cy="102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8" name="Формула" r:id="rId13" imgW="139639" imgH="393529" progId="Equation.3">
                  <p:embed/>
                </p:oleObj>
              </mc:Choice>
              <mc:Fallback>
                <p:oleObj name="Формула" r:id="rId13" imgW="139639" imgH="393529" progId="Equation.3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0788" y="1419225"/>
                        <a:ext cx="593725" cy="1027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/>
        </p:nvGraphicFramePr>
        <p:xfrm>
          <a:off x="3708400" y="2787650"/>
          <a:ext cx="1457325" cy="102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9" name="Формула" r:id="rId15" imgW="342751" imgH="393529" progId="Equation.3">
                  <p:embed/>
                </p:oleObj>
              </mc:Choice>
              <mc:Fallback>
                <p:oleObj name="Формула" r:id="rId15" imgW="342751" imgH="393529" progId="Equation.3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2787650"/>
                        <a:ext cx="1457325" cy="1027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/>
        </p:nvGraphicFramePr>
        <p:xfrm>
          <a:off x="4932363" y="2787650"/>
          <a:ext cx="863600" cy="102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0" name="Формула" r:id="rId17" imgW="203112" imgH="393529" progId="Equation.3">
                  <p:embed/>
                </p:oleObj>
              </mc:Choice>
              <mc:Fallback>
                <p:oleObj name="Формула" r:id="rId17" imgW="203112" imgH="393529" progId="Equation.3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2787650"/>
                        <a:ext cx="863600" cy="1027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8" name="Picture 12" descr="Картинка 15 из 104515">
            <a:hlinkClick r:id="rId19"/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325" y="3848100"/>
            <a:ext cx="219551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206375"/>
            <a:ext cx="8640960" cy="638175"/>
          </a:xfrm>
        </p:spPr>
        <p:txBody>
          <a:bodyPr/>
          <a:lstStyle/>
          <a:p>
            <a:pPr eaLnBrk="1" hangingPunct="1"/>
            <a:r>
              <a:rPr lang="ru-RU" altLang="ru-RU" sz="2800" b="1" dirty="0" smtClean="0">
                <a:solidFill>
                  <a:srgbClr val="660033"/>
                </a:solidFill>
              </a:rPr>
              <a:t> </a:t>
            </a:r>
            <a:r>
              <a:rPr lang="ru-RU" altLang="ru-RU" sz="2800" dirty="0" smtClean="0">
                <a:solidFill>
                  <a:srgbClr val="993366"/>
                </a:solidFill>
              </a:rPr>
              <a:t>2. Выделите целую часть из неправильной дроби:</a:t>
            </a:r>
            <a:endParaRPr lang="ru-RU" altLang="ru-RU" sz="2800" b="1" dirty="0" smtClean="0">
              <a:solidFill>
                <a:schemeClr val="tx1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844550"/>
            <a:ext cx="8147050" cy="37496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800" dirty="0" smtClean="0">
                <a:solidFill>
                  <a:srgbClr val="993366"/>
                </a:solidFill>
              </a:rPr>
              <a:t>                                                       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800" dirty="0" smtClean="0">
              <a:solidFill>
                <a:srgbClr val="993366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dirty="0" smtClean="0">
                <a:solidFill>
                  <a:srgbClr val="993366"/>
                </a:solidFill>
              </a:rPr>
              <a:t> 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800" dirty="0" smtClean="0">
              <a:solidFill>
                <a:srgbClr val="993366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400" dirty="0" smtClean="0">
              <a:solidFill>
                <a:srgbClr val="993366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4000" dirty="0" smtClean="0">
              <a:solidFill>
                <a:srgbClr val="993366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altLang="ru-RU" sz="3600" dirty="0" smtClean="0">
              <a:solidFill>
                <a:srgbClr val="000066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altLang="ru-RU" sz="3600" dirty="0" smtClean="0">
              <a:solidFill>
                <a:srgbClr val="000066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1800" dirty="0" smtClean="0">
              <a:solidFill>
                <a:srgbClr val="993366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1800" dirty="0" smtClean="0">
              <a:solidFill>
                <a:srgbClr val="99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124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900113" y="1419225"/>
          <a:ext cx="863600" cy="1030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7" name="Формула" r:id="rId3" imgW="330057" imgH="393529" progId="Equation.3">
                  <p:embed/>
                </p:oleObj>
              </mc:Choice>
              <mc:Fallback>
                <p:oleObj name="Формула" r:id="rId3" imgW="330057" imgH="39352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1419225"/>
                        <a:ext cx="863600" cy="1030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1619250" y="1419225"/>
          <a:ext cx="1025525" cy="102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8" name="Формула" r:id="rId5" imgW="241195" imgH="393529" progId="Equation.3">
                  <p:embed/>
                </p:oleObj>
              </mc:Choice>
              <mc:Fallback>
                <p:oleObj name="Формула" r:id="rId5" imgW="241195" imgH="393529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1419225"/>
                        <a:ext cx="1025525" cy="1027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884238" y="2787650"/>
          <a:ext cx="896937" cy="1030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9" name="Формула" r:id="rId7" imgW="342751" imgH="393529" progId="Equation.3">
                  <p:embed/>
                </p:oleObj>
              </mc:Choice>
              <mc:Fallback>
                <p:oleObj name="Формула" r:id="rId7" imgW="342751" imgH="393529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4238" y="2787650"/>
                        <a:ext cx="896937" cy="1030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1646238" y="2787650"/>
          <a:ext cx="1025525" cy="102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0" name="Формула" r:id="rId9" imgW="241195" imgH="393529" progId="Equation.3">
                  <p:embed/>
                </p:oleObj>
              </mc:Choice>
              <mc:Fallback>
                <p:oleObj name="Формула" r:id="rId9" imgW="241195" imgH="393529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6238" y="2787650"/>
                        <a:ext cx="1025525" cy="1027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/>
        </p:nvGraphicFramePr>
        <p:xfrm>
          <a:off x="3689350" y="1419225"/>
          <a:ext cx="1403350" cy="102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1" name="Формула" r:id="rId11" imgW="330057" imgH="393529" progId="Equation.3">
                  <p:embed/>
                </p:oleObj>
              </mc:Choice>
              <mc:Fallback>
                <p:oleObj name="Формула" r:id="rId11" imgW="330057" imgH="393529" progId="Equation.3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9350" y="1419225"/>
                        <a:ext cx="1403350" cy="1027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/>
        </p:nvGraphicFramePr>
        <p:xfrm>
          <a:off x="4814888" y="1419225"/>
          <a:ext cx="1025525" cy="102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2" name="Формула" r:id="rId13" imgW="241195" imgH="393529" progId="Equation.3">
                  <p:embed/>
                </p:oleObj>
              </mc:Choice>
              <mc:Fallback>
                <p:oleObj name="Формула" r:id="rId13" imgW="241195" imgH="393529" progId="Equation.3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4888" y="1419225"/>
                        <a:ext cx="1025525" cy="1027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/>
        </p:nvGraphicFramePr>
        <p:xfrm>
          <a:off x="3573463" y="2787650"/>
          <a:ext cx="1727200" cy="102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3" name="Формула" r:id="rId15" imgW="406048" imgH="393359" progId="Equation.3">
                  <p:embed/>
                </p:oleObj>
              </mc:Choice>
              <mc:Fallback>
                <p:oleObj name="Формула" r:id="rId15" imgW="406048" imgH="393359" progId="Equation.3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3463" y="2787650"/>
                        <a:ext cx="1727200" cy="1027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/>
        </p:nvGraphicFramePr>
        <p:xfrm>
          <a:off x="5219700" y="2787650"/>
          <a:ext cx="1619250" cy="102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4" name="Формула" r:id="rId17" imgW="380835" imgH="393529" progId="Equation.3">
                  <p:embed/>
                </p:oleObj>
              </mc:Choice>
              <mc:Fallback>
                <p:oleObj name="Формула" r:id="rId17" imgW="380835" imgH="393529" progId="Equation.3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700" y="2787650"/>
                        <a:ext cx="1619250" cy="1027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32" name="Picture 12" descr="Картинка 15 из 104515">
            <a:hlinkClick r:id="rId19"/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313" y="3848100"/>
            <a:ext cx="219551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206375"/>
            <a:ext cx="8856984" cy="781199"/>
          </a:xfrm>
        </p:spPr>
        <p:txBody>
          <a:bodyPr/>
          <a:lstStyle/>
          <a:p>
            <a:pPr eaLnBrk="1" hangingPunct="1"/>
            <a:r>
              <a:rPr lang="ru-RU" altLang="ru-RU" sz="2800" b="1" dirty="0" smtClean="0">
                <a:solidFill>
                  <a:srgbClr val="660033"/>
                </a:solidFill>
              </a:rPr>
              <a:t> </a:t>
            </a:r>
            <a:r>
              <a:rPr lang="ru-RU" altLang="ru-RU" sz="2800" dirty="0" smtClean="0">
                <a:solidFill>
                  <a:srgbClr val="993366"/>
                </a:solidFill>
              </a:rPr>
              <a:t>3. Приведите дроби к наименьшему общему знаменателю:</a:t>
            </a:r>
            <a:endParaRPr lang="ru-RU" altLang="ru-RU" sz="2800" b="1" dirty="0" smtClean="0">
              <a:solidFill>
                <a:schemeClr val="tx1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844550"/>
            <a:ext cx="8147050" cy="37496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800" dirty="0" smtClean="0">
              <a:solidFill>
                <a:srgbClr val="993366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dirty="0" smtClean="0">
                <a:solidFill>
                  <a:srgbClr val="993366"/>
                </a:solidFill>
              </a:rPr>
              <a:t> 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800" dirty="0" smtClean="0">
              <a:solidFill>
                <a:srgbClr val="993366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400" dirty="0" smtClean="0">
              <a:solidFill>
                <a:srgbClr val="993366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4000" dirty="0" smtClean="0">
              <a:solidFill>
                <a:srgbClr val="993366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altLang="ru-RU" sz="3600" dirty="0" smtClean="0">
              <a:solidFill>
                <a:srgbClr val="000066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altLang="ru-RU" sz="3600" dirty="0" smtClean="0">
              <a:solidFill>
                <a:srgbClr val="000066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1800" dirty="0" smtClean="0">
              <a:solidFill>
                <a:srgbClr val="993366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1800" dirty="0" smtClean="0">
              <a:solidFill>
                <a:srgbClr val="99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/>
        </p:nvGraphicFramePr>
        <p:xfrm>
          <a:off x="1187450" y="1708150"/>
          <a:ext cx="4583113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name="Формула" r:id="rId3" imgW="952087" imgH="393529" progId="Equation.3">
                  <p:embed/>
                </p:oleObj>
              </mc:Choice>
              <mc:Fallback>
                <p:oleObj name="Формула" r:id="rId3" imgW="952087" imgH="393529" progId="Equation.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1708150"/>
                        <a:ext cx="4583113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684213" y="3148013"/>
          <a:ext cx="5864225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" name="Формула" r:id="rId5" imgW="1218671" imgH="393529" progId="Equation.3">
                  <p:embed/>
                </p:oleObj>
              </mc:Choice>
              <mc:Fallback>
                <p:oleObj name="Формула" r:id="rId5" imgW="1218671" imgH="393529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3148013"/>
                        <a:ext cx="5864225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50" name="Picture 12" descr="Картинка 15 из 104515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3848100"/>
            <a:ext cx="219551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339502"/>
            <a:ext cx="8229600" cy="638175"/>
          </a:xfrm>
        </p:spPr>
        <p:txBody>
          <a:bodyPr/>
          <a:lstStyle/>
          <a:p>
            <a:pPr eaLnBrk="1" hangingPunct="1"/>
            <a:r>
              <a:rPr lang="ru-RU" altLang="ru-RU" sz="2800" b="1" dirty="0" smtClean="0">
                <a:solidFill>
                  <a:srgbClr val="660033"/>
                </a:solidFill>
              </a:rPr>
              <a:t> </a:t>
            </a:r>
            <a:r>
              <a:rPr lang="ru-RU" altLang="ru-RU" sz="2800" dirty="0" smtClean="0">
                <a:solidFill>
                  <a:srgbClr val="993366"/>
                </a:solidFill>
              </a:rPr>
              <a:t>4. Вычислите:                                                             </a:t>
            </a:r>
            <a:br>
              <a:rPr lang="ru-RU" altLang="ru-RU" sz="2800" dirty="0" smtClean="0">
                <a:solidFill>
                  <a:srgbClr val="993366"/>
                </a:solidFill>
              </a:rPr>
            </a:br>
            <a:endParaRPr lang="ru-RU" altLang="ru-RU" sz="2800" b="1" dirty="0" smtClean="0">
              <a:solidFill>
                <a:schemeClr val="tx1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844550"/>
            <a:ext cx="8147050" cy="37496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800" dirty="0" smtClean="0">
                <a:solidFill>
                  <a:srgbClr val="993366"/>
                </a:solidFill>
              </a:rPr>
              <a:t>                                                       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800" dirty="0" smtClean="0">
              <a:solidFill>
                <a:srgbClr val="993366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dirty="0" smtClean="0">
                <a:solidFill>
                  <a:srgbClr val="993366"/>
                </a:solidFill>
              </a:rPr>
              <a:t> 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800" dirty="0" smtClean="0">
              <a:solidFill>
                <a:srgbClr val="993366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400" dirty="0" smtClean="0">
              <a:solidFill>
                <a:srgbClr val="993366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4000" dirty="0" smtClean="0">
              <a:solidFill>
                <a:srgbClr val="993366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altLang="ru-RU" sz="3600" dirty="0" smtClean="0">
              <a:solidFill>
                <a:srgbClr val="000066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altLang="ru-RU" sz="3600" dirty="0" smtClean="0">
              <a:solidFill>
                <a:srgbClr val="000066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1800" dirty="0" smtClean="0">
              <a:solidFill>
                <a:srgbClr val="993366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1800" dirty="0" smtClean="0">
              <a:solidFill>
                <a:srgbClr val="99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2" name="Picture 12" descr="Картинка 15 из 104515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3848100"/>
            <a:ext cx="219551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/>
        </p:nvGraphicFramePr>
        <p:xfrm>
          <a:off x="277813" y="1419225"/>
          <a:ext cx="3476625" cy="100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1" name="Формула" r:id="rId5" imgW="660113" imgH="393529" progId="Equation.3">
                  <p:embed/>
                </p:oleObj>
              </mc:Choice>
              <mc:Fallback>
                <p:oleObj name="Формула" r:id="rId5" imgW="660113" imgH="393529" progId="Equation.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813" y="1419225"/>
                        <a:ext cx="3476625" cy="100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3563938" y="1419225"/>
          <a:ext cx="987425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2" name="Формула" r:id="rId7" imgW="228501" imgH="393529" progId="Equation.3">
                  <p:embed/>
                </p:oleObj>
              </mc:Choice>
              <mc:Fallback>
                <p:oleObj name="Формула" r:id="rId7" imgW="228501" imgH="393529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38" y="1419225"/>
                        <a:ext cx="987425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4562475" y="1419225"/>
          <a:ext cx="1150938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3" name="Формула" r:id="rId9" imgW="266469" imgH="393359" progId="Equation.3">
                  <p:embed/>
                </p:oleObj>
              </mc:Choice>
              <mc:Fallback>
                <p:oleObj name="Формула" r:id="rId9" imgW="266469" imgH="393359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2475" y="1419225"/>
                        <a:ext cx="1150938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/>
        </p:nvGraphicFramePr>
        <p:xfrm>
          <a:off x="5661025" y="1419225"/>
          <a:ext cx="1423988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4" name="Формула" r:id="rId11" imgW="330057" imgH="393529" progId="Equation.3">
                  <p:embed/>
                </p:oleObj>
              </mc:Choice>
              <mc:Fallback>
                <p:oleObj name="Формула" r:id="rId11" imgW="330057" imgH="393529" progId="Equation.3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1025" y="1419225"/>
                        <a:ext cx="1423988" cy="100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/>
        </p:nvGraphicFramePr>
        <p:xfrm>
          <a:off x="395288" y="2932113"/>
          <a:ext cx="2303462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5" name="Формула" r:id="rId13" imgW="533169" imgH="393529" progId="Equation.3">
                  <p:embed/>
                </p:oleObj>
              </mc:Choice>
              <mc:Fallback>
                <p:oleObj name="Формула" r:id="rId13" imgW="533169" imgH="393529" progId="Equation.3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932113"/>
                        <a:ext cx="2303462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/>
        </p:nvGraphicFramePr>
        <p:xfrm>
          <a:off x="2771775" y="2932113"/>
          <a:ext cx="1481138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6" name="Формула" r:id="rId15" imgW="342751" imgH="393529" progId="Equation.3">
                  <p:embed/>
                </p:oleObj>
              </mc:Choice>
              <mc:Fallback>
                <p:oleObj name="Формула" r:id="rId15" imgW="342751" imgH="393529" progId="Equation.3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2932113"/>
                        <a:ext cx="1481138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/>
        </p:nvGraphicFramePr>
        <p:xfrm>
          <a:off x="4238625" y="2932113"/>
          <a:ext cx="1425575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7" name="Формула" r:id="rId17" imgW="330057" imgH="393529" progId="Equation.3">
                  <p:embed/>
                </p:oleObj>
              </mc:Choice>
              <mc:Fallback>
                <p:oleObj name="Формула" r:id="rId17" imgW="330057" imgH="393529" progId="Equation.3">
                  <p:embed/>
                  <p:pic>
                    <p:nvPicPr>
                      <p:cNvPr id="0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8625" y="2932113"/>
                        <a:ext cx="1425575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206375"/>
            <a:ext cx="8712968" cy="1285255"/>
          </a:xfrm>
        </p:spPr>
        <p:txBody>
          <a:bodyPr/>
          <a:lstStyle/>
          <a:p>
            <a:pPr eaLnBrk="1" hangingPunct="1"/>
            <a:r>
              <a:rPr lang="ru-RU" altLang="ru-RU" sz="2800" b="1" dirty="0" smtClean="0">
                <a:solidFill>
                  <a:srgbClr val="660033"/>
                </a:solidFill>
              </a:rPr>
              <a:t> </a:t>
            </a:r>
            <a:r>
              <a:rPr lang="ru-RU" altLang="ru-RU" sz="2800" dirty="0" smtClean="0">
                <a:solidFill>
                  <a:srgbClr val="993366"/>
                </a:solidFill>
              </a:rPr>
              <a:t>Вспомните алгоритм сложения (вычитания) дробей с одинаковыми знаменателями</a:t>
            </a:r>
            <a:r>
              <a:rPr lang="ru-RU" altLang="ru-RU" sz="3200" dirty="0" smtClean="0">
                <a:solidFill>
                  <a:srgbClr val="993366"/>
                </a:solidFill>
              </a:rPr>
              <a:t/>
            </a:r>
            <a:br>
              <a:rPr lang="ru-RU" altLang="ru-RU" sz="3200" dirty="0" smtClean="0">
                <a:solidFill>
                  <a:srgbClr val="993366"/>
                </a:solidFill>
              </a:rPr>
            </a:br>
            <a:endParaRPr lang="ru-RU" altLang="ru-RU" sz="2800" b="1" dirty="0" smtClean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8560" y="1923678"/>
            <a:ext cx="8451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dirty="0" smtClean="0">
                <a:solidFill>
                  <a:srgbClr val="000066"/>
                </a:solidFill>
              </a:rPr>
              <a:t>1.</a:t>
            </a:r>
            <a:r>
              <a:rPr lang="ru-RU" altLang="ru-RU" i="1" dirty="0" smtClean="0">
                <a:solidFill>
                  <a:srgbClr val="000066"/>
                </a:solidFill>
              </a:rPr>
              <a:t> </a:t>
            </a:r>
            <a:r>
              <a:rPr lang="ru-RU" altLang="ru-RU" dirty="0" smtClean="0">
                <a:solidFill>
                  <a:srgbClr val="000066"/>
                </a:solidFill>
              </a:rPr>
              <a:t>Сложить (или вычесть) числители и записать ответ в числитель суммы (или разности)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8560" y="2756416"/>
            <a:ext cx="8307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 smtClean="0">
                <a:solidFill>
                  <a:srgbClr val="000066"/>
                </a:solidFill>
              </a:rPr>
              <a:t>2. Знаменатель оставить без изменения, записав его в знаменатель </a:t>
            </a:r>
            <a:endParaRPr lang="ru-RU" altLang="ru-RU" dirty="0">
              <a:solidFill>
                <a:srgbClr val="000066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8561" y="3386435"/>
            <a:ext cx="7875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dirty="0" smtClean="0">
                <a:solidFill>
                  <a:srgbClr val="000066"/>
                </a:solidFill>
              </a:rPr>
              <a:t>3. Если возможно, сократить полученную дробь или выделить из нее целую часть</a:t>
            </a:r>
          </a:p>
          <a:p>
            <a:endParaRPr lang="ru-RU" dirty="0"/>
          </a:p>
        </p:txBody>
      </p:sp>
      <p:sp>
        <p:nvSpPr>
          <p:cNvPr id="18" name="Управляющая кнопка: в начало 17">
            <a:hlinkClick r:id="rId2" action="ppaction://hlinksldjump" highlightClick="1"/>
          </p:cNvPr>
          <p:cNvSpPr/>
          <p:nvPr/>
        </p:nvSpPr>
        <p:spPr>
          <a:xfrm>
            <a:off x="8001024" y="4554155"/>
            <a:ext cx="857256" cy="428628"/>
          </a:xfrm>
          <a:prstGeom prst="actionButtonBeginning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049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6375"/>
            <a:ext cx="8229600" cy="638175"/>
          </a:xfrm>
        </p:spPr>
        <p:txBody>
          <a:bodyPr/>
          <a:lstStyle/>
          <a:p>
            <a:pPr eaLnBrk="1" hangingPunct="1"/>
            <a:r>
              <a:rPr lang="ru-RU" altLang="ru-RU" sz="2800" dirty="0" smtClean="0">
                <a:solidFill>
                  <a:srgbClr val="993366"/>
                </a:solidFill>
              </a:rPr>
              <a:t>Вычислите:</a:t>
            </a:r>
            <a:endParaRPr lang="ru-RU" altLang="ru-RU" sz="2800" b="1" dirty="0" smtClean="0">
              <a:solidFill>
                <a:schemeClr val="tx1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844550"/>
            <a:ext cx="8147050" cy="37496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800" dirty="0" smtClean="0">
              <a:solidFill>
                <a:srgbClr val="993366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dirty="0" smtClean="0">
                <a:solidFill>
                  <a:srgbClr val="993366"/>
                </a:solidFill>
              </a:rPr>
              <a:t> 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800" dirty="0" smtClean="0">
              <a:solidFill>
                <a:srgbClr val="993366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400" dirty="0" smtClean="0">
              <a:solidFill>
                <a:srgbClr val="993366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4000" dirty="0" smtClean="0">
              <a:solidFill>
                <a:srgbClr val="993366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altLang="ru-RU" sz="3600" dirty="0" smtClean="0">
              <a:solidFill>
                <a:srgbClr val="000066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altLang="ru-RU" sz="3600" dirty="0" smtClean="0">
              <a:solidFill>
                <a:srgbClr val="000066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1800" dirty="0" smtClean="0">
              <a:solidFill>
                <a:srgbClr val="993366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1800" dirty="0" smtClean="0">
              <a:solidFill>
                <a:srgbClr val="99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2" name="Picture 12" descr="Картинка 15 из 104515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3848100"/>
            <a:ext cx="219551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2285119"/>
              </p:ext>
            </p:extLst>
          </p:nvPr>
        </p:nvGraphicFramePr>
        <p:xfrm>
          <a:off x="539552" y="1707654"/>
          <a:ext cx="2211387" cy="1296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3" name="Формула" r:id="rId5" imgW="380835" imgH="393529" progId="Equation.3">
                  <p:embed/>
                </p:oleObj>
              </mc:Choice>
              <mc:Fallback>
                <p:oleObj name="Формула" r:id="rId5" imgW="380835" imgH="39352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1707654"/>
                        <a:ext cx="2211387" cy="1296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3431331"/>
              </p:ext>
            </p:extLst>
          </p:nvPr>
        </p:nvGraphicFramePr>
        <p:xfrm>
          <a:off x="6156176" y="1779662"/>
          <a:ext cx="1224136" cy="126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4" name="Формула" r:id="rId7" imgW="380835" imgH="393529" progId="Equation.3">
                  <p:embed/>
                </p:oleObj>
              </mc:Choice>
              <mc:Fallback>
                <p:oleObj name="Формула" r:id="rId7" imgW="380835" imgH="393529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176" y="1779662"/>
                        <a:ext cx="1224136" cy="1264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2479144"/>
              </p:ext>
            </p:extLst>
          </p:nvPr>
        </p:nvGraphicFramePr>
        <p:xfrm>
          <a:off x="3635896" y="1419622"/>
          <a:ext cx="1152525" cy="172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5" name="Формула" r:id="rId9" imgW="66624" imgH="133470" progId="Equation.3">
                  <p:embed/>
                </p:oleObj>
              </mc:Choice>
              <mc:Fallback>
                <p:oleObj name="Формула" r:id="rId9" imgW="66624" imgH="13347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896" y="1419622"/>
                        <a:ext cx="1152525" cy="172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3185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9"/>
          <p:cNvSpPr>
            <a:spLocks noGrp="1" noChangeArrowheads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411163"/>
            <a:ext cx="8435975" cy="1619250"/>
          </a:xfrm>
        </p:spPr>
        <p:txBody>
          <a:bodyPr/>
          <a:lstStyle/>
          <a:p>
            <a:pPr eaLnBrk="1" hangingPunct="1"/>
            <a:r>
              <a:rPr lang="ru-RU" altLang="ru-RU" sz="2400" b="1" smtClean="0">
                <a:solidFill>
                  <a:srgbClr val="000066"/>
                </a:solidFill>
              </a:rPr>
              <a:t>Тема урока:</a:t>
            </a:r>
            <a:r>
              <a:rPr lang="ru-RU" altLang="ru-RU" sz="2400" smtClean="0">
                <a:solidFill>
                  <a:srgbClr val="000066"/>
                </a:solidFill>
              </a:rPr>
              <a:t/>
            </a:r>
            <a:br>
              <a:rPr lang="ru-RU" altLang="ru-RU" sz="2400" smtClean="0">
                <a:solidFill>
                  <a:srgbClr val="000066"/>
                </a:solidFill>
              </a:rPr>
            </a:br>
            <a:endParaRPr lang="ru-RU" altLang="ru-RU" sz="2400" smtClean="0">
              <a:solidFill>
                <a:srgbClr val="000066"/>
              </a:solidFill>
            </a:endParaRPr>
          </a:p>
          <a:p>
            <a:pPr algn="ctr" eaLnBrk="1" hangingPunct="1">
              <a:buFontTx/>
              <a:buNone/>
            </a:pPr>
            <a:r>
              <a:rPr lang="ru-RU" altLang="ru-RU" sz="2800" smtClean="0">
                <a:solidFill>
                  <a:srgbClr val="660033"/>
                </a:solidFill>
              </a:rPr>
              <a:t>    </a:t>
            </a:r>
            <a:r>
              <a:rPr lang="ru-RU" altLang="ru-RU" sz="3600" smtClean="0">
                <a:solidFill>
                  <a:srgbClr val="660033"/>
                </a:solidFill>
              </a:rPr>
              <a:t>«Сложение и вычитание дробей с разными знаменателями»</a:t>
            </a:r>
            <a:r>
              <a:rPr lang="ru-RU" altLang="ru-RU" sz="3600" smtClean="0"/>
              <a:t>  </a:t>
            </a:r>
            <a:r>
              <a:rPr lang="ru-RU" altLang="ru-RU" sz="2800" b="1" smtClean="0"/>
              <a:t/>
            </a:r>
            <a:br>
              <a:rPr lang="ru-RU" altLang="ru-RU" sz="2800" b="1" smtClean="0"/>
            </a:br>
            <a:endParaRPr lang="ru-RU" altLang="ru-RU" sz="2800" b="1" smtClean="0"/>
          </a:p>
          <a:p>
            <a:pPr eaLnBrk="1" hangingPunct="1">
              <a:buFontTx/>
              <a:buNone/>
            </a:pPr>
            <a:endParaRPr lang="ru-RU" altLang="ru-RU" sz="2800" smtClean="0">
              <a:solidFill>
                <a:srgbClr val="CC3300"/>
              </a:solidFill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84213" y="2409825"/>
            <a:ext cx="8021637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0066"/>
                </a:solidFill>
              </a:rPr>
              <a:t>Цель урока: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600" b="1">
                <a:solidFill>
                  <a:srgbClr val="CC3300"/>
                </a:solidFill>
              </a:rPr>
              <a:t>Учиться складывать и вычитать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600" b="1">
                <a:solidFill>
                  <a:srgbClr val="CC3300"/>
                </a:solidFill>
              </a:rPr>
              <a:t>дроби с разными знаменателями.</a:t>
            </a:r>
            <a:endParaRPr lang="ru-RU" altLang="ru-RU" sz="3600" b="1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0245" name="Объект 2"/>
          <p:cNvSpPr>
            <a:spLocks noGrp="1"/>
          </p:cNvSpPr>
          <p:nvPr>
            <p:ph sz="quarter" idx="2"/>
          </p:nvPr>
        </p:nvSpPr>
        <p:spPr>
          <a:xfrm>
            <a:off x="4648200" y="1200150"/>
            <a:ext cx="4038600" cy="1639888"/>
          </a:xfrm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/>
      <p:bldP spid="2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746</TotalTime>
  <Words>424</Words>
  <Application>Microsoft Office PowerPoint</Application>
  <PresentationFormat>Экран (16:9)</PresentationFormat>
  <Paragraphs>148</Paragraphs>
  <Slides>22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Оформление по умолчанию</vt:lpstr>
      <vt:lpstr>Формула</vt:lpstr>
      <vt:lpstr>Презентация PowerPoint</vt:lpstr>
      <vt:lpstr>План урока</vt:lpstr>
      <vt:lpstr>1. Сократите дроби: </vt:lpstr>
      <vt:lpstr> 2. Выделите целую часть из неправильной дроби:</vt:lpstr>
      <vt:lpstr> 3. Приведите дроби к наименьшему общему знаменателю:</vt:lpstr>
      <vt:lpstr> 4. Вычислите:                                                              </vt:lpstr>
      <vt:lpstr> Вспомните алгоритм сложения (вычитания) дробей с одинаковыми знаменателями </vt:lpstr>
      <vt:lpstr>Вычислите: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Самостоятельная работа</vt:lpstr>
      <vt:lpstr>Презентация PowerPoint</vt:lpstr>
      <vt:lpstr>Презентация PowerPoint</vt:lpstr>
      <vt:lpstr>Презентация PowerPoint</vt:lpstr>
      <vt:lpstr>Домашнее задание  составить и решить задачу на сложение и вычитание дробей с разными знаменателями</vt:lpstr>
      <vt:lpstr>Презентация PowerPoint</vt:lpstr>
    </vt:vector>
  </TitlesOfParts>
  <Company>***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Lisa</cp:lastModifiedBy>
  <cp:revision>36</cp:revision>
  <dcterms:created xsi:type="dcterms:W3CDTF">2012-04-01T09:04:26Z</dcterms:created>
  <dcterms:modified xsi:type="dcterms:W3CDTF">2016-10-18T17:56:03Z</dcterms:modified>
</cp:coreProperties>
</file>