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9.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10.xml" ContentType="application/vnd.openxmlformats-officedocument.drawingml.chart+xml"/>
  <Override PartName="/ppt/drawings/drawing2.xml" ContentType="application/vnd.openxmlformats-officedocument.drawingml.chartshapes+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3.xml" ContentType="application/vnd.openxmlformats-officedocument.drawingml.chart+xml"/>
  <Override PartName="/ppt/notesSlides/notesSlide15.xml" ContentType="application/vnd.openxmlformats-officedocument.presentationml.notesSlide+xml"/>
  <Override PartName="/ppt/charts/chart14.xml" ContentType="application/vnd.openxmlformats-officedocument.drawingml.chart+xml"/>
  <Override PartName="/ppt/theme/themeOverride6.xml" ContentType="application/vnd.openxmlformats-officedocument.themeOverride+xml"/>
  <Override PartName="/ppt/charts/chart15.xml" ContentType="application/vnd.openxmlformats-officedocument.drawingml.chart+xml"/>
  <Override PartName="/ppt/theme/themeOverride7.xml" ContentType="application/vnd.openxmlformats-officedocument.themeOverride+xml"/>
  <Override PartName="/ppt/charts/chart16.xml" ContentType="application/vnd.openxmlformats-officedocument.drawingml.chart+xml"/>
  <Override PartName="/ppt/theme/themeOverride8.xml" ContentType="application/vnd.openxmlformats-officedocument.themeOverride+xml"/>
  <Override PartName="/ppt/charts/chart17.xml" ContentType="application/vnd.openxmlformats-officedocument.drawingml.chart+xml"/>
  <Override PartName="/ppt/theme/themeOverride9.xml" ContentType="application/vnd.openxmlformats-officedocument.themeOverride+xml"/>
  <Override PartName="/ppt/charts/chart18.xml" ContentType="application/vnd.openxmlformats-officedocument.drawingml.chart+xml"/>
  <Override PartName="/ppt/drawings/drawing3.xml" ContentType="application/vnd.openxmlformats-officedocument.drawingml.chartshapes+xml"/>
  <Override PartName="/ppt/charts/chart19.xml" ContentType="application/vnd.openxmlformats-officedocument.drawingml.chart+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85" r:id="rId1"/>
  </p:sldMasterIdLst>
  <p:notesMasterIdLst>
    <p:notesMasterId r:id="rId64"/>
  </p:notesMasterIdLst>
  <p:sldIdLst>
    <p:sldId id="353" r:id="rId2"/>
    <p:sldId id="414" r:id="rId3"/>
    <p:sldId id="461" r:id="rId4"/>
    <p:sldId id="398" r:id="rId5"/>
    <p:sldId id="399" r:id="rId6"/>
    <p:sldId id="400" r:id="rId7"/>
    <p:sldId id="337" r:id="rId8"/>
    <p:sldId id="419" r:id="rId9"/>
    <p:sldId id="401" r:id="rId10"/>
    <p:sldId id="406" r:id="rId11"/>
    <p:sldId id="407" r:id="rId12"/>
    <p:sldId id="411" r:id="rId13"/>
    <p:sldId id="412" r:id="rId14"/>
    <p:sldId id="420" r:id="rId15"/>
    <p:sldId id="415" r:id="rId16"/>
    <p:sldId id="416" r:id="rId17"/>
    <p:sldId id="417" r:id="rId18"/>
    <p:sldId id="418" r:id="rId19"/>
    <p:sldId id="444" r:id="rId20"/>
    <p:sldId id="413" r:id="rId21"/>
    <p:sldId id="467" r:id="rId22"/>
    <p:sldId id="434" r:id="rId23"/>
    <p:sldId id="422" r:id="rId24"/>
    <p:sldId id="421" r:id="rId25"/>
    <p:sldId id="425" r:id="rId26"/>
    <p:sldId id="427" r:id="rId27"/>
    <p:sldId id="429" r:id="rId28"/>
    <p:sldId id="430" r:id="rId29"/>
    <p:sldId id="431" r:id="rId30"/>
    <p:sldId id="423" r:id="rId31"/>
    <p:sldId id="424" r:id="rId32"/>
    <p:sldId id="466" r:id="rId33"/>
    <p:sldId id="432" r:id="rId34"/>
    <p:sldId id="436" r:id="rId35"/>
    <p:sldId id="449" r:id="rId36"/>
    <p:sldId id="433" r:id="rId37"/>
    <p:sldId id="435" r:id="rId38"/>
    <p:sldId id="442" r:id="rId39"/>
    <p:sldId id="462" r:id="rId40"/>
    <p:sldId id="439" r:id="rId41"/>
    <p:sldId id="464" r:id="rId42"/>
    <p:sldId id="455" r:id="rId43"/>
    <p:sldId id="456" r:id="rId44"/>
    <p:sldId id="443" r:id="rId45"/>
    <p:sldId id="463" r:id="rId46"/>
    <p:sldId id="460" r:id="rId47"/>
    <p:sldId id="459" r:id="rId48"/>
    <p:sldId id="454" r:id="rId49"/>
    <p:sldId id="445" r:id="rId50"/>
    <p:sldId id="440" r:id="rId51"/>
    <p:sldId id="368" r:id="rId52"/>
    <p:sldId id="369" r:id="rId53"/>
    <p:sldId id="370" r:id="rId54"/>
    <p:sldId id="446" r:id="rId55"/>
    <p:sldId id="371" r:id="rId56"/>
    <p:sldId id="372" r:id="rId57"/>
    <p:sldId id="373" r:id="rId58"/>
    <p:sldId id="374" r:id="rId59"/>
    <p:sldId id="375" r:id="rId60"/>
    <p:sldId id="360" r:id="rId61"/>
    <p:sldId id="367" r:id="rId62"/>
    <p:sldId id="468" r:id="rId63"/>
  </p:sldIdLst>
  <p:sldSz cx="9144000" cy="6858000" type="screen4x3"/>
  <p:notesSz cx="6858000" cy="9144000"/>
  <p:defaultTextStyle>
    <a:defPPr>
      <a:defRPr lang="en-US"/>
    </a:defPPr>
    <a:lvl1pPr algn="l" rtl="0" fontAlgn="base">
      <a:spcBef>
        <a:spcPct val="0"/>
      </a:spcBef>
      <a:spcAft>
        <a:spcPct val="0"/>
      </a:spcAft>
      <a:defRPr sz="1100" kern="1200">
        <a:solidFill>
          <a:schemeClr val="tx1"/>
        </a:solidFill>
        <a:latin typeface="Arial" charset="0"/>
        <a:ea typeface="+mn-ea"/>
        <a:cs typeface="+mn-cs"/>
      </a:defRPr>
    </a:lvl1pPr>
    <a:lvl2pPr marL="410127" algn="l" rtl="0" fontAlgn="base">
      <a:spcBef>
        <a:spcPct val="0"/>
      </a:spcBef>
      <a:spcAft>
        <a:spcPct val="0"/>
      </a:spcAft>
      <a:defRPr sz="1100" kern="1200">
        <a:solidFill>
          <a:schemeClr val="tx1"/>
        </a:solidFill>
        <a:latin typeface="Arial" charset="0"/>
        <a:ea typeface="+mn-ea"/>
        <a:cs typeface="+mn-cs"/>
      </a:defRPr>
    </a:lvl2pPr>
    <a:lvl3pPr marL="820256" algn="l" rtl="0" fontAlgn="base">
      <a:spcBef>
        <a:spcPct val="0"/>
      </a:spcBef>
      <a:spcAft>
        <a:spcPct val="0"/>
      </a:spcAft>
      <a:defRPr sz="1100" kern="1200">
        <a:solidFill>
          <a:schemeClr val="tx1"/>
        </a:solidFill>
        <a:latin typeface="Arial" charset="0"/>
        <a:ea typeface="+mn-ea"/>
        <a:cs typeface="+mn-cs"/>
      </a:defRPr>
    </a:lvl3pPr>
    <a:lvl4pPr marL="1230384" algn="l" rtl="0" fontAlgn="base">
      <a:spcBef>
        <a:spcPct val="0"/>
      </a:spcBef>
      <a:spcAft>
        <a:spcPct val="0"/>
      </a:spcAft>
      <a:defRPr sz="1100" kern="1200">
        <a:solidFill>
          <a:schemeClr val="tx1"/>
        </a:solidFill>
        <a:latin typeface="Arial" charset="0"/>
        <a:ea typeface="+mn-ea"/>
        <a:cs typeface="+mn-cs"/>
      </a:defRPr>
    </a:lvl4pPr>
    <a:lvl5pPr marL="1640511" algn="l" rtl="0" fontAlgn="base">
      <a:spcBef>
        <a:spcPct val="0"/>
      </a:spcBef>
      <a:spcAft>
        <a:spcPct val="0"/>
      </a:spcAft>
      <a:defRPr sz="1100" kern="1200">
        <a:solidFill>
          <a:schemeClr val="tx1"/>
        </a:solidFill>
        <a:latin typeface="Arial" charset="0"/>
        <a:ea typeface="+mn-ea"/>
        <a:cs typeface="+mn-cs"/>
      </a:defRPr>
    </a:lvl5pPr>
    <a:lvl6pPr marL="2050641" algn="l" defTabSz="820256" rtl="0" eaLnBrk="1" latinLnBrk="0" hangingPunct="1">
      <a:defRPr sz="1100" kern="1200">
        <a:solidFill>
          <a:schemeClr val="tx1"/>
        </a:solidFill>
        <a:latin typeface="Arial" charset="0"/>
        <a:ea typeface="+mn-ea"/>
        <a:cs typeface="+mn-cs"/>
      </a:defRPr>
    </a:lvl6pPr>
    <a:lvl7pPr marL="2460768" algn="l" defTabSz="820256" rtl="0" eaLnBrk="1" latinLnBrk="0" hangingPunct="1">
      <a:defRPr sz="1100" kern="1200">
        <a:solidFill>
          <a:schemeClr val="tx1"/>
        </a:solidFill>
        <a:latin typeface="Arial" charset="0"/>
        <a:ea typeface="+mn-ea"/>
        <a:cs typeface="+mn-cs"/>
      </a:defRPr>
    </a:lvl7pPr>
    <a:lvl8pPr marL="2870895" algn="l" defTabSz="820256" rtl="0" eaLnBrk="1" latinLnBrk="0" hangingPunct="1">
      <a:defRPr sz="1100" kern="1200">
        <a:solidFill>
          <a:schemeClr val="tx1"/>
        </a:solidFill>
        <a:latin typeface="Arial" charset="0"/>
        <a:ea typeface="+mn-ea"/>
        <a:cs typeface="+mn-cs"/>
      </a:defRPr>
    </a:lvl8pPr>
    <a:lvl9pPr marL="3281022" algn="l" defTabSz="820256" rtl="0" eaLnBrk="1" latinLnBrk="0" hangingPunct="1">
      <a:defRPr sz="11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02" autoAdjust="0"/>
    <p:restoredTop sz="95373" autoAdjust="0"/>
  </p:normalViewPr>
  <p:slideViewPr>
    <p:cSldViewPr snapToGrid="0">
      <p:cViewPr varScale="1">
        <p:scale>
          <a:sx n="92" d="100"/>
          <a:sy n="92" d="100"/>
        </p:scale>
        <p:origin x="-1590"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Book12"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oleObject" Target="file:///\\server1\prla\GRAPHICS\Economics\Other\Data\US\US%20Forecast%20Slide.xlsx" TargetMode="External"/><Relationship Id="rId2" Type="http://schemas.openxmlformats.org/officeDocument/2006/relationships/image" Target="../media/image9.jpg"/><Relationship Id="rId1" Type="http://schemas.openxmlformats.org/officeDocument/2006/relationships/themeOverride" Target="../theme/themeOverride6.xml"/></Relationships>
</file>

<file path=ppt/charts/_rels/chart15.xml.rels><?xml version="1.0" encoding="UTF-8" standalone="yes"?>
<Relationships xmlns="http://schemas.openxmlformats.org/package/2006/relationships"><Relationship Id="rId3" Type="http://schemas.openxmlformats.org/officeDocument/2006/relationships/oleObject" Target="file:///\\server1\prla\GRAPHICS\Economics\Other\Data\US\US%20Forecast%20Slide.xlsx" TargetMode="External"/><Relationship Id="rId2" Type="http://schemas.openxmlformats.org/officeDocument/2006/relationships/image" Target="../media/image9.jpg"/><Relationship Id="rId1" Type="http://schemas.openxmlformats.org/officeDocument/2006/relationships/themeOverride" Target="../theme/themeOverride7.xml"/></Relationships>
</file>

<file path=ppt/charts/_rels/chart16.xml.rels><?xml version="1.0" encoding="UTF-8" standalone="yes"?>
<Relationships xmlns="http://schemas.openxmlformats.org/package/2006/relationships"><Relationship Id="rId3" Type="http://schemas.openxmlformats.org/officeDocument/2006/relationships/oleObject" Target="file:///\\server1\prla\GRAPHICS\Economics\Other\Data\US\US%20Forecast%20Slide.xlsx" TargetMode="External"/><Relationship Id="rId2" Type="http://schemas.openxmlformats.org/officeDocument/2006/relationships/image" Target="../media/image9.jpg"/><Relationship Id="rId1" Type="http://schemas.openxmlformats.org/officeDocument/2006/relationships/themeOverride" Target="../theme/themeOverride8.xml"/></Relationships>
</file>

<file path=ppt/charts/_rels/chart17.xml.rels><?xml version="1.0" encoding="UTF-8" standalone="yes"?>
<Relationships xmlns="http://schemas.openxmlformats.org/package/2006/relationships"><Relationship Id="rId3" Type="http://schemas.openxmlformats.org/officeDocument/2006/relationships/oleObject" Target="file:///\\server1\prla\GRAPHICS\Economics\Other\Data\US\US%20Forecast%20Slide.xlsx" TargetMode="External"/><Relationship Id="rId2" Type="http://schemas.openxmlformats.org/officeDocument/2006/relationships/image" Target="../media/image9.jpg"/><Relationship Id="rId1" Type="http://schemas.openxmlformats.org/officeDocument/2006/relationships/themeOverride" Target="../theme/themeOverride9.xm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Book1"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server1\prla\GRAPHICS\Economics\Other\Data\US\Eurodollar%20vs%20fed%20curve.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oleObject" Target="Book12"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j-lt"/>
                <a:ea typeface="+mn-ea"/>
                <a:cs typeface="+mn-cs"/>
              </a:defRPr>
            </a:pPr>
            <a:r>
              <a:rPr lang="en-US" sz="1600" b="1" dirty="0">
                <a:latin typeface="+mj-lt"/>
              </a:rPr>
              <a:t>Outstanding U.S.</a:t>
            </a:r>
            <a:r>
              <a:rPr lang="en-US" sz="1600" b="1" baseline="0" dirty="0">
                <a:latin typeface="+mj-lt"/>
              </a:rPr>
              <a:t> Bond Market ($40 Trillion)</a:t>
            </a:r>
            <a:endParaRPr lang="en-US" sz="1600" b="1" dirty="0">
              <a:latin typeface="+mj-lt"/>
            </a:endParaRPr>
          </a:p>
        </c:rich>
      </c:tx>
      <c:layout>
        <c:manualLayout>
          <c:xMode val="edge"/>
          <c:yMode val="edge"/>
          <c:x val="0.25597037671001627"/>
          <c:y val="0"/>
        </c:manualLayout>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A94-49C9-A924-4606D0E3A79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A94-49C9-A924-4606D0E3A793}"/>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A94-49C9-A924-4606D0E3A793}"/>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CA94-49C9-A924-4606D0E3A793}"/>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CA94-49C9-A924-4606D0E3A793}"/>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CA94-49C9-A924-4606D0E3A793}"/>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CA94-49C9-A924-4606D0E3A793}"/>
              </c:ext>
            </c:extLst>
          </c:dPt>
          <c:dLbls>
            <c:dLbl>
              <c:idx val="1"/>
              <c:layout>
                <c:manualLayout>
                  <c:x val="-7.5613383129270251E-4"/>
                  <c:y val="-1.9653370037347191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A94-49C9-A924-4606D0E3A793}"/>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Sheet1!$B$1:$H$1</c:f>
              <c:strCache>
                <c:ptCount val="7"/>
                <c:pt idx="0">
                  <c:v>Municipal</c:v>
                </c:pt>
                <c:pt idx="1">
                  <c:v>Treasury</c:v>
                </c:pt>
                <c:pt idx="2">
                  <c:v>Mortgage Related</c:v>
                </c:pt>
                <c:pt idx="3">
                  <c:v>Corporate Debt</c:v>
                </c:pt>
                <c:pt idx="4">
                  <c:v>Federal Agency Securities</c:v>
                </c:pt>
                <c:pt idx="5">
                  <c:v>Money Markets</c:v>
                </c:pt>
                <c:pt idx="6">
                  <c:v>Asset-Backed</c:v>
                </c:pt>
              </c:strCache>
            </c:strRef>
          </c:cat>
          <c:val>
            <c:numRef>
              <c:f>Sheet1!$B$2:$H$2</c:f>
              <c:numCache>
                <c:formatCode>General</c:formatCode>
                <c:ptCount val="7"/>
                <c:pt idx="0">
                  <c:v>3787.8</c:v>
                </c:pt>
                <c:pt idx="1">
                  <c:v>13191.6</c:v>
                </c:pt>
                <c:pt idx="2">
                  <c:v>8759.1</c:v>
                </c:pt>
                <c:pt idx="3">
                  <c:v>8165.9</c:v>
                </c:pt>
                <c:pt idx="4">
                  <c:v>1995.4</c:v>
                </c:pt>
                <c:pt idx="5">
                  <c:v>2806.9</c:v>
                </c:pt>
                <c:pt idx="6">
                  <c:v>1358.8</c:v>
                </c:pt>
              </c:numCache>
            </c:numRef>
          </c:val>
          <c:extLst xmlns:c16r2="http://schemas.microsoft.com/office/drawing/2015/06/chart">
            <c:ext xmlns:c16="http://schemas.microsoft.com/office/drawing/2014/chart" uri="{C3380CC4-5D6E-409C-BE32-E72D297353CC}">
              <c16:uniqueId val="{0000000E-CA94-49C9-A924-4606D0E3A79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90318057838338"/>
          <c:y val="8.0928977723714129E-2"/>
          <c:w val="0.83141758233187113"/>
          <c:h val="0.72288036424814461"/>
        </c:manualLayout>
      </c:layout>
      <c:scatterChart>
        <c:scatterStyle val="smoothMarker"/>
        <c:varyColors val="0"/>
        <c:ser>
          <c:idx val="0"/>
          <c:order val="0"/>
          <c:tx>
            <c:strRef>
              <c:f>Sheet1!$B$1</c:f>
              <c:strCache>
                <c:ptCount val="1"/>
                <c:pt idx="0">
                  <c:v>6/30/2017</c:v>
                </c:pt>
              </c:strCache>
            </c:strRef>
          </c:tx>
          <c:spPr>
            <a:ln w="25400">
              <a:solidFill>
                <a:srgbClr val="0C5184"/>
              </a:solidFill>
              <a:prstDash val="solid"/>
            </a:ln>
          </c:spPr>
          <c:marker>
            <c:symbol val="none"/>
          </c:marker>
          <c:xVal>
            <c:numRef>
              <c:f>Sheet1!$A$2:$A$10</c:f>
              <c:numCache>
                <c:formatCode>General</c:formatCode>
                <c:ptCount val="9"/>
                <c:pt idx="0">
                  <c:v>0.25</c:v>
                </c:pt>
                <c:pt idx="1">
                  <c:v>1</c:v>
                </c:pt>
                <c:pt idx="2">
                  <c:v>2</c:v>
                </c:pt>
                <c:pt idx="3">
                  <c:v>3</c:v>
                </c:pt>
                <c:pt idx="4">
                  <c:v>5</c:v>
                </c:pt>
                <c:pt idx="5">
                  <c:v>7</c:v>
                </c:pt>
                <c:pt idx="6">
                  <c:v>10</c:v>
                </c:pt>
                <c:pt idx="7">
                  <c:v>20</c:v>
                </c:pt>
                <c:pt idx="8">
                  <c:v>30</c:v>
                </c:pt>
              </c:numCache>
            </c:numRef>
          </c:xVal>
          <c:yVal>
            <c:numRef>
              <c:f>Sheet1!$B$2:$B$10</c:f>
              <c:numCache>
                <c:formatCode>General</c:formatCode>
                <c:ptCount val="9"/>
                <c:pt idx="0">
                  <c:v>1.03</c:v>
                </c:pt>
                <c:pt idx="1">
                  <c:v>1.24</c:v>
                </c:pt>
                <c:pt idx="2">
                  <c:v>1.38</c:v>
                </c:pt>
                <c:pt idx="3">
                  <c:v>1.55</c:v>
                </c:pt>
                <c:pt idx="4">
                  <c:v>1.89</c:v>
                </c:pt>
                <c:pt idx="5">
                  <c:v>2.14</c:v>
                </c:pt>
                <c:pt idx="6">
                  <c:v>2.31</c:v>
                </c:pt>
                <c:pt idx="7">
                  <c:v>2.61</c:v>
                </c:pt>
                <c:pt idx="8">
                  <c:v>2.84</c:v>
                </c:pt>
              </c:numCache>
            </c:numRef>
          </c:yVal>
          <c:smooth val="1"/>
          <c:extLst xmlns:c16r2="http://schemas.microsoft.com/office/drawing/2015/06/chart">
            <c:ext xmlns:c16="http://schemas.microsoft.com/office/drawing/2014/chart" uri="{C3380CC4-5D6E-409C-BE32-E72D297353CC}">
              <c16:uniqueId val="{00000000-E010-4A39-805E-B3FA19275591}"/>
            </c:ext>
          </c:extLst>
        </c:ser>
        <c:ser>
          <c:idx val="1"/>
          <c:order val="1"/>
          <c:tx>
            <c:strRef>
              <c:f>Sheet1!$C$1</c:f>
              <c:strCache>
                <c:ptCount val="1"/>
                <c:pt idx="0">
                  <c:v>12/31/2016</c:v>
                </c:pt>
              </c:strCache>
            </c:strRef>
          </c:tx>
          <c:spPr>
            <a:ln w="25400">
              <a:solidFill>
                <a:schemeClr val="accent2">
                  <a:lumMod val="60000"/>
                  <a:lumOff val="40000"/>
                </a:schemeClr>
              </a:solidFill>
              <a:prstDash val="solid"/>
            </a:ln>
          </c:spPr>
          <c:marker>
            <c:symbol val="none"/>
          </c:marker>
          <c:xVal>
            <c:numRef>
              <c:f>Sheet1!$A$2:$A$10</c:f>
              <c:numCache>
                <c:formatCode>General</c:formatCode>
                <c:ptCount val="9"/>
                <c:pt idx="0">
                  <c:v>0.25</c:v>
                </c:pt>
                <c:pt idx="1">
                  <c:v>1</c:v>
                </c:pt>
                <c:pt idx="2">
                  <c:v>2</c:v>
                </c:pt>
                <c:pt idx="3">
                  <c:v>3</c:v>
                </c:pt>
                <c:pt idx="4">
                  <c:v>5</c:v>
                </c:pt>
                <c:pt idx="5">
                  <c:v>7</c:v>
                </c:pt>
                <c:pt idx="6">
                  <c:v>10</c:v>
                </c:pt>
                <c:pt idx="7">
                  <c:v>20</c:v>
                </c:pt>
                <c:pt idx="8">
                  <c:v>30</c:v>
                </c:pt>
              </c:numCache>
            </c:numRef>
          </c:xVal>
          <c:yVal>
            <c:numRef>
              <c:f>Sheet1!$C$2:$C$10</c:f>
              <c:numCache>
                <c:formatCode>General</c:formatCode>
                <c:ptCount val="9"/>
                <c:pt idx="0">
                  <c:v>0.51</c:v>
                </c:pt>
                <c:pt idx="1">
                  <c:v>0.85</c:v>
                </c:pt>
                <c:pt idx="2">
                  <c:v>1.2</c:v>
                </c:pt>
                <c:pt idx="3">
                  <c:v>1.47</c:v>
                </c:pt>
                <c:pt idx="4">
                  <c:v>1.93</c:v>
                </c:pt>
                <c:pt idx="5">
                  <c:v>2.25</c:v>
                </c:pt>
                <c:pt idx="6">
                  <c:v>2.4500000000000002</c:v>
                </c:pt>
                <c:pt idx="7">
                  <c:v>2.79</c:v>
                </c:pt>
                <c:pt idx="8">
                  <c:v>3.06</c:v>
                </c:pt>
              </c:numCache>
            </c:numRef>
          </c:yVal>
          <c:smooth val="1"/>
          <c:extLst xmlns:c16r2="http://schemas.microsoft.com/office/drawing/2015/06/chart">
            <c:ext xmlns:c16="http://schemas.microsoft.com/office/drawing/2014/chart" uri="{C3380CC4-5D6E-409C-BE32-E72D297353CC}">
              <c16:uniqueId val="{00000001-E010-4A39-805E-B3FA19275591}"/>
            </c:ext>
          </c:extLst>
        </c:ser>
        <c:ser>
          <c:idx val="2"/>
          <c:order val="2"/>
          <c:tx>
            <c:strRef>
              <c:f>Sheet1!$D$1</c:f>
              <c:strCache>
                <c:ptCount val="1"/>
                <c:pt idx="0">
                  <c:v>12/31/2015</c:v>
                </c:pt>
              </c:strCache>
            </c:strRef>
          </c:tx>
          <c:spPr>
            <a:ln>
              <a:solidFill>
                <a:schemeClr val="bg2"/>
              </a:solidFill>
              <a:prstDash val="solid"/>
            </a:ln>
          </c:spPr>
          <c:marker>
            <c:symbol val="none"/>
          </c:marker>
          <c:xVal>
            <c:numRef>
              <c:f>Sheet1!$A$2:$A$10</c:f>
              <c:numCache>
                <c:formatCode>General</c:formatCode>
                <c:ptCount val="9"/>
                <c:pt idx="0">
                  <c:v>0.25</c:v>
                </c:pt>
                <c:pt idx="1">
                  <c:v>1</c:v>
                </c:pt>
                <c:pt idx="2">
                  <c:v>2</c:v>
                </c:pt>
                <c:pt idx="3">
                  <c:v>3</c:v>
                </c:pt>
                <c:pt idx="4">
                  <c:v>5</c:v>
                </c:pt>
                <c:pt idx="5">
                  <c:v>7</c:v>
                </c:pt>
                <c:pt idx="6">
                  <c:v>10</c:v>
                </c:pt>
                <c:pt idx="7">
                  <c:v>20</c:v>
                </c:pt>
                <c:pt idx="8">
                  <c:v>30</c:v>
                </c:pt>
              </c:numCache>
            </c:numRef>
          </c:xVal>
          <c:yVal>
            <c:numRef>
              <c:f>Sheet1!$D$2:$D$10</c:f>
              <c:numCache>
                <c:formatCode>0.00</c:formatCode>
                <c:ptCount val="9"/>
                <c:pt idx="0">
                  <c:v>0.16</c:v>
                </c:pt>
                <c:pt idx="1">
                  <c:v>0.65</c:v>
                </c:pt>
                <c:pt idx="2">
                  <c:v>1.06</c:v>
                </c:pt>
                <c:pt idx="3">
                  <c:v>1.3069</c:v>
                </c:pt>
                <c:pt idx="4">
                  <c:v>1.7598</c:v>
                </c:pt>
                <c:pt idx="5">
                  <c:v>2.0912000000000002</c:v>
                </c:pt>
                <c:pt idx="6">
                  <c:v>2.2694000000000001</c:v>
                </c:pt>
                <c:pt idx="7">
                  <c:v>2.67</c:v>
                </c:pt>
                <c:pt idx="8">
                  <c:v>3.01</c:v>
                </c:pt>
              </c:numCache>
            </c:numRef>
          </c:yVal>
          <c:smooth val="1"/>
          <c:extLst xmlns:c16r2="http://schemas.microsoft.com/office/drawing/2015/06/chart">
            <c:ext xmlns:c16="http://schemas.microsoft.com/office/drawing/2014/chart" uri="{C3380CC4-5D6E-409C-BE32-E72D297353CC}">
              <c16:uniqueId val="{00000002-723E-450F-A781-C79BC2D43F31}"/>
            </c:ext>
          </c:extLst>
        </c:ser>
        <c:dLbls>
          <c:showLegendKey val="0"/>
          <c:showVal val="0"/>
          <c:showCatName val="0"/>
          <c:showSerName val="0"/>
          <c:showPercent val="0"/>
          <c:showBubbleSize val="0"/>
        </c:dLbls>
        <c:axId val="199118848"/>
        <c:axId val="199120768"/>
      </c:scatterChart>
      <c:valAx>
        <c:axId val="199118848"/>
        <c:scaling>
          <c:orientation val="minMax"/>
          <c:max val="10"/>
        </c:scaling>
        <c:delete val="0"/>
        <c:axPos val="b"/>
        <c:title>
          <c:tx>
            <c:rich>
              <a:bodyPr/>
              <a:lstStyle/>
              <a:p>
                <a:pPr>
                  <a:defRPr b="0"/>
                </a:pPr>
                <a:r>
                  <a:rPr lang="en-US" b="0" dirty="0"/>
                  <a:t>Maturity (Years)</a:t>
                </a:r>
              </a:p>
            </c:rich>
          </c:tx>
          <c:layout>
            <c:manualLayout>
              <c:xMode val="edge"/>
              <c:yMode val="edge"/>
              <c:x val="0.45743511186331803"/>
              <c:y val="0.88895947034087863"/>
            </c:manualLayout>
          </c:layout>
          <c:overlay val="0"/>
        </c:title>
        <c:numFmt formatCode="General" sourceLinked="1"/>
        <c:majorTickMark val="out"/>
        <c:minorTickMark val="none"/>
        <c:tickLblPos val="nextTo"/>
        <c:crossAx val="199120768"/>
        <c:crosses val="autoZero"/>
        <c:crossBetween val="midCat"/>
      </c:valAx>
      <c:valAx>
        <c:axId val="199120768"/>
        <c:scaling>
          <c:orientation val="minMax"/>
          <c:max val="3.25"/>
          <c:min val="0"/>
        </c:scaling>
        <c:delete val="0"/>
        <c:axPos val="l"/>
        <c:majorGridlines>
          <c:spPr>
            <a:ln>
              <a:solidFill>
                <a:schemeClr val="bg1">
                  <a:lumMod val="75000"/>
                </a:schemeClr>
              </a:solidFill>
            </a:ln>
          </c:spPr>
        </c:majorGridlines>
        <c:title>
          <c:tx>
            <c:rich>
              <a:bodyPr rot="-5400000" vert="horz"/>
              <a:lstStyle/>
              <a:p>
                <a:pPr>
                  <a:defRPr b="0"/>
                </a:pPr>
                <a:r>
                  <a:rPr lang="en-US" b="0" dirty="0"/>
                  <a:t>Yield (percent)</a:t>
                </a:r>
              </a:p>
            </c:rich>
          </c:tx>
          <c:layout>
            <c:manualLayout>
              <c:xMode val="edge"/>
              <c:yMode val="edge"/>
              <c:x val="6.4651356237208503E-4"/>
              <c:y val="0.42150212875628873"/>
            </c:manualLayout>
          </c:layout>
          <c:overlay val="0"/>
        </c:title>
        <c:numFmt formatCode="#,##0.0" sourceLinked="0"/>
        <c:majorTickMark val="out"/>
        <c:minorTickMark val="none"/>
        <c:tickLblPos val="nextTo"/>
        <c:spPr>
          <a:ln>
            <a:noFill/>
          </a:ln>
        </c:spPr>
        <c:crossAx val="199118848"/>
        <c:crosses val="autoZero"/>
        <c:crossBetween val="midCat"/>
      </c:valAx>
    </c:plotArea>
    <c:legend>
      <c:legendPos val="t"/>
      <c:layout/>
      <c:overlay val="0"/>
    </c:legend>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715347753434111"/>
          <c:y val="0.11874999999999999"/>
          <c:w val="0.76458405656909556"/>
          <c:h val="0.73275516732283463"/>
        </c:manualLayout>
      </c:layout>
      <c:lineChart>
        <c:grouping val="standard"/>
        <c:varyColors val="0"/>
        <c:ser>
          <c:idx val="0"/>
          <c:order val="0"/>
          <c:tx>
            <c:strRef>
              <c:f>Sheet1!$B$1</c:f>
              <c:strCache>
                <c:ptCount val="1"/>
                <c:pt idx="0">
                  <c:v>3-month LIBOR </c:v>
                </c:pt>
              </c:strCache>
            </c:strRef>
          </c:tx>
          <c:spPr>
            <a:ln w="25400">
              <a:solidFill>
                <a:srgbClr val="0C5184"/>
              </a:solidFill>
            </a:ln>
          </c:spPr>
          <c:marker>
            <c:symbol val="none"/>
          </c:marker>
          <c:cat>
            <c:numRef>
              <c:f>Sheet1!$A$2:$A$389</c:f>
              <c:numCache>
                <c:formatCode>m/d/yyyy</c:formatCode>
                <c:ptCount val="388"/>
                <c:pt idx="0">
                  <c:v>42370</c:v>
                </c:pt>
                <c:pt idx="1">
                  <c:v>42373</c:v>
                </c:pt>
                <c:pt idx="2">
                  <c:v>42374</c:v>
                </c:pt>
                <c:pt idx="3">
                  <c:v>42375</c:v>
                </c:pt>
                <c:pt idx="4">
                  <c:v>42376</c:v>
                </c:pt>
                <c:pt idx="5">
                  <c:v>42377</c:v>
                </c:pt>
                <c:pt idx="6">
                  <c:v>42380</c:v>
                </c:pt>
                <c:pt idx="7">
                  <c:v>42381</c:v>
                </c:pt>
                <c:pt idx="8">
                  <c:v>42382</c:v>
                </c:pt>
                <c:pt idx="9">
                  <c:v>42383</c:v>
                </c:pt>
                <c:pt idx="10">
                  <c:v>42384</c:v>
                </c:pt>
                <c:pt idx="11">
                  <c:v>42387</c:v>
                </c:pt>
                <c:pt idx="12">
                  <c:v>42388</c:v>
                </c:pt>
                <c:pt idx="13">
                  <c:v>42389</c:v>
                </c:pt>
                <c:pt idx="14">
                  <c:v>42390</c:v>
                </c:pt>
                <c:pt idx="15">
                  <c:v>42391</c:v>
                </c:pt>
                <c:pt idx="16">
                  <c:v>42394</c:v>
                </c:pt>
                <c:pt idx="17">
                  <c:v>42395</c:v>
                </c:pt>
                <c:pt idx="18">
                  <c:v>42396</c:v>
                </c:pt>
                <c:pt idx="19">
                  <c:v>42397</c:v>
                </c:pt>
                <c:pt idx="20">
                  <c:v>42398</c:v>
                </c:pt>
                <c:pt idx="21">
                  <c:v>42401</c:v>
                </c:pt>
                <c:pt idx="22">
                  <c:v>42402</c:v>
                </c:pt>
                <c:pt idx="23">
                  <c:v>42403</c:v>
                </c:pt>
                <c:pt idx="24">
                  <c:v>42404</c:v>
                </c:pt>
                <c:pt idx="25">
                  <c:v>42405</c:v>
                </c:pt>
                <c:pt idx="26">
                  <c:v>42408</c:v>
                </c:pt>
                <c:pt idx="27">
                  <c:v>42409</c:v>
                </c:pt>
                <c:pt idx="28">
                  <c:v>42410</c:v>
                </c:pt>
                <c:pt idx="29">
                  <c:v>42411</c:v>
                </c:pt>
                <c:pt idx="30">
                  <c:v>42412</c:v>
                </c:pt>
                <c:pt idx="31">
                  <c:v>42415</c:v>
                </c:pt>
                <c:pt idx="32">
                  <c:v>42416</c:v>
                </c:pt>
                <c:pt idx="33">
                  <c:v>42417</c:v>
                </c:pt>
                <c:pt idx="34">
                  <c:v>42418</c:v>
                </c:pt>
                <c:pt idx="35">
                  <c:v>42419</c:v>
                </c:pt>
                <c:pt idx="36">
                  <c:v>42422</c:v>
                </c:pt>
                <c:pt idx="37">
                  <c:v>42423</c:v>
                </c:pt>
                <c:pt idx="38">
                  <c:v>42424</c:v>
                </c:pt>
                <c:pt idx="39">
                  <c:v>42425</c:v>
                </c:pt>
                <c:pt idx="40">
                  <c:v>42426</c:v>
                </c:pt>
                <c:pt idx="41">
                  <c:v>42429</c:v>
                </c:pt>
                <c:pt idx="42">
                  <c:v>42430</c:v>
                </c:pt>
                <c:pt idx="43">
                  <c:v>42431</c:v>
                </c:pt>
                <c:pt idx="44">
                  <c:v>42432</c:v>
                </c:pt>
                <c:pt idx="45">
                  <c:v>42433</c:v>
                </c:pt>
                <c:pt idx="46">
                  <c:v>42436</c:v>
                </c:pt>
                <c:pt idx="47">
                  <c:v>42437</c:v>
                </c:pt>
                <c:pt idx="48">
                  <c:v>42438</c:v>
                </c:pt>
                <c:pt idx="49">
                  <c:v>42439</c:v>
                </c:pt>
                <c:pt idx="50">
                  <c:v>42440</c:v>
                </c:pt>
                <c:pt idx="51">
                  <c:v>42443</c:v>
                </c:pt>
                <c:pt idx="52">
                  <c:v>42444</c:v>
                </c:pt>
                <c:pt idx="53">
                  <c:v>42445</c:v>
                </c:pt>
                <c:pt idx="54">
                  <c:v>42446</c:v>
                </c:pt>
                <c:pt idx="55">
                  <c:v>42447</c:v>
                </c:pt>
                <c:pt idx="56">
                  <c:v>42450</c:v>
                </c:pt>
                <c:pt idx="57">
                  <c:v>42451</c:v>
                </c:pt>
                <c:pt idx="58">
                  <c:v>42452</c:v>
                </c:pt>
                <c:pt idx="59">
                  <c:v>42453</c:v>
                </c:pt>
                <c:pt idx="60">
                  <c:v>42454</c:v>
                </c:pt>
                <c:pt idx="61">
                  <c:v>42457</c:v>
                </c:pt>
                <c:pt idx="62">
                  <c:v>42458</c:v>
                </c:pt>
                <c:pt idx="63">
                  <c:v>42459</c:v>
                </c:pt>
                <c:pt idx="64">
                  <c:v>42460</c:v>
                </c:pt>
                <c:pt idx="65">
                  <c:v>42461</c:v>
                </c:pt>
                <c:pt idx="66">
                  <c:v>42464</c:v>
                </c:pt>
                <c:pt idx="67">
                  <c:v>42465</c:v>
                </c:pt>
                <c:pt idx="68">
                  <c:v>42466</c:v>
                </c:pt>
                <c:pt idx="69">
                  <c:v>42467</c:v>
                </c:pt>
                <c:pt idx="70">
                  <c:v>42468</c:v>
                </c:pt>
                <c:pt idx="71">
                  <c:v>42471</c:v>
                </c:pt>
                <c:pt idx="72">
                  <c:v>42472</c:v>
                </c:pt>
                <c:pt idx="73">
                  <c:v>42473</c:v>
                </c:pt>
                <c:pt idx="74">
                  <c:v>42474</c:v>
                </c:pt>
                <c:pt idx="75">
                  <c:v>42475</c:v>
                </c:pt>
                <c:pt idx="76">
                  <c:v>42478</c:v>
                </c:pt>
                <c:pt idx="77">
                  <c:v>42479</c:v>
                </c:pt>
                <c:pt idx="78">
                  <c:v>42480</c:v>
                </c:pt>
                <c:pt idx="79">
                  <c:v>42481</c:v>
                </c:pt>
                <c:pt idx="80">
                  <c:v>42482</c:v>
                </c:pt>
                <c:pt idx="81">
                  <c:v>42485</c:v>
                </c:pt>
                <c:pt idx="82">
                  <c:v>42486</c:v>
                </c:pt>
                <c:pt idx="83">
                  <c:v>42487</c:v>
                </c:pt>
                <c:pt idx="84">
                  <c:v>42488</c:v>
                </c:pt>
                <c:pt idx="85">
                  <c:v>42489</c:v>
                </c:pt>
                <c:pt idx="86">
                  <c:v>42492</c:v>
                </c:pt>
                <c:pt idx="87">
                  <c:v>42493</c:v>
                </c:pt>
                <c:pt idx="88">
                  <c:v>42494</c:v>
                </c:pt>
                <c:pt idx="89">
                  <c:v>42495</c:v>
                </c:pt>
                <c:pt idx="90">
                  <c:v>42496</c:v>
                </c:pt>
                <c:pt idx="91">
                  <c:v>42499</c:v>
                </c:pt>
                <c:pt idx="92">
                  <c:v>42500</c:v>
                </c:pt>
                <c:pt idx="93">
                  <c:v>42501</c:v>
                </c:pt>
                <c:pt idx="94">
                  <c:v>42502</c:v>
                </c:pt>
                <c:pt idx="95">
                  <c:v>42503</c:v>
                </c:pt>
                <c:pt idx="96">
                  <c:v>42506</c:v>
                </c:pt>
                <c:pt idx="97">
                  <c:v>42507</c:v>
                </c:pt>
                <c:pt idx="98">
                  <c:v>42508</c:v>
                </c:pt>
                <c:pt idx="99">
                  <c:v>42509</c:v>
                </c:pt>
                <c:pt idx="100">
                  <c:v>42510</c:v>
                </c:pt>
                <c:pt idx="101">
                  <c:v>42513</c:v>
                </c:pt>
                <c:pt idx="102">
                  <c:v>42514</c:v>
                </c:pt>
                <c:pt idx="103">
                  <c:v>42515</c:v>
                </c:pt>
                <c:pt idx="104">
                  <c:v>42516</c:v>
                </c:pt>
                <c:pt idx="105">
                  <c:v>42517</c:v>
                </c:pt>
                <c:pt idx="106">
                  <c:v>42520</c:v>
                </c:pt>
                <c:pt idx="107">
                  <c:v>42521</c:v>
                </c:pt>
                <c:pt idx="108">
                  <c:v>42522</c:v>
                </c:pt>
                <c:pt idx="109">
                  <c:v>42523</c:v>
                </c:pt>
                <c:pt idx="110">
                  <c:v>42524</c:v>
                </c:pt>
                <c:pt idx="111">
                  <c:v>42527</c:v>
                </c:pt>
                <c:pt idx="112">
                  <c:v>42528</c:v>
                </c:pt>
                <c:pt idx="113">
                  <c:v>42529</c:v>
                </c:pt>
                <c:pt idx="114">
                  <c:v>42530</c:v>
                </c:pt>
                <c:pt idx="115">
                  <c:v>42531</c:v>
                </c:pt>
                <c:pt idx="116">
                  <c:v>42534</c:v>
                </c:pt>
                <c:pt idx="117">
                  <c:v>42535</c:v>
                </c:pt>
                <c:pt idx="118">
                  <c:v>42536</c:v>
                </c:pt>
                <c:pt idx="119">
                  <c:v>42537</c:v>
                </c:pt>
                <c:pt idx="120">
                  <c:v>42538</c:v>
                </c:pt>
                <c:pt idx="121">
                  <c:v>42541</c:v>
                </c:pt>
                <c:pt idx="122">
                  <c:v>42542</c:v>
                </c:pt>
                <c:pt idx="123">
                  <c:v>42543</c:v>
                </c:pt>
                <c:pt idx="124">
                  <c:v>42544</c:v>
                </c:pt>
                <c:pt idx="125">
                  <c:v>42545</c:v>
                </c:pt>
                <c:pt idx="126">
                  <c:v>42548</c:v>
                </c:pt>
                <c:pt idx="127">
                  <c:v>42549</c:v>
                </c:pt>
                <c:pt idx="128">
                  <c:v>42550</c:v>
                </c:pt>
                <c:pt idx="129">
                  <c:v>42551</c:v>
                </c:pt>
                <c:pt idx="130">
                  <c:v>42552</c:v>
                </c:pt>
                <c:pt idx="131">
                  <c:v>42555</c:v>
                </c:pt>
                <c:pt idx="132">
                  <c:v>42556</c:v>
                </c:pt>
                <c:pt idx="133">
                  <c:v>42557</c:v>
                </c:pt>
                <c:pt idx="134">
                  <c:v>42558</c:v>
                </c:pt>
                <c:pt idx="135">
                  <c:v>42559</c:v>
                </c:pt>
                <c:pt idx="136">
                  <c:v>42562</c:v>
                </c:pt>
                <c:pt idx="137">
                  <c:v>42563</c:v>
                </c:pt>
                <c:pt idx="138">
                  <c:v>42564</c:v>
                </c:pt>
                <c:pt idx="139">
                  <c:v>42565</c:v>
                </c:pt>
                <c:pt idx="140">
                  <c:v>42566</c:v>
                </c:pt>
                <c:pt idx="141">
                  <c:v>42569</c:v>
                </c:pt>
                <c:pt idx="142">
                  <c:v>42570</c:v>
                </c:pt>
                <c:pt idx="143">
                  <c:v>42571</c:v>
                </c:pt>
                <c:pt idx="144">
                  <c:v>42572</c:v>
                </c:pt>
                <c:pt idx="145">
                  <c:v>42573</c:v>
                </c:pt>
                <c:pt idx="146">
                  <c:v>42576</c:v>
                </c:pt>
                <c:pt idx="147">
                  <c:v>42577</c:v>
                </c:pt>
                <c:pt idx="148">
                  <c:v>42578</c:v>
                </c:pt>
                <c:pt idx="149">
                  <c:v>42579</c:v>
                </c:pt>
                <c:pt idx="150">
                  <c:v>42580</c:v>
                </c:pt>
                <c:pt idx="151">
                  <c:v>42583</c:v>
                </c:pt>
                <c:pt idx="152">
                  <c:v>42584</c:v>
                </c:pt>
                <c:pt idx="153">
                  <c:v>42585</c:v>
                </c:pt>
                <c:pt idx="154">
                  <c:v>42586</c:v>
                </c:pt>
                <c:pt idx="155">
                  <c:v>42587</c:v>
                </c:pt>
                <c:pt idx="156">
                  <c:v>42590</c:v>
                </c:pt>
                <c:pt idx="157">
                  <c:v>42591</c:v>
                </c:pt>
                <c:pt idx="158">
                  <c:v>42592</c:v>
                </c:pt>
                <c:pt idx="159">
                  <c:v>42593</c:v>
                </c:pt>
                <c:pt idx="160">
                  <c:v>42594</c:v>
                </c:pt>
                <c:pt idx="161">
                  <c:v>42597</c:v>
                </c:pt>
                <c:pt idx="162">
                  <c:v>42598</c:v>
                </c:pt>
                <c:pt idx="163">
                  <c:v>42599</c:v>
                </c:pt>
                <c:pt idx="164">
                  <c:v>42600</c:v>
                </c:pt>
                <c:pt idx="165">
                  <c:v>42601</c:v>
                </c:pt>
                <c:pt idx="166">
                  <c:v>42604</c:v>
                </c:pt>
                <c:pt idx="167">
                  <c:v>42605</c:v>
                </c:pt>
                <c:pt idx="168">
                  <c:v>42606</c:v>
                </c:pt>
                <c:pt idx="169">
                  <c:v>42607</c:v>
                </c:pt>
                <c:pt idx="170">
                  <c:v>42608</c:v>
                </c:pt>
                <c:pt idx="171">
                  <c:v>42611</c:v>
                </c:pt>
                <c:pt idx="172">
                  <c:v>42612</c:v>
                </c:pt>
                <c:pt idx="173">
                  <c:v>42613</c:v>
                </c:pt>
                <c:pt idx="174">
                  <c:v>42614</c:v>
                </c:pt>
                <c:pt idx="175">
                  <c:v>42615</c:v>
                </c:pt>
                <c:pt idx="176">
                  <c:v>42618</c:v>
                </c:pt>
                <c:pt idx="177">
                  <c:v>42619</c:v>
                </c:pt>
                <c:pt idx="178">
                  <c:v>42620</c:v>
                </c:pt>
                <c:pt idx="179">
                  <c:v>42621</c:v>
                </c:pt>
                <c:pt idx="180">
                  <c:v>42622</c:v>
                </c:pt>
                <c:pt idx="181">
                  <c:v>42625</c:v>
                </c:pt>
                <c:pt idx="182">
                  <c:v>42626</c:v>
                </c:pt>
                <c:pt idx="183">
                  <c:v>42627</c:v>
                </c:pt>
                <c:pt idx="184">
                  <c:v>42628</c:v>
                </c:pt>
                <c:pt idx="185">
                  <c:v>42629</c:v>
                </c:pt>
                <c:pt idx="186">
                  <c:v>42632</c:v>
                </c:pt>
                <c:pt idx="187">
                  <c:v>42633</c:v>
                </c:pt>
                <c:pt idx="188">
                  <c:v>42634</c:v>
                </c:pt>
                <c:pt idx="189">
                  <c:v>42635</c:v>
                </c:pt>
                <c:pt idx="190">
                  <c:v>42636</c:v>
                </c:pt>
                <c:pt idx="191">
                  <c:v>42639</c:v>
                </c:pt>
                <c:pt idx="192">
                  <c:v>42640</c:v>
                </c:pt>
                <c:pt idx="193">
                  <c:v>42641</c:v>
                </c:pt>
                <c:pt idx="194">
                  <c:v>42642</c:v>
                </c:pt>
                <c:pt idx="195">
                  <c:v>42643</c:v>
                </c:pt>
                <c:pt idx="196">
                  <c:v>42646</c:v>
                </c:pt>
                <c:pt idx="197">
                  <c:v>42647</c:v>
                </c:pt>
                <c:pt idx="198">
                  <c:v>42648</c:v>
                </c:pt>
                <c:pt idx="199">
                  <c:v>42649</c:v>
                </c:pt>
                <c:pt idx="200">
                  <c:v>42650</c:v>
                </c:pt>
                <c:pt idx="201">
                  <c:v>42653</c:v>
                </c:pt>
                <c:pt idx="202">
                  <c:v>42654</c:v>
                </c:pt>
                <c:pt idx="203">
                  <c:v>42655</c:v>
                </c:pt>
                <c:pt idx="204">
                  <c:v>42656</c:v>
                </c:pt>
                <c:pt idx="205">
                  <c:v>42657</c:v>
                </c:pt>
                <c:pt idx="206">
                  <c:v>42660</c:v>
                </c:pt>
                <c:pt idx="207">
                  <c:v>42661</c:v>
                </c:pt>
                <c:pt idx="208">
                  <c:v>42662</c:v>
                </c:pt>
                <c:pt idx="209">
                  <c:v>42663</c:v>
                </c:pt>
                <c:pt idx="210">
                  <c:v>42664</c:v>
                </c:pt>
                <c:pt idx="211">
                  <c:v>42667</c:v>
                </c:pt>
                <c:pt idx="212">
                  <c:v>42668</c:v>
                </c:pt>
                <c:pt idx="213">
                  <c:v>42669</c:v>
                </c:pt>
                <c:pt idx="214">
                  <c:v>42670</c:v>
                </c:pt>
                <c:pt idx="215">
                  <c:v>42671</c:v>
                </c:pt>
                <c:pt idx="216">
                  <c:v>42674</c:v>
                </c:pt>
                <c:pt idx="217">
                  <c:v>42675</c:v>
                </c:pt>
                <c:pt idx="218">
                  <c:v>42676</c:v>
                </c:pt>
                <c:pt idx="219">
                  <c:v>42677</c:v>
                </c:pt>
                <c:pt idx="220">
                  <c:v>42678</c:v>
                </c:pt>
                <c:pt idx="221">
                  <c:v>42681</c:v>
                </c:pt>
                <c:pt idx="222">
                  <c:v>42682</c:v>
                </c:pt>
                <c:pt idx="223">
                  <c:v>42683</c:v>
                </c:pt>
                <c:pt idx="224">
                  <c:v>42684</c:v>
                </c:pt>
                <c:pt idx="225">
                  <c:v>42685</c:v>
                </c:pt>
                <c:pt idx="226">
                  <c:v>42688</c:v>
                </c:pt>
                <c:pt idx="227">
                  <c:v>42689</c:v>
                </c:pt>
                <c:pt idx="228">
                  <c:v>42690</c:v>
                </c:pt>
                <c:pt idx="229">
                  <c:v>42691</c:v>
                </c:pt>
                <c:pt idx="230">
                  <c:v>42692</c:v>
                </c:pt>
                <c:pt idx="231">
                  <c:v>42695</c:v>
                </c:pt>
                <c:pt idx="232">
                  <c:v>42696</c:v>
                </c:pt>
                <c:pt idx="233">
                  <c:v>42697</c:v>
                </c:pt>
                <c:pt idx="234">
                  <c:v>42698</c:v>
                </c:pt>
                <c:pt idx="235">
                  <c:v>42699</c:v>
                </c:pt>
                <c:pt idx="236">
                  <c:v>42702</c:v>
                </c:pt>
                <c:pt idx="237">
                  <c:v>42703</c:v>
                </c:pt>
                <c:pt idx="238">
                  <c:v>42704</c:v>
                </c:pt>
                <c:pt idx="239">
                  <c:v>42705</c:v>
                </c:pt>
                <c:pt idx="240">
                  <c:v>42706</c:v>
                </c:pt>
                <c:pt idx="241">
                  <c:v>42709</c:v>
                </c:pt>
                <c:pt idx="242">
                  <c:v>42710</c:v>
                </c:pt>
                <c:pt idx="243">
                  <c:v>42711</c:v>
                </c:pt>
                <c:pt idx="244">
                  <c:v>42712</c:v>
                </c:pt>
                <c:pt idx="245">
                  <c:v>42713</c:v>
                </c:pt>
                <c:pt idx="246">
                  <c:v>42716</c:v>
                </c:pt>
                <c:pt idx="247">
                  <c:v>42717</c:v>
                </c:pt>
                <c:pt idx="248">
                  <c:v>42718</c:v>
                </c:pt>
                <c:pt idx="249">
                  <c:v>42719</c:v>
                </c:pt>
                <c:pt idx="250">
                  <c:v>42720</c:v>
                </c:pt>
                <c:pt idx="251">
                  <c:v>42723</c:v>
                </c:pt>
                <c:pt idx="252">
                  <c:v>42724</c:v>
                </c:pt>
                <c:pt idx="253">
                  <c:v>42725</c:v>
                </c:pt>
                <c:pt idx="254">
                  <c:v>42726</c:v>
                </c:pt>
                <c:pt idx="255">
                  <c:v>42727</c:v>
                </c:pt>
                <c:pt idx="256">
                  <c:v>42730</c:v>
                </c:pt>
                <c:pt idx="257">
                  <c:v>42731</c:v>
                </c:pt>
                <c:pt idx="258">
                  <c:v>42732</c:v>
                </c:pt>
                <c:pt idx="259">
                  <c:v>42733</c:v>
                </c:pt>
                <c:pt idx="260">
                  <c:v>42734</c:v>
                </c:pt>
                <c:pt idx="261">
                  <c:v>42737</c:v>
                </c:pt>
                <c:pt idx="262">
                  <c:v>42738</c:v>
                </c:pt>
                <c:pt idx="263">
                  <c:v>42739</c:v>
                </c:pt>
                <c:pt idx="264">
                  <c:v>42740</c:v>
                </c:pt>
                <c:pt idx="265">
                  <c:v>42741</c:v>
                </c:pt>
                <c:pt idx="266">
                  <c:v>42744</c:v>
                </c:pt>
                <c:pt idx="267">
                  <c:v>42745</c:v>
                </c:pt>
                <c:pt idx="268">
                  <c:v>42746</c:v>
                </c:pt>
                <c:pt idx="269">
                  <c:v>42747</c:v>
                </c:pt>
                <c:pt idx="270">
                  <c:v>42748</c:v>
                </c:pt>
                <c:pt idx="271">
                  <c:v>42751</c:v>
                </c:pt>
                <c:pt idx="272">
                  <c:v>42752</c:v>
                </c:pt>
                <c:pt idx="273">
                  <c:v>42753</c:v>
                </c:pt>
                <c:pt idx="274">
                  <c:v>42754</c:v>
                </c:pt>
                <c:pt idx="275">
                  <c:v>42755</c:v>
                </c:pt>
                <c:pt idx="276">
                  <c:v>42758</c:v>
                </c:pt>
                <c:pt idx="277">
                  <c:v>42759</c:v>
                </c:pt>
                <c:pt idx="278">
                  <c:v>42760</c:v>
                </c:pt>
                <c:pt idx="279">
                  <c:v>42761</c:v>
                </c:pt>
                <c:pt idx="280">
                  <c:v>42762</c:v>
                </c:pt>
                <c:pt idx="281">
                  <c:v>42765</c:v>
                </c:pt>
                <c:pt idx="282">
                  <c:v>42766</c:v>
                </c:pt>
                <c:pt idx="283">
                  <c:v>42767</c:v>
                </c:pt>
                <c:pt idx="284">
                  <c:v>42768</c:v>
                </c:pt>
                <c:pt idx="285">
                  <c:v>42769</c:v>
                </c:pt>
                <c:pt idx="286">
                  <c:v>42772</c:v>
                </c:pt>
                <c:pt idx="287">
                  <c:v>42773</c:v>
                </c:pt>
                <c:pt idx="288">
                  <c:v>42774</c:v>
                </c:pt>
                <c:pt idx="289">
                  <c:v>42775</c:v>
                </c:pt>
                <c:pt idx="290">
                  <c:v>42776</c:v>
                </c:pt>
                <c:pt idx="291">
                  <c:v>42779</c:v>
                </c:pt>
                <c:pt idx="292">
                  <c:v>42780</c:v>
                </c:pt>
                <c:pt idx="293">
                  <c:v>42781</c:v>
                </c:pt>
                <c:pt idx="294">
                  <c:v>42782</c:v>
                </c:pt>
                <c:pt idx="295">
                  <c:v>42783</c:v>
                </c:pt>
                <c:pt idx="296">
                  <c:v>42786</c:v>
                </c:pt>
                <c:pt idx="297">
                  <c:v>42787</c:v>
                </c:pt>
                <c:pt idx="298">
                  <c:v>42788</c:v>
                </c:pt>
                <c:pt idx="299">
                  <c:v>42789</c:v>
                </c:pt>
                <c:pt idx="300">
                  <c:v>42790</c:v>
                </c:pt>
                <c:pt idx="301">
                  <c:v>42793</c:v>
                </c:pt>
                <c:pt idx="302">
                  <c:v>42794</c:v>
                </c:pt>
                <c:pt idx="303">
                  <c:v>42795</c:v>
                </c:pt>
                <c:pt idx="304">
                  <c:v>42796</c:v>
                </c:pt>
                <c:pt idx="305">
                  <c:v>42797</c:v>
                </c:pt>
                <c:pt idx="306">
                  <c:v>42800</c:v>
                </c:pt>
                <c:pt idx="307">
                  <c:v>42801</c:v>
                </c:pt>
                <c:pt idx="308">
                  <c:v>42802</c:v>
                </c:pt>
                <c:pt idx="309">
                  <c:v>42803</c:v>
                </c:pt>
                <c:pt idx="310">
                  <c:v>42804</c:v>
                </c:pt>
                <c:pt idx="311">
                  <c:v>42807</c:v>
                </c:pt>
                <c:pt idx="312">
                  <c:v>42808</c:v>
                </c:pt>
                <c:pt idx="313">
                  <c:v>42809</c:v>
                </c:pt>
                <c:pt idx="314">
                  <c:v>42810</c:v>
                </c:pt>
                <c:pt idx="315">
                  <c:v>42811</c:v>
                </c:pt>
                <c:pt idx="316">
                  <c:v>42814</c:v>
                </c:pt>
                <c:pt idx="317">
                  <c:v>42815</c:v>
                </c:pt>
                <c:pt idx="318">
                  <c:v>42816</c:v>
                </c:pt>
                <c:pt idx="319">
                  <c:v>42817</c:v>
                </c:pt>
                <c:pt idx="320">
                  <c:v>42818</c:v>
                </c:pt>
                <c:pt idx="321">
                  <c:v>42821</c:v>
                </c:pt>
                <c:pt idx="322">
                  <c:v>42822</c:v>
                </c:pt>
                <c:pt idx="323">
                  <c:v>42823</c:v>
                </c:pt>
                <c:pt idx="324">
                  <c:v>42824</c:v>
                </c:pt>
                <c:pt idx="325">
                  <c:v>42825</c:v>
                </c:pt>
                <c:pt idx="326">
                  <c:v>42828</c:v>
                </c:pt>
                <c:pt idx="327">
                  <c:v>42829</c:v>
                </c:pt>
                <c:pt idx="328">
                  <c:v>42830</c:v>
                </c:pt>
                <c:pt idx="329">
                  <c:v>42831</c:v>
                </c:pt>
                <c:pt idx="330">
                  <c:v>42832</c:v>
                </c:pt>
                <c:pt idx="331">
                  <c:v>42835</c:v>
                </c:pt>
                <c:pt idx="332">
                  <c:v>42836</c:v>
                </c:pt>
                <c:pt idx="333">
                  <c:v>42837</c:v>
                </c:pt>
                <c:pt idx="334">
                  <c:v>42838</c:v>
                </c:pt>
                <c:pt idx="335">
                  <c:v>42842</c:v>
                </c:pt>
                <c:pt idx="336">
                  <c:v>42843</c:v>
                </c:pt>
                <c:pt idx="337">
                  <c:v>42844</c:v>
                </c:pt>
                <c:pt idx="338">
                  <c:v>42845</c:v>
                </c:pt>
                <c:pt idx="339">
                  <c:v>42846</c:v>
                </c:pt>
                <c:pt idx="340">
                  <c:v>42849</c:v>
                </c:pt>
                <c:pt idx="341">
                  <c:v>42850</c:v>
                </c:pt>
                <c:pt idx="342">
                  <c:v>42851</c:v>
                </c:pt>
                <c:pt idx="343">
                  <c:v>42852</c:v>
                </c:pt>
                <c:pt idx="344">
                  <c:v>42853</c:v>
                </c:pt>
                <c:pt idx="345">
                  <c:v>42857</c:v>
                </c:pt>
                <c:pt idx="346">
                  <c:v>42858</c:v>
                </c:pt>
                <c:pt idx="347">
                  <c:v>42859</c:v>
                </c:pt>
                <c:pt idx="348">
                  <c:v>42860</c:v>
                </c:pt>
                <c:pt idx="349">
                  <c:v>42863</c:v>
                </c:pt>
                <c:pt idx="350">
                  <c:v>42864</c:v>
                </c:pt>
                <c:pt idx="351">
                  <c:v>42865</c:v>
                </c:pt>
                <c:pt idx="352">
                  <c:v>42866</c:v>
                </c:pt>
                <c:pt idx="353">
                  <c:v>42867</c:v>
                </c:pt>
                <c:pt idx="354">
                  <c:v>42870</c:v>
                </c:pt>
                <c:pt idx="355">
                  <c:v>42871</c:v>
                </c:pt>
                <c:pt idx="356">
                  <c:v>42872</c:v>
                </c:pt>
                <c:pt idx="357">
                  <c:v>42873</c:v>
                </c:pt>
                <c:pt idx="358">
                  <c:v>42874</c:v>
                </c:pt>
                <c:pt idx="359">
                  <c:v>42877</c:v>
                </c:pt>
                <c:pt idx="360">
                  <c:v>42878</c:v>
                </c:pt>
                <c:pt idx="361">
                  <c:v>42879</c:v>
                </c:pt>
                <c:pt idx="362">
                  <c:v>42880</c:v>
                </c:pt>
                <c:pt idx="363">
                  <c:v>42881</c:v>
                </c:pt>
                <c:pt idx="364">
                  <c:v>42885</c:v>
                </c:pt>
                <c:pt idx="365">
                  <c:v>42886</c:v>
                </c:pt>
                <c:pt idx="366">
                  <c:v>42887</c:v>
                </c:pt>
                <c:pt idx="367">
                  <c:v>42888</c:v>
                </c:pt>
                <c:pt idx="368">
                  <c:v>42891</c:v>
                </c:pt>
                <c:pt idx="369">
                  <c:v>42892</c:v>
                </c:pt>
                <c:pt idx="370">
                  <c:v>42893</c:v>
                </c:pt>
                <c:pt idx="371">
                  <c:v>42894</c:v>
                </c:pt>
                <c:pt idx="372">
                  <c:v>42895</c:v>
                </c:pt>
                <c:pt idx="373">
                  <c:v>42898</c:v>
                </c:pt>
                <c:pt idx="374">
                  <c:v>42899</c:v>
                </c:pt>
                <c:pt idx="375">
                  <c:v>42900</c:v>
                </c:pt>
                <c:pt idx="376">
                  <c:v>42901</c:v>
                </c:pt>
                <c:pt idx="377">
                  <c:v>42902</c:v>
                </c:pt>
                <c:pt idx="378">
                  <c:v>42905</c:v>
                </c:pt>
                <c:pt idx="379">
                  <c:v>42906</c:v>
                </c:pt>
                <c:pt idx="380">
                  <c:v>42907</c:v>
                </c:pt>
                <c:pt idx="381">
                  <c:v>42908</c:v>
                </c:pt>
                <c:pt idx="382">
                  <c:v>42909</c:v>
                </c:pt>
                <c:pt idx="383">
                  <c:v>42912</c:v>
                </c:pt>
                <c:pt idx="384">
                  <c:v>42913</c:v>
                </c:pt>
                <c:pt idx="385">
                  <c:v>42914</c:v>
                </c:pt>
                <c:pt idx="386">
                  <c:v>42915</c:v>
                </c:pt>
                <c:pt idx="387">
                  <c:v>42916</c:v>
                </c:pt>
              </c:numCache>
            </c:numRef>
          </c:cat>
          <c:val>
            <c:numRef>
              <c:f>Sheet1!$B$2:$B$389</c:f>
              <c:numCache>
                <c:formatCode>General</c:formatCode>
                <c:ptCount val="388"/>
                <c:pt idx="0">
                  <c:v>0.61170000000000002</c:v>
                </c:pt>
                <c:pt idx="1">
                  <c:v>0.61170000000000002</c:v>
                </c:pt>
                <c:pt idx="2">
                  <c:v>0.61709999999999998</c:v>
                </c:pt>
                <c:pt idx="3">
                  <c:v>0.62009999999999998</c:v>
                </c:pt>
                <c:pt idx="4">
                  <c:v>0.61685000000000001</c:v>
                </c:pt>
                <c:pt idx="5">
                  <c:v>0.62109999999999999</c:v>
                </c:pt>
                <c:pt idx="6">
                  <c:v>0.62209999999999999</c:v>
                </c:pt>
                <c:pt idx="7">
                  <c:v>0.62360000000000004</c:v>
                </c:pt>
                <c:pt idx="8">
                  <c:v>0.622</c:v>
                </c:pt>
                <c:pt idx="9">
                  <c:v>0.62109999999999999</c:v>
                </c:pt>
                <c:pt idx="10">
                  <c:v>0.61960000000000004</c:v>
                </c:pt>
                <c:pt idx="11">
                  <c:v>0.62380000000000002</c:v>
                </c:pt>
                <c:pt idx="12">
                  <c:v>0.62429999999999997</c:v>
                </c:pt>
                <c:pt idx="13">
                  <c:v>0.62129999999999996</c:v>
                </c:pt>
                <c:pt idx="14">
                  <c:v>0.61860000000000004</c:v>
                </c:pt>
                <c:pt idx="15">
                  <c:v>0.61909999999999998</c:v>
                </c:pt>
                <c:pt idx="16">
                  <c:v>0.62129999999999996</c:v>
                </c:pt>
                <c:pt idx="17">
                  <c:v>0.62109999999999999</c:v>
                </c:pt>
                <c:pt idx="18">
                  <c:v>0.61809999999999998</c:v>
                </c:pt>
                <c:pt idx="19">
                  <c:v>0.61560000000000004</c:v>
                </c:pt>
                <c:pt idx="20">
                  <c:v>0.61260000000000003</c:v>
                </c:pt>
                <c:pt idx="21">
                  <c:v>0.61860000000000004</c:v>
                </c:pt>
                <c:pt idx="22">
                  <c:v>0.61919999999999997</c:v>
                </c:pt>
                <c:pt idx="23">
                  <c:v>0.62060000000000004</c:v>
                </c:pt>
                <c:pt idx="24">
                  <c:v>0.62019999999999997</c:v>
                </c:pt>
                <c:pt idx="25">
                  <c:v>0.61970000000000003</c:v>
                </c:pt>
                <c:pt idx="26">
                  <c:v>0.621</c:v>
                </c:pt>
                <c:pt idx="27">
                  <c:v>0.62050000000000005</c:v>
                </c:pt>
                <c:pt idx="28">
                  <c:v>0.61760000000000004</c:v>
                </c:pt>
                <c:pt idx="29">
                  <c:v>0.61719999999999997</c:v>
                </c:pt>
                <c:pt idx="30">
                  <c:v>0.61819999999999997</c:v>
                </c:pt>
                <c:pt idx="31">
                  <c:v>0.61819999999999997</c:v>
                </c:pt>
                <c:pt idx="32">
                  <c:v>0.61819999999999997</c:v>
                </c:pt>
                <c:pt idx="33">
                  <c:v>0.61939999999999995</c:v>
                </c:pt>
                <c:pt idx="34">
                  <c:v>0.61819999999999997</c:v>
                </c:pt>
                <c:pt idx="35">
                  <c:v>0.61819999999999997</c:v>
                </c:pt>
                <c:pt idx="36">
                  <c:v>0.62460000000000004</c:v>
                </c:pt>
                <c:pt idx="37">
                  <c:v>0.62909999999999999</c:v>
                </c:pt>
                <c:pt idx="38">
                  <c:v>0.63460000000000005</c:v>
                </c:pt>
                <c:pt idx="39">
                  <c:v>0.63560000000000005</c:v>
                </c:pt>
                <c:pt idx="40">
                  <c:v>0.6351</c:v>
                </c:pt>
                <c:pt idx="41">
                  <c:v>0.6331</c:v>
                </c:pt>
                <c:pt idx="42">
                  <c:v>0.63160000000000005</c:v>
                </c:pt>
                <c:pt idx="43">
                  <c:v>0.63485000000000003</c:v>
                </c:pt>
                <c:pt idx="44">
                  <c:v>0.63560000000000005</c:v>
                </c:pt>
                <c:pt idx="45">
                  <c:v>0.63349999999999995</c:v>
                </c:pt>
                <c:pt idx="46">
                  <c:v>0.6361</c:v>
                </c:pt>
                <c:pt idx="47">
                  <c:v>0.63514999999999999</c:v>
                </c:pt>
                <c:pt idx="48">
                  <c:v>0.63460000000000005</c:v>
                </c:pt>
                <c:pt idx="49">
                  <c:v>0.63234999999999997</c:v>
                </c:pt>
                <c:pt idx="50">
                  <c:v>0.63385000000000002</c:v>
                </c:pt>
                <c:pt idx="51">
                  <c:v>0.63954999999999995</c:v>
                </c:pt>
                <c:pt idx="52">
                  <c:v>0.64195000000000002</c:v>
                </c:pt>
                <c:pt idx="53">
                  <c:v>0.63900000000000001</c:v>
                </c:pt>
                <c:pt idx="54">
                  <c:v>0.62339999999999995</c:v>
                </c:pt>
                <c:pt idx="55">
                  <c:v>0.62429999999999997</c:v>
                </c:pt>
                <c:pt idx="56">
                  <c:v>0.62460000000000004</c:v>
                </c:pt>
                <c:pt idx="57">
                  <c:v>0.62834999999999996</c:v>
                </c:pt>
                <c:pt idx="58">
                  <c:v>0.63009999999999999</c:v>
                </c:pt>
                <c:pt idx="59">
                  <c:v>0.62860000000000005</c:v>
                </c:pt>
                <c:pt idx="60">
                  <c:v>0.62860000000000005</c:v>
                </c:pt>
                <c:pt idx="61">
                  <c:v>0.62860000000000005</c:v>
                </c:pt>
                <c:pt idx="62">
                  <c:v>0.63085000000000002</c:v>
                </c:pt>
                <c:pt idx="63">
                  <c:v>0.62509999999999999</c:v>
                </c:pt>
                <c:pt idx="64">
                  <c:v>0.62860000000000005</c:v>
                </c:pt>
                <c:pt idx="65">
                  <c:v>0.62909999999999999</c:v>
                </c:pt>
                <c:pt idx="66">
                  <c:v>0.63009999999999999</c:v>
                </c:pt>
                <c:pt idx="67">
                  <c:v>0.62660000000000005</c:v>
                </c:pt>
                <c:pt idx="68">
                  <c:v>0.63060000000000005</c:v>
                </c:pt>
                <c:pt idx="69">
                  <c:v>0.62880000000000003</c:v>
                </c:pt>
                <c:pt idx="70">
                  <c:v>0.63080000000000003</c:v>
                </c:pt>
                <c:pt idx="71">
                  <c:v>0.62985000000000002</c:v>
                </c:pt>
                <c:pt idx="72">
                  <c:v>0.62960000000000005</c:v>
                </c:pt>
                <c:pt idx="73">
                  <c:v>0.62834999999999996</c:v>
                </c:pt>
                <c:pt idx="74">
                  <c:v>0.63285000000000002</c:v>
                </c:pt>
                <c:pt idx="75">
                  <c:v>0.6331</c:v>
                </c:pt>
                <c:pt idx="76">
                  <c:v>0.63434999999999997</c:v>
                </c:pt>
                <c:pt idx="77">
                  <c:v>0.63485000000000003</c:v>
                </c:pt>
                <c:pt idx="78">
                  <c:v>0.6351</c:v>
                </c:pt>
                <c:pt idx="79">
                  <c:v>0.6381</c:v>
                </c:pt>
                <c:pt idx="80">
                  <c:v>0.63585000000000003</c:v>
                </c:pt>
                <c:pt idx="81">
                  <c:v>0.63385000000000002</c:v>
                </c:pt>
                <c:pt idx="82">
                  <c:v>0.63434999999999997</c:v>
                </c:pt>
                <c:pt idx="83">
                  <c:v>0.63834999999999997</c:v>
                </c:pt>
                <c:pt idx="84">
                  <c:v>0.63660000000000005</c:v>
                </c:pt>
                <c:pt idx="85">
                  <c:v>0.63660000000000005</c:v>
                </c:pt>
                <c:pt idx="86">
                  <c:v>0.63660000000000005</c:v>
                </c:pt>
                <c:pt idx="87">
                  <c:v>0.63290000000000002</c:v>
                </c:pt>
                <c:pt idx="88">
                  <c:v>0.6341</c:v>
                </c:pt>
                <c:pt idx="89">
                  <c:v>0.63180000000000003</c:v>
                </c:pt>
                <c:pt idx="90">
                  <c:v>0.62960000000000005</c:v>
                </c:pt>
                <c:pt idx="91">
                  <c:v>0.62960000000000005</c:v>
                </c:pt>
                <c:pt idx="92">
                  <c:v>0.62809999999999999</c:v>
                </c:pt>
                <c:pt idx="93">
                  <c:v>0.62660000000000005</c:v>
                </c:pt>
                <c:pt idx="94">
                  <c:v>0.62609999999999999</c:v>
                </c:pt>
                <c:pt idx="95">
                  <c:v>0.62760000000000005</c:v>
                </c:pt>
                <c:pt idx="96">
                  <c:v>0.62609999999999999</c:v>
                </c:pt>
                <c:pt idx="97">
                  <c:v>0.62509999999999999</c:v>
                </c:pt>
                <c:pt idx="98">
                  <c:v>0.63560000000000005</c:v>
                </c:pt>
                <c:pt idx="99">
                  <c:v>0.65390000000000004</c:v>
                </c:pt>
                <c:pt idx="100">
                  <c:v>0.6613</c:v>
                </c:pt>
                <c:pt idx="101">
                  <c:v>0.6623</c:v>
                </c:pt>
                <c:pt idx="102">
                  <c:v>0.6653</c:v>
                </c:pt>
                <c:pt idx="103">
                  <c:v>0.66654999999999998</c:v>
                </c:pt>
                <c:pt idx="104">
                  <c:v>0.67405000000000004</c:v>
                </c:pt>
                <c:pt idx="105">
                  <c:v>0.67305000000000004</c:v>
                </c:pt>
                <c:pt idx="106">
                  <c:v>0.67305000000000004</c:v>
                </c:pt>
                <c:pt idx="107">
                  <c:v>0.68579999999999997</c:v>
                </c:pt>
                <c:pt idx="108">
                  <c:v>0.68130000000000002</c:v>
                </c:pt>
                <c:pt idx="109">
                  <c:v>0.68010000000000004</c:v>
                </c:pt>
                <c:pt idx="110">
                  <c:v>0.68215000000000003</c:v>
                </c:pt>
                <c:pt idx="111">
                  <c:v>0.66064999999999996</c:v>
                </c:pt>
                <c:pt idx="112">
                  <c:v>0.65659999999999996</c:v>
                </c:pt>
                <c:pt idx="113">
                  <c:v>0.65800000000000003</c:v>
                </c:pt>
                <c:pt idx="114">
                  <c:v>0.65605000000000002</c:v>
                </c:pt>
                <c:pt idx="115">
                  <c:v>0.65559999999999996</c:v>
                </c:pt>
                <c:pt idx="116">
                  <c:v>0.65249999999999997</c:v>
                </c:pt>
                <c:pt idx="117">
                  <c:v>0.65480000000000005</c:v>
                </c:pt>
                <c:pt idx="118">
                  <c:v>0.65634999999999999</c:v>
                </c:pt>
                <c:pt idx="119">
                  <c:v>0.64659999999999995</c:v>
                </c:pt>
                <c:pt idx="120">
                  <c:v>0.64439999999999997</c:v>
                </c:pt>
                <c:pt idx="121">
                  <c:v>0.64649999999999996</c:v>
                </c:pt>
                <c:pt idx="122">
                  <c:v>0.64185000000000003</c:v>
                </c:pt>
                <c:pt idx="123">
                  <c:v>0.6401</c:v>
                </c:pt>
                <c:pt idx="124">
                  <c:v>0.6401</c:v>
                </c:pt>
                <c:pt idx="125">
                  <c:v>0.62360000000000004</c:v>
                </c:pt>
                <c:pt idx="126">
                  <c:v>0.62709999999999999</c:v>
                </c:pt>
                <c:pt idx="127">
                  <c:v>0.63109999999999999</c:v>
                </c:pt>
                <c:pt idx="128">
                  <c:v>0.64610000000000001</c:v>
                </c:pt>
                <c:pt idx="129">
                  <c:v>0.65410000000000001</c:v>
                </c:pt>
                <c:pt idx="130">
                  <c:v>0.65334999999999999</c:v>
                </c:pt>
                <c:pt idx="131">
                  <c:v>0.65634999999999999</c:v>
                </c:pt>
                <c:pt idx="132">
                  <c:v>0.65710000000000002</c:v>
                </c:pt>
                <c:pt idx="133">
                  <c:v>0.66110000000000002</c:v>
                </c:pt>
                <c:pt idx="134">
                  <c:v>0.66459999999999997</c:v>
                </c:pt>
                <c:pt idx="135">
                  <c:v>0.66710000000000003</c:v>
                </c:pt>
                <c:pt idx="136">
                  <c:v>0.66910000000000003</c:v>
                </c:pt>
                <c:pt idx="137">
                  <c:v>0.67335</c:v>
                </c:pt>
                <c:pt idx="138">
                  <c:v>0.68010000000000004</c:v>
                </c:pt>
                <c:pt idx="139">
                  <c:v>0.67910000000000004</c:v>
                </c:pt>
                <c:pt idx="140">
                  <c:v>0.68784999999999996</c:v>
                </c:pt>
                <c:pt idx="141">
                  <c:v>0.6956</c:v>
                </c:pt>
                <c:pt idx="142">
                  <c:v>0.69710000000000005</c:v>
                </c:pt>
                <c:pt idx="143">
                  <c:v>0.7016</c:v>
                </c:pt>
                <c:pt idx="144">
                  <c:v>0.71450000000000002</c:v>
                </c:pt>
                <c:pt idx="145">
                  <c:v>0.72099999999999997</c:v>
                </c:pt>
                <c:pt idx="146">
                  <c:v>0.73350000000000004</c:v>
                </c:pt>
                <c:pt idx="147">
                  <c:v>0.74299999999999999</c:v>
                </c:pt>
                <c:pt idx="148">
                  <c:v>0.75149999999999995</c:v>
                </c:pt>
                <c:pt idx="149">
                  <c:v>0.75649999999999995</c:v>
                </c:pt>
                <c:pt idx="150">
                  <c:v>0.7591</c:v>
                </c:pt>
                <c:pt idx="151">
                  <c:v>0.7591</c:v>
                </c:pt>
                <c:pt idx="152">
                  <c:v>0.76759999999999995</c:v>
                </c:pt>
                <c:pt idx="153">
                  <c:v>0.77759999999999996</c:v>
                </c:pt>
                <c:pt idx="154">
                  <c:v>0.78759999999999997</c:v>
                </c:pt>
                <c:pt idx="155">
                  <c:v>0.79235</c:v>
                </c:pt>
                <c:pt idx="156">
                  <c:v>0.80649999999999999</c:v>
                </c:pt>
                <c:pt idx="157">
                  <c:v>0.81599999999999995</c:v>
                </c:pt>
                <c:pt idx="158">
                  <c:v>0.81759999999999999</c:v>
                </c:pt>
                <c:pt idx="159">
                  <c:v>0.81699999999999995</c:v>
                </c:pt>
                <c:pt idx="160">
                  <c:v>0.81825000000000003</c:v>
                </c:pt>
                <c:pt idx="161">
                  <c:v>0.80410999999999999</c:v>
                </c:pt>
                <c:pt idx="162">
                  <c:v>0.80127999999999999</c:v>
                </c:pt>
                <c:pt idx="163">
                  <c:v>0.81128</c:v>
                </c:pt>
                <c:pt idx="164">
                  <c:v>0.81100000000000005</c:v>
                </c:pt>
                <c:pt idx="165">
                  <c:v>0.81711</c:v>
                </c:pt>
                <c:pt idx="166">
                  <c:v>0.82543999999999995</c:v>
                </c:pt>
                <c:pt idx="167">
                  <c:v>0.82543999999999995</c:v>
                </c:pt>
                <c:pt idx="168">
                  <c:v>0.82543999999999995</c:v>
                </c:pt>
                <c:pt idx="169">
                  <c:v>0.82933000000000001</c:v>
                </c:pt>
                <c:pt idx="170">
                  <c:v>0.83343999999999996</c:v>
                </c:pt>
                <c:pt idx="171">
                  <c:v>0.83343999999999996</c:v>
                </c:pt>
                <c:pt idx="172">
                  <c:v>0.84211000000000003</c:v>
                </c:pt>
                <c:pt idx="173">
                  <c:v>0.83933000000000002</c:v>
                </c:pt>
                <c:pt idx="174">
                  <c:v>0.83567000000000002</c:v>
                </c:pt>
                <c:pt idx="175">
                  <c:v>0.83511000000000002</c:v>
                </c:pt>
                <c:pt idx="176">
                  <c:v>0.83343999999999996</c:v>
                </c:pt>
                <c:pt idx="177">
                  <c:v>0.84067000000000003</c:v>
                </c:pt>
                <c:pt idx="178">
                  <c:v>0.83355999999999997</c:v>
                </c:pt>
                <c:pt idx="179">
                  <c:v>0.84543999999999997</c:v>
                </c:pt>
                <c:pt idx="180">
                  <c:v>0.85221999999999998</c:v>
                </c:pt>
                <c:pt idx="181">
                  <c:v>0.85577999999999999</c:v>
                </c:pt>
                <c:pt idx="182">
                  <c:v>0.85028000000000004</c:v>
                </c:pt>
                <c:pt idx="183">
                  <c:v>0.85389000000000004</c:v>
                </c:pt>
                <c:pt idx="184">
                  <c:v>0.85655999999999999</c:v>
                </c:pt>
                <c:pt idx="185">
                  <c:v>0.85711000000000004</c:v>
                </c:pt>
                <c:pt idx="186">
                  <c:v>0.86067000000000005</c:v>
                </c:pt>
                <c:pt idx="187">
                  <c:v>0.86589000000000005</c:v>
                </c:pt>
                <c:pt idx="188">
                  <c:v>0.86333000000000004</c:v>
                </c:pt>
                <c:pt idx="189">
                  <c:v>0.85672000000000004</c:v>
                </c:pt>
                <c:pt idx="190">
                  <c:v>0.85294000000000003</c:v>
                </c:pt>
                <c:pt idx="191">
                  <c:v>0.85294000000000003</c:v>
                </c:pt>
                <c:pt idx="192">
                  <c:v>0.85377999999999998</c:v>
                </c:pt>
                <c:pt idx="193">
                  <c:v>0.83769000000000005</c:v>
                </c:pt>
                <c:pt idx="194">
                  <c:v>0.84560999999999997</c:v>
                </c:pt>
                <c:pt idx="195">
                  <c:v>0.85367000000000004</c:v>
                </c:pt>
                <c:pt idx="196">
                  <c:v>0.85789000000000004</c:v>
                </c:pt>
                <c:pt idx="197">
                  <c:v>0.86433000000000004</c:v>
                </c:pt>
                <c:pt idx="198">
                  <c:v>0.86794000000000004</c:v>
                </c:pt>
                <c:pt idx="199">
                  <c:v>0.87156</c:v>
                </c:pt>
                <c:pt idx="200">
                  <c:v>0.87605999999999995</c:v>
                </c:pt>
                <c:pt idx="201">
                  <c:v>0.87388999999999994</c:v>
                </c:pt>
                <c:pt idx="202">
                  <c:v>0.87749999999999995</c:v>
                </c:pt>
                <c:pt idx="203">
                  <c:v>0.88110999999999995</c:v>
                </c:pt>
                <c:pt idx="204">
                  <c:v>0.88</c:v>
                </c:pt>
                <c:pt idx="205">
                  <c:v>0.88166999999999995</c:v>
                </c:pt>
                <c:pt idx="206">
                  <c:v>0.87761</c:v>
                </c:pt>
                <c:pt idx="207">
                  <c:v>0.88122</c:v>
                </c:pt>
                <c:pt idx="208">
                  <c:v>0.88066999999999995</c:v>
                </c:pt>
                <c:pt idx="209">
                  <c:v>0.88178000000000001</c:v>
                </c:pt>
                <c:pt idx="210">
                  <c:v>0.88178000000000001</c:v>
                </c:pt>
                <c:pt idx="211">
                  <c:v>0.88371999999999995</c:v>
                </c:pt>
                <c:pt idx="212">
                  <c:v>0.88566999999999996</c:v>
                </c:pt>
                <c:pt idx="213">
                  <c:v>0.89039000000000001</c:v>
                </c:pt>
                <c:pt idx="214">
                  <c:v>0.88732999999999995</c:v>
                </c:pt>
                <c:pt idx="215">
                  <c:v>0.88593999999999995</c:v>
                </c:pt>
                <c:pt idx="216">
                  <c:v>0.88427999999999995</c:v>
                </c:pt>
                <c:pt idx="217">
                  <c:v>0.88093999999999995</c:v>
                </c:pt>
                <c:pt idx="218">
                  <c:v>0.87566999999999995</c:v>
                </c:pt>
                <c:pt idx="219">
                  <c:v>0.88093999999999995</c:v>
                </c:pt>
                <c:pt idx="220">
                  <c:v>0.88261000000000001</c:v>
                </c:pt>
                <c:pt idx="221">
                  <c:v>0.88678000000000001</c:v>
                </c:pt>
                <c:pt idx="222">
                  <c:v>0.88232999999999995</c:v>
                </c:pt>
                <c:pt idx="223">
                  <c:v>0.88649999999999995</c:v>
                </c:pt>
                <c:pt idx="224">
                  <c:v>0.90205999999999997</c:v>
                </c:pt>
                <c:pt idx="225">
                  <c:v>0.90566999999999998</c:v>
                </c:pt>
                <c:pt idx="226">
                  <c:v>0.91122000000000003</c:v>
                </c:pt>
                <c:pt idx="227">
                  <c:v>0.90622000000000003</c:v>
                </c:pt>
                <c:pt idx="228">
                  <c:v>0.90871999999999997</c:v>
                </c:pt>
                <c:pt idx="229">
                  <c:v>0.91122000000000003</c:v>
                </c:pt>
                <c:pt idx="230">
                  <c:v>0.91622000000000003</c:v>
                </c:pt>
                <c:pt idx="231">
                  <c:v>0.91983000000000004</c:v>
                </c:pt>
                <c:pt idx="232">
                  <c:v>0.92483000000000004</c:v>
                </c:pt>
                <c:pt idx="233">
                  <c:v>0.93010999999999999</c:v>
                </c:pt>
                <c:pt idx="234">
                  <c:v>0.93706</c:v>
                </c:pt>
                <c:pt idx="235">
                  <c:v>0.93733</c:v>
                </c:pt>
                <c:pt idx="236">
                  <c:v>0.93511</c:v>
                </c:pt>
                <c:pt idx="237">
                  <c:v>0.93067</c:v>
                </c:pt>
                <c:pt idx="238">
                  <c:v>0.93416999999999994</c:v>
                </c:pt>
                <c:pt idx="239">
                  <c:v>0.94167000000000001</c:v>
                </c:pt>
                <c:pt idx="240">
                  <c:v>0.94638999999999995</c:v>
                </c:pt>
                <c:pt idx="241">
                  <c:v>0.94806000000000001</c:v>
                </c:pt>
                <c:pt idx="242">
                  <c:v>0.95082999999999995</c:v>
                </c:pt>
                <c:pt idx="243">
                  <c:v>0.95082999999999995</c:v>
                </c:pt>
                <c:pt idx="244">
                  <c:v>0.95306000000000002</c:v>
                </c:pt>
                <c:pt idx="245">
                  <c:v>0.95650000000000002</c:v>
                </c:pt>
                <c:pt idx="246">
                  <c:v>0.95872000000000002</c:v>
                </c:pt>
                <c:pt idx="247">
                  <c:v>0.96343999999999996</c:v>
                </c:pt>
                <c:pt idx="248">
                  <c:v>0.97038999999999997</c:v>
                </c:pt>
                <c:pt idx="249">
                  <c:v>0.99317</c:v>
                </c:pt>
                <c:pt idx="250">
                  <c:v>0.99733000000000005</c:v>
                </c:pt>
                <c:pt idx="251">
                  <c:v>0.99428000000000005</c:v>
                </c:pt>
                <c:pt idx="252">
                  <c:v>0.99621999999999999</c:v>
                </c:pt>
                <c:pt idx="253">
                  <c:v>0.99761</c:v>
                </c:pt>
                <c:pt idx="254">
                  <c:v>0.99705999999999995</c:v>
                </c:pt>
                <c:pt idx="255">
                  <c:v>0.99705999999999995</c:v>
                </c:pt>
                <c:pt idx="256">
                  <c:v>0.99705999999999995</c:v>
                </c:pt>
                <c:pt idx="257">
                  <c:v>0.99705999999999995</c:v>
                </c:pt>
                <c:pt idx="258">
                  <c:v>0.99817</c:v>
                </c:pt>
                <c:pt idx="259">
                  <c:v>0.99789000000000005</c:v>
                </c:pt>
                <c:pt idx="260">
                  <c:v>0.99789000000000005</c:v>
                </c:pt>
                <c:pt idx="261">
                  <c:v>0.99789000000000005</c:v>
                </c:pt>
                <c:pt idx="262">
                  <c:v>0.99872000000000005</c:v>
                </c:pt>
                <c:pt idx="263">
                  <c:v>1.0051099999999999</c:v>
                </c:pt>
                <c:pt idx="264">
                  <c:v>1.00928</c:v>
                </c:pt>
                <c:pt idx="265">
                  <c:v>1.0101100000000001</c:v>
                </c:pt>
                <c:pt idx="266">
                  <c:v>1.0148299999999999</c:v>
                </c:pt>
                <c:pt idx="267">
                  <c:v>1.01789</c:v>
                </c:pt>
                <c:pt idx="268">
                  <c:v>1.0217799999999999</c:v>
                </c:pt>
                <c:pt idx="269">
                  <c:v>1.0217799999999999</c:v>
                </c:pt>
                <c:pt idx="270">
                  <c:v>1.0231699999999999</c:v>
                </c:pt>
                <c:pt idx="271">
                  <c:v>1.02372</c:v>
                </c:pt>
                <c:pt idx="272">
                  <c:v>1.0248299999999999</c:v>
                </c:pt>
                <c:pt idx="273">
                  <c:v>1.0301100000000001</c:v>
                </c:pt>
                <c:pt idx="274">
                  <c:v>1.04122</c:v>
                </c:pt>
                <c:pt idx="275">
                  <c:v>1.0434399999999999</c:v>
                </c:pt>
                <c:pt idx="276">
                  <c:v>1.03789</c:v>
                </c:pt>
                <c:pt idx="277">
                  <c:v>1.0317799999999999</c:v>
                </c:pt>
                <c:pt idx="278">
                  <c:v>1.0373300000000001</c:v>
                </c:pt>
                <c:pt idx="279">
                  <c:v>1.0389999999999999</c:v>
                </c:pt>
                <c:pt idx="280">
                  <c:v>1.0389999999999999</c:v>
                </c:pt>
                <c:pt idx="281">
                  <c:v>1.034</c:v>
                </c:pt>
                <c:pt idx="282">
                  <c:v>1.0345599999999999</c:v>
                </c:pt>
                <c:pt idx="283">
                  <c:v>1.0345599999999999</c:v>
                </c:pt>
                <c:pt idx="284">
                  <c:v>1.03372</c:v>
                </c:pt>
                <c:pt idx="285">
                  <c:v>1.034</c:v>
                </c:pt>
                <c:pt idx="286">
                  <c:v>1.03844</c:v>
                </c:pt>
                <c:pt idx="287">
                  <c:v>1.03817</c:v>
                </c:pt>
                <c:pt idx="288">
                  <c:v>1.03372</c:v>
                </c:pt>
                <c:pt idx="289">
                  <c:v>1.03372</c:v>
                </c:pt>
                <c:pt idx="290">
                  <c:v>1.0362199999999999</c:v>
                </c:pt>
                <c:pt idx="291">
                  <c:v>1.0389999999999999</c:v>
                </c:pt>
                <c:pt idx="292">
                  <c:v>1.0373300000000001</c:v>
                </c:pt>
                <c:pt idx="293">
                  <c:v>1.0417799999999999</c:v>
                </c:pt>
                <c:pt idx="294">
                  <c:v>1.0565</c:v>
                </c:pt>
                <c:pt idx="295">
                  <c:v>1.05233</c:v>
                </c:pt>
                <c:pt idx="296">
                  <c:v>1.0501100000000001</c:v>
                </c:pt>
                <c:pt idx="297">
                  <c:v>1.0534399999999999</c:v>
                </c:pt>
                <c:pt idx="298">
                  <c:v>1.054</c:v>
                </c:pt>
                <c:pt idx="299">
                  <c:v>1.05233</c:v>
                </c:pt>
                <c:pt idx="300">
                  <c:v>1.054</c:v>
                </c:pt>
                <c:pt idx="301">
                  <c:v>1.0545599999999999</c:v>
                </c:pt>
                <c:pt idx="302">
                  <c:v>1.0640000000000001</c:v>
                </c:pt>
                <c:pt idx="303">
                  <c:v>1.0927800000000001</c:v>
                </c:pt>
                <c:pt idx="304">
                  <c:v>1.1000000000000001</c:v>
                </c:pt>
                <c:pt idx="305">
                  <c:v>1.1016699999999999</c:v>
                </c:pt>
                <c:pt idx="306">
                  <c:v>1.10622</c:v>
                </c:pt>
                <c:pt idx="307">
                  <c:v>1.10622</c:v>
                </c:pt>
                <c:pt idx="308">
                  <c:v>1.109</c:v>
                </c:pt>
                <c:pt idx="309">
                  <c:v>1.1195600000000001</c:v>
                </c:pt>
                <c:pt idx="310">
                  <c:v>1.1212200000000001</c:v>
                </c:pt>
                <c:pt idx="311">
                  <c:v>1.1312199999999999</c:v>
                </c:pt>
                <c:pt idx="312">
                  <c:v>1.13733</c:v>
                </c:pt>
                <c:pt idx="313">
                  <c:v>1.1481699999999999</c:v>
                </c:pt>
                <c:pt idx="314">
                  <c:v>1.15178</c:v>
                </c:pt>
                <c:pt idx="315">
                  <c:v>1.15178</c:v>
                </c:pt>
                <c:pt idx="316">
                  <c:v>1.15622</c:v>
                </c:pt>
                <c:pt idx="317">
                  <c:v>1.15622</c:v>
                </c:pt>
                <c:pt idx="318">
                  <c:v>1.1567799999999999</c:v>
                </c:pt>
                <c:pt idx="319">
                  <c:v>1.15289</c:v>
                </c:pt>
                <c:pt idx="320">
                  <c:v>1.1512800000000001</c:v>
                </c:pt>
                <c:pt idx="321">
                  <c:v>1.1518900000000001</c:v>
                </c:pt>
                <c:pt idx="322">
                  <c:v>1.15222</c:v>
                </c:pt>
                <c:pt idx="323">
                  <c:v>1.1467799999999999</c:v>
                </c:pt>
                <c:pt idx="324">
                  <c:v>1.14761</c:v>
                </c:pt>
                <c:pt idx="325">
                  <c:v>1.1495599999999999</c:v>
                </c:pt>
                <c:pt idx="326">
                  <c:v>1.1498299999999999</c:v>
                </c:pt>
                <c:pt idx="327">
                  <c:v>1.1498299999999999</c:v>
                </c:pt>
                <c:pt idx="328">
                  <c:v>1.15039</c:v>
                </c:pt>
                <c:pt idx="329">
                  <c:v>1.1553899999999999</c:v>
                </c:pt>
                <c:pt idx="330">
                  <c:v>1.15761</c:v>
                </c:pt>
                <c:pt idx="331">
                  <c:v>1.15567</c:v>
                </c:pt>
                <c:pt idx="332">
                  <c:v>1.1551100000000001</c:v>
                </c:pt>
                <c:pt idx="333">
                  <c:v>1.1584399999999999</c:v>
                </c:pt>
                <c:pt idx="334">
                  <c:v>1.1584399999999999</c:v>
                </c:pt>
                <c:pt idx="335">
                  <c:v>1.1584399999999999</c:v>
                </c:pt>
                <c:pt idx="336">
                  <c:v>1.15622</c:v>
                </c:pt>
                <c:pt idx="337">
                  <c:v>1.15567</c:v>
                </c:pt>
                <c:pt idx="338">
                  <c:v>1.15317</c:v>
                </c:pt>
                <c:pt idx="339">
                  <c:v>1.15622</c:v>
                </c:pt>
                <c:pt idx="340">
                  <c:v>1.1665000000000001</c:v>
                </c:pt>
                <c:pt idx="341">
                  <c:v>1.17039</c:v>
                </c:pt>
                <c:pt idx="342">
                  <c:v>1.17178</c:v>
                </c:pt>
                <c:pt idx="343">
                  <c:v>1.1695599999999999</c:v>
                </c:pt>
                <c:pt idx="344">
                  <c:v>1.1723300000000001</c:v>
                </c:pt>
                <c:pt idx="345">
                  <c:v>1.1737200000000001</c:v>
                </c:pt>
                <c:pt idx="346">
                  <c:v>1.1712199999999999</c:v>
                </c:pt>
                <c:pt idx="347">
                  <c:v>1.1792800000000001</c:v>
                </c:pt>
                <c:pt idx="348">
                  <c:v>1.1803900000000001</c:v>
                </c:pt>
                <c:pt idx="349">
                  <c:v>1.1845600000000001</c:v>
                </c:pt>
                <c:pt idx="350">
                  <c:v>1.1819999999999999</c:v>
                </c:pt>
                <c:pt idx="351">
                  <c:v>1.1809400000000001</c:v>
                </c:pt>
                <c:pt idx="352">
                  <c:v>1.1817800000000001</c:v>
                </c:pt>
                <c:pt idx="353">
                  <c:v>1.1795599999999999</c:v>
                </c:pt>
                <c:pt idx="354">
                  <c:v>1.17944</c:v>
                </c:pt>
                <c:pt idx="355">
                  <c:v>1.1811700000000001</c:v>
                </c:pt>
                <c:pt idx="356">
                  <c:v>1.17839</c:v>
                </c:pt>
                <c:pt idx="357">
                  <c:v>1.1717200000000001</c:v>
                </c:pt>
                <c:pt idx="358">
                  <c:v>1.1864399999999999</c:v>
                </c:pt>
                <c:pt idx="359">
                  <c:v>1.1919999999999999</c:v>
                </c:pt>
                <c:pt idx="360">
                  <c:v>1.1886699999999999</c:v>
                </c:pt>
                <c:pt idx="361">
                  <c:v>1.1976100000000001</c:v>
                </c:pt>
                <c:pt idx="362">
                  <c:v>1.2003900000000001</c:v>
                </c:pt>
                <c:pt idx="363">
                  <c:v>1.2017800000000001</c:v>
                </c:pt>
                <c:pt idx="364">
                  <c:v>1.2017800000000001</c:v>
                </c:pt>
                <c:pt idx="365">
                  <c:v>1.21</c:v>
                </c:pt>
                <c:pt idx="366">
                  <c:v>1.2180599999999999</c:v>
                </c:pt>
                <c:pt idx="367">
                  <c:v>1.2224999999999999</c:v>
                </c:pt>
                <c:pt idx="368">
                  <c:v>1.21956</c:v>
                </c:pt>
                <c:pt idx="369">
                  <c:v>1.2190000000000001</c:v>
                </c:pt>
                <c:pt idx="370">
                  <c:v>1.2210000000000001</c:v>
                </c:pt>
                <c:pt idx="371">
                  <c:v>1.22811</c:v>
                </c:pt>
                <c:pt idx="372">
                  <c:v>1.23644</c:v>
                </c:pt>
                <c:pt idx="373">
                  <c:v>1.2416700000000001</c:v>
                </c:pt>
                <c:pt idx="374">
                  <c:v>1.24556</c:v>
                </c:pt>
                <c:pt idx="375">
                  <c:v>1.2503299999999999</c:v>
                </c:pt>
                <c:pt idx="376">
                  <c:v>1.2674399999999999</c:v>
                </c:pt>
                <c:pt idx="377">
                  <c:v>1.27356</c:v>
                </c:pt>
                <c:pt idx="378">
                  <c:v>1.2802199999999999</c:v>
                </c:pt>
                <c:pt idx="379">
                  <c:v>1.28722</c:v>
                </c:pt>
                <c:pt idx="380">
                  <c:v>1.2894399999999999</c:v>
                </c:pt>
                <c:pt idx="381">
                  <c:v>1.29556</c:v>
                </c:pt>
                <c:pt idx="382">
                  <c:v>1.29328</c:v>
                </c:pt>
                <c:pt idx="383">
                  <c:v>1.2948299999999999</c:v>
                </c:pt>
                <c:pt idx="384">
                  <c:v>1.2950600000000001</c:v>
                </c:pt>
                <c:pt idx="385">
                  <c:v>1.2963899999999999</c:v>
                </c:pt>
                <c:pt idx="386">
                  <c:v>1.29861</c:v>
                </c:pt>
                <c:pt idx="387">
                  <c:v>1.2991699999999999</c:v>
                </c:pt>
              </c:numCache>
            </c:numRef>
          </c:val>
          <c:smooth val="0"/>
          <c:extLst xmlns:c16r2="http://schemas.microsoft.com/office/drawing/2015/06/chart">
            <c:ext xmlns:c16="http://schemas.microsoft.com/office/drawing/2014/chart" uri="{C3380CC4-5D6E-409C-BE32-E72D297353CC}">
              <c16:uniqueId val="{00000000-A5A0-440F-839E-D3C1E3AF0EFC}"/>
            </c:ext>
          </c:extLst>
        </c:ser>
        <c:ser>
          <c:idx val="1"/>
          <c:order val="1"/>
          <c:tx>
            <c:strRef>
              <c:f>Sheet1!$C$1</c:f>
              <c:strCache>
                <c:ptCount val="1"/>
                <c:pt idx="0">
                  <c:v>1-month LIBOR </c:v>
                </c:pt>
              </c:strCache>
            </c:strRef>
          </c:tx>
          <c:spPr>
            <a:ln w="25400">
              <a:solidFill>
                <a:srgbClr val="601A3D"/>
              </a:solidFill>
            </a:ln>
          </c:spPr>
          <c:marker>
            <c:symbol val="none"/>
          </c:marker>
          <c:cat>
            <c:numRef>
              <c:f>Sheet1!$A$2:$A$389</c:f>
              <c:numCache>
                <c:formatCode>m/d/yyyy</c:formatCode>
                <c:ptCount val="388"/>
                <c:pt idx="0">
                  <c:v>42370</c:v>
                </c:pt>
                <c:pt idx="1">
                  <c:v>42373</c:v>
                </c:pt>
                <c:pt idx="2">
                  <c:v>42374</c:v>
                </c:pt>
                <c:pt idx="3">
                  <c:v>42375</c:v>
                </c:pt>
                <c:pt idx="4">
                  <c:v>42376</c:v>
                </c:pt>
                <c:pt idx="5">
                  <c:v>42377</c:v>
                </c:pt>
                <c:pt idx="6">
                  <c:v>42380</c:v>
                </c:pt>
                <c:pt idx="7">
                  <c:v>42381</c:v>
                </c:pt>
                <c:pt idx="8">
                  <c:v>42382</c:v>
                </c:pt>
                <c:pt idx="9">
                  <c:v>42383</c:v>
                </c:pt>
                <c:pt idx="10">
                  <c:v>42384</c:v>
                </c:pt>
                <c:pt idx="11">
                  <c:v>42387</c:v>
                </c:pt>
                <c:pt idx="12">
                  <c:v>42388</c:v>
                </c:pt>
                <c:pt idx="13">
                  <c:v>42389</c:v>
                </c:pt>
                <c:pt idx="14">
                  <c:v>42390</c:v>
                </c:pt>
                <c:pt idx="15">
                  <c:v>42391</c:v>
                </c:pt>
                <c:pt idx="16">
                  <c:v>42394</c:v>
                </c:pt>
                <c:pt idx="17">
                  <c:v>42395</c:v>
                </c:pt>
                <c:pt idx="18">
                  <c:v>42396</c:v>
                </c:pt>
                <c:pt idx="19">
                  <c:v>42397</c:v>
                </c:pt>
                <c:pt idx="20">
                  <c:v>42398</c:v>
                </c:pt>
                <c:pt idx="21">
                  <c:v>42401</c:v>
                </c:pt>
                <c:pt idx="22">
                  <c:v>42402</c:v>
                </c:pt>
                <c:pt idx="23">
                  <c:v>42403</c:v>
                </c:pt>
                <c:pt idx="24">
                  <c:v>42404</c:v>
                </c:pt>
                <c:pt idx="25">
                  <c:v>42405</c:v>
                </c:pt>
                <c:pt idx="26">
                  <c:v>42408</c:v>
                </c:pt>
                <c:pt idx="27">
                  <c:v>42409</c:v>
                </c:pt>
                <c:pt idx="28">
                  <c:v>42410</c:v>
                </c:pt>
                <c:pt idx="29">
                  <c:v>42411</c:v>
                </c:pt>
                <c:pt idx="30">
                  <c:v>42412</c:v>
                </c:pt>
                <c:pt idx="31">
                  <c:v>42415</c:v>
                </c:pt>
                <c:pt idx="32">
                  <c:v>42416</c:v>
                </c:pt>
                <c:pt idx="33">
                  <c:v>42417</c:v>
                </c:pt>
                <c:pt idx="34">
                  <c:v>42418</c:v>
                </c:pt>
                <c:pt idx="35">
                  <c:v>42419</c:v>
                </c:pt>
                <c:pt idx="36">
                  <c:v>42422</c:v>
                </c:pt>
                <c:pt idx="37">
                  <c:v>42423</c:v>
                </c:pt>
                <c:pt idx="38">
                  <c:v>42424</c:v>
                </c:pt>
                <c:pt idx="39">
                  <c:v>42425</c:v>
                </c:pt>
                <c:pt idx="40">
                  <c:v>42426</c:v>
                </c:pt>
                <c:pt idx="41">
                  <c:v>42429</c:v>
                </c:pt>
                <c:pt idx="42">
                  <c:v>42430</c:v>
                </c:pt>
                <c:pt idx="43">
                  <c:v>42431</c:v>
                </c:pt>
                <c:pt idx="44">
                  <c:v>42432</c:v>
                </c:pt>
                <c:pt idx="45">
                  <c:v>42433</c:v>
                </c:pt>
                <c:pt idx="46">
                  <c:v>42436</c:v>
                </c:pt>
                <c:pt idx="47">
                  <c:v>42437</c:v>
                </c:pt>
                <c:pt idx="48">
                  <c:v>42438</c:v>
                </c:pt>
                <c:pt idx="49">
                  <c:v>42439</c:v>
                </c:pt>
                <c:pt idx="50">
                  <c:v>42440</c:v>
                </c:pt>
                <c:pt idx="51">
                  <c:v>42443</c:v>
                </c:pt>
                <c:pt idx="52">
                  <c:v>42444</c:v>
                </c:pt>
                <c:pt idx="53">
                  <c:v>42445</c:v>
                </c:pt>
                <c:pt idx="54">
                  <c:v>42446</c:v>
                </c:pt>
                <c:pt idx="55">
                  <c:v>42447</c:v>
                </c:pt>
                <c:pt idx="56">
                  <c:v>42450</c:v>
                </c:pt>
                <c:pt idx="57">
                  <c:v>42451</c:v>
                </c:pt>
                <c:pt idx="58">
                  <c:v>42452</c:v>
                </c:pt>
                <c:pt idx="59">
                  <c:v>42453</c:v>
                </c:pt>
                <c:pt idx="60">
                  <c:v>42454</c:v>
                </c:pt>
                <c:pt idx="61">
                  <c:v>42457</c:v>
                </c:pt>
                <c:pt idx="62">
                  <c:v>42458</c:v>
                </c:pt>
                <c:pt idx="63">
                  <c:v>42459</c:v>
                </c:pt>
                <c:pt idx="64">
                  <c:v>42460</c:v>
                </c:pt>
                <c:pt idx="65">
                  <c:v>42461</c:v>
                </c:pt>
                <c:pt idx="66">
                  <c:v>42464</c:v>
                </c:pt>
                <c:pt idx="67">
                  <c:v>42465</c:v>
                </c:pt>
                <c:pt idx="68">
                  <c:v>42466</c:v>
                </c:pt>
                <c:pt idx="69">
                  <c:v>42467</c:v>
                </c:pt>
                <c:pt idx="70">
                  <c:v>42468</c:v>
                </c:pt>
                <c:pt idx="71">
                  <c:v>42471</c:v>
                </c:pt>
                <c:pt idx="72">
                  <c:v>42472</c:v>
                </c:pt>
                <c:pt idx="73">
                  <c:v>42473</c:v>
                </c:pt>
                <c:pt idx="74">
                  <c:v>42474</c:v>
                </c:pt>
                <c:pt idx="75">
                  <c:v>42475</c:v>
                </c:pt>
                <c:pt idx="76">
                  <c:v>42478</c:v>
                </c:pt>
                <c:pt idx="77">
                  <c:v>42479</c:v>
                </c:pt>
                <c:pt idx="78">
                  <c:v>42480</c:v>
                </c:pt>
                <c:pt idx="79">
                  <c:v>42481</c:v>
                </c:pt>
                <c:pt idx="80">
                  <c:v>42482</c:v>
                </c:pt>
                <c:pt idx="81">
                  <c:v>42485</c:v>
                </c:pt>
                <c:pt idx="82">
                  <c:v>42486</c:v>
                </c:pt>
                <c:pt idx="83">
                  <c:v>42487</c:v>
                </c:pt>
                <c:pt idx="84">
                  <c:v>42488</c:v>
                </c:pt>
                <c:pt idx="85">
                  <c:v>42489</c:v>
                </c:pt>
                <c:pt idx="86">
                  <c:v>42492</c:v>
                </c:pt>
                <c:pt idx="87">
                  <c:v>42493</c:v>
                </c:pt>
                <c:pt idx="88">
                  <c:v>42494</c:v>
                </c:pt>
                <c:pt idx="89">
                  <c:v>42495</c:v>
                </c:pt>
                <c:pt idx="90">
                  <c:v>42496</c:v>
                </c:pt>
                <c:pt idx="91">
                  <c:v>42499</c:v>
                </c:pt>
                <c:pt idx="92">
                  <c:v>42500</c:v>
                </c:pt>
                <c:pt idx="93">
                  <c:v>42501</c:v>
                </c:pt>
                <c:pt idx="94">
                  <c:v>42502</c:v>
                </c:pt>
                <c:pt idx="95">
                  <c:v>42503</c:v>
                </c:pt>
                <c:pt idx="96">
                  <c:v>42506</c:v>
                </c:pt>
                <c:pt idx="97">
                  <c:v>42507</c:v>
                </c:pt>
                <c:pt idx="98">
                  <c:v>42508</c:v>
                </c:pt>
                <c:pt idx="99">
                  <c:v>42509</c:v>
                </c:pt>
                <c:pt idx="100">
                  <c:v>42510</c:v>
                </c:pt>
                <c:pt idx="101">
                  <c:v>42513</c:v>
                </c:pt>
                <c:pt idx="102">
                  <c:v>42514</c:v>
                </c:pt>
                <c:pt idx="103">
                  <c:v>42515</c:v>
                </c:pt>
                <c:pt idx="104">
                  <c:v>42516</c:v>
                </c:pt>
                <c:pt idx="105">
                  <c:v>42517</c:v>
                </c:pt>
                <c:pt idx="106">
                  <c:v>42520</c:v>
                </c:pt>
                <c:pt idx="107">
                  <c:v>42521</c:v>
                </c:pt>
                <c:pt idx="108">
                  <c:v>42522</c:v>
                </c:pt>
                <c:pt idx="109">
                  <c:v>42523</c:v>
                </c:pt>
                <c:pt idx="110">
                  <c:v>42524</c:v>
                </c:pt>
                <c:pt idx="111">
                  <c:v>42527</c:v>
                </c:pt>
                <c:pt idx="112">
                  <c:v>42528</c:v>
                </c:pt>
                <c:pt idx="113">
                  <c:v>42529</c:v>
                </c:pt>
                <c:pt idx="114">
                  <c:v>42530</c:v>
                </c:pt>
                <c:pt idx="115">
                  <c:v>42531</c:v>
                </c:pt>
                <c:pt idx="116">
                  <c:v>42534</c:v>
                </c:pt>
                <c:pt idx="117">
                  <c:v>42535</c:v>
                </c:pt>
                <c:pt idx="118">
                  <c:v>42536</c:v>
                </c:pt>
                <c:pt idx="119">
                  <c:v>42537</c:v>
                </c:pt>
                <c:pt idx="120">
                  <c:v>42538</c:v>
                </c:pt>
                <c:pt idx="121">
                  <c:v>42541</c:v>
                </c:pt>
                <c:pt idx="122">
                  <c:v>42542</c:v>
                </c:pt>
                <c:pt idx="123">
                  <c:v>42543</c:v>
                </c:pt>
                <c:pt idx="124">
                  <c:v>42544</c:v>
                </c:pt>
                <c:pt idx="125">
                  <c:v>42545</c:v>
                </c:pt>
                <c:pt idx="126">
                  <c:v>42548</c:v>
                </c:pt>
                <c:pt idx="127">
                  <c:v>42549</c:v>
                </c:pt>
                <c:pt idx="128">
                  <c:v>42550</c:v>
                </c:pt>
                <c:pt idx="129">
                  <c:v>42551</c:v>
                </c:pt>
                <c:pt idx="130">
                  <c:v>42552</c:v>
                </c:pt>
                <c:pt idx="131">
                  <c:v>42555</c:v>
                </c:pt>
                <c:pt idx="132">
                  <c:v>42556</c:v>
                </c:pt>
                <c:pt idx="133">
                  <c:v>42557</c:v>
                </c:pt>
                <c:pt idx="134">
                  <c:v>42558</c:v>
                </c:pt>
                <c:pt idx="135">
                  <c:v>42559</c:v>
                </c:pt>
                <c:pt idx="136">
                  <c:v>42562</c:v>
                </c:pt>
                <c:pt idx="137">
                  <c:v>42563</c:v>
                </c:pt>
                <c:pt idx="138">
                  <c:v>42564</c:v>
                </c:pt>
                <c:pt idx="139">
                  <c:v>42565</c:v>
                </c:pt>
                <c:pt idx="140">
                  <c:v>42566</c:v>
                </c:pt>
                <c:pt idx="141">
                  <c:v>42569</c:v>
                </c:pt>
                <c:pt idx="142">
                  <c:v>42570</c:v>
                </c:pt>
                <c:pt idx="143">
                  <c:v>42571</c:v>
                </c:pt>
                <c:pt idx="144">
                  <c:v>42572</c:v>
                </c:pt>
                <c:pt idx="145">
                  <c:v>42573</c:v>
                </c:pt>
                <c:pt idx="146">
                  <c:v>42576</c:v>
                </c:pt>
                <c:pt idx="147">
                  <c:v>42577</c:v>
                </c:pt>
                <c:pt idx="148">
                  <c:v>42578</c:v>
                </c:pt>
                <c:pt idx="149">
                  <c:v>42579</c:v>
                </c:pt>
                <c:pt idx="150">
                  <c:v>42580</c:v>
                </c:pt>
                <c:pt idx="151">
                  <c:v>42583</c:v>
                </c:pt>
                <c:pt idx="152">
                  <c:v>42584</c:v>
                </c:pt>
                <c:pt idx="153">
                  <c:v>42585</c:v>
                </c:pt>
                <c:pt idx="154">
                  <c:v>42586</c:v>
                </c:pt>
                <c:pt idx="155">
                  <c:v>42587</c:v>
                </c:pt>
                <c:pt idx="156">
                  <c:v>42590</c:v>
                </c:pt>
                <c:pt idx="157">
                  <c:v>42591</c:v>
                </c:pt>
                <c:pt idx="158">
                  <c:v>42592</c:v>
                </c:pt>
                <c:pt idx="159">
                  <c:v>42593</c:v>
                </c:pt>
                <c:pt idx="160">
                  <c:v>42594</c:v>
                </c:pt>
                <c:pt idx="161">
                  <c:v>42597</c:v>
                </c:pt>
                <c:pt idx="162">
                  <c:v>42598</c:v>
                </c:pt>
                <c:pt idx="163">
                  <c:v>42599</c:v>
                </c:pt>
                <c:pt idx="164">
                  <c:v>42600</c:v>
                </c:pt>
                <c:pt idx="165">
                  <c:v>42601</c:v>
                </c:pt>
                <c:pt idx="166">
                  <c:v>42604</c:v>
                </c:pt>
                <c:pt idx="167">
                  <c:v>42605</c:v>
                </c:pt>
                <c:pt idx="168">
                  <c:v>42606</c:v>
                </c:pt>
                <c:pt idx="169">
                  <c:v>42607</c:v>
                </c:pt>
                <c:pt idx="170">
                  <c:v>42608</c:v>
                </c:pt>
                <c:pt idx="171">
                  <c:v>42611</c:v>
                </c:pt>
                <c:pt idx="172">
                  <c:v>42612</c:v>
                </c:pt>
                <c:pt idx="173">
                  <c:v>42613</c:v>
                </c:pt>
                <c:pt idx="174">
                  <c:v>42614</c:v>
                </c:pt>
                <c:pt idx="175">
                  <c:v>42615</c:v>
                </c:pt>
                <c:pt idx="176">
                  <c:v>42618</c:v>
                </c:pt>
                <c:pt idx="177">
                  <c:v>42619</c:v>
                </c:pt>
                <c:pt idx="178">
                  <c:v>42620</c:v>
                </c:pt>
                <c:pt idx="179">
                  <c:v>42621</c:v>
                </c:pt>
                <c:pt idx="180">
                  <c:v>42622</c:v>
                </c:pt>
                <c:pt idx="181">
                  <c:v>42625</c:v>
                </c:pt>
                <c:pt idx="182">
                  <c:v>42626</c:v>
                </c:pt>
                <c:pt idx="183">
                  <c:v>42627</c:v>
                </c:pt>
                <c:pt idx="184">
                  <c:v>42628</c:v>
                </c:pt>
                <c:pt idx="185">
                  <c:v>42629</c:v>
                </c:pt>
                <c:pt idx="186">
                  <c:v>42632</c:v>
                </c:pt>
                <c:pt idx="187">
                  <c:v>42633</c:v>
                </c:pt>
                <c:pt idx="188">
                  <c:v>42634</c:v>
                </c:pt>
                <c:pt idx="189">
                  <c:v>42635</c:v>
                </c:pt>
                <c:pt idx="190">
                  <c:v>42636</c:v>
                </c:pt>
                <c:pt idx="191">
                  <c:v>42639</c:v>
                </c:pt>
                <c:pt idx="192">
                  <c:v>42640</c:v>
                </c:pt>
                <c:pt idx="193">
                  <c:v>42641</c:v>
                </c:pt>
                <c:pt idx="194">
                  <c:v>42642</c:v>
                </c:pt>
                <c:pt idx="195">
                  <c:v>42643</c:v>
                </c:pt>
                <c:pt idx="196">
                  <c:v>42646</c:v>
                </c:pt>
                <c:pt idx="197">
                  <c:v>42647</c:v>
                </c:pt>
                <c:pt idx="198">
                  <c:v>42648</c:v>
                </c:pt>
                <c:pt idx="199">
                  <c:v>42649</c:v>
                </c:pt>
                <c:pt idx="200">
                  <c:v>42650</c:v>
                </c:pt>
                <c:pt idx="201">
                  <c:v>42653</c:v>
                </c:pt>
                <c:pt idx="202">
                  <c:v>42654</c:v>
                </c:pt>
                <c:pt idx="203">
                  <c:v>42655</c:v>
                </c:pt>
                <c:pt idx="204">
                  <c:v>42656</c:v>
                </c:pt>
                <c:pt idx="205">
                  <c:v>42657</c:v>
                </c:pt>
                <c:pt idx="206">
                  <c:v>42660</c:v>
                </c:pt>
                <c:pt idx="207">
                  <c:v>42661</c:v>
                </c:pt>
                <c:pt idx="208">
                  <c:v>42662</c:v>
                </c:pt>
                <c:pt idx="209">
                  <c:v>42663</c:v>
                </c:pt>
                <c:pt idx="210">
                  <c:v>42664</c:v>
                </c:pt>
                <c:pt idx="211">
                  <c:v>42667</c:v>
                </c:pt>
                <c:pt idx="212">
                  <c:v>42668</c:v>
                </c:pt>
                <c:pt idx="213">
                  <c:v>42669</c:v>
                </c:pt>
                <c:pt idx="214">
                  <c:v>42670</c:v>
                </c:pt>
                <c:pt idx="215">
                  <c:v>42671</c:v>
                </c:pt>
                <c:pt idx="216">
                  <c:v>42674</c:v>
                </c:pt>
                <c:pt idx="217">
                  <c:v>42675</c:v>
                </c:pt>
                <c:pt idx="218">
                  <c:v>42676</c:v>
                </c:pt>
                <c:pt idx="219">
                  <c:v>42677</c:v>
                </c:pt>
                <c:pt idx="220">
                  <c:v>42678</c:v>
                </c:pt>
                <c:pt idx="221">
                  <c:v>42681</c:v>
                </c:pt>
                <c:pt idx="222">
                  <c:v>42682</c:v>
                </c:pt>
                <c:pt idx="223">
                  <c:v>42683</c:v>
                </c:pt>
                <c:pt idx="224">
                  <c:v>42684</c:v>
                </c:pt>
                <c:pt idx="225">
                  <c:v>42685</c:v>
                </c:pt>
                <c:pt idx="226">
                  <c:v>42688</c:v>
                </c:pt>
                <c:pt idx="227">
                  <c:v>42689</c:v>
                </c:pt>
                <c:pt idx="228">
                  <c:v>42690</c:v>
                </c:pt>
                <c:pt idx="229">
                  <c:v>42691</c:v>
                </c:pt>
                <c:pt idx="230">
                  <c:v>42692</c:v>
                </c:pt>
                <c:pt idx="231">
                  <c:v>42695</c:v>
                </c:pt>
                <c:pt idx="232">
                  <c:v>42696</c:v>
                </c:pt>
                <c:pt idx="233">
                  <c:v>42697</c:v>
                </c:pt>
                <c:pt idx="234">
                  <c:v>42698</c:v>
                </c:pt>
                <c:pt idx="235">
                  <c:v>42699</c:v>
                </c:pt>
                <c:pt idx="236">
                  <c:v>42702</c:v>
                </c:pt>
                <c:pt idx="237">
                  <c:v>42703</c:v>
                </c:pt>
                <c:pt idx="238">
                  <c:v>42704</c:v>
                </c:pt>
                <c:pt idx="239">
                  <c:v>42705</c:v>
                </c:pt>
                <c:pt idx="240">
                  <c:v>42706</c:v>
                </c:pt>
                <c:pt idx="241">
                  <c:v>42709</c:v>
                </c:pt>
                <c:pt idx="242">
                  <c:v>42710</c:v>
                </c:pt>
                <c:pt idx="243">
                  <c:v>42711</c:v>
                </c:pt>
                <c:pt idx="244">
                  <c:v>42712</c:v>
                </c:pt>
                <c:pt idx="245">
                  <c:v>42713</c:v>
                </c:pt>
                <c:pt idx="246">
                  <c:v>42716</c:v>
                </c:pt>
                <c:pt idx="247">
                  <c:v>42717</c:v>
                </c:pt>
                <c:pt idx="248">
                  <c:v>42718</c:v>
                </c:pt>
                <c:pt idx="249">
                  <c:v>42719</c:v>
                </c:pt>
                <c:pt idx="250">
                  <c:v>42720</c:v>
                </c:pt>
                <c:pt idx="251">
                  <c:v>42723</c:v>
                </c:pt>
                <c:pt idx="252">
                  <c:v>42724</c:v>
                </c:pt>
                <c:pt idx="253">
                  <c:v>42725</c:v>
                </c:pt>
                <c:pt idx="254">
                  <c:v>42726</c:v>
                </c:pt>
                <c:pt idx="255">
                  <c:v>42727</c:v>
                </c:pt>
                <c:pt idx="256">
                  <c:v>42730</c:v>
                </c:pt>
                <c:pt idx="257">
                  <c:v>42731</c:v>
                </c:pt>
                <c:pt idx="258">
                  <c:v>42732</c:v>
                </c:pt>
                <c:pt idx="259">
                  <c:v>42733</c:v>
                </c:pt>
                <c:pt idx="260">
                  <c:v>42734</c:v>
                </c:pt>
                <c:pt idx="261">
                  <c:v>42737</c:v>
                </c:pt>
                <c:pt idx="262">
                  <c:v>42738</c:v>
                </c:pt>
                <c:pt idx="263">
                  <c:v>42739</c:v>
                </c:pt>
                <c:pt idx="264">
                  <c:v>42740</c:v>
                </c:pt>
                <c:pt idx="265">
                  <c:v>42741</c:v>
                </c:pt>
                <c:pt idx="266">
                  <c:v>42744</c:v>
                </c:pt>
                <c:pt idx="267">
                  <c:v>42745</c:v>
                </c:pt>
                <c:pt idx="268">
                  <c:v>42746</c:v>
                </c:pt>
                <c:pt idx="269">
                  <c:v>42747</c:v>
                </c:pt>
                <c:pt idx="270">
                  <c:v>42748</c:v>
                </c:pt>
                <c:pt idx="271">
                  <c:v>42751</c:v>
                </c:pt>
                <c:pt idx="272">
                  <c:v>42752</c:v>
                </c:pt>
                <c:pt idx="273">
                  <c:v>42753</c:v>
                </c:pt>
                <c:pt idx="274">
                  <c:v>42754</c:v>
                </c:pt>
                <c:pt idx="275">
                  <c:v>42755</c:v>
                </c:pt>
                <c:pt idx="276">
                  <c:v>42758</c:v>
                </c:pt>
                <c:pt idx="277">
                  <c:v>42759</c:v>
                </c:pt>
                <c:pt idx="278">
                  <c:v>42760</c:v>
                </c:pt>
                <c:pt idx="279">
                  <c:v>42761</c:v>
                </c:pt>
                <c:pt idx="280">
                  <c:v>42762</c:v>
                </c:pt>
                <c:pt idx="281">
                  <c:v>42765</c:v>
                </c:pt>
                <c:pt idx="282">
                  <c:v>42766</c:v>
                </c:pt>
                <c:pt idx="283">
                  <c:v>42767</c:v>
                </c:pt>
                <c:pt idx="284">
                  <c:v>42768</c:v>
                </c:pt>
                <c:pt idx="285">
                  <c:v>42769</c:v>
                </c:pt>
                <c:pt idx="286">
                  <c:v>42772</c:v>
                </c:pt>
                <c:pt idx="287">
                  <c:v>42773</c:v>
                </c:pt>
                <c:pt idx="288">
                  <c:v>42774</c:v>
                </c:pt>
                <c:pt idx="289">
                  <c:v>42775</c:v>
                </c:pt>
                <c:pt idx="290">
                  <c:v>42776</c:v>
                </c:pt>
                <c:pt idx="291">
                  <c:v>42779</c:v>
                </c:pt>
                <c:pt idx="292">
                  <c:v>42780</c:v>
                </c:pt>
                <c:pt idx="293">
                  <c:v>42781</c:v>
                </c:pt>
                <c:pt idx="294">
                  <c:v>42782</c:v>
                </c:pt>
                <c:pt idx="295">
                  <c:v>42783</c:v>
                </c:pt>
                <c:pt idx="296">
                  <c:v>42786</c:v>
                </c:pt>
                <c:pt idx="297">
                  <c:v>42787</c:v>
                </c:pt>
                <c:pt idx="298">
                  <c:v>42788</c:v>
                </c:pt>
                <c:pt idx="299">
                  <c:v>42789</c:v>
                </c:pt>
                <c:pt idx="300">
                  <c:v>42790</c:v>
                </c:pt>
                <c:pt idx="301">
                  <c:v>42793</c:v>
                </c:pt>
                <c:pt idx="302">
                  <c:v>42794</c:v>
                </c:pt>
                <c:pt idx="303">
                  <c:v>42795</c:v>
                </c:pt>
                <c:pt idx="304">
                  <c:v>42796</c:v>
                </c:pt>
                <c:pt idx="305">
                  <c:v>42797</c:v>
                </c:pt>
                <c:pt idx="306">
                  <c:v>42800</c:v>
                </c:pt>
                <c:pt idx="307">
                  <c:v>42801</c:v>
                </c:pt>
                <c:pt idx="308">
                  <c:v>42802</c:v>
                </c:pt>
                <c:pt idx="309">
                  <c:v>42803</c:v>
                </c:pt>
                <c:pt idx="310">
                  <c:v>42804</c:v>
                </c:pt>
                <c:pt idx="311">
                  <c:v>42807</c:v>
                </c:pt>
                <c:pt idx="312">
                  <c:v>42808</c:v>
                </c:pt>
                <c:pt idx="313">
                  <c:v>42809</c:v>
                </c:pt>
                <c:pt idx="314">
                  <c:v>42810</c:v>
                </c:pt>
                <c:pt idx="315">
                  <c:v>42811</c:v>
                </c:pt>
                <c:pt idx="316">
                  <c:v>42814</c:v>
                </c:pt>
                <c:pt idx="317">
                  <c:v>42815</c:v>
                </c:pt>
                <c:pt idx="318">
                  <c:v>42816</c:v>
                </c:pt>
                <c:pt idx="319">
                  <c:v>42817</c:v>
                </c:pt>
                <c:pt idx="320">
                  <c:v>42818</c:v>
                </c:pt>
                <c:pt idx="321">
                  <c:v>42821</c:v>
                </c:pt>
                <c:pt idx="322">
                  <c:v>42822</c:v>
                </c:pt>
                <c:pt idx="323">
                  <c:v>42823</c:v>
                </c:pt>
                <c:pt idx="324">
                  <c:v>42824</c:v>
                </c:pt>
                <c:pt idx="325">
                  <c:v>42825</c:v>
                </c:pt>
                <c:pt idx="326">
                  <c:v>42828</c:v>
                </c:pt>
                <c:pt idx="327">
                  <c:v>42829</c:v>
                </c:pt>
                <c:pt idx="328">
                  <c:v>42830</c:v>
                </c:pt>
                <c:pt idx="329">
                  <c:v>42831</c:v>
                </c:pt>
                <c:pt idx="330">
                  <c:v>42832</c:v>
                </c:pt>
                <c:pt idx="331">
                  <c:v>42835</c:v>
                </c:pt>
                <c:pt idx="332">
                  <c:v>42836</c:v>
                </c:pt>
                <c:pt idx="333">
                  <c:v>42837</c:v>
                </c:pt>
                <c:pt idx="334">
                  <c:v>42838</c:v>
                </c:pt>
                <c:pt idx="335">
                  <c:v>42842</c:v>
                </c:pt>
                <c:pt idx="336">
                  <c:v>42843</c:v>
                </c:pt>
                <c:pt idx="337">
                  <c:v>42844</c:v>
                </c:pt>
                <c:pt idx="338">
                  <c:v>42845</c:v>
                </c:pt>
                <c:pt idx="339">
                  <c:v>42846</c:v>
                </c:pt>
                <c:pt idx="340">
                  <c:v>42849</c:v>
                </c:pt>
                <c:pt idx="341">
                  <c:v>42850</c:v>
                </c:pt>
                <c:pt idx="342">
                  <c:v>42851</c:v>
                </c:pt>
                <c:pt idx="343">
                  <c:v>42852</c:v>
                </c:pt>
                <c:pt idx="344">
                  <c:v>42853</c:v>
                </c:pt>
                <c:pt idx="345">
                  <c:v>42857</c:v>
                </c:pt>
                <c:pt idx="346">
                  <c:v>42858</c:v>
                </c:pt>
                <c:pt idx="347">
                  <c:v>42859</c:v>
                </c:pt>
                <c:pt idx="348">
                  <c:v>42860</c:v>
                </c:pt>
                <c:pt idx="349">
                  <c:v>42863</c:v>
                </c:pt>
                <c:pt idx="350">
                  <c:v>42864</c:v>
                </c:pt>
                <c:pt idx="351">
                  <c:v>42865</c:v>
                </c:pt>
                <c:pt idx="352">
                  <c:v>42866</c:v>
                </c:pt>
                <c:pt idx="353">
                  <c:v>42867</c:v>
                </c:pt>
                <c:pt idx="354">
                  <c:v>42870</c:v>
                </c:pt>
                <c:pt idx="355">
                  <c:v>42871</c:v>
                </c:pt>
                <c:pt idx="356">
                  <c:v>42872</c:v>
                </c:pt>
                <c:pt idx="357">
                  <c:v>42873</c:v>
                </c:pt>
                <c:pt idx="358">
                  <c:v>42874</c:v>
                </c:pt>
                <c:pt idx="359">
                  <c:v>42877</c:v>
                </c:pt>
                <c:pt idx="360">
                  <c:v>42878</c:v>
                </c:pt>
                <c:pt idx="361">
                  <c:v>42879</c:v>
                </c:pt>
                <c:pt idx="362">
                  <c:v>42880</c:v>
                </c:pt>
                <c:pt idx="363">
                  <c:v>42881</c:v>
                </c:pt>
                <c:pt idx="364">
                  <c:v>42885</c:v>
                </c:pt>
                <c:pt idx="365">
                  <c:v>42886</c:v>
                </c:pt>
                <c:pt idx="366">
                  <c:v>42887</c:v>
                </c:pt>
                <c:pt idx="367">
                  <c:v>42888</c:v>
                </c:pt>
                <c:pt idx="368">
                  <c:v>42891</c:v>
                </c:pt>
                <c:pt idx="369">
                  <c:v>42892</c:v>
                </c:pt>
                <c:pt idx="370">
                  <c:v>42893</c:v>
                </c:pt>
                <c:pt idx="371">
                  <c:v>42894</c:v>
                </c:pt>
                <c:pt idx="372">
                  <c:v>42895</c:v>
                </c:pt>
                <c:pt idx="373">
                  <c:v>42898</c:v>
                </c:pt>
                <c:pt idx="374">
                  <c:v>42899</c:v>
                </c:pt>
                <c:pt idx="375">
                  <c:v>42900</c:v>
                </c:pt>
                <c:pt idx="376">
                  <c:v>42901</c:v>
                </c:pt>
                <c:pt idx="377">
                  <c:v>42902</c:v>
                </c:pt>
                <c:pt idx="378">
                  <c:v>42905</c:v>
                </c:pt>
                <c:pt idx="379">
                  <c:v>42906</c:v>
                </c:pt>
                <c:pt idx="380">
                  <c:v>42907</c:v>
                </c:pt>
                <c:pt idx="381">
                  <c:v>42908</c:v>
                </c:pt>
                <c:pt idx="382">
                  <c:v>42909</c:v>
                </c:pt>
                <c:pt idx="383">
                  <c:v>42912</c:v>
                </c:pt>
                <c:pt idx="384">
                  <c:v>42913</c:v>
                </c:pt>
                <c:pt idx="385">
                  <c:v>42914</c:v>
                </c:pt>
                <c:pt idx="386">
                  <c:v>42915</c:v>
                </c:pt>
                <c:pt idx="387">
                  <c:v>42916</c:v>
                </c:pt>
              </c:numCache>
            </c:numRef>
          </c:cat>
          <c:val>
            <c:numRef>
              <c:f>Sheet1!$C$2:$C$389</c:f>
              <c:numCache>
                <c:formatCode>General</c:formatCode>
                <c:ptCount val="388"/>
                <c:pt idx="0">
                  <c:v>0.42249999999999999</c:v>
                </c:pt>
                <c:pt idx="1">
                  <c:v>0.42249999999999999</c:v>
                </c:pt>
                <c:pt idx="2">
                  <c:v>0.42199999999999999</c:v>
                </c:pt>
                <c:pt idx="3">
                  <c:v>0.42349999999999999</c:v>
                </c:pt>
                <c:pt idx="4">
                  <c:v>0.42349999999999999</c:v>
                </c:pt>
                <c:pt idx="5">
                  <c:v>0.42380000000000001</c:v>
                </c:pt>
                <c:pt idx="6">
                  <c:v>0.42399999999999999</c:v>
                </c:pt>
                <c:pt idx="7">
                  <c:v>0.42449999999999999</c:v>
                </c:pt>
                <c:pt idx="8">
                  <c:v>0.42549999999999999</c:v>
                </c:pt>
                <c:pt idx="9">
                  <c:v>0.42549999999999999</c:v>
                </c:pt>
                <c:pt idx="10">
                  <c:v>0.42549999999999999</c:v>
                </c:pt>
                <c:pt idx="11">
                  <c:v>0.42599999999999999</c:v>
                </c:pt>
                <c:pt idx="12">
                  <c:v>0.42499999999999999</c:v>
                </c:pt>
                <c:pt idx="13">
                  <c:v>0.42530000000000001</c:v>
                </c:pt>
                <c:pt idx="14">
                  <c:v>0.42649999999999999</c:v>
                </c:pt>
                <c:pt idx="15">
                  <c:v>0.42549999999999999</c:v>
                </c:pt>
                <c:pt idx="16">
                  <c:v>0.43059999999999998</c:v>
                </c:pt>
                <c:pt idx="17">
                  <c:v>0.43059999999999998</c:v>
                </c:pt>
                <c:pt idx="18">
                  <c:v>0.42799999999999999</c:v>
                </c:pt>
                <c:pt idx="19">
                  <c:v>0.42620000000000002</c:v>
                </c:pt>
                <c:pt idx="20">
                  <c:v>0.42499999999999999</c:v>
                </c:pt>
                <c:pt idx="21">
                  <c:v>0.42699999999999999</c:v>
                </c:pt>
                <c:pt idx="22">
                  <c:v>0.42849999999999999</c:v>
                </c:pt>
                <c:pt idx="23">
                  <c:v>0.42849999999999999</c:v>
                </c:pt>
                <c:pt idx="24">
                  <c:v>0.42770000000000002</c:v>
                </c:pt>
                <c:pt idx="25">
                  <c:v>0.4289</c:v>
                </c:pt>
                <c:pt idx="26">
                  <c:v>0.42925000000000002</c:v>
                </c:pt>
                <c:pt idx="27">
                  <c:v>0.42849999999999999</c:v>
                </c:pt>
                <c:pt idx="28">
                  <c:v>0.42649999999999999</c:v>
                </c:pt>
                <c:pt idx="29">
                  <c:v>0.42699999999999999</c:v>
                </c:pt>
                <c:pt idx="30">
                  <c:v>0.43049999999999999</c:v>
                </c:pt>
                <c:pt idx="31">
                  <c:v>0.42925000000000002</c:v>
                </c:pt>
                <c:pt idx="32">
                  <c:v>0.42949999999999999</c:v>
                </c:pt>
                <c:pt idx="33">
                  <c:v>0.43004999999999999</c:v>
                </c:pt>
                <c:pt idx="34">
                  <c:v>0.432</c:v>
                </c:pt>
                <c:pt idx="35">
                  <c:v>0.4335</c:v>
                </c:pt>
                <c:pt idx="36">
                  <c:v>0.4335</c:v>
                </c:pt>
                <c:pt idx="37">
                  <c:v>0.43580000000000002</c:v>
                </c:pt>
                <c:pt idx="38">
                  <c:v>0.43380000000000002</c:v>
                </c:pt>
                <c:pt idx="39">
                  <c:v>0.4385</c:v>
                </c:pt>
                <c:pt idx="40">
                  <c:v>0.4385</c:v>
                </c:pt>
                <c:pt idx="41">
                  <c:v>0.4405</c:v>
                </c:pt>
                <c:pt idx="42">
                  <c:v>0.43525000000000003</c:v>
                </c:pt>
                <c:pt idx="43">
                  <c:v>0.43759999999999999</c:v>
                </c:pt>
                <c:pt idx="44">
                  <c:v>0.4405</c:v>
                </c:pt>
                <c:pt idx="45">
                  <c:v>0.438</c:v>
                </c:pt>
                <c:pt idx="46">
                  <c:v>0.4405</c:v>
                </c:pt>
                <c:pt idx="47">
                  <c:v>0.44185000000000002</c:v>
                </c:pt>
                <c:pt idx="48">
                  <c:v>0.438</c:v>
                </c:pt>
                <c:pt idx="49">
                  <c:v>0.43809999999999999</c:v>
                </c:pt>
                <c:pt idx="50">
                  <c:v>0.43619999999999998</c:v>
                </c:pt>
                <c:pt idx="51">
                  <c:v>0.44130000000000003</c:v>
                </c:pt>
                <c:pt idx="52">
                  <c:v>0.44124999999999998</c:v>
                </c:pt>
                <c:pt idx="53">
                  <c:v>0.43990000000000001</c:v>
                </c:pt>
                <c:pt idx="54">
                  <c:v>0.43209999999999998</c:v>
                </c:pt>
                <c:pt idx="55">
                  <c:v>0.42830000000000001</c:v>
                </c:pt>
                <c:pt idx="56">
                  <c:v>0.43180000000000002</c:v>
                </c:pt>
                <c:pt idx="57">
                  <c:v>0.43149999999999999</c:v>
                </c:pt>
                <c:pt idx="58">
                  <c:v>0.433</c:v>
                </c:pt>
                <c:pt idx="59">
                  <c:v>0.435</c:v>
                </c:pt>
                <c:pt idx="60">
                  <c:v>0.435</c:v>
                </c:pt>
                <c:pt idx="61">
                  <c:v>0.435</c:v>
                </c:pt>
                <c:pt idx="62">
                  <c:v>0.43290000000000001</c:v>
                </c:pt>
                <c:pt idx="63">
                  <c:v>0.434</c:v>
                </c:pt>
                <c:pt idx="64">
                  <c:v>0.43725000000000003</c:v>
                </c:pt>
                <c:pt idx="65">
                  <c:v>0.43735000000000002</c:v>
                </c:pt>
                <c:pt idx="66">
                  <c:v>0.44019999999999998</c:v>
                </c:pt>
                <c:pt idx="67">
                  <c:v>0.4385</c:v>
                </c:pt>
                <c:pt idx="68">
                  <c:v>0.439</c:v>
                </c:pt>
                <c:pt idx="69">
                  <c:v>0.43645</c:v>
                </c:pt>
                <c:pt idx="70">
                  <c:v>0.43469999999999998</c:v>
                </c:pt>
                <c:pt idx="71">
                  <c:v>0.43590000000000001</c:v>
                </c:pt>
                <c:pt idx="72">
                  <c:v>0.43714999999999998</c:v>
                </c:pt>
                <c:pt idx="73">
                  <c:v>0.43275000000000002</c:v>
                </c:pt>
                <c:pt idx="74">
                  <c:v>0.43625000000000003</c:v>
                </c:pt>
                <c:pt idx="75">
                  <c:v>0.43625000000000003</c:v>
                </c:pt>
                <c:pt idx="76">
                  <c:v>0.43874999999999997</c:v>
                </c:pt>
                <c:pt idx="77">
                  <c:v>0.44114999999999999</c:v>
                </c:pt>
                <c:pt idx="78">
                  <c:v>0.44124999999999998</c:v>
                </c:pt>
                <c:pt idx="79">
                  <c:v>0.43885000000000002</c:v>
                </c:pt>
                <c:pt idx="80">
                  <c:v>0.43645</c:v>
                </c:pt>
                <c:pt idx="81">
                  <c:v>0.43695000000000001</c:v>
                </c:pt>
                <c:pt idx="82">
                  <c:v>0.43769999999999998</c:v>
                </c:pt>
                <c:pt idx="83">
                  <c:v>0.43519999999999998</c:v>
                </c:pt>
                <c:pt idx="84">
                  <c:v>0.43880000000000002</c:v>
                </c:pt>
                <c:pt idx="85">
                  <c:v>0.43575000000000003</c:v>
                </c:pt>
                <c:pt idx="86">
                  <c:v>0.43575000000000003</c:v>
                </c:pt>
                <c:pt idx="87">
                  <c:v>0.43590000000000001</c:v>
                </c:pt>
                <c:pt idx="88">
                  <c:v>0.43590000000000001</c:v>
                </c:pt>
                <c:pt idx="89">
                  <c:v>0.43714999999999998</c:v>
                </c:pt>
                <c:pt idx="90">
                  <c:v>0.43790000000000001</c:v>
                </c:pt>
                <c:pt idx="91">
                  <c:v>0.43864999999999998</c:v>
                </c:pt>
                <c:pt idx="92">
                  <c:v>0.43730000000000002</c:v>
                </c:pt>
                <c:pt idx="93">
                  <c:v>0.43464999999999998</c:v>
                </c:pt>
                <c:pt idx="94">
                  <c:v>0.43445</c:v>
                </c:pt>
                <c:pt idx="95">
                  <c:v>0.43395</c:v>
                </c:pt>
                <c:pt idx="96">
                  <c:v>0.43619999999999998</c:v>
                </c:pt>
                <c:pt idx="97">
                  <c:v>0.43869999999999998</c:v>
                </c:pt>
                <c:pt idx="98">
                  <c:v>0.43845000000000001</c:v>
                </c:pt>
                <c:pt idx="99">
                  <c:v>0.443</c:v>
                </c:pt>
                <c:pt idx="100">
                  <c:v>0.44324999999999998</c:v>
                </c:pt>
                <c:pt idx="101">
                  <c:v>0.44600000000000001</c:v>
                </c:pt>
                <c:pt idx="102">
                  <c:v>0.44419999999999998</c:v>
                </c:pt>
                <c:pt idx="103">
                  <c:v>0.44969999999999999</c:v>
                </c:pt>
                <c:pt idx="104">
                  <c:v>0.45445000000000002</c:v>
                </c:pt>
                <c:pt idx="105">
                  <c:v>0.45665</c:v>
                </c:pt>
                <c:pt idx="106">
                  <c:v>0.45665</c:v>
                </c:pt>
                <c:pt idx="107">
                  <c:v>0.46884999999999999</c:v>
                </c:pt>
                <c:pt idx="108">
                  <c:v>0.46955000000000002</c:v>
                </c:pt>
                <c:pt idx="109">
                  <c:v>0.46305000000000002</c:v>
                </c:pt>
                <c:pt idx="110">
                  <c:v>0.46479999999999999</c:v>
                </c:pt>
                <c:pt idx="111">
                  <c:v>0.44705</c:v>
                </c:pt>
                <c:pt idx="112">
                  <c:v>0.44579999999999997</c:v>
                </c:pt>
                <c:pt idx="113">
                  <c:v>0.44529999999999997</c:v>
                </c:pt>
                <c:pt idx="114">
                  <c:v>0.44705</c:v>
                </c:pt>
                <c:pt idx="115">
                  <c:v>0.44655</c:v>
                </c:pt>
                <c:pt idx="116">
                  <c:v>0.44205</c:v>
                </c:pt>
                <c:pt idx="117">
                  <c:v>0.44230000000000003</c:v>
                </c:pt>
                <c:pt idx="118">
                  <c:v>0.44605</c:v>
                </c:pt>
                <c:pt idx="119">
                  <c:v>0.44805</c:v>
                </c:pt>
                <c:pt idx="120">
                  <c:v>0.44779999999999998</c:v>
                </c:pt>
                <c:pt idx="121">
                  <c:v>0.44805</c:v>
                </c:pt>
                <c:pt idx="122">
                  <c:v>0.45079999999999998</c:v>
                </c:pt>
                <c:pt idx="123">
                  <c:v>0.45205000000000001</c:v>
                </c:pt>
                <c:pt idx="124">
                  <c:v>0.45329999999999998</c:v>
                </c:pt>
                <c:pt idx="125">
                  <c:v>0.44929999999999998</c:v>
                </c:pt>
                <c:pt idx="126">
                  <c:v>0.45879999999999999</c:v>
                </c:pt>
                <c:pt idx="127">
                  <c:v>0.46029999999999999</c:v>
                </c:pt>
                <c:pt idx="128">
                  <c:v>0.46655000000000002</c:v>
                </c:pt>
                <c:pt idx="129">
                  <c:v>0.46505000000000002</c:v>
                </c:pt>
                <c:pt idx="130">
                  <c:v>0.46755000000000002</c:v>
                </c:pt>
                <c:pt idx="131">
                  <c:v>0.46955000000000002</c:v>
                </c:pt>
                <c:pt idx="132">
                  <c:v>0.4703</c:v>
                </c:pt>
                <c:pt idx="133">
                  <c:v>0.47255000000000003</c:v>
                </c:pt>
                <c:pt idx="134">
                  <c:v>0.4743</c:v>
                </c:pt>
                <c:pt idx="135">
                  <c:v>0.4758</c:v>
                </c:pt>
                <c:pt idx="136">
                  <c:v>0.47785</c:v>
                </c:pt>
                <c:pt idx="137">
                  <c:v>0.47935</c:v>
                </c:pt>
                <c:pt idx="138">
                  <c:v>0.48135</c:v>
                </c:pt>
                <c:pt idx="139">
                  <c:v>0.48209999999999997</c:v>
                </c:pt>
                <c:pt idx="140">
                  <c:v>0.48330000000000001</c:v>
                </c:pt>
                <c:pt idx="141">
                  <c:v>0.48654999999999998</c:v>
                </c:pt>
                <c:pt idx="142">
                  <c:v>0.48530000000000001</c:v>
                </c:pt>
                <c:pt idx="143">
                  <c:v>0.4874</c:v>
                </c:pt>
                <c:pt idx="144">
                  <c:v>0.4879</c:v>
                </c:pt>
                <c:pt idx="145">
                  <c:v>0.4904</c:v>
                </c:pt>
                <c:pt idx="146">
                  <c:v>0.4909</c:v>
                </c:pt>
                <c:pt idx="147">
                  <c:v>0.49264999999999998</c:v>
                </c:pt>
                <c:pt idx="148">
                  <c:v>0.49564999999999998</c:v>
                </c:pt>
                <c:pt idx="149">
                  <c:v>0.49390000000000001</c:v>
                </c:pt>
                <c:pt idx="150">
                  <c:v>0.49590000000000001</c:v>
                </c:pt>
                <c:pt idx="151">
                  <c:v>0.49390000000000001</c:v>
                </c:pt>
                <c:pt idx="152">
                  <c:v>0.49390000000000001</c:v>
                </c:pt>
                <c:pt idx="153">
                  <c:v>0.49690000000000001</c:v>
                </c:pt>
                <c:pt idx="154">
                  <c:v>0.49840000000000001</c:v>
                </c:pt>
                <c:pt idx="155">
                  <c:v>0.50390000000000001</c:v>
                </c:pt>
                <c:pt idx="156">
                  <c:v>0.51190000000000002</c:v>
                </c:pt>
                <c:pt idx="157">
                  <c:v>0.51315</c:v>
                </c:pt>
                <c:pt idx="158">
                  <c:v>0.51765000000000005</c:v>
                </c:pt>
                <c:pt idx="159">
                  <c:v>0.50765000000000005</c:v>
                </c:pt>
                <c:pt idx="160">
                  <c:v>0.50665000000000004</c:v>
                </c:pt>
                <c:pt idx="161">
                  <c:v>0.50744</c:v>
                </c:pt>
                <c:pt idx="162">
                  <c:v>0.50744</c:v>
                </c:pt>
                <c:pt idx="163">
                  <c:v>0.51410999999999996</c:v>
                </c:pt>
                <c:pt idx="164">
                  <c:v>0.51244000000000001</c:v>
                </c:pt>
                <c:pt idx="165">
                  <c:v>0.52105999999999997</c:v>
                </c:pt>
                <c:pt idx="166">
                  <c:v>0.52217000000000002</c:v>
                </c:pt>
                <c:pt idx="167">
                  <c:v>0.52439000000000002</c:v>
                </c:pt>
                <c:pt idx="168">
                  <c:v>0.51993999999999996</c:v>
                </c:pt>
                <c:pt idx="169">
                  <c:v>0.52383000000000002</c:v>
                </c:pt>
                <c:pt idx="170">
                  <c:v>0.52439000000000002</c:v>
                </c:pt>
                <c:pt idx="171">
                  <c:v>0.52439000000000002</c:v>
                </c:pt>
                <c:pt idx="172">
                  <c:v>0.52322000000000002</c:v>
                </c:pt>
                <c:pt idx="173">
                  <c:v>0.52488999999999997</c:v>
                </c:pt>
                <c:pt idx="174">
                  <c:v>0.52293999999999996</c:v>
                </c:pt>
                <c:pt idx="175">
                  <c:v>0.52571999999999997</c:v>
                </c:pt>
                <c:pt idx="176">
                  <c:v>0.51932999999999996</c:v>
                </c:pt>
                <c:pt idx="177">
                  <c:v>0.51656000000000002</c:v>
                </c:pt>
                <c:pt idx="178">
                  <c:v>0.51322000000000001</c:v>
                </c:pt>
                <c:pt idx="179">
                  <c:v>0.51822000000000001</c:v>
                </c:pt>
                <c:pt idx="180">
                  <c:v>0.52688999999999997</c:v>
                </c:pt>
                <c:pt idx="181">
                  <c:v>0.52771999999999997</c:v>
                </c:pt>
                <c:pt idx="182">
                  <c:v>0.52427999999999997</c:v>
                </c:pt>
                <c:pt idx="183">
                  <c:v>0.52956000000000003</c:v>
                </c:pt>
                <c:pt idx="184">
                  <c:v>0.53093999999999997</c:v>
                </c:pt>
                <c:pt idx="185">
                  <c:v>0.53178000000000003</c:v>
                </c:pt>
                <c:pt idx="186">
                  <c:v>0.53617000000000004</c:v>
                </c:pt>
                <c:pt idx="187">
                  <c:v>0.54305999999999999</c:v>
                </c:pt>
                <c:pt idx="188">
                  <c:v>0.54632999999999998</c:v>
                </c:pt>
                <c:pt idx="189">
                  <c:v>0.52527999999999997</c:v>
                </c:pt>
                <c:pt idx="190">
                  <c:v>0.52222000000000002</c:v>
                </c:pt>
                <c:pt idx="191">
                  <c:v>0.52444000000000002</c:v>
                </c:pt>
                <c:pt idx="192">
                  <c:v>0.52666999999999997</c:v>
                </c:pt>
                <c:pt idx="193">
                  <c:v>0.52437999999999996</c:v>
                </c:pt>
                <c:pt idx="194">
                  <c:v>0.52722000000000002</c:v>
                </c:pt>
                <c:pt idx="195">
                  <c:v>0.53110999999999997</c:v>
                </c:pt>
                <c:pt idx="196">
                  <c:v>0.52832999999999997</c:v>
                </c:pt>
                <c:pt idx="197">
                  <c:v>0.52722000000000002</c:v>
                </c:pt>
                <c:pt idx="198">
                  <c:v>0.52566999999999997</c:v>
                </c:pt>
                <c:pt idx="199">
                  <c:v>0.52956000000000003</c:v>
                </c:pt>
                <c:pt idx="200">
                  <c:v>0.52900000000000003</c:v>
                </c:pt>
                <c:pt idx="201">
                  <c:v>0.52956000000000003</c:v>
                </c:pt>
                <c:pt idx="202">
                  <c:v>0.53066999999999998</c:v>
                </c:pt>
                <c:pt idx="203">
                  <c:v>0.53456000000000004</c:v>
                </c:pt>
                <c:pt idx="204">
                  <c:v>0.53456000000000004</c:v>
                </c:pt>
                <c:pt idx="205">
                  <c:v>0.53566999999999998</c:v>
                </c:pt>
                <c:pt idx="206">
                  <c:v>0.52788999999999997</c:v>
                </c:pt>
                <c:pt idx="207">
                  <c:v>0.52566999999999997</c:v>
                </c:pt>
                <c:pt idx="208">
                  <c:v>0.52456000000000003</c:v>
                </c:pt>
                <c:pt idx="209">
                  <c:v>0.52400000000000002</c:v>
                </c:pt>
                <c:pt idx="210">
                  <c:v>0.53400000000000003</c:v>
                </c:pt>
                <c:pt idx="211">
                  <c:v>0.53400000000000003</c:v>
                </c:pt>
                <c:pt idx="212">
                  <c:v>0.53588999999999998</c:v>
                </c:pt>
                <c:pt idx="213">
                  <c:v>0.53478000000000003</c:v>
                </c:pt>
                <c:pt idx="214">
                  <c:v>0.53432999999999997</c:v>
                </c:pt>
                <c:pt idx="215">
                  <c:v>0.53266999999999998</c:v>
                </c:pt>
                <c:pt idx="216">
                  <c:v>0.53378000000000003</c:v>
                </c:pt>
                <c:pt idx="217">
                  <c:v>0.53044000000000002</c:v>
                </c:pt>
                <c:pt idx="218">
                  <c:v>0.53200000000000003</c:v>
                </c:pt>
                <c:pt idx="219">
                  <c:v>0.53256000000000003</c:v>
                </c:pt>
                <c:pt idx="220">
                  <c:v>0.53532999999999997</c:v>
                </c:pt>
                <c:pt idx="221">
                  <c:v>0.53532999999999997</c:v>
                </c:pt>
                <c:pt idx="222">
                  <c:v>0.53700000000000003</c:v>
                </c:pt>
                <c:pt idx="223">
                  <c:v>0.53644000000000003</c:v>
                </c:pt>
                <c:pt idx="224">
                  <c:v>0.53817000000000004</c:v>
                </c:pt>
                <c:pt idx="225">
                  <c:v>0.53817000000000004</c:v>
                </c:pt>
                <c:pt idx="226">
                  <c:v>0.54205999999999999</c:v>
                </c:pt>
                <c:pt idx="227">
                  <c:v>0.55010999999999999</c:v>
                </c:pt>
                <c:pt idx="228">
                  <c:v>0.55456000000000005</c:v>
                </c:pt>
                <c:pt idx="229">
                  <c:v>0.56177999999999995</c:v>
                </c:pt>
                <c:pt idx="230">
                  <c:v>0.56599999999999995</c:v>
                </c:pt>
                <c:pt idx="231">
                  <c:v>0.56777999999999995</c:v>
                </c:pt>
                <c:pt idx="232">
                  <c:v>0.58421999999999996</c:v>
                </c:pt>
                <c:pt idx="233">
                  <c:v>0.59199999999999997</c:v>
                </c:pt>
                <c:pt idx="234">
                  <c:v>0.60255999999999998</c:v>
                </c:pt>
                <c:pt idx="235">
                  <c:v>0.60589000000000004</c:v>
                </c:pt>
                <c:pt idx="236">
                  <c:v>0.60560999999999998</c:v>
                </c:pt>
                <c:pt idx="237">
                  <c:v>0.61672000000000005</c:v>
                </c:pt>
                <c:pt idx="238">
                  <c:v>0.62366999999999995</c:v>
                </c:pt>
                <c:pt idx="239">
                  <c:v>0.63449999999999995</c:v>
                </c:pt>
                <c:pt idx="240">
                  <c:v>0.64666999999999997</c:v>
                </c:pt>
                <c:pt idx="241">
                  <c:v>0.65193999999999996</c:v>
                </c:pt>
                <c:pt idx="242">
                  <c:v>0.64888999999999997</c:v>
                </c:pt>
                <c:pt idx="243">
                  <c:v>0.65417000000000003</c:v>
                </c:pt>
                <c:pt idx="244">
                  <c:v>0.66388999999999998</c:v>
                </c:pt>
                <c:pt idx="245">
                  <c:v>0.68</c:v>
                </c:pt>
                <c:pt idx="246">
                  <c:v>0.69472</c:v>
                </c:pt>
                <c:pt idx="247">
                  <c:v>0.70389000000000002</c:v>
                </c:pt>
                <c:pt idx="248">
                  <c:v>0.70728000000000002</c:v>
                </c:pt>
                <c:pt idx="249">
                  <c:v>0.73621999999999999</c:v>
                </c:pt>
                <c:pt idx="250">
                  <c:v>0.73899999999999999</c:v>
                </c:pt>
                <c:pt idx="251">
                  <c:v>0.74399999999999999</c:v>
                </c:pt>
                <c:pt idx="252">
                  <c:v>0.749</c:v>
                </c:pt>
                <c:pt idx="253">
                  <c:v>0.755</c:v>
                </c:pt>
                <c:pt idx="254">
                  <c:v>0.75610999999999995</c:v>
                </c:pt>
                <c:pt idx="255">
                  <c:v>0.76110999999999995</c:v>
                </c:pt>
                <c:pt idx="256">
                  <c:v>0.76110999999999995</c:v>
                </c:pt>
                <c:pt idx="257">
                  <c:v>0.76110999999999995</c:v>
                </c:pt>
                <c:pt idx="258">
                  <c:v>0.77</c:v>
                </c:pt>
                <c:pt idx="259">
                  <c:v>0.77110999999999996</c:v>
                </c:pt>
                <c:pt idx="260">
                  <c:v>0.77166999999999997</c:v>
                </c:pt>
                <c:pt idx="261">
                  <c:v>0.77166999999999997</c:v>
                </c:pt>
                <c:pt idx="262">
                  <c:v>0.77332999999999996</c:v>
                </c:pt>
                <c:pt idx="263">
                  <c:v>0.76556000000000002</c:v>
                </c:pt>
                <c:pt idx="264">
                  <c:v>0.76556000000000002</c:v>
                </c:pt>
                <c:pt idx="265">
                  <c:v>0.76332999999999995</c:v>
                </c:pt>
                <c:pt idx="266">
                  <c:v>0.76332999999999995</c:v>
                </c:pt>
                <c:pt idx="267">
                  <c:v>0.76500000000000001</c:v>
                </c:pt>
                <c:pt idx="268">
                  <c:v>0.76722000000000001</c:v>
                </c:pt>
                <c:pt idx="269">
                  <c:v>0.76722000000000001</c:v>
                </c:pt>
                <c:pt idx="270">
                  <c:v>0.76832999999999996</c:v>
                </c:pt>
                <c:pt idx="271">
                  <c:v>0.76778000000000002</c:v>
                </c:pt>
                <c:pt idx="272">
                  <c:v>0.76944000000000001</c:v>
                </c:pt>
                <c:pt idx="273">
                  <c:v>0.77666999999999997</c:v>
                </c:pt>
                <c:pt idx="274">
                  <c:v>0.77639000000000002</c:v>
                </c:pt>
                <c:pt idx="275">
                  <c:v>0.77527999999999997</c:v>
                </c:pt>
                <c:pt idx="276">
                  <c:v>0.77110999999999996</c:v>
                </c:pt>
                <c:pt idx="277">
                  <c:v>0.77332999999999996</c:v>
                </c:pt>
                <c:pt idx="278">
                  <c:v>0.77610999999999997</c:v>
                </c:pt>
                <c:pt idx="279">
                  <c:v>0.77610999999999997</c:v>
                </c:pt>
                <c:pt idx="280">
                  <c:v>0.77832999999999997</c:v>
                </c:pt>
                <c:pt idx="281">
                  <c:v>0.78</c:v>
                </c:pt>
                <c:pt idx="282">
                  <c:v>0.77944000000000002</c:v>
                </c:pt>
                <c:pt idx="283">
                  <c:v>0.78</c:v>
                </c:pt>
                <c:pt idx="284">
                  <c:v>0.77666999999999997</c:v>
                </c:pt>
                <c:pt idx="285">
                  <c:v>0.77556000000000003</c:v>
                </c:pt>
                <c:pt idx="286">
                  <c:v>0.77527999999999997</c:v>
                </c:pt>
                <c:pt idx="287">
                  <c:v>0.77278000000000002</c:v>
                </c:pt>
                <c:pt idx="288">
                  <c:v>0.77166999999999997</c:v>
                </c:pt>
                <c:pt idx="289">
                  <c:v>0.77056000000000002</c:v>
                </c:pt>
                <c:pt idx="290">
                  <c:v>0.77110999999999996</c:v>
                </c:pt>
                <c:pt idx="291">
                  <c:v>0.77</c:v>
                </c:pt>
                <c:pt idx="292">
                  <c:v>0.77</c:v>
                </c:pt>
                <c:pt idx="293">
                  <c:v>0.77222000000000002</c:v>
                </c:pt>
                <c:pt idx="294">
                  <c:v>0.78056000000000003</c:v>
                </c:pt>
                <c:pt idx="295">
                  <c:v>0.77944000000000002</c:v>
                </c:pt>
                <c:pt idx="296">
                  <c:v>0.77722000000000002</c:v>
                </c:pt>
                <c:pt idx="297">
                  <c:v>0.77944000000000002</c:v>
                </c:pt>
                <c:pt idx="298">
                  <c:v>0.77944000000000002</c:v>
                </c:pt>
                <c:pt idx="299">
                  <c:v>0.77832999999999997</c:v>
                </c:pt>
                <c:pt idx="300">
                  <c:v>0.78056000000000003</c:v>
                </c:pt>
                <c:pt idx="301">
                  <c:v>0.78444000000000003</c:v>
                </c:pt>
                <c:pt idx="302">
                  <c:v>0.78888999999999998</c:v>
                </c:pt>
                <c:pt idx="303">
                  <c:v>0.81055999999999995</c:v>
                </c:pt>
                <c:pt idx="304">
                  <c:v>0.83</c:v>
                </c:pt>
                <c:pt idx="305">
                  <c:v>0.83443999999999996</c:v>
                </c:pt>
                <c:pt idx="306">
                  <c:v>0.84667000000000003</c:v>
                </c:pt>
                <c:pt idx="307">
                  <c:v>0.85443999999999998</c:v>
                </c:pt>
                <c:pt idx="308">
                  <c:v>0.85777999999999999</c:v>
                </c:pt>
                <c:pt idx="309">
                  <c:v>0.88139000000000001</c:v>
                </c:pt>
                <c:pt idx="310">
                  <c:v>0.89056000000000002</c:v>
                </c:pt>
                <c:pt idx="311">
                  <c:v>0.91222000000000003</c:v>
                </c:pt>
                <c:pt idx="312">
                  <c:v>0.92832999999999999</c:v>
                </c:pt>
                <c:pt idx="313">
                  <c:v>0.94277999999999995</c:v>
                </c:pt>
                <c:pt idx="314">
                  <c:v>0.97833000000000003</c:v>
                </c:pt>
                <c:pt idx="315">
                  <c:v>0.97611000000000003</c:v>
                </c:pt>
                <c:pt idx="316">
                  <c:v>0.97721999999999998</c:v>
                </c:pt>
                <c:pt idx="317">
                  <c:v>0.97721999999999998</c:v>
                </c:pt>
                <c:pt idx="318">
                  <c:v>0.98389000000000004</c:v>
                </c:pt>
                <c:pt idx="319">
                  <c:v>0.98167000000000004</c:v>
                </c:pt>
                <c:pt idx="320">
                  <c:v>0.98277999999999999</c:v>
                </c:pt>
                <c:pt idx="321">
                  <c:v>0.98221999999999998</c:v>
                </c:pt>
                <c:pt idx="322">
                  <c:v>0.98221999999999998</c:v>
                </c:pt>
                <c:pt idx="323">
                  <c:v>0.98221999999999998</c:v>
                </c:pt>
                <c:pt idx="324">
                  <c:v>0.98277999999999999</c:v>
                </c:pt>
                <c:pt idx="325">
                  <c:v>0.98277999999999999</c:v>
                </c:pt>
                <c:pt idx="326">
                  <c:v>0.98333000000000004</c:v>
                </c:pt>
                <c:pt idx="327">
                  <c:v>0.98611000000000004</c:v>
                </c:pt>
                <c:pt idx="328">
                  <c:v>0.98555999999999999</c:v>
                </c:pt>
                <c:pt idx="329">
                  <c:v>0.98943999999999999</c:v>
                </c:pt>
                <c:pt idx="330">
                  <c:v>0.99</c:v>
                </c:pt>
                <c:pt idx="331">
                  <c:v>0.98833000000000004</c:v>
                </c:pt>
                <c:pt idx="332">
                  <c:v>0.99</c:v>
                </c:pt>
                <c:pt idx="333">
                  <c:v>0.99389000000000005</c:v>
                </c:pt>
                <c:pt idx="334">
                  <c:v>0.99443999999999999</c:v>
                </c:pt>
                <c:pt idx="335">
                  <c:v>0.99443999999999999</c:v>
                </c:pt>
                <c:pt idx="336">
                  <c:v>0.99278</c:v>
                </c:pt>
                <c:pt idx="337">
                  <c:v>0.99111000000000005</c:v>
                </c:pt>
                <c:pt idx="338">
                  <c:v>0.98833000000000004</c:v>
                </c:pt>
                <c:pt idx="339">
                  <c:v>0.99056</c:v>
                </c:pt>
                <c:pt idx="340">
                  <c:v>0.99111000000000005</c:v>
                </c:pt>
                <c:pt idx="341">
                  <c:v>0.99221999999999999</c:v>
                </c:pt>
                <c:pt idx="342">
                  <c:v>0.99278</c:v>
                </c:pt>
                <c:pt idx="343">
                  <c:v>0.995</c:v>
                </c:pt>
                <c:pt idx="344">
                  <c:v>0.995</c:v>
                </c:pt>
                <c:pt idx="345">
                  <c:v>0.99278</c:v>
                </c:pt>
                <c:pt idx="346">
                  <c:v>0.99167000000000005</c:v>
                </c:pt>
                <c:pt idx="347">
                  <c:v>0.99278</c:v>
                </c:pt>
                <c:pt idx="348">
                  <c:v>0.99443999999999999</c:v>
                </c:pt>
                <c:pt idx="349">
                  <c:v>0.99411000000000005</c:v>
                </c:pt>
                <c:pt idx="350">
                  <c:v>0.98855999999999999</c:v>
                </c:pt>
                <c:pt idx="351">
                  <c:v>0.98855999999999999</c:v>
                </c:pt>
                <c:pt idx="352">
                  <c:v>0.98911000000000004</c:v>
                </c:pt>
                <c:pt idx="353">
                  <c:v>0.99243999999999999</c:v>
                </c:pt>
                <c:pt idx="354">
                  <c:v>1.00078</c:v>
                </c:pt>
                <c:pt idx="355">
                  <c:v>0.99911000000000005</c:v>
                </c:pt>
                <c:pt idx="356">
                  <c:v>1.00356</c:v>
                </c:pt>
                <c:pt idx="357">
                  <c:v>1.0099400000000001</c:v>
                </c:pt>
                <c:pt idx="358">
                  <c:v>1.01711</c:v>
                </c:pt>
                <c:pt idx="359">
                  <c:v>1.02939</c:v>
                </c:pt>
                <c:pt idx="360">
                  <c:v>1.02356</c:v>
                </c:pt>
                <c:pt idx="361">
                  <c:v>1.0327200000000001</c:v>
                </c:pt>
                <c:pt idx="362">
                  <c:v>1.04383</c:v>
                </c:pt>
                <c:pt idx="363">
                  <c:v>1.04467</c:v>
                </c:pt>
                <c:pt idx="364">
                  <c:v>1.0505</c:v>
                </c:pt>
                <c:pt idx="365">
                  <c:v>1.06033</c:v>
                </c:pt>
                <c:pt idx="366">
                  <c:v>1.07589</c:v>
                </c:pt>
                <c:pt idx="367">
                  <c:v>1.0861700000000001</c:v>
                </c:pt>
                <c:pt idx="368">
                  <c:v>1.08422</c:v>
                </c:pt>
                <c:pt idx="369">
                  <c:v>1.08867</c:v>
                </c:pt>
                <c:pt idx="370">
                  <c:v>1.0960000000000001</c:v>
                </c:pt>
                <c:pt idx="371">
                  <c:v>1.11711</c:v>
                </c:pt>
                <c:pt idx="372">
                  <c:v>1.1271100000000001</c:v>
                </c:pt>
                <c:pt idx="373">
                  <c:v>1.13933</c:v>
                </c:pt>
                <c:pt idx="374">
                  <c:v>1.15889</c:v>
                </c:pt>
                <c:pt idx="375">
                  <c:v>1.17167</c:v>
                </c:pt>
                <c:pt idx="376">
                  <c:v>1.2094400000000001</c:v>
                </c:pt>
                <c:pt idx="377">
                  <c:v>1.2122200000000001</c:v>
                </c:pt>
                <c:pt idx="378">
                  <c:v>1.2138899999999999</c:v>
                </c:pt>
                <c:pt idx="379">
                  <c:v>1.21556</c:v>
                </c:pt>
                <c:pt idx="380">
                  <c:v>1.21556</c:v>
                </c:pt>
                <c:pt idx="381">
                  <c:v>1.21611</c:v>
                </c:pt>
                <c:pt idx="382">
                  <c:v>1.22</c:v>
                </c:pt>
                <c:pt idx="383">
                  <c:v>1.22211</c:v>
                </c:pt>
                <c:pt idx="384">
                  <c:v>1.2237800000000001</c:v>
                </c:pt>
                <c:pt idx="385">
                  <c:v>1.22611</c:v>
                </c:pt>
                <c:pt idx="386">
                  <c:v>1.22722</c:v>
                </c:pt>
                <c:pt idx="387">
                  <c:v>1.2238899999999999</c:v>
                </c:pt>
              </c:numCache>
            </c:numRef>
          </c:val>
          <c:smooth val="0"/>
          <c:extLst xmlns:c16r2="http://schemas.microsoft.com/office/drawing/2015/06/chart">
            <c:ext xmlns:c16="http://schemas.microsoft.com/office/drawing/2014/chart" uri="{C3380CC4-5D6E-409C-BE32-E72D297353CC}">
              <c16:uniqueId val="{00000001-A5A0-440F-839E-D3C1E3AF0EFC}"/>
            </c:ext>
          </c:extLst>
        </c:ser>
        <c:dLbls>
          <c:showLegendKey val="0"/>
          <c:showVal val="0"/>
          <c:showCatName val="0"/>
          <c:showSerName val="0"/>
          <c:showPercent val="0"/>
          <c:showBubbleSize val="0"/>
        </c:dLbls>
        <c:marker val="1"/>
        <c:smooth val="0"/>
        <c:axId val="200680960"/>
        <c:axId val="200682496"/>
      </c:lineChart>
      <c:dateAx>
        <c:axId val="200680960"/>
        <c:scaling>
          <c:orientation val="minMax"/>
          <c:max val="42946"/>
        </c:scaling>
        <c:delete val="0"/>
        <c:axPos val="b"/>
        <c:numFmt formatCode="m/yy" sourceLinked="0"/>
        <c:majorTickMark val="out"/>
        <c:minorTickMark val="none"/>
        <c:tickLblPos val="nextTo"/>
        <c:crossAx val="200682496"/>
        <c:crossesAt val="0"/>
        <c:auto val="1"/>
        <c:lblOffset val="100"/>
        <c:baseTimeUnit val="days"/>
        <c:majorUnit val="67"/>
        <c:majorTimeUnit val="days"/>
        <c:minorUnit val="1"/>
        <c:minorTimeUnit val="days"/>
      </c:dateAx>
      <c:valAx>
        <c:axId val="200682496"/>
        <c:scaling>
          <c:orientation val="minMax"/>
          <c:max val="1.4"/>
          <c:min val="0"/>
        </c:scaling>
        <c:delete val="0"/>
        <c:axPos val="l"/>
        <c:majorGridlines>
          <c:spPr>
            <a:ln>
              <a:solidFill>
                <a:sysClr val="window" lastClr="FFFFFF">
                  <a:lumMod val="75000"/>
                </a:sysClr>
              </a:solidFill>
            </a:ln>
          </c:spPr>
        </c:majorGridlines>
        <c:title>
          <c:tx>
            <c:rich>
              <a:bodyPr rot="-5400000" vert="horz"/>
              <a:lstStyle/>
              <a:p>
                <a:pPr>
                  <a:defRPr b="0"/>
                </a:pPr>
                <a:r>
                  <a:rPr lang="en-US" dirty="0"/>
                  <a:t>Yields(%)</a:t>
                </a:r>
              </a:p>
            </c:rich>
          </c:tx>
          <c:layout>
            <c:manualLayout>
              <c:xMode val="edge"/>
              <c:yMode val="edge"/>
              <c:x val="0"/>
              <c:y val="0.39674923716459021"/>
            </c:manualLayout>
          </c:layout>
          <c:overlay val="0"/>
        </c:title>
        <c:numFmt formatCode="#,##0.00" sourceLinked="0"/>
        <c:majorTickMark val="out"/>
        <c:minorTickMark val="none"/>
        <c:tickLblPos val="nextTo"/>
        <c:spPr>
          <a:ln>
            <a:noFill/>
          </a:ln>
        </c:spPr>
        <c:crossAx val="200680960"/>
        <c:crosses val="autoZero"/>
        <c:crossBetween val="between"/>
        <c:minorUnit val="4.0000000000000008E-2"/>
      </c:valAx>
    </c:plotArea>
    <c:legend>
      <c:legendPos val="r"/>
      <c:layout>
        <c:manualLayout>
          <c:xMode val="edge"/>
          <c:yMode val="edge"/>
          <c:x val="8.3322093418878182E-2"/>
          <c:y val="1.2659940944881884E-3"/>
          <c:w val="0.86615585812190143"/>
          <c:h val="0.10842864173228346"/>
        </c:manualLayout>
      </c:layout>
      <c:overlay val="0"/>
    </c:legend>
    <c:plotVisOnly val="1"/>
    <c:dispBlanksAs val="gap"/>
    <c:showDLblsOverMax val="0"/>
  </c:chart>
  <c:txPr>
    <a:bodyPr/>
    <a:lstStyle/>
    <a:p>
      <a:pPr>
        <a:defRPr sz="1000">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65372178949859"/>
          <c:y val="0.11874999999999999"/>
          <c:w val="0.87451342821806166"/>
          <c:h val="0.80237156641841345"/>
        </c:manualLayout>
      </c:layout>
      <c:lineChart>
        <c:grouping val="standard"/>
        <c:varyColors val="0"/>
        <c:ser>
          <c:idx val="0"/>
          <c:order val="0"/>
          <c:tx>
            <c:strRef>
              <c:f>Sheet1!$B$1</c:f>
              <c:strCache>
                <c:ptCount val="1"/>
                <c:pt idx="0">
                  <c:v>Yield Spread to Comparable Maturity US Treasuries</c:v>
                </c:pt>
              </c:strCache>
            </c:strRef>
          </c:tx>
          <c:spPr>
            <a:ln w="25400">
              <a:solidFill>
                <a:srgbClr val="0C5184"/>
              </a:solidFill>
            </a:ln>
          </c:spPr>
          <c:marker>
            <c:symbol val="none"/>
          </c:marker>
          <c:cat>
            <c:numRef>
              <c:f>Sheet1!$A$2:$A$2627</c:f>
              <c:numCache>
                <c:formatCode>m/d/yyyy</c:formatCode>
                <c:ptCount val="2626"/>
                <c:pt idx="0">
                  <c:v>42916</c:v>
                </c:pt>
                <c:pt idx="1">
                  <c:v>42915</c:v>
                </c:pt>
                <c:pt idx="2">
                  <c:v>42914</c:v>
                </c:pt>
                <c:pt idx="3">
                  <c:v>42913</c:v>
                </c:pt>
                <c:pt idx="4">
                  <c:v>42912</c:v>
                </c:pt>
                <c:pt idx="5">
                  <c:v>42909</c:v>
                </c:pt>
                <c:pt idx="6">
                  <c:v>42908</c:v>
                </c:pt>
                <c:pt idx="7">
                  <c:v>42907</c:v>
                </c:pt>
                <c:pt idx="8">
                  <c:v>42906</c:v>
                </c:pt>
                <c:pt idx="9">
                  <c:v>42905</c:v>
                </c:pt>
                <c:pt idx="10">
                  <c:v>42902</c:v>
                </c:pt>
                <c:pt idx="11">
                  <c:v>42901</c:v>
                </c:pt>
                <c:pt idx="12">
                  <c:v>42900</c:v>
                </c:pt>
                <c:pt idx="13">
                  <c:v>42899</c:v>
                </c:pt>
                <c:pt idx="14">
                  <c:v>42898</c:v>
                </c:pt>
                <c:pt idx="15">
                  <c:v>42895</c:v>
                </c:pt>
                <c:pt idx="16">
                  <c:v>42894</c:v>
                </c:pt>
                <c:pt idx="17">
                  <c:v>42893</c:v>
                </c:pt>
                <c:pt idx="18">
                  <c:v>42892</c:v>
                </c:pt>
                <c:pt idx="19">
                  <c:v>42891</c:v>
                </c:pt>
                <c:pt idx="20">
                  <c:v>42888</c:v>
                </c:pt>
                <c:pt idx="21">
                  <c:v>42887</c:v>
                </c:pt>
                <c:pt idx="22">
                  <c:v>42886</c:v>
                </c:pt>
                <c:pt idx="23">
                  <c:v>42885</c:v>
                </c:pt>
                <c:pt idx="24">
                  <c:v>42884</c:v>
                </c:pt>
                <c:pt idx="25">
                  <c:v>42881</c:v>
                </c:pt>
                <c:pt idx="26">
                  <c:v>42880</c:v>
                </c:pt>
                <c:pt idx="27">
                  <c:v>42879</c:v>
                </c:pt>
                <c:pt idx="28">
                  <c:v>42878</c:v>
                </c:pt>
                <c:pt idx="29">
                  <c:v>42877</c:v>
                </c:pt>
                <c:pt idx="30">
                  <c:v>42874</c:v>
                </c:pt>
                <c:pt idx="31">
                  <c:v>42873</c:v>
                </c:pt>
                <c:pt idx="32">
                  <c:v>42872</c:v>
                </c:pt>
                <c:pt idx="33">
                  <c:v>42871</c:v>
                </c:pt>
                <c:pt idx="34">
                  <c:v>42870</c:v>
                </c:pt>
                <c:pt idx="35">
                  <c:v>42867</c:v>
                </c:pt>
                <c:pt idx="36">
                  <c:v>42866</c:v>
                </c:pt>
                <c:pt idx="37">
                  <c:v>42865</c:v>
                </c:pt>
                <c:pt idx="38">
                  <c:v>42864</c:v>
                </c:pt>
                <c:pt idx="39">
                  <c:v>42863</c:v>
                </c:pt>
                <c:pt idx="40">
                  <c:v>42860</c:v>
                </c:pt>
                <c:pt idx="41">
                  <c:v>42859</c:v>
                </c:pt>
                <c:pt idx="42">
                  <c:v>42858</c:v>
                </c:pt>
                <c:pt idx="43">
                  <c:v>42857</c:v>
                </c:pt>
                <c:pt idx="44">
                  <c:v>42856</c:v>
                </c:pt>
                <c:pt idx="45">
                  <c:v>42855</c:v>
                </c:pt>
                <c:pt idx="46">
                  <c:v>42853</c:v>
                </c:pt>
                <c:pt idx="47">
                  <c:v>42852</c:v>
                </c:pt>
                <c:pt idx="48">
                  <c:v>42851</c:v>
                </c:pt>
                <c:pt idx="49">
                  <c:v>42850</c:v>
                </c:pt>
                <c:pt idx="50">
                  <c:v>42849</c:v>
                </c:pt>
                <c:pt idx="51">
                  <c:v>42846</c:v>
                </c:pt>
                <c:pt idx="52">
                  <c:v>42845</c:v>
                </c:pt>
                <c:pt idx="53">
                  <c:v>42844</c:v>
                </c:pt>
                <c:pt idx="54">
                  <c:v>42843</c:v>
                </c:pt>
                <c:pt idx="55">
                  <c:v>42842</c:v>
                </c:pt>
                <c:pt idx="56">
                  <c:v>42838</c:v>
                </c:pt>
                <c:pt idx="57">
                  <c:v>42837</c:v>
                </c:pt>
                <c:pt idx="58">
                  <c:v>42836</c:v>
                </c:pt>
                <c:pt idx="59">
                  <c:v>42835</c:v>
                </c:pt>
                <c:pt idx="60">
                  <c:v>42832</c:v>
                </c:pt>
                <c:pt idx="61">
                  <c:v>42831</c:v>
                </c:pt>
                <c:pt idx="62">
                  <c:v>42830</c:v>
                </c:pt>
                <c:pt idx="63">
                  <c:v>42829</c:v>
                </c:pt>
                <c:pt idx="64">
                  <c:v>42828</c:v>
                </c:pt>
                <c:pt idx="65">
                  <c:v>42825</c:v>
                </c:pt>
                <c:pt idx="66">
                  <c:v>42824</c:v>
                </c:pt>
                <c:pt idx="67">
                  <c:v>42823</c:v>
                </c:pt>
                <c:pt idx="68">
                  <c:v>42822</c:v>
                </c:pt>
                <c:pt idx="69">
                  <c:v>42821</c:v>
                </c:pt>
                <c:pt idx="70">
                  <c:v>42818</c:v>
                </c:pt>
                <c:pt idx="71">
                  <c:v>42817</c:v>
                </c:pt>
                <c:pt idx="72">
                  <c:v>42816</c:v>
                </c:pt>
                <c:pt idx="73">
                  <c:v>42815</c:v>
                </c:pt>
                <c:pt idx="74">
                  <c:v>42814</c:v>
                </c:pt>
                <c:pt idx="75">
                  <c:v>42811</c:v>
                </c:pt>
                <c:pt idx="76">
                  <c:v>42810</c:v>
                </c:pt>
                <c:pt idx="77">
                  <c:v>42809</c:v>
                </c:pt>
                <c:pt idx="78">
                  <c:v>42808</c:v>
                </c:pt>
                <c:pt idx="79">
                  <c:v>42807</c:v>
                </c:pt>
                <c:pt idx="80">
                  <c:v>42804</c:v>
                </c:pt>
                <c:pt idx="81">
                  <c:v>42803</c:v>
                </c:pt>
                <c:pt idx="82">
                  <c:v>42802</c:v>
                </c:pt>
                <c:pt idx="83">
                  <c:v>42801</c:v>
                </c:pt>
                <c:pt idx="84">
                  <c:v>42800</c:v>
                </c:pt>
                <c:pt idx="85">
                  <c:v>42797</c:v>
                </c:pt>
                <c:pt idx="86">
                  <c:v>42796</c:v>
                </c:pt>
                <c:pt idx="87">
                  <c:v>42795</c:v>
                </c:pt>
                <c:pt idx="88">
                  <c:v>42794</c:v>
                </c:pt>
                <c:pt idx="89">
                  <c:v>42793</c:v>
                </c:pt>
                <c:pt idx="90">
                  <c:v>42790</c:v>
                </c:pt>
                <c:pt idx="91">
                  <c:v>42789</c:v>
                </c:pt>
                <c:pt idx="92">
                  <c:v>42788</c:v>
                </c:pt>
                <c:pt idx="93">
                  <c:v>42787</c:v>
                </c:pt>
                <c:pt idx="94">
                  <c:v>42786</c:v>
                </c:pt>
                <c:pt idx="95">
                  <c:v>42783</c:v>
                </c:pt>
                <c:pt idx="96">
                  <c:v>42782</c:v>
                </c:pt>
                <c:pt idx="97">
                  <c:v>42781</c:v>
                </c:pt>
                <c:pt idx="98">
                  <c:v>42780</c:v>
                </c:pt>
                <c:pt idx="99">
                  <c:v>42779</c:v>
                </c:pt>
                <c:pt idx="100">
                  <c:v>42776</c:v>
                </c:pt>
                <c:pt idx="101">
                  <c:v>42775</c:v>
                </c:pt>
                <c:pt idx="102">
                  <c:v>42774</c:v>
                </c:pt>
                <c:pt idx="103">
                  <c:v>42773</c:v>
                </c:pt>
                <c:pt idx="104">
                  <c:v>42772</c:v>
                </c:pt>
                <c:pt idx="105">
                  <c:v>42769</c:v>
                </c:pt>
                <c:pt idx="106">
                  <c:v>42768</c:v>
                </c:pt>
                <c:pt idx="107">
                  <c:v>42767</c:v>
                </c:pt>
                <c:pt idx="108">
                  <c:v>42766</c:v>
                </c:pt>
                <c:pt idx="109">
                  <c:v>42765</c:v>
                </c:pt>
                <c:pt idx="110">
                  <c:v>42762</c:v>
                </c:pt>
                <c:pt idx="111">
                  <c:v>42761</c:v>
                </c:pt>
                <c:pt idx="112">
                  <c:v>42760</c:v>
                </c:pt>
                <c:pt idx="113">
                  <c:v>42759</c:v>
                </c:pt>
                <c:pt idx="114">
                  <c:v>42758</c:v>
                </c:pt>
                <c:pt idx="115">
                  <c:v>42755</c:v>
                </c:pt>
                <c:pt idx="116">
                  <c:v>42754</c:v>
                </c:pt>
                <c:pt idx="117">
                  <c:v>42753</c:v>
                </c:pt>
                <c:pt idx="118">
                  <c:v>42752</c:v>
                </c:pt>
                <c:pt idx="119">
                  <c:v>42751</c:v>
                </c:pt>
                <c:pt idx="120">
                  <c:v>42748</c:v>
                </c:pt>
                <c:pt idx="121">
                  <c:v>42747</c:v>
                </c:pt>
                <c:pt idx="122">
                  <c:v>42746</c:v>
                </c:pt>
                <c:pt idx="123">
                  <c:v>42745</c:v>
                </c:pt>
                <c:pt idx="124">
                  <c:v>42744</c:v>
                </c:pt>
                <c:pt idx="125">
                  <c:v>42741</c:v>
                </c:pt>
                <c:pt idx="126">
                  <c:v>42740</c:v>
                </c:pt>
                <c:pt idx="127">
                  <c:v>42739</c:v>
                </c:pt>
                <c:pt idx="128">
                  <c:v>42738</c:v>
                </c:pt>
                <c:pt idx="129">
                  <c:v>42735</c:v>
                </c:pt>
                <c:pt idx="130">
                  <c:v>42734</c:v>
                </c:pt>
                <c:pt idx="131">
                  <c:v>42733</c:v>
                </c:pt>
                <c:pt idx="132">
                  <c:v>42732</c:v>
                </c:pt>
                <c:pt idx="133">
                  <c:v>42731</c:v>
                </c:pt>
                <c:pt idx="134">
                  <c:v>42727</c:v>
                </c:pt>
                <c:pt idx="135">
                  <c:v>42726</c:v>
                </c:pt>
                <c:pt idx="136">
                  <c:v>42725</c:v>
                </c:pt>
                <c:pt idx="137">
                  <c:v>42724</c:v>
                </c:pt>
                <c:pt idx="138">
                  <c:v>42723</c:v>
                </c:pt>
                <c:pt idx="139">
                  <c:v>42720</c:v>
                </c:pt>
                <c:pt idx="140">
                  <c:v>42719</c:v>
                </c:pt>
                <c:pt idx="141">
                  <c:v>42718</c:v>
                </c:pt>
                <c:pt idx="142">
                  <c:v>42717</c:v>
                </c:pt>
                <c:pt idx="143">
                  <c:v>42716</c:v>
                </c:pt>
                <c:pt idx="144">
                  <c:v>42713</c:v>
                </c:pt>
                <c:pt idx="145">
                  <c:v>42712</c:v>
                </c:pt>
                <c:pt idx="146">
                  <c:v>42711</c:v>
                </c:pt>
                <c:pt idx="147">
                  <c:v>42710</c:v>
                </c:pt>
                <c:pt idx="148">
                  <c:v>42709</c:v>
                </c:pt>
                <c:pt idx="149">
                  <c:v>42706</c:v>
                </c:pt>
                <c:pt idx="150">
                  <c:v>42705</c:v>
                </c:pt>
                <c:pt idx="151">
                  <c:v>42704</c:v>
                </c:pt>
                <c:pt idx="152">
                  <c:v>42703</c:v>
                </c:pt>
                <c:pt idx="153">
                  <c:v>42702</c:v>
                </c:pt>
                <c:pt idx="154">
                  <c:v>42699</c:v>
                </c:pt>
                <c:pt idx="155">
                  <c:v>42698</c:v>
                </c:pt>
                <c:pt idx="156">
                  <c:v>42697</c:v>
                </c:pt>
                <c:pt idx="157">
                  <c:v>42696</c:v>
                </c:pt>
                <c:pt idx="158">
                  <c:v>42695</c:v>
                </c:pt>
                <c:pt idx="159">
                  <c:v>42692</c:v>
                </c:pt>
                <c:pt idx="160">
                  <c:v>42691</c:v>
                </c:pt>
                <c:pt idx="161">
                  <c:v>42690</c:v>
                </c:pt>
                <c:pt idx="162">
                  <c:v>42689</c:v>
                </c:pt>
                <c:pt idx="163">
                  <c:v>42688</c:v>
                </c:pt>
                <c:pt idx="164">
                  <c:v>42685</c:v>
                </c:pt>
                <c:pt idx="165">
                  <c:v>42684</c:v>
                </c:pt>
                <c:pt idx="166">
                  <c:v>42683</c:v>
                </c:pt>
                <c:pt idx="167">
                  <c:v>42682</c:v>
                </c:pt>
                <c:pt idx="168">
                  <c:v>42681</c:v>
                </c:pt>
                <c:pt idx="169">
                  <c:v>42678</c:v>
                </c:pt>
                <c:pt idx="170">
                  <c:v>42677</c:v>
                </c:pt>
                <c:pt idx="171">
                  <c:v>42676</c:v>
                </c:pt>
                <c:pt idx="172">
                  <c:v>42675</c:v>
                </c:pt>
                <c:pt idx="173">
                  <c:v>42674</c:v>
                </c:pt>
                <c:pt idx="174">
                  <c:v>42671</c:v>
                </c:pt>
                <c:pt idx="175">
                  <c:v>42670</c:v>
                </c:pt>
                <c:pt idx="176">
                  <c:v>42669</c:v>
                </c:pt>
                <c:pt idx="177">
                  <c:v>42668</c:v>
                </c:pt>
                <c:pt idx="178">
                  <c:v>42667</c:v>
                </c:pt>
                <c:pt idx="179">
                  <c:v>42664</c:v>
                </c:pt>
                <c:pt idx="180">
                  <c:v>42663</c:v>
                </c:pt>
                <c:pt idx="181">
                  <c:v>42662</c:v>
                </c:pt>
                <c:pt idx="182">
                  <c:v>42661</c:v>
                </c:pt>
                <c:pt idx="183">
                  <c:v>42660</c:v>
                </c:pt>
                <c:pt idx="184">
                  <c:v>42657</c:v>
                </c:pt>
                <c:pt idx="185">
                  <c:v>42656</c:v>
                </c:pt>
                <c:pt idx="186">
                  <c:v>42655</c:v>
                </c:pt>
                <c:pt idx="187">
                  <c:v>42654</c:v>
                </c:pt>
                <c:pt idx="188">
                  <c:v>42653</c:v>
                </c:pt>
                <c:pt idx="189">
                  <c:v>42650</c:v>
                </c:pt>
                <c:pt idx="190">
                  <c:v>42649</c:v>
                </c:pt>
                <c:pt idx="191">
                  <c:v>42648</c:v>
                </c:pt>
                <c:pt idx="192">
                  <c:v>42647</c:v>
                </c:pt>
                <c:pt idx="193">
                  <c:v>42646</c:v>
                </c:pt>
                <c:pt idx="194">
                  <c:v>42643</c:v>
                </c:pt>
                <c:pt idx="195">
                  <c:v>42642</c:v>
                </c:pt>
                <c:pt idx="196">
                  <c:v>42641</c:v>
                </c:pt>
                <c:pt idx="197">
                  <c:v>42640</c:v>
                </c:pt>
                <c:pt idx="198">
                  <c:v>42639</c:v>
                </c:pt>
                <c:pt idx="199">
                  <c:v>42636</c:v>
                </c:pt>
                <c:pt idx="200">
                  <c:v>42635</c:v>
                </c:pt>
                <c:pt idx="201">
                  <c:v>42634</c:v>
                </c:pt>
                <c:pt idx="202">
                  <c:v>42633</c:v>
                </c:pt>
                <c:pt idx="203">
                  <c:v>42632</c:v>
                </c:pt>
                <c:pt idx="204">
                  <c:v>42629</c:v>
                </c:pt>
                <c:pt idx="205">
                  <c:v>42628</c:v>
                </c:pt>
                <c:pt idx="206">
                  <c:v>42627</c:v>
                </c:pt>
                <c:pt idx="207">
                  <c:v>42626</c:v>
                </c:pt>
                <c:pt idx="208">
                  <c:v>42625</c:v>
                </c:pt>
                <c:pt idx="209">
                  <c:v>42622</c:v>
                </c:pt>
                <c:pt idx="210">
                  <c:v>42621</c:v>
                </c:pt>
                <c:pt idx="211">
                  <c:v>42620</c:v>
                </c:pt>
                <c:pt idx="212">
                  <c:v>42619</c:v>
                </c:pt>
                <c:pt idx="213">
                  <c:v>42618</c:v>
                </c:pt>
                <c:pt idx="214">
                  <c:v>42615</c:v>
                </c:pt>
                <c:pt idx="215">
                  <c:v>42614</c:v>
                </c:pt>
                <c:pt idx="216">
                  <c:v>42613</c:v>
                </c:pt>
                <c:pt idx="217">
                  <c:v>42612</c:v>
                </c:pt>
                <c:pt idx="218">
                  <c:v>42611</c:v>
                </c:pt>
                <c:pt idx="219">
                  <c:v>42608</c:v>
                </c:pt>
                <c:pt idx="220">
                  <c:v>42607</c:v>
                </c:pt>
                <c:pt idx="221">
                  <c:v>42606</c:v>
                </c:pt>
                <c:pt idx="222">
                  <c:v>42605</c:v>
                </c:pt>
                <c:pt idx="223">
                  <c:v>42604</c:v>
                </c:pt>
                <c:pt idx="224">
                  <c:v>42601</c:v>
                </c:pt>
                <c:pt idx="225">
                  <c:v>42600</c:v>
                </c:pt>
                <c:pt idx="226">
                  <c:v>42599</c:v>
                </c:pt>
                <c:pt idx="227">
                  <c:v>42598</c:v>
                </c:pt>
                <c:pt idx="228">
                  <c:v>42597</c:v>
                </c:pt>
                <c:pt idx="229">
                  <c:v>42594</c:v>
                </c:pt>
                <c:pt idx="230">
                  <c:v>42593</c:v>
                </c:pt>
                <c:pt idx="231">
                  <c:v>42592</c:v>
                </c:pt>
                <c:pt idx="232">
                  <c:v>42591</c:v>
                </c:pt>
                <c:pt idx="233">
                  <c:v>42590</c:v>
                </c:pt>
                <c:pt idx="234">
                  <c:v>42587</c:v>
                </c:pt>
                <c:pt idx="235">
                  <c:v>42586</c:v>
                </c:pt>
                <c:pt idx="236">
                  <c:v>42585</c:v>
                </c:pt>
                <c:pt idx="237">
                  <c:v>42584</c:v>
                </c:pt>
                <c:pt idx="238">
                  <c:v>42583</c:v>
                </c:pt>
                <c:pt idx="239">
                  <c:v>42582</c:v>
                </c:pt>
                <c:pt idx="240">
                  <c:v>42580</c:v>
                </c:pt>
                <c:pt idx="241">
                  <c:v>42579</c:v>
                </c:pt>
                <c:pt idx="242">
                  <c:v>42578</c:v>
                </c:pt>
                <c:pt idx="243">
                  <c:v>42577</c:v>
                </c:pt>
                <c:pt idx="244">
                  <c:v>42576</c:v>
                </c:pt>
                <c:pt idx="245">
                  <c:v>42573</c:v>
                </c:pt>
                <c:pt idx="246">
                  <c:v>42572</c:v>
                </c:pt>
                <c:pt idx="247">
                  <c:v>42571</c:v>
                </c:pt>
                <c:pt idx="248">
                  <c:v>42570</c:v>
                </c:pt>
                <c:pt idx="249">
                  <c:v>42569</c:v>
                </c:pt>
                <c:pt idx="250">
                  <c:v>42566</c:v>
                </c:pt>
                <c:pt idx="251">
                  <c:v>42565</c:v>
                </c:pt>
                <c:pt idx="252">
                  <c:v>42564</c:v>
                </c:pt>
                <c:pt idx="253">
                  <c:v>42563</c:v>
                </c:pt>
                <c:pt idx="254">
                  <c:v>42562</c:v>
                </c:pt>
                <c:pt idx="255">
                  <c:v>42559</c:v>
                </c:pt>
                <c:pt idx="256">
                  <c:v>42558</c:v>
                </c:pt>
                <c:pt idx="257">
                  <c:v>42557</c:v>
                </c:pt>
                <c:pt idx="258">
                  <c:v>42556</c:v>
                </c:pt>
                <c:pt idx="259">
                  <c:v>42555</c:v>
                </c:pt>
                <c:pt idx="260">
                  <c:v>42552</c:v>
                </c:pt>
                <c:pt idx="261">
                  <c:v>42551</c:v>
                </c:pt>
                <c:pt idx="262">
                  <c:v>42550</c:v>
                </c:pt>
                <c:pt idx="263">
                  <c:v>42549</c:v>
                </c:pt>
                <c:pt idx="264">
                  <c:v>42548</c:v>
                </c:pt>
                <c:pt idx="265">
                  <c:v>42545</c:v>
                </c:pt>
                <c:pt idx="266">
                  <c:v>42544</c:v>
                </c:pt>
                <c:pt idx="267">
                  <c:v>42543</c:v>
                </c:pt>
                <c:pt idx="268">
                  <c:v>42542</c:v>
                </c:pt>
                <c:pt idx="269">
                  <c:v>42541</c:v>
                </c:pt>
                <c:pt idx="270">
                  <c:v>42538</c:v>
                </c:pt>
                <c:pt idx="271">
                  <c:v>42537</c:v>
                </c:pt>
                <c:pt idx="272">
                  <c:v>42536</c:v>
                </c:pt>
                <c:pt idx="273">
                  <c:v>42535</c:v>
                </c:pt>
                <c:pt idx="274">
                  <c:v>42534</c:v>
                </c:pt>
                <c:pt idx="275">
                  <c:v>42531</c:v>
                </c:pt>
                <c:pt idx="276">
                  <c:v>42530</c:v>
                </c:pt>
                <c:pt idx="277">
                  <c:v>42529</c:v>
                </c:pt>
                <c:pt idx="278">
                  <c:v>42528</c:v>
                </c:pt>
                <c:pt idx="279">
                  <c:v>42527</c:v>
                </c:pt>
                <c:pt idx="280">
                  <c:v>42524</c:v>
                </c:pt>
                <c:pt idx="281">
                  <c:v>42523</c:v>
                </c:pt>
                <c:pt idx="282">
                  <c:v>42522</c:v>
                </c:pt>
                <c:pt idx="283">
                  <c:v>42521</c:v>
                </c:pt>
                <c:pt idx="284">
                  <c:v>42520</c:v>
                </c:pt>
                <c:pt idx="285">
                  <c:v>42517</c:v>
                </c:pt>
                <c:pt idx="286">
                  <c:v>42516</c:v>
                </c:pt>
                <c:pt idx="287">
                  <c:v>42515</c:v>
                </c:pt>
                <c:pt idx="288">
                  <c:v>42514</c:v>
                </c:pt>
                <c:pt idx="289">
                  <c:v>42513</c:v>
                </c:pt>
                <c:pt idx="290">
                  <c:v>42510</c:v>
                </c:pt>
                <c:pt idx="291">
                  <c:v>42509</c:v>
                </c:pt>
                <c:pt idx="292">
                  <c:v>42508</c:v>
                </c:pt>
                <c:pt idx="293">
                  <c:v>42507</c:v>
                </c:pt>
                <c:pt idx="294">
                  <c:v>42506</c:v>
                </c:pt>
                <c:pt idx="295">
                  <c:v>42503</c:v>
                </c:pt>
                <c:pt idx="296">
                  <c:v>42502</c:v>
                </c:pt>
                <c:pt idx="297">
                  <c:v>42501</c:v>
                </c:pt>
                <c:pt idx="298">
                  <c:v>42500</c:v>
                </c:pt>
                <c:pt idx="299">
                  <c:v>42499</c:v>
                </c:pt>
                <c:pt idx="300">
                  <c:v>42496</c:v>
                </c:pt>
                <c:pt idx="301">
                  <c:v>42495</c:v>
                </c:pt>
                <c:pt idx="302">
                  <c:v>42494</c:v>
                </c:pt>
                <c:pt idx="303">
                  <c:v>42493</c:v>
                </c:pt>
                <c:pt idx="304">
                  <c:v>42492</c:v>
                </c:pt>
                <c:pt idx="305">
                  <c:v>42490</c:v>
                </c:pt>
                <c:pt idx="306">
                  <c:v>42489</c:v>
                </c:pt>
                <c:pt idx="307">
                  <c:v>42488</c:v>
                </c:pt>
                <c:pt idx="308">
                  <c:v>42487</c:v>
                </c:pt>
                <c:pt idx="309">
                  <c:v>42486</c:v>
                </c:pt>
                <c:pt idx="310">
                  <c:v>42485</c:v>
                </c:pt>
                <c:pt idx="311">
                  <c:v>42482</c:v>
                </c:pt>
                <c:pt idx="312">
                  <c:v>42481</c:v>
                </c:pt>
                <c:pt idx="313">
                  <c:v>42480</c:v>
                </c:pt>
                <c:pt idx="314">
                  <c:v>42479</c:v>
                </c:pt>
                <c:pt idx="315">
                  <c:v>42478</c:v>
                </c:pt>
                <c:pt idx="316">
                  <c:v>42475</c:v>
                </c:pt>
                <c:pt idx="317">
                  <c:v>42474</c:v>
                </c:pt>
                <c:pt idx="318">
                  <c:v>42473</c:v>
                </c:pt>
                <c:pt idx="319">
                  <c:v>42472</c:v>
                </c:pt>
                <c:pt idx="320">
                  <c:v>42471</c:v>
                </c:pt>
                <c:pt idx="321">
                  <c:v>42468</c:v>
                </c:pt>
                <c:pt idx="322">
                  <c:v>42467</c:v>
                </c:pt>
                <c:pt idx="323">
                  <c:v>42466</c:v>
                </c:pt>
                <c:pt idx="324">
                  <c:v>42465</c:v>
                </c:pt>
                <c:pt idx="325">
                  <c:v>42464</c:v>
                </c:pt>
                <c:pt idx="326">
                  <c:v>42461</c:v>
                </c:pt>
                <c:pt idx="327">
                  <c:v>42460</c:v>
                </c:pt>
                <c:pt idx="328">
                  <c:v>42459</c:v>
                </c:pt>
                <c:pt idx="329">
                  <c:v>42458</c:v>
                </c:pt>
                <c:pt idx="330">
                  <c:v>42457</c:v>
                </c:pt>
                <c:pt idx="331">
                  <c:v>42453</c:v>
                </c:pt>
                <c:pt idx="332">
                  <c:v>42452</c:v>
                </c:pt>
                <c:pt idx="333">
                  <c:v>42451</c:v>
                </c:pt>
                <c:pt idx="334">
                  <c:v>42450</c:v>
                </c:pt>
                <c:pt idx="335">
                  <c:v>42447</c:v>
                </c:pt>
                <c:pt idx="336">
                  <c:v>42446</c:v>
                </c:pt>
                <c:pt idx="337">
                  <c:v>42445</c:v>
                </c:pt>
                <c:pt idx="338">
                  <c:v>42444</c:v>
                </c:pt>
                <c:pt idx="339">
                  <c:v>42443</c:v>
                </c:pt>
                <c:pt idx="340">
                  <c:v>42440</c:v>
                </c:pt>
                <c:pt idx="341">
                  <c:v>42439</c:v>
                </c:pt>
                <c:pt idx="342">
                  <c:v>42438</c:v>
                </c:pt>
                <c:pt idx="343">
                  <c:v>42437</c:v>
                </c:pt>
                <c:pt idx="344">
                  <c:v>42436</c:v>
                </c:pt>
                <c:pt idx="345">
                  <c:v>42433</c:v>
                </c:pt>
                <c:pt idx="346">
                  <c:v>42432</c:v>
                </c:pt>
                <c:pt idx="347">
                  <c:v>42431</c:v>
                </c:pt>
                <c:pt idx="348">
                  <c:v>42430</c:v>
                </c:pt>
                <c:pt idx="349">
                  <c:v>42429</c:v>
                </c:pt>
                <c:pt idx="350">
                  <c:v>42426</c:v>
                </c:pt>
                <c:pt idx="351">
                  <c:v>42425</c:v>
                </c:pt>
                <c:pt idx="352">
                  <c:v>42424</c:v>
                </c:pt>
                <c:pt idx="353">
                  <c:v>42423</c:v>
                </c:pt>
                <c:pt idx="354">
                  <c:v>42422</c:v>
                </c:pt>
                <c:pt idx="355">
                  <c:v>42419</c:v>
                </c:pt>
                <c:pt idx="356">
                  <c:v>42418</c:v>
                </c:pt>
                <c:pt idx="357">
                  <c:v>42417</c:v>
                </c:pt>
                <c:pt idx="358">
                  <c:v>42416</c:v>
                </c:pt>
                <c:pt idx="359">
                  <c:v>42415</c:v>
                </c:pt>
                <c:pt idx="360">
                  <c:v>42412</c:v>
                </c:pt>
                <c:pt idx="361">
                  <c:v>42411</c:v>
                </c:pt>
                <c:pt idx="362">
                  <c:v>42410</c:v>
                </c:pt>
                <c:pt idx="363">
                  <c:v>42409</c:v>
                </c:pt>
                <c:pt idx="364">
                  <c:v>42408</c:v>
                </c:pt>
                <c:pt idx="365">
                  <c:v>42405</c:v>
                </c:pt>
                <c:pt idx="366">
                  <c:v>42404</c:v>
                </c:pt>
                <c:pt idx="367">
                  <c:v>42403</c:v>
                </c:pt>
                <c:pt idx="368">
                  <c:v>42402</c:v>
                </c:pt>
                <c:pt idx="369">
                  <c:v>42401</c:v>
                </c:pt>
                <c:pt idx="370">
                  <c:v>42400</c:v>
                </c:pt>
                <c:pt idx="371">
                  <c:v>42398</c:v>
                </c:pt>
                <c:pt idx="372">
                  <c:v>42397</c:v>
                </c:pt>
                <c:pt idx="373">
                  <c:v>42396</c:v>
                </c:pt>
                <c:pt idx="374">
                  <c:v>42395</c:v>
                </c:pt>
                <c:pt idx="375">
                  <c:v>42394</c:v>
                </c:pt>
                <c:pt idx="376">
                  <c:v>42391</c:v>
                </c:pt>
                <c:pt idx="377">
                  <c:v>42390</c:v>
                </c:pt>
                <c:pt idx="378">
                  <c:v>42389</c:v>
                </c:pt>
                <c:pt idx="379">
                  <c:v>42388</c:v>
                </c:pt>
                <c:pt idx="380">
                  <c:v>42387</c:v>
                </c:pt>
                <c:pt idx="381">
                  <c:v>42384</c:v>
                </c:pt>
                <c:pt idx="382">
                  <c:v>42383</c:v>
                </c:pt>
                <c:pt idx="383">
                  <c:v>42382</c:v>
                </c:pt>
                <c:pt idx="384">
                  <c:v>42381</c:v>
                </c:pt>
                <c:pt idx="385">
                  <c:v>42380</c:v>
                </c:pt>
                <c:pt idx="386">
                  <c:v>42377</c:v>
                </c:pt>
                <c:pt idx="387">
                  <c:v>42376</c:v>
                </c:pt>
                <c:pt idx="388">
                  <c:v>42375</c:v>
                </c:pt>
                <c:pt idx="389">
                  <c:v>42374</c:v>
                </c:pt>
                <c:pt idx="390">
                  <c:v>42373</c:v>
                </c:pt>
                <c:pt idx="391">
                  <c:v>42369</c:v>
                </c:pt>
                <c:pt idx="392">
                  <c:v>42368</c:v>
                </c:pt>
                <c:pt idx="393">
                  <c:v>42367</c:v>
                </c:pt>
                <c:pt idx="394">
                  <c:v>42366</c:v>
                </c:pt>
                <c:pt idx="395">
                  <c:v>42362</c:v>
                </c:pt>
                <c:pt idx="396">
                  <c:v>42361</c:v>
                </c:pt>
                <c:pt idx="397">
                  <c:v>42360</c:v>
                </c:pt>
                <c:pt idx="398">
                  <c:v>42359</c:v>
                </c:pt>
                <c:pt idx="399">
                  <c:v>42356</c:v>
                </c:pt>
                <c:pt idx="400">
                  <c:v>42355</c:v>
                </c:pt>
                <c:pt idx="401">
                  <c:v>42354</c:v>
                </c:pt>
                <c:pt idx="402">
                  <c:v>42353</c:v>
                </c:pt>
                <c:pt idx="403">
                  <c:v>42352</c:v>
                </c:pt>
                <c:pt idx="404">
                  <c:v>42349</c:v>
                </c:pt>
                <c:pt idx="405">
                  <c:v>42348</c:v>
                </c:pt>
                <c:pt idx="406">
                  <c:v>42347</c:v>
                </c:pt>
                <c:pt idx="407">
                  <c:v>42346</c:v>
                </c:pt>
                <c:pt idx="408">
                  <c:v>42345</c:v>
                </c:pt>
                <c:pt idx="409">
                  <c:v>42342</c:v>
                </c:pt>
                <c:pt idx="410">
                  <c:v>42341</c:v>
                </c:pt>
                <c:pt idx="411">
                  <c:v>42340</c:v>
                </c:pt>
                <c:pt idx="412">
                  <c:v>42339</c:v>
                </c:pt>
                <c:pt idx="413">
                  <c:v>42338</c:v>
                </c:pt>
                <c:pt idx="414">
                  <c:v>42335</c:v>
                </c:pt>
                <c:pt idx="415">
                  <c:v>42334</c:v>
                </c:pt>
                <c:pt idx="416">
                  <c:v>42333</c:v>
                </c:pt>
                <c:pt idx="417">
                  <c:v>42332</c:v>
                </c:pt>
                <c:pt idx="418">
                  <c:v>42331</c:v>
                </c:pt>
                <c:pt idx="419">
                  <c:v>42328</c:v>
                </c:pt>
                <c:pt idx="420">
                  <c:v>42327</c:v>
                </c:pt>
                <c:pt idx="421">
                  <c:v>42326</c:v>
                </c:pt>
                <c:pt idx="422">
                  <c:v>42325</c:v>
                </c:pt>
                <c:pt idx="423">
                  <c:v>42324</c:v>
                </c:pt>
                <c:pt idx="424">
                  <c:v>42321</c:v>
                </c:pt>
                <c:pt idx="425">
                  <c:v>42320</c:v>
                </c:pt>
                <c:pt idx="426">
                  <c:v>42319</c:v>
                </c:pt>
                <c:pt idx="427">
                  <c:v>42318</c:v>
                </c:pt>
                <c:pt idx="428">
                  <c:v>42317</c:v>
                </c:pt>
                <c:pt idx="429">
                  <c:v>42314</c:v>
                </c:pt>
                <c:pt idx="430">
                  <c:v>42313</c:v>
                </c:pt>
                <c:pt idx="431">
                  <c:v>42312</c:v>
                </c:pt>
                <c:pt idx="432">
                  <c:v>42311</c:v>
                </c:pt>
                <c:pt idx="433">
                  <c:v>42310</c:v>
                </c:pt>
                <c:pt idx="434">
                  <c:v>42308</c:v>
                </c:pt>
                <c:pt idx="435">
                  <c:v>42307</c:v>
                </c:pt>
                <c:pt idx="436">
                  <c:v>42306</c:v>
                </c:pt>
                <c:pt idx="437">
                  <c:v>42305</c:v>
                </c:pt>
                <c:pt idx="438">
                  <c:v>42304</c:v>
                </c:pt>
                <c:pt idx="439">
                  <c:v>42303</c:v>
                </c:pt>
                <c:pt idx="440">
                  <c:v>42300</c:v>
                </c:pt>
                <c:pt idx="441">
                  <c:v>42299</c:v>
                </c:pt>
                <c:pt idx="442">
                  <c:v>42298</c:v>
                </c:pt>
                <c:pt idx="443">
                  <c:v>42297</c:v>
                </c:pt>
                <c:pt idx="444">
                  <c:v>42296</c:v>
                </c:pt>
                <c:pt idx="445">
                  <c:v>42293</c:v>
                </c:pt>
                <c:pt idx="446">
                  <c:v>42292</c:v>
                </c:pt>
                <c:pt idx="447">
                  <c:v>42291</c:v>
                </c:pt>
                <c:pt idx="448">
                  <c:v>42290</c:v>
                </c:pt>
                <c:pt idx="449">
                  <c:v>42289</c:v>
                </c:pt>
                <c:pt idx="450">
                  <c:v>42286</c:v>
                </c:pt>
                <c:pt idx="451">
                  <c:v>42285</c:v>
                </c:pt>
                <c:pt idx="452">
                  <c:v>42284</c:v>
                </c:pt>
                <c:pt idx="453">
                  <c:v>42283</c:v>
                </c:pt>
                <c:pt idx="454">
                  <c:v>42282</c:v>
                </c:pt>
                <c:pt idx="455">
                  <c:v>42279</c:v>
                </c:pt>
                <c:pt idx="456">
                  <c:v>42278</c:v>
                </c:pt>
                <c:pt idx="457">
                  <c:v>42277</c:v>
                </c:pt>
                <c:pt idx="458">
                  <c:v>42276</c:v>
                </c:pt>
                <c:pt idx="459">
                  <c:v>42275</c:v>
                </c:pt>
                <c:pt idx="460">
                  <c:v>42272</c:v>
                </c:pt>
                <c:pt idx="461">
                  <c:v>42271</c:v>
                </c:pt>
                <c:pt idx="462">
                  <c:v>42270</c:v>
                </c:pt>
                <c:pt idx="463">
                  <c:v>42269</c:v>
                </c:pt>
                <c:pt idx="464">
                  <c:v>42268</c:v>
                </c:pt>
                <c:pt idx="465">
                  <c:v>42265</c:v>
                </c:pt>
                <c:pt idx="466">
                  <c:v>42264</c:v>
                </c:pt>
                <c:pt idx="467">
                  <c:v>42263</c:v>
                </c:pt>
                <c:pt idx="468">
                  <c:v>42262</c:v>
                </c:pt>
                <c:pt idx="469">
                  <c:v>42261</c:v>
                </c:pt>
                <c:pt idx="470">
                  <c:v>42258</c:v>
                </c:pt>
                <c:pt idx="471">
                  <c:v>42257</c:v>
                </c:pt>
                <c:pt idx="472">
                  <c:v>42256</c:v>
                </c:pt>
                <c:pt idx="473">
                  <c:v>42255</c:v>
                </c:pt>
                <c:pt idx="474">
                  <c:v>42254</c:v>
                </c:pt>
                <c:pt idx="475">
                  <c:v>42251</c:v>
                </c:pt>
                <c:pt idx="476">
                  <c:v>42250</c:v>
                </c:pt>
                <c:pt idx="477">
                  <c:v>42249</c:v>
                </c:pt>
                <c:pt idx="478">
                  <c:v>42248</c:v>
                </c:pt>
                <c:pt idx="479">
                  <c:v>42247</c:v>
                </c:pt>
                <c:pt idx="480">
                  <c:v>42244</c:v>
                </c:pt>
                <c:pt idx="481">
                  <c:v>42243</c:v>
                </c:pt>
                <c:pt idx="482">
                  <c:v>42242</c:v>
                </c:pt>
                <c:pt idx="483">
                  <c:v>42241</c:v>
                </c:pt>
                <c:pt idx="484">
                  <c:v>42240</c:v>
                </c:pt>
                <c:pt idx="485">
                  <c:v>42237</c:v>
                </c:pt>
                <c:pt idx="486">
                  <c:v>42236</c:v>
                </c:pt>
                <c:pt idx="487">
                  <c:v>42235</c:v>
                </c:pt>
                <c:pt idx="488">
                  <c:v>42234</c:v>
                </c:pt>
                <c:pt idx="489">
                  <c:v>42233</c:v>
                </c:pt>
                <c:pt idx="490">
                  <c:v>42230</c:v>
                </c:pt>
                <c:pt idx="491">
                  <c:v>42229</c:v>
                </c:pt>
                <c:pt idx="492">
                  <c:v>42228</c:v>
                </c:pt>
                <c:pt idx="493">
                  <c:v>42227</c:v>
                </c:pt>
                <c:pt idx="494">
                  <c:v>42226</c:v>
                </c:pt>
                <c:pt idx="495">
                  <c:v>42223</c:v>
                </c:pt>
                <c:pt idx="496">
                  <c:v>42222</c:v>
                </c:pt>
                <c:pt idx="497">
                  <c:v>42221</c:v>
                </c:pt>
                <c:pt idx="498">
                  <c:v>42220</c:v>
                </c:pt>
                <c:pt idx="499">
                  <c:v>42219</c:v>
                </c:pt>
                <c:pt idx="500">
                  <c:v>42216</c:v>
                </c:pt>
                <c:pt idx="501">
                  <c:v>42215</c:v>
                </c:pt>
                <c:pt idx="502">
                  <c:v>42214</c:v>
                </c:pt>
                <c:pt idx="503">
                  <c:v>42213</c:v>
                </c:pt>
                <c:pt idx="504">
                  <c:v>42212</c:v>
                </c:pt>
                <c:pt idx="505">
                  <c:v>42209</c:v>
                </c:pt>
                <c:pt idx="506">
                  <c:v>42208</c:v>
                </c:pt>
                <c:pt idx="507">
                  <c:v>42207</c:v>
                </c:pt>
                <c:pt idx="508">
                  <c:v>42206</c:v>
                </c:pt>
                <c:pt idx="509">
                  <c:v>42205</c:v>
                </c:pt>
                <c:pt idx="510">
                  <c:v>42202</c:v>
                </c:pt>
                <c:pt idx="511">
                  <c:v>42201</c:v>
                </c:pt>
                <c:pt idx="512">
                  <c:v>42200</c:v>
                </c:pt>
                <c:pt idx="513">
                  <c:v>42199</c:v>
                </c:pt>
                <c:pt idx="514">
                  <c:v>42198</c:v>
                </c:pt>
                <c:pt idx="515">
                  <c:v>42195</c:v>
                </c:pt>
                <c:pt idx="516">
                  <c:v>42194</c:v>
                </c:pt>
                <c:pt idx="517">
                  <c:v>42193</c:v>
                </c:pt>
                <c:pt idx="518">
                  <c:v>42192</c:v>
                </c:pt>
                <c:pt idx="519">
                  <c:v>42191</c:v>
                </c:pt>
                <c:pt idx="520">
                  <c:v>42188</c:v>
                </c:pt>
                <c:pt idx="521">
                  <c:v>42187</c:v>
                </c:pt>
                <c:pt idx="522">
                  <c:v>42186</c:v>
                </c:pt>
                <c:pt idx="523">
                  <c:v>42185</c:v>
                </c:pt>
                <c:pt idx="524">
                  <c:v>42184</c:v>
                </c:pt>
                <c:pt idx="525">
                  <c:v>42181</c:v>
                </c:pt>
                <c:pt idx="526">
                  <c:v>42180</c:v>
                </c:pt>
                <c:pt idx="527">
                  <c:v>42179</c:v>
                </c:pt>
                <c:pt idx="528">
                  <c:v>42178</c:v>
                </c:pt>
                <c:pt idx="529">
                  <c:v>42177</c:v>
                </c:pt>
                <c:pt idx="530">
                  <c:v>42174</c:v>
                </c:pt>
                <c:pt idx="531">
                  <c:v>42173</c:v>
                </c:pt>
                <c:pt idx="532">
                  <c:v>42172</c:v>
                </c:pt>
                <c:pt idx="533">
                  <c:v>42171</c:v>
                </c:pt>
                <c:pt idx="534">
                  <c:v>42170</c:v>
                </c:pt>
                <c:pt idx="535">
                  <c:v>42167</c:v>
                </c:pt>
                <c:pt idx="536">
                  <c:v>42166</c:v>
                </c:pt>
                <c:pt idx="537">
                  <c:v>42165</c:v>
                </c:pt>
                <c:pt idx="538">
                  <c:v>42164</c:v>
                </c:pt>
                <c:pt idx="539">
                  <c:v>42163</c:v>
                </c:pt>
                <c:pt idx="540">
                  <c:v>42160</c:v>
                </c:pt>
                <c:pt idx="541">
                  <c:v>42159</c:v>
                </c:pt>
                <c:pt idx="542">
                  <c:v>42158</c:v>
                </c:pt>
                <c:pt idx="543">
                  <c:v>42157</c:v>
                </c:pt>
                <c:pt idx="544">
                  <c:v>42156</c:v>
                </c:pt>
                <c:pt idx="545">
                  <c:v>42155</c:v>
                </c:pt>
                <c:pt idx="546">
                  <c:v>42153</c:v>
                </c:pt>
                <c:pt idx="547">
                  <c:v>42152</c:v>
                </c:pt>
                <c:pt idx="548">
                  <c:v>42151</c:v>
                </c:pt>
                <c:pt idx="549">
                  <c:v>42150</c:v>
                </c:pt>
                <c:pt idx="550">
                  <c:v>42146</c:v>
                </c:pt>
                <c:pt idx="551">
                  <c:v>42145</c:v>
                </c:pt>
                <c:pt idx="552">
                  <c:v>42144</c:v>
                </c:pt>
                <c:pt idx="553">
                  <c:v>42143</c:v>
                </c:pt>
                <c:pt idx="554">
                  <c:v>42142</c:v>
                </c:pt>
                <c:pt idx="555">
                  <c:v>42139</c:v>
                </c:pt>
                <c:pt idx="556">
                  <c:v>42138</c:v>
                </c:pt>
                <c:pt idx="557">
                  <c:v>42137</c:v>
                </c:pt>
                <c:pt idx="558">
                  <c:v>42136</c:v>
                </c:pt>
                <c:pt idx="559">
                  <c:v>42135</c:v>
                </c:pt>
                <c:pt idx="560">
                  <c:v>42132</c:v>
                </c:pt>
                <c:pt idx="561">
                  <c:v>42131</c:v>
                </c:pt>
                <c:pt idx="562">
                  <c:v>42130</c:v>
                </c:pt>
                <c:pt idx="563">
                  <c:v>42129</c:v>
                </c:pt>
                <c:pt idx="564">
                  <c:v>42128</c:v>
                </c:pt>
                <c:pt idx="565">
                  <c:v>42125</c:v>
                </c:pt>
                <c:pt idx="566">
                  <c:v>42124</c:v>
                </c:pt>
                <c:pt idx="567">
                  <c:v>42123</c:v>
                </c:pt>
                <c:pt idx="568">
                  <c:v>42122</c:v>
                </c:pt>
                <c:pt idx="569">
                  <c:v>42121</c:v>
                </c:pt>
                <c:pt idx="570">
                  <c:v>42118</c:v>
                </c:pt>
                <c:pt idx="571">
                  <c:v>42117</c:v>
                </c:pt>
                <c:pt idx="572">
                  <c:v>42116</c:v>
                </c:pt>
                <c:pt idx="573">
                  <c:v>42115</c:v>
                </c:pt>
                <c:pt idx="574">
                  <c:v>42114</c:v>
                </c:pt>
                <c:pt idx="575">
                  <c:v>42111</c:v>
                </c:pt>
                <c:pt idx="576">
                  <c:v>42110</c:v>
                </c:pt>
                <c:pt idx="577">
                  <c:v>42109</c:v>
                </c:pt>
                <c:pt idx="578">
                  <c:v>42108</c:v>
                </c:pt>
                <c:pt idx="579">
                  <c:v>42107</c:v>
                </c:pt>
                <c:pt idx="580">
                  <c:v>42104</c:v>
                </c:pt>
                <c:pt idx="581">
                  <c:v>42103</c:v>
                </c:pt>
                <c:pt idx="582">
                  <c:v>42102</c:v>
                </c:pt>
                <c:pt idx="583">
                  <c:v>42101</c:v>
                </c:pt>
                <c:pt idx="584">
                  <c:v>42100</c:v>
                </c:pt>
                <c:pt idx="585">
                  <c:v>42096</c:v>
                </c:pt>
                <c:pt idx="586">
                  <c:v>42095</c:v>
                </c:pt>
                <c:pt idx="587">
                  <c:v>42094</c:v>
                </c:pt>
                <c:pt idx="588">
                  <c:v>42093</c:v>
                </c:pt>
                <c:pt idx="589">
                  <c:v>42090</c:v>
                </c:pt>
                <c:pt idx="590">
                  <c:v>42089</c:v>
                </c:pt>
                <c:pt idx="591">
                  <c:v>42088</c:v>
                </c:pt>
                <c:pt idx="592">
                  <c:v>42087</c:v>
                </c:pt>
                <c:pt idx="593">
                  <c:v>42086</c:v>
                </c:pt>
                <c:pt idx="594">
                  <c:v>42083</c:v>
                </c:pt>
                <c:pt idx="595">
                  <c:v>42082</c:v>
                </c:pt>
                <c:pt idx="596">
                  <c:v>42081</c:v>
                </c:pt>
                <c:pt idx="597">
                  <c:v>42080</c:v>
                </c:pt>
                <c:pt idx="598">
                  <c:v>42079</c:v>
                </c:pt>
                <c:pt idx="599">
                  <c:v>42076</c:v>
                </c:pt>
                <c:pt idx="600">
                  <c:v>42075</c:v>
                </c:pt>
                <c:pt idx="601">
                  <c:v>42074</c:v>
                </c:pt>
                <c:pt idx="602">
                  <c:v>42073</c:v>
                </c:pt>
                <c:pt idx="603">
                  <c:v>42072</c:v>
                </c:pt>
                <c:pt idx="604">
                  <c:v>42069</c:v>
                </c:pt>
                <c:pt idx="605">
                  <c:v>42068</c:v>
                </c:pt>
                <c:pt idx="606">
                  <c:v>42067</c:v>
                </c:pt>
                <c:pt idx="607">
                  <c:v>42066</c:v>
                </c:pt>
                <c:pt idx="608">
                  <c:v>42065</c:v>
                </c:pt>
                <c:pt idx="609">
                  <c:v>42063</c:v>
                </c:pt>
                <c:pt idx="610">
                  <c:v>42062</c:v>
                </c:pt>
                <c:pt idx="611">
                  <c:v>42061</c:v>
                </c:pt>
                <c:pt idx="612">
                  <c:v>42060</c:v>
                </c:pt>
                <c:pt idx="613">
                  <c:v>42059</c:v>
                </c:pt>
                <c:pt idx="614">
                  <c:v>42058</c:v>
                </c:pt>
                <c:pt idx="615">
                  <c:v>42055</c:v>
                </c:pt>
                <c:pt idx="616">
                  <c:v>42054</c:v>
                </c:pt>
                <c:pt idx="617">
                  <c:v>42053</c:v>
                </c:pt>
                <c:pt idx="618">
                  <c:v>42052</c:v>
                </c:pt>
                <c:pt idx="619">
                  <c:v>42051</c:v>
                </c:pt>
                <c:pt idx="620">
                  <c:v>42048</c:v>
                </c:pt>
                <c:pt idx="621">
                  <c:v>42047</c:v>
                </c:pt>
                <c:pt idx="622">
                  <c:v>42046</c:v>
                </c:pt>
                <c:pt idx="623">
                  <c:v>42045</c:v>
                </c:pt>
                <c:pt idx="624">
                  <c:v>42044</c:v>
                </c:pt>
                <c:pt idx="625">
                  <c:v>42041</c:v>
                </c:pt>
                <c:pt idx="626">
                  <c:v>42040</c:v>
                </c:pt>
                <c:pt idx="627">
                  <c:v>42039</c:v>
                </c:pt>
                <c:pt idx="628">
                  <c:v>42038</c:v>
                </c:pt>
                <c:pt idx="629">
                  <c:v>42037</c:v>
                </c:pt>
                <c:pt idx="630">
                  <c:v>42035</c:v>
                </c:pt>
                <c:pt idx="631">
                  <c:v>42034</c:v>
                </c:pt>
                <c:pt idx="632">
                  <c:v>42033</c:v>
                </c:pt>
                <c:pt idx="633">
                  <c:v>42032</c:v>
                </c:pt>
                <c:pt idx="634">
                  <c:v>42031</c:v>
                </c:pt>
                <c:pt idx="635">
                  <c:v>42030</c:v>
                </c:pt>
                <c:pt idx="636">
                  <c:v>42027</c:v>
                </c:pt>
                <c:pt idx="637">
                  <c:v>42026</c:v>
                </c:pt>
                <c:pt idx="638">
                  <c:v>42025</c:v>
                </c:pt>
                <c:pt idx="639">
                  <c:v>42024</c:v>
                </c:pt>
                <c:pt idx="640">
                  <c:v>42023</c:v>
                </c:pt>
                <c:pt idx="641">
                  <c:v>42020</c:v>
                </c:pt>
                <c:pt idx="642">
                  <c:v>42019</c:v>
                </c:pt>
                <c:pt idx="643">
                  <c:v>42018</c:v>
                </c:pt>
                <c:pt idx="644">
                  <c:v>42017</c:v>
                </c:pt>
                <c:pt idx="645">
                  <c:v>42016</c:v>
                </c:pt>
                <c:pt idx="646">
                  <c:v>42013</c:v>
                </c:pt>
                <c:pt idx="647">
                  <c:v>42012</c:v>
                </c:pt>
                <c:pt idx="648">
                  <c:v>42011</c:v>
                </c:pt>
                <c:pt idx="649">
                  <c:v>42010</c:v>
                </c:pt>
                <c:pt idx="650">
                  <c:v>42009</c:v>
                </c:pt>
                <c:pt idx="651">
                  <c:v>42006</c:v>
                </c:pt>
                <c:pt idx="652">
                  <c:v>42004</c:v>
                </c:pt>
                <c:pt idx="653">
                  <c:v>42003</c:v>
                </c:pt>
                <c:pt idx="654">
                  <c:v>42002</c:v>
                </c:pt>
                <c:pt idx="655">
                  <c:v>41999</c:v>
                </c:pt>
                <c:pt idx="656">
                  <c:v>41997</c:v>
                </c:pt>
                <c:pt idx="657">
                  <c:v>41996</c:v>
                </c:pt>
                <c:pt idx="658">
                  <c:v>41995</c:v>
                </c:pt>
                <c:pt idx="659">
                  <c:v>41992</c:v>
                </c:pt>
                <c:pt idx="660">
                  <c:v>41991</c:v>
                </c:pt>
                <c:pt idx="661">
                  <c:v>41990</c:v>
                </c:pt>
                <c:pt idx="662">
                  <c:v>41989</c:v>
                </c:pt>
                <c:pt idx="663">
                  <c:v>41988</c:v>
                </c:pt>
                <c:pt idx="664">
                  <c:v>41985</c:v>
                </c:pt>
                <c:pt idx="665">
                  <c:v>41984</c:v>
                </c:pt>
                <c:pt idx="666">
                  <c:v>41983</c:v>
                </c:pt>
                <c:pt idx="667">
                  <c:v>41982</c:v>
                </c:pt>
                <c:pt idx="668">
                  <c:v>41981</c:v>
                </c:pt>
                <c:pt idx="669">
                  <c:v>41978</c:v>
                </c:pt>
                <c:pt idx="670">
                  <c:v>41977</c:v>
                </c:pt>
                <c:pt idx="671">
                  <c:v>41976</c:v>
                </c:pt>
                <c:pt idx="672">
                  <c:v>41975</c:v>
                </c:pt>
                <c:pt idx="673">
                  <c:v>41974</c:v>
                </c:pt>
                <c:pt idx="674">
                  <c:v>41973</c:v>
                </c:pt>
                <c:pt idx="675">
                  <c:v>41971</c:v>
                </c:pt>
                <c:pt idx="676">
                  <c:v>41970</c:v>
                </c:pt>
                <c:pt idx="677">
                  <c:v>41969</c:v>
                </c:pt>
                <c:pt idx="678">
                  <c:v>41968</c:v>
                </c:pt>
                <c:pt idx="679">
                  <c:v>41967</c:v>
                </c:pt>
                <c:pt idx="680">
                  <c:v>41964</c:v>
                </c:pt>
                <c:pt idx="681">
                  <c:v>41963</c:v>
                </c:pt>
                <c:pt idx="682">
                  <c:v>41962</c:v>
                </c:pt>
                <c:pt idx="683">
                  <c:v>41961</c:v>
                </c:pt>
                <c:pt idx="684">
                  <c:v>41960</c:v>
                </c:pt>
                <c:pt idx="685">
                  <c:v>41957</c:v>
                </c:pt>
                <c:pt idx="686">
                  <c:v>41956</c:v>
                </c:pt>
                <c:pt idx="687">
                  <c:v>41955</c:v>
                </c:pt>
                <c:pt idx="688">
                  <c:v>41954</c:v>
                </c:pt>
                <c:pt idx="689">
                  <c:v>41953</c:v>
                </c:pt>
                <c:pt idx="690">
                  <c:v>41950</c:v>
                </c:pt>
                <c:pt idx="691">
                  <c:v>41949</c:v>
                </c:pt>
                <c:pt idx="692">
                  <c:v>41948</c:v>
                </c:pt>
                <c:pt idx="693">
                  <c:v>41947</c:v>
                </c:pt>
                <c:pt idx="694">
                  <c:v>41946</c:v>
                </c:pt>
                <c:pt idx="695">
                  <c:v>41943</c:v>
                </c:pt>
                <c:pt idx="696">
                  <c:v>41942</c:v>
                </c:pt>
                <c:pt idx="697">
                  <c:v>41941</c:v>
                </c:pt>
                <c:pt idx="698">
                  <c:v>41940</c:v>
                </c:pt>
                <c:pt idx="699">
                  <c:v>41939</c:v>
                </c:pt>
                <c:pt idx="700">
                  <c:v>41936</c:v>
                </c:pt>
                <c:pt idx="701">
                  <c:v>41935</c:v>
                </c:pt>
                <c:pt idx="702">
                  <c:v>41934</c:v>
                </c:pt>
                <c:pt idx="703">
                  <c:v>41933</c:v>
                </c:pt>
                <c:pt idx="704">
                  <c:v>41932</c:v>
                </c:pt>
                <c:pt idx="705">
                  <c:v>41929</c:v>
                </c:pt>
                <c:pt idx="706">
                  <c:v>41928</c:v>
                </c:pt>
                <c:pt idx="707">
                  <c:v>41927</c:v>
                </c:pt>
                <c:pt idx="708">
                  <c:v>41926</c:v>
                </c:pt>
                <c:pt idx="709">
                  <c:v>41925</c:v>
                </c:pt>
                <c:pt idx="710">
                  <c:v>41922</c:v>
                </c:pt>
                <c:pt idx="711">
                  <c:v>41921</c:v>
                </c:pt>
                <c:pt idx="712">
                  <c:v>41920</c:v>
                </c:pt>
                <c:pt idx="713">
                  <c:v>41919</c:v>
                </c:pt>
                <c:pt idx="714">
                  <c:v>41918</c:v>
                </c:pt>
                <c:pt idx="715">
                  <c:v>41915</c:v>
                </c:pt>
                <c:pt idx="716">
                  <c:v>41914</c:v>
                </c:pt>
                <c:pt idx="717">
                  <c:v>41913</c:v>
                </c:pt>
                <c:pt idx="718">
                  <c:v>41912</c:v>
                </c:pt>
                <c:pt idx="719">
                  <c:v>41911</c:v>
                </c:pt>
                <c:pt idx="720">
                  <c:v>41908</c:v>
                </c:pt>
                <c:pt idx="721">
                  <c:v>41907</c:v>
                </c:pt>
                <c:pt idx="722">
                  <c:v>41906</c:v>
                </c:pt>
                <c:pt idx="723">
                  <c:v>41905</c:v>
                </c:pt>
                <c:pt idx="724">
                  <c:v>41904</c:v>
                </c:pt>
                <c:pt idx="725">
                  <c:v>41901</c:v>
                </c:pt>
                <c:pt idx="726">
                  <c:v>41900</c:v>
                </c:pt>
                <c:pt idx="727">
                  <c:v>41899</c:v>
                </c:pt>
                <c:pt idx="728">
                  <c:v>41898</c:v>
                </c:pt>
                <c:pt idx="729">
                  <c:v>41897</c:v>
                </c:pt>
                <c:pt idx="730">
                  <c:v>41894</c:v>
                </c:pt>
                <c:pt idx="731">
                  <c:v>41893</c:v>
                </c:pt>
                <c:pt idx="732">
                  <c:v>41892</c:v>
                </c:pt>
                <c:pt idx="733">
                  <c:v>41891</c:v>
                </c:pt>
                <c:pt idx="734">
                  <c:v>41890</c:v>
                </c:pt>
                <c:pt idx="735">
                  <c:v>41887</c:v>
                </c:pt>
                <c:pt idx="736">
                  <c:v>41886</c:v>
                </c:pt>
                <c:pt idx="737">
                  <c:v>41885</c:v>
                </c:pt>
                <c:pt idx="738">
                  <c:v>41884</c:v>
                </c:pt>
                <c:pt idx="739">
                  <c:v>41883</c:v>
                </c:pt>
                <c:pt idx="740">
                  <c:v>41882</c:v>
                </c:pt>
                <c:pt idx="741">
                  <c:v>41880</c:v>
                </c:pt>
                <c:pt idx="742">
                  <c:v>41879</c:v>
                </c:pt>
                <c:pt idx="743">
                  <c:v>41878</c:v>
                </c:pt>
                <c:pt idx="744">
                  <c:v>41877</c:v>
                </c:pt>
                <c:pt idx="745">
                  <c:v>41876</c:v>
                </c:pt>
                <c:pt idx="746">
                  <c:v>41873</c:v>
                </c:pt>
                <c:pt idx="747">
                  <c:v>41872</c:v>
                </c:pt>
                <c:pt idx="748">
                  <c:v>41871</c:v>
                </c:pt>
                <c:pt idx="749">
                  <c:v>41870</c:v>
                </c:pt>
                <c:pt idx="750">
                  <c:v>41869</c:v>
                </c:pt>
                <c:pt idx="751">
                  <c:v>41866</c:v>
                </c:pt>
                <c:pt idx="752">
                  <c:v>41865</c:v>
                </c:pt>
                <c:pt idx="753">
                  <c:v>41864</c:v>
                </c:pt>
                <c:pt idx="754">
                  <c:v>41863</c:v>
                </c:pt>
                <c:pt idx="755">
                  <c:v>41862</c:v>
                </c:pt>
                <c:pt idx="756">
                  <c:v>41859</c:v>
                </c:pt>
                <c:pt idx="757">
                  <c:v>41858</c:v>
                </c:pt>
                <c:pt idx="758">
                  <c:v>41857</c:v>
                </c:pt>
                <c:pt idx="759">
                  <c:v>41856</c:v>
                </c:pt>
                <c:pt idx="760">
                  <c:v>41855</c:v>
                </c:pt>
                <c:pt idx="761">
                  <c:v>41852</c:v>
                </c:pt>
                <c:pt idx="762">
                  <c:v>41851</c:v>
                </c:pt>
                <c:pt idx="763">
                  <c:v>41850</c:v>
                </c:pt>
                <c:pt idx="764">
                  <c:v>41849</c:v>
                </c:pt>
                <c:pt idx="765">
                  <c:v>41848</c:v>
                </c:pt>
                <c:pt idx="766">
                  <c:v>41845</c:v>
                </c:pt>
                <c:pt idx="767">
                  <c:v>41844</c:v>
                </c:pt>
                <c:pt idx="768">
                  <c:v>41843</c:v>
                </c:pt>
                <c:pt idx="769">
                  <c:v>41842</c:v>
                </c:pt>
                <c:pt idx="770">
                  <c:v>41841</c:v>
                </c:pt>
                <c:pt idx="771">
                  <c:v>41838</c:v>
                </c:pt>
                <c:pt idx="772">
                  <c:v>41837</c:v>
                </c:pt>
                <c:pt idx="773">
                  <c:v>41836</c:v>
                </c:pt>
                <c:pt idx="774">
                  <c:v>41835</c:v>
                </c:pt>
                <c:pt idx="775">
                  <c:v>41834</c:v>
                </c:pt>
                <c:pt idx="776">
                  <c:v>41831</c:v>
                </c:pt>
                <c:pt idx="777">
                  <c:v>41830</c:v>
                </c:pt>
                <c:pt idx="778">
                  <c:v>41829</c:v>
                </c:pt>
                <c:pt idx="779">
                  <c:v>41828</c:v>
                </c:pt>
                <c:pt idx="780">
                  <c:v>41827</c:v>
                </c:pt>
                <c:pt idx="781">
                  <c:v>41824</c:v>
                </c:pt>
                <c:pt idx="782">
                  <c:v>41823</c:v>
                </c:pt>
                <c:pt idx="783">
                  <c:v>41822</c:v>
                </c:pt>
                <c:pt idx="784">
                  <c:v>41821</c:v>
                </c:pt>
                <c:pt idx="785">
                  <c:v>41820</c:v>
                </c:pt>
                <c:pt idx="786">
                  <c:v>41817</c:v>
                </c:pt>
                <c:pt idx="787">
                  <c:v>41816</c:v>
                </c:pt>
                <c:pt idx="788">
                  <c:v>41815</c:v>
                </c:pt>
                <c:pt idx="789">
                  <c:v>41814</c:v>
                </c:pt>
                <c:pt idx="790">
                  <c:v>41813</c:v>
                </c:pt>
                <c:pt idx="791">
                  <c:v>41810</c:v>
                </c:pt>
                <c:pt idx="792">
                  <c:v>41809</c:v>
                </c:pt>
                <c:pt idx="793">
                  <c:v>41808</c:v>
                </c:pt>
                <c:pt idx="794">
                  <c:v>41807</c:v>
                </c:pt>
                <c:pt idx="795">
                  <c:v>41806</c:v>
                </c:pt>
                <c:pt idx="796">
                  <c:v>41803</c:v>
                </c:pt>
                <c:pt idx="797">
                  <c:v>41802</c:v>
                </c:pt>
                <c:pt idx="798">
                  <c:v>41801</c:v>
                </c:pt>
                <c:pt idx="799">
                  <c:v>41800</c:v>
                </c:pt>
                <c:pt idx="800">
                  <c:v>41799</c:v>
                </c:pt>
                <c:pt idx="801">
                  <c:v>41796</c:v>
                </c:pt>
                <c:pt idx="802">
                  <c:v>41795</c:v>
                </c:pt>
                <c:pt idx="803">
                  <c:v>41794</c:v>
                </c:pt>
                <c:pt idx="804">
                  <c:v>41793</c:v>
                </c:pt>
                <c:pt idx="805">
                  <c:v>41792</c:v>
                </c:pt>
                <c:pt idx="806">
                  <c:v>41790</c:v>
                </c:pt>
                <c:pt idx="807">
                  <c:v>41789</c:v>
                </c:pt>
                <c:pt idx="808">
                  <c:v>41788</c:v>
                </c:pt>
                <c:pt idx="809">
                  <c:v>41787</c:v>
                </c:pt>
                <c:pt idx="810">
                  <c:v>41786</c:v>
                </c:pt>
                <c:pt idx="811">
                  <c:v>41785</c:v>
                </c:pt>
                <c:pt idx="812">
                  <c:v>41782</c:v>
                </c:pt>
                <c:pt idx="813">
                  <c:v>41781</c:v>
                </c:pt>
                <c:pt idx="814">
                  <c:v>41780</c:v>
                </c:pt>
                <c:pt idx="815">
                  <c:v>41779</c:v>
                </c:pt>
                <c:pt idx="816">
                  <c:v>41778</c:v>
                </c:pt>
                <c:pt idx="817">
                  <c:v>41775</c:v>
                </c:pt>
                <c:pt idx="818">
                  <c:v>41774</c:v>
                </c:pt>
                <c:pt idx="819">
                  <c:v>41773</c:v>
                </c:pt>
                <c:pt idx="820">
                  <c:v>41772</c:v>
                </c:pt>
                <c:pt idx="821">
                  <c:v>41771</c:v>
                </c:pt>
                <c:pt idx="822">
                  <c:v>41768</c:v>
                </c:pt>
                <c:pt idx="823">
                  <c:v>41767</c:v>
                </c:pt>
                <c:pt idx="824">
                  <c:v>41766</c:v>
                </c:pt>
                <c:pt idx="825">
                  <c:v>41765</c:v>
                </c:pt>
                <c:pt idx="826">
                  <c:v>41764</c:v>
                </c:pt>
                <c:pt idx="827">
                  <c:v>41761</c:v>
                </c:pt>
                <c:pt idx="828">
                  <c:v>41760</c:v>
                </c:pt>
                <c:pt idx="829">
                  <c:v>41759</c:v>
                </c:pt>
                <c:pt idx="830">
                  <c:v>41758</c:v>
                </c:pt>
                <c:pt idx="831">
                  <c:v>41757</c:v>
                </c:pt>
                <c:pt idx="832">
                  <c:v>41754</c:v>
                </c:pt>
                <c:pt idx="833">
                  <c:v>41753</c:v>
                </c:pt>
                <c:pt idx="834">
                  <c:v>41752</c:v>
                </c:pt>
                <c:pt idx="835">
                  <c:v>41751</c:v>
                </c:pt>
                <c:pt idx="836">
                  <c:v>41750</c:v>
                </c:pt>
                <c:pt idx="837">
                  <c:v>41746</c:v>
                </c:pt>
                <c:pt idx="838">
                  <c:v>41745</c:v>
                </c:pt>
                <c:pt idx="839">
                  <c:v>41744</c:v>
                </c:pt>
                <c:pt idx="840">
                  <c:v>41743</c:v>
                </c:pt>
                <c:pt idx="841">
                  <c:v>41740</c:v>
                </c:pt>
                <c:pt idx="842">
                  <c:v>41739</c:v>
                </c:pt>
                <c:pt idx="843">
                  <c:v>41738</c:v>
                </c:pt>
                <c:pt idx="844">
                  <c:v>41737</c:v>
                </c:pt>
                <c:pt idx="845">
                  <c:v>41736</c:v>
                </c:pt>
                <c:pt idx="846">
                  <c:v>41733</c:v>
                </c:pt>
                <c:pt idx="847">
                  <c:v>41732</c:v>
                </c:pt>
                <c:pt idx="848">
                  <c:v>41731</c:v>
                </c:pt>
                <c:pt idx="849">
                  <c:v>41730</c:v>
                </c:pt>
                <c:pt idx="850">
                  <c:v>41729</c:v>
                </c:pt>
                <c:pt idx="851">
                  <c:v>41726</c:v>
                </c:pt>
                <c:pt idx="852">
                  <c:v>41725</c:v>
                </c:pt>
                <c:pt idx="853">
                  <c:v>41724</c:v>
                </c:pt>
                <c:pt idx="854">
                  <c:v>41723</c:v>
                </c:pt>
                <c:pt idx="855">
                  <c:v>41722</c:v>
                </c:pt>
                <c:pt idx="856">
                  <c:v>41719</c:v>
                </c:pt>
                <c:pt idx="857">
                  <c:v>41718</c:v>
                </c:pt>
                <c:pt idx="858">
                  <c:v>41717</c:v>
                </c:pt>
                <c:pt idx="859">
                  <c:v>41716</c:v>
                </c:pt>
                <c:pt idx="860">
                  <c:v>41715</c:v>
                </c:pt>
                <c:pt idx="861">
                  <c:v>41712</c:v>
                </c:pt>
                <c:pt idx="862">
                  <c:v>41711</c:v>
                </c:pt>
                <c:pt idx="863">
                  <c:v>41710</c:v>
                </c:pt>
                <c:pt idx="864">
                  <c:v>41709</c:v>
                </c:pt>
                <c:pt idx="865">
                  <c:v>41708</c:v>
                </c:pt>
                <c:pt idx="866">
                  <c:v>41705</c:v>
                </c:pt>
                <c:pt idx="867">
                  <c:v>41704</c:v>
                </c:pt>
                <c:pt idx="868">
                  <c:v>41703</c:v>
                </c:pt>
                <c:pt idx="869">
                  <c:v>41702</c:v>
                </c:pt>
                <c:pt idx="870">
                  <c:v>41701</c:v>
                </c:pt>
                <c:pt idx="871">
                  <c:v>41698</c:v>
                </c:pt>
                <c:pt idx="872">
                  <c:v>41697</c:v>
                </c:pt>
                <c:pt idx="873">
                  <c:v>41696</c:v>
                </c:pt>
                <c:pt idx="874">
                  <c:v>41695</c:v>
                </c:pt>
                <c:pt idx="875">
                  <c:v>41694</c:v>
                </c:pt>
                <c:pt idx="876">
                  <c:v>41691</c:v>
                </c:pt>
                <c:pt idx="877">
                  <c:v>41690</c:v>
                </c:pt>
                <c:pt idx="878">
                  <c:v>41689</c:v>
                </c:pt>
                <c:pt idx="879">
                  <c:v>41688</c:v>
                </c:pt>
                <c:pt idx="880">
                  <c:v>41687</c:v>
                </c:pt>
                <c:pt idx="881">
                  <c:v>41684</c:v>
                </c:pt>
                <c:pt idx="882">
                  <c:v>41683</c:v>
                </c:pt>
                <c:pt idx="883">
                  <c:v>41682</c:v>
                </c:pt>
                <c:pt idx="884">
                  <c:v>41681</c:v>
                </c:pt>
                <c:pt idx="885">
                  <c:v>41680</c:v>
                </c:pt>
                <c:pt idx="886">
                  <c:v>41677</c:v>
                </c:pt>
                <c:pt idx="887">
                  <c:v>41676</c:v>
                </c:pt>
                <c:pt idx="888">
                  <c:v>41675</c:v>
                </c:pt>
                <c:pt idx="889">
                  <c:v>41674</c:v>
                </c:pt>
                <c:pt idx="890">
                  <c:v>41673</c:v>
                </c:pt>
                <c:pt idx="891">
                  <c:v>41670</c:v>
                </c:pt>
                <c:pt idx="892">
                  <c:v>41669</c:v>
                </c:pt>
                <c:pt idx="893">
                  <c:v>41668</c:v>
                </c:pt>
                <c:pt idx="894">
                  <c:v>41667</c:v>
                </c:pt>
                <c:pt idx="895">
                  <c:v>41666</c:v>
                </c:pt>
                <c:pt idx="896">
                  <c:v>41663</c:v>
                </c:pt>
                <c:pt idx="897">
                  <c:v>41662</c:v>
                </c:pt>
                <c:pt idx="898">
                  <c:v>41661</c:v>
                </c:pt>
                <c:pt idx="899">
                  <c:v>41660</c:v>
                </c:pt>
                <c:pt idx="900">
                  <c:v>41659</c:v>
                </c:pt>
                <c:pt idx="901">
                  <c:v>41656</c:v>
                </c:pt>
                <c:pt idx="902">
                  <c:v>41655</c:v>
                </c:pt>
                <c:pt idx="903">
                  <c:v>41654</c:v>
                </c:pt>
                <c:pt idx="904">
                  <c:v>41653</c:v>
                </c:pt>
                <c:pt idx="905">
                  <c:v>41652</c:v>
                </c:pt>
                <c:pt idx="906">
                  <c:v>41649</c:v>
                </c:pt>
                <c:pt idx="907">
                  <c:v>41648</c:v>
                </c:pt>
                <c:pt idx="908">
                  <c:v>41647</c:v>
                </c:pt>
                <c:pt idx="909">
                  <c:v>41646</c:v>
                </c:pt>
                <c:pt idx="910">
                  <c:v>41645</c:v>
                </c:pt>
                <c:pt idx="911">
                  <c:v>41642</c:v>
                </c:pt>
                <c:pt idx="912">
                  <c:v>41641</c:v>
                </c:pt>
                <c:pt idx="913">
                  <c:v>41639</c:v>
                </c:pt>
                <c:pt idx="914">
                  <c:v>41638</c:v>
                </c:pt>
                <c:pt idx="915">
                  <c:v>41635</c:v>
                </c:pt>
                <c:pt idx="916">
                  <c:v>41634</c:v>
                </c:pt>
                <c:pt idx="917">
                  <c:v>41632</c:v>
                </c:pt>
                <c:pt idx="918">
                  <c:v>41631</c:v>
                </c:pt>
                <c:pt idx="919">
                  <c:v>41628</c:v>
                </c:pt>
                <c:pt idx="920">
                  <c:v>41627</c:v>
                </c:pt>
                <c:pt idx="921">
                  <c:v>41626</c:v>
                </c:pt>
                <c:pt idx="922">
                  <c:v>41625</c:v>
                </c:pt>
                <c:pt idx="923">
                  <c:v>41624</c:v>
                </c:pt>
                <c:pt idx="924">
                  <c:v>41621</c:v>
                </c:pt>
                <c:pt idx="925">
                  <c:v>41620</c:v>
                </c:pt>
                <c:pt idx="926">
                  <c:v>41619</c:v>
                </c:pt>
                <c:pt idx="927">
                  <c:v>41618</c:v>
                </c:pt>
                <c:pt idx="928">
                  <c:v>41617</c:v>
                </c:pt>
                <c:pt idx="929">
                  <c:v>41614</c:v>
                </c:pt>
                <c:pt idx="930">
                  <c:v>41613</c:v>
                </c:pt>
                <c:pt idx="931">
                  <c:v>41612</c:v>
                </c:pt>
                <c:pt idx="932">
                  <c:v>41611</c:v>
                </c:pt>
                <c:pt idx="933">
                  <c:v>41610</c:v>
                </c:pt>
                <c:pt idx="934">
                  <c:v>41608</c:v>
                </c:pt>
                <c:pt idx="935">
                  <c:v>41607</c:v>
                </c:pt>
                <c:pt idx="936">
                  <c:v>41606</c:v>
                </c:pt>
                <c:pt idx="937">
                  <c:v>41605</c:v>
                </c:pt>
                <c:pt idx="938">
                  <c:v>41604</c:v>
                </c:pt>
                <c:pt idx="939">
                  <c:v>41603</c:v>
                </c:pt>
                <c:pt idx="940">
                  <c:v>41600</c:v>
                </c:pt>
                <c:pt idx="941">
                  <c:v>41599</c:v>
                </c:pt>
                <c:pt idx="942">
                  <c:v>41598</c:v>
                </c:pt>
                <c:pt idx="943">
                  <c:v>41597</c:v>
                </c:pt>
                <c:pt idx="944">
                  <c:v>41596</c:v>
                </c:pt>
                <c:pt idx="945">
                  <c:v>41593</c:v>
                </c:pt>
                <c:pt idx="946">
                  <c:v>41592</c:v>
                </c:pt>
                <c:pt idx="947">
                  <c:v>41591</c:v>
                </c:pt>
                <c:pt idx="948">
                  <c:v>41590</c:v>
                </c:pt>
                <c:pt idx="949">
                  <c:v>41589</c:v>
                </c:pt>
                <c:pt idx="950">
                  <c:v>41586</c:v>
                </c:pt>
                <c:pt idx="951">
                  <c:v>41585</c:v>
                </c:pt>
                <c:pt idx="952">
                  <c:v>41584</c:v>
                </c:pt>
                <c:pt idx="953">
                  <c:v>41583</c:v>
                </c:pt>
                <c:pt idx="954">
                  <c:v>41582</c:v>
                </c:pt>
                <c:pt idx="955">
                  <c:v>41579</c:v>
                </c:pt>
                <c:pt idx="956">
                  <c:v>41578</c:v>
                </c:pt>
                <c:pt idx="957">
                  <c:v>41577</c:v>
                </c:pt>
                <c:pt idx="958">
                  <c:v>41576</c:v>
                </c:pt>
                <c:pt idx="959">
                  <c:v>41575</c:v>
                </c:pt>
                <c:pt idx="960">
                  <c:v>41572</c:v>
                </c:pt>
                <c:pt idx="961">
                  <c:v>41571</c:v>
                </c:pt>
                <c:pt idx="962">
                  <c:v>41570</c:v>
                </c:pt>
                <c:pt idx="963">
                  <c:v>41569</c:v>
                </c:pt>
                <c:pt idx="964">
                  <c:v>41568</c:v>
                </c:pt>
                <c:pt idx="965">
                  <c:v>41565</c:v>
                </c:pt>
                <c:pt idx="966">
                  <c:v>41564</c:v>
                </c:pt>
                <c:pt idx="967">
                  <c:v>41563</c:v>
                </c:pt>
                <c:pt idx="968">
                  <c:v>41562</c:v>
                </c:pt>
                <c:pt idx="969">
                  <c:v>41561</c:v>
                </c:pt>
                <c:pt idx="970">
                  <c:v>41558</c:v>
                </c:pt>
                <c:pt idx="971">
                  <c:v>41557</c:v>
                </c:pt>
                <c:pt idx="972">
                  <c:v>41556</c:v>
                </c:pt>
                <c:pt idx="973">
                  <c:v>41555</c:v>
                </c:pt>
                <c:pt idx="974">
                  <c:v>41554</c:v>
                </c:pt>
                <c:pt idx="975">
                  <c:v>41551</c:v>
                </c:pt>
                <c:pt idx="976">
                  <c:v>41550</c:v>
                </c:pt>
                <c:pt idx="977">
                  <c:v>41549</c:v>
                </c:pt>
                <c:pt idx="978">
                  <c:v>41548</c:v>
                </c:pt>
                <c:pt idx="979">
                  <c:v>41547</c:v>
                </c:pt>
                <c:pt idx="980">
                  <c:v>41544</c:v>
                </c:pt>
                <c:pt idx="981">
                  <c:v>41543</c:v>
                </c:pt>
                <c:pt idx="982">
                  <c:v>41542</c:v>
                </c:pt>
                <c:pt idx="983">
                  <c:v>41541</c:v>
                </c:pt>
                <c:pt idx="984">
                  <c:v>41540</c:v>
                </c:pt>
                <c:pt idx="985">
                  <c:v>41537</c:v>
                </c:pt>
                <c:pt idx="986">
                  <c:v>41536</c:v>
                </c:pt>
                <c:pt idx="987">
                  <c:v>41535</c:v>
                </c:pt>
                <c:pt idx="988">
                  <c:v>41534</c:v>
                </c:pt>
                <c:pt idx="989">
                  <c:v>41533</c:v>
                </c:pt>
                <c:pt idx="990">
                  <c:v>41530</c:v>
                </c:pt>
                <c:pt idx="991">
                  <c:v>41529</c:v>
                </c:pt>
                <c:pt idx="992">
                  <c:v>41528</c:v>
                </c:pt>
                <c:pt idx="993">
                  <c:v>41527</c:v>
                </c:pt>
                <c:pt idx="994">
                  <c:v>41526</c:v>
                </c:pt>
                <c:pt idx="995">
                  <c:v>41523</c:v>
                </c:pt>
                <c:pt idx="996">
                  <c:v>41522</c:v>
                </c:pt>
                <c:pt idx="997">
                  <c:v>41521</c:v>
                </c:pt>
                <c:pt idx="998">
                  <c:v>41520</c:v>
                </c:pt>
                <c:pt idx="999">
                  <c:v>41519</c:v>
                </c:pt>
                <c:pt idx="1000">
                  <c:v>41517</c:v>
                </c:pt>
                <c:pt idx="1001">
                  <c:v>41516</c:v>
                </c:pt>
                <c:pt idx="1002">
                  <c:v>41515</c:v>
                </c:pt>
                <c:pt idx="1003">
                  <c:v>41514</c:v>
                </c:pt>
                <c:pt idx="1004">
                  <c:v>41513</c:v>
                </c:pt>
                <c:pt idx="1005">
                  <c:v>41512</c:v>
                </c:pt>
                <c:pt idx="1006">
                  <c:v>41509</c:v>
                </c:pt>
                <c:pt idx="1007">
                  <c:v>41508</c:v>
                </c:pt>
                <c:pt idx="1008">
                  <c:v>41507</c:v>
                </c:pt>
                <c:pt idx="1009">
                  <c:v>41506</c:v>
                </c:pt>
                <c:pt idx="1010">
                  <c:v>41505</c:v>
                </c:pt>
                <c:pt idx="1011">
                  <c:v>41502</c:v>
                </c:pt>
                <c:pt idx="1012">
                  <c:v>41501</c:v>
                </c:pt>
                <c:pt idx="1013">
                  <c:v>41500</c:v>
                </c:pt>
                <c:pt idx="1014">
                  <c:v>41499</c:v>
                </c:pt>
                <c:pt idx="1015">
                  <c:v>41498</c:v>
                </c:pt>
                <c:pt idx="1016">
                  <c:v>41495</c:v>
                </c:pt>
                <c:pt idx="1017">
                  <c:v>41494</c:v>
                </c:pt>
                <c:pt idx="1018">
                  <c:v>41493</c:v>
                </c:pt>
                <c:pt idx="1019">
                  <c:v>41492</c:v>
                </c:pt>
                <c:pt idx="1020">
                  <c:v>41491</c:v>
                </c:pt>
                <c:pt idx="1021">
                  <c:v>41488</c:v>
                </c:pt>
                <c:pt idx="1022">
                  <c:v>41487</c:v>
                </c:pt>
                <c:pt idx="1023">
                  <c:v>41486</c:v>
                </c:pt>
                <c:pt idx="1024">
                  <c:v>41485</c:v>
                </c:pt>
                <c:pt idx="1025">
                  <c:v>41484</c:v>
                </c:pt>
                <c:pt idx="1026">
                  <c:v>41481</c:v>
                </c:pt>
                <c:pt idx="1027">
                  <c:v>41480</c:v>
                </c:pt>
                <c:pt idx="1028">
                  <c:v>41479</c:v>
                </c:pt>
                <c:pt idx="1029">
                  <c:v>41478</c:v>
                </c:pt>
                <c:pt idx="1030">
                  <c:v>41477</c:v>
                </c:pt>
                <c:pt idx="1031">
                  <c:v>41474</c:v>
                </c:pt>
                <c:pt idx="1032">
                  <c:v>41473</c:v>
                </c:pt>
                <c:pt idx="1033">
                  <c:v>41472</c:v>
                </c:pt>
                <c:pt idx="1034">
                  <c:v>41471</c:v>
                </c:pt>
                <c:pt idx="1035">
                  <c:v>41470</c:v>
                </c:pt>
                <c:pt idx="1036">
                  <c:v>41467</c:v>
                </c:pt>
                <c:pt idx="1037">
                  <c:v>41466</c:v>
                </c:pt>
                <c:pt idx="1038">
                  <c:v>41465</c:v>
                </c:pt>
                <c:pt idx="1039">
                  <c:v>41464</c:v>
                </c:pt>
                <c:pt idx="1040">
                  <c:v>41463</c:v>
                </c:pt>
                <c:pt idx="1041">
                  <c:v>41460</c:v>
                </c:pt>
                <c:pt idx="1042">
                  <c:v>41459</c:v>
                </c:pt>
                <c:pt idx="1043">
                  <c:v>41458</c:v>
                </c:pt>
                <c:pt idx="1044">
                  <c:v>41457</c:v>
                </c:pt>
                <c:pt idx="1045">
                  <c:v>41456</c:v>
                </c:pt>
                <c:pt idx="1046">
                  <c:v>41455</c:v>
                </c:pt>
                <c:pt idx="1047">
                  <c:v>41453</c:v>
                </c:pt>
                <c:pt idx="1048">
                  <c:v>41452</c:v>
                </c:pt>
                <c:pt idx="1049">
                  <c:v>41451</c:v>
                </c:pt>
                <c:pt idx="1050">
                  <c:v>41450</c:v>
                </c:pt>
                <c:pt idx="1051">
                  <c:v>41449</c:v>
                </c:pt>
                <c:pt idx="1052">
                  <c:v>41446</c:v>
                </c:pt>
                <c:pt idx="1053">
                  <c:v>41445</c:v>
                </c:pt>
                <c:pt idx="1054">
                  <c:v>41444</c:v>
                </c:pt>
                <c:pt idx="1055">
                  <c:v>41443</c:v>
                </c:pt>
                <c:pt idx="1056">
                  <c:v>41442</c:v>
                </c:pt>
                <c:pt idx="1057">
                  <c:v>41439</c:v>
                </c:pt>
                <c:pt idx="1058">
                  <c:v>41438</c:v>
                </c:pt>
                <c:pt idx="1059">
                  <c:v>41437</c:v>
                </c:pt>
                <c:pt idx="1060">
                  <c:v>41436</c:v>
                </c:pt>
                <c:pt idx="1061">
                  <c:v>41435</c:v>
                </c:pt>
                <c:pt idx="1062">
                  <c:v>41432</c:v>
                </c:pt>
                <c:pt idx="1063">
                  <c:v>41431</c:v>
                </c:pt>
                <c:pt idx="1064">
                  <c:v>41430</c:v>
                </c:pt>
                <c:pt idx="1065">
                  <c:v>41429</c:v>
                </c:pt>
                <c:pt idx="1066">
                  <c:v>41428</c:v>
                </c:pt>
                <c:pt idx="1067">
                  <c:v>41425</c:v>
                </c:pt>
                <c:pt idx="1068">
                  <c:v>41424</c:v>
                </c:pt>
                <c:pt idx="1069">
                  <c:v>41423</c:v>
                </c:pt>
                <c:pt idx="1070">
                  <c:v>41422</c:v>
                </c:pt>
                <c:pt idx="1071">
                  <c:v>41421</c:v>
                </c:pt>
                <c:pt idx="1072">
                  <c:v>41418</c:v>
                </c:pt>
                <c:pt idx="1073">
                  <c:v>41417</c:v>
                </c:pt>
                <c:pt idx="1074">
                  <c:v>41416</c:v>
                </c:pt>
                <c:pt idx="1075">
                  <c:v>41415</c:v>
                </c:pt>
                <c:pt idx="1076">
                  <c:v>41414</c:v>
                </c:pt>
                <c:pt idx="1077">
                  <c:v>41411</c:v>
                </c:pt>
                <c:pt idx="1078">
                  <c:v>41410</c:v>
                </c:pt>
                <c:pt idx="1079">
                  <c:v>41409</c:v>
                </c:pt>
                <c:pt idx="1080">
                  <c:v>41408</c:v>
                </c:pt>
                <c:pt idx="1081">
                  <c:v>41407</c:v>
                </c:pt>
                <c:pt idx="1082">
                  <c:v>41404</c:v>
                </c:pt>
                <c:pt idx="1083">
                  <c:v>41403</c:v>
                </c:pt>
                <c:pt idx="1084">
                  <c:v>41402</c:v>
                </c:pt>
                <c:pt idx="1085">
                  <c:v>41401</c:v>
                </c:pt>
                <c:pt idx="1086">
                  <c:v>41400</c:v>
                </c:pt>
                <c:pt idx="1087">
                  <c:v>41397</c:v>
                </c:pt>
                <c:pt idx="1088">
                  <c:v>41396</c:v>
                </c:pt>
                <c:pt idx="1089">
                  <c:v>41395</c:v>
                </c:pt>
                <c:pt idx="1090">
                  <c:v>41394</c:v>
                </c:pt>
                <c:pt idx="1091">
                  <c:v>41393</c:v>
                </c:pt>
                <c:pt idx="1092">
                  <c:v>41390</c:v>
                </c:pt>
                <c:pt idx="1093">
                  <c:v>41389</c:v>
                </c:pt>
                <c:pt idx="1094">
                  <c:v>41388</c:v>
                </c:pt>
                <c:pt idx="1095">
                  <c:v>41387</c:v>
                </c:pt>
                <c:pt idx="1096">
                  <c:v>41386</c:v>
                </c:pt>
                <c:pt idx="1097">
                  <c:v>41383</c:v>
                </c:pt>
                <c:pt idx="1098">
                  <c:v>41382</c:v>
                </c:pt>
                <c:pt idx="1099">
                  <c:v>41381</c:v>
                </c:pt>
                <c:pt idx="1100">
                  <c:v>41380</c:v>
                </c:pt>
                <c:pt idx="1101">
                  <c:v>41379</c:v>
                </c:pt>
                <c:pt idx="1102">
                  <c:v>41376</c:v>
                </c:pt>
                <c:pt idx="1103">
                  <c:v>41375</c:v>
                </c:pt>
                <c:pt idx="1104">
                  <c:v>41374</c:v>
                </c:pt>
                <c:pt idx="1105">
                  <c:v>41373</c:v>
                </c:pt>
                <c:pt idx="1106">
                  <c:v>41372</c:v>
                </c:pt>
                <c:pt idx="1107">
                  <c:v>41369</c:v>
                </c:pt>
                <c:pt idx="1108">
                  <c:v>41368</c:v>
                </c:pt>
                <c:pt idx="1109">
                  <c:v>41367</c:v>
                </c:pt>
                <c:pt idx="1110">
                  <c:v>41366</c:v>
                </c:pt>
                <c:pt idx="1111">
                  <c:v>41365</c:v>
                </c:pt>
                <c:pt idx="1112">
                  <c:v>41364</c:v>
                </c:pt>
                <c:pt idx="1113">
                  <c:v>41361</c:v>
                </c:pt>
                <c:pt idx="1114">
                  <c:v>41360</c:v>
                </c:pt>
                <c:pt idx="1115">
                  <c:v>41359</c:v>
                </c:pt>
                <c:pt idx="1116">
                  <c:v>41358</c:v>
                </c:pt>
                <c:pt idx="1117">
                  <c:v>41355</c:v>
                </c:pt>
                <c:pt idx="1118">
                  <c:v>41354</c:v>
                </c:pt>
                <c:pt idx="1119">
                  <c:v>41353</c:v>
                </c:pt>
                <c:pt idx="1120">
                  <c:v>41352</c:v>
                </c:pt>
                <c:pt idx="1121">
                  <c:v>41351</c:v>
                </c:pt>
                <c:pt idx="1122">
                  <c:v>41348</c:v>
                </c:pt>
                <c:pt idx="1123">
                  <c:v>41347</c:v>
                </c:pt>
                <c:pt idx="1124">
                  <c:v>41346</c:v>
                </c:pt>
                <c:pt idx="1125">
                  <c:v>41345</c:v>
                </c:pt>
                <c:pt idx="1126">
                  <c:v>41344</c:v>
                </c:pt>
                <c:pt idx="1127">
                  <c:v>41341</c:v>
                </c:pt>
                <c:pt idx="1128">
                  <c:v>41340</c:v>
                </c:pt>
                <c:pt idx="1129">
                  <c:v>41339</c:v>
                </c:pt>
                <c:pt idx="1130">
                  <c:v>41338</c:v>
                </c:pt>
                <c:pt idx="1131">
                  <c:v>41337</c:v>
                </c:pt>
                <c:pt idx="1132">
                  <c:v>41334</c:v>
                </c:pt>
                <c:pt idx="1133">
                  <c:v>41333</c:v>
                </c:pt>
                <c:pt idx="1134">
                  <c:v>41332</c:v>
                </c:pt>
                <c:pt idx="1135">
                  <c:v>41331</c:v>
                </c:pt>
                <c:pt idx="1136">
                  <c:v>41330</c:v>
                </c:pt>
                <c:pt idx="1137">
                  <c:v>41327</c:v>
                </c:pt>
                <c:pt idx="1138">
                  <c:v>41326</c:v>
                </c:pt>
                <c:pt idx="1139">
                  <c:v>41325</c:v>
                </c:pt>
                <c:pt idx="1140">
                  <c:v>41324</c:v>
                </c:pt>
                <c:pt idx="1141">
                  <c:v>41323</c:v>
                </c:pt>
                <c:pt idx="1142">
                  <c:v>41320</c:v>
                </c:pt>
                <c:pt idx="1143">
                  <c:v>41319</c:v>
                </c:pt>
                <c:pt idx="1144">
                  <c:v>41318</c:v>
                </c:pt>
                <c:pt idx="1145">
                  <c:v>41317</c:v>
                </c:pt>
                <c:pt idx="1146">
                  <c:v>41316</c:v>
                </c:pt>
                <c:pt idx="1147">
                  <c:v>41313</c:v>
                </c:pt>
                <c:pt idx="1148">
                  <c:v>41312</c:v>
                </c:pt>
                <c:pt idx="1149">
                  <c:v>41311</c:v>
                </c:pt>
                <c:pt idx="1150">
                  <c:v>41310</c:v>
                </c:pt>
                <c:pt idx="1151">
                  <c:v>41309</c:v>
                </c:pt>
                <c:pt idx="1152">
                  <c:v>41306</c:v>
                </c:pt>
                <c:pt idx="1153">
                  <c:v>41305</c:v>
                </c:pt>
                <c:pt idx="1154">
                  <c:v>41304</c:v>
                </c:pt>
                <c:pt idx="1155">
                  <c:v>41303</c:v>
                </c:pt>
                <c:pt idx="1156">
                  <c:v>41302</c:v>
                </c:pt>
                <c:pt idx="1157">
                  <c:v>41299</c:v>
                </c:pt>
                <c:pt idx="1158">
                  <c:v>41298</c:v>
                </c:pt>
                <c:pt idx="1159">
                  <c:v>41297</c:v>
                </c:pt>
                <c:pt idx="1160">
                  <c:v>41296</c:v>
                </c:pt>
                <c:pt idx="1161">
                  <c:v>41295</c:v>
                </c:pt>
                <c:pt idx="1162">
                  <c:v>41292</c:v>
                </c:pt>
                <c:pt idx="1163">
                  <c:v>41291</c:v>
                </c:pt>
                <c:pt idx="1164">
                  <c:v>41290</c:v>
                </c:pt>
                <c:pt idx="1165">
                  <c:v>41289</c:v>
                </c:pt>
                <c:pt idx="1166">
                  <c:v>41288</c:v>
                </c:pt>
                <c:pt idx="1167">
                  <c:v>41285</c:v>
                </c:pt>
                <c:pt idx="1168">
                  <c:v>41284</c:v>
                </c:pt>
                <c:pt idx="1169">
                  <c:v>41283</c:v>
                </c:pt>
                <c:pt idx="1170">
                  <c:v>41282</c:v>
                </c:pt>
                <c:pt idx="1171">
                  <c:v>41281</c:v>
                </c:pt>
                <c:pt idx="1172">
                  <c:v>41278</c:v>
                </c:pt>
                <c:pt idx="1173">
                  <c:v>41277</c:v>
                </c:pt>
                <c:pt idx="1174">
                  <c:v>41276</c:v>
                </c:pt>
                <c:pt idx="1175">
                  <c:v>41274</c:v>
                </c:pt>
                <c:pt idx="1176">
                  <c:v>41271</c:v>
                </c:pt>
                <c:pt idx="1177">
                  <c:v>41270</c:v>
                </c:pt>
                <c:pt idx="1178">
                  <c:v>41269</c:v>
                </c:pt>
                <c:pt idx="1179">
                  <c:v>41267</c:v>
                </c:pt>
                <c:pt idx="1180">
                  <c:v>41264</c:v>
                </c:pt>
                <c:pt idx="1181">
                  <c:v>41263</c:v>
                </c:pt>
                <c:pt idx="1182">
                  <c:v>41262</c:v>
                </c:pt>
                <c:pt idx="1183">
                  <c:v>41261</c:v>
                </c:pt>
                <c:pt idx="1184">
                  <c:v>41260</c:v>
                </c:pt>
                <c:pt idx="1185">
                  <c:v>41257</c:v>
                </c:pt>
                <c:pt idx="1186">
                  <c:v>41256</c:v>
                </c:pt>
                <c:pt idx="1187">
                  <c:v>41255</c:v>
                </c:pt>
                <c:pt idx="1188">
                  <c:v>41254</c:v>
                </c:pt>
                <c:pt idx="1189">
                  <c:v>41253</c:v>
                </c:pt>
                <c:pt idx="1190">
                  <c:v>41250</c:v>
                </c:pt>
                <c:pt idx="1191">
                  <c:v>41249</c:v>
                </c:pt>
                <c:pt idx="1192">
                  <c:v>41248</c:v>
                </c:pt>
                <c:pt idx="1193">
                  <c:v>41247</c:v>
                </c:pt>
                <c:pt idx="1194">
                  <c:v>41246</c:v>
                </c:pt>
                <c:pt idx="1195">
                  <c:v>41243</c:v>
                </c:pt>
                <c:pt idx="1196">
                  <c:v>41242</c:v>
                </c:pt>
                <c:pt idx="1197">
                  <c:v>41241</c:v>
                </c:pt>
                <c:pt idx="1198">
                  <c:v>41240</c:v>
                </c:pt>
                <c:pt idx="1199">
                  <c:v>41239</c:v>
                </c:pt>
                <c:pt idx="1200">
                  <c:v>41236</c:v>
                </c:pt>
                <c:pt idx="1201">
                  <c:v>41235</c:v>
                </c:pt>
                <c:pt idx="1202">
                  <c:v>41234</c:v>
                </c:pt>
                <c:pt idx="1203">
                  <c:v>41233</c:v>
                </c:pt>
                <c:pt idx="1204">
                  <c:v>41232</c:v>
                </c:pt>
                <c:pt idx="1205">
                  <c:v>41229</c:v>
                </c:pt>
                <c:pt idx="1206">
                  <c:v>41228</c:v>
                </c:pt>
                <c:pt idx="1207">
                  <c:v>41227</c:v>
                </c:pt>
                <c:pt idx="1208">
                  <c:v>41226</c:v>
                </c:pt>
                <c:pt idx="1209">
                  <c:v>41225</c:v>
                </c:pt>
                <c:pt idx="1210">
                  <c:v>41222</c:v>
                </c:pt>
                <c:pt idx="1211">
                  <c:v>41221</c:v>
                </c:pt>
                <c:pt idx="1212">
                  <c:v>41220</c:v>
                </c:pt>
                <c:pt idx="1213">
                  <c:v>41219</c:v>
                </c:pt>
                <c:pt idx="1214">
                  <c:v>41218</c:v>
                </c:pt>
                <c:pt idx="1215">
                  <c:v>41215</c:v>
                </c:pt>
                <c:pt idx="1216">
                  <c:v>41214</c:v>
                </c:pt>
                <c:pt idx="1217">
                  <c:v>41213</c:v>
                </c:pt>
                <c:pt idx="1218">
                  <c:v>41211</c:v>
                </c:pt>
                <c:pt idx="1219">
                  <c:v>41208</c:v>
                </c:pt>
                <c:pt idx="1220">
                  <c:v>41207</c:v>
                </c:pt>
                <c:pt idx="1221">
                  <c:v>41206</c:v>
                </c:pt>
                <c:pt idx="1222">
                  <c:v>41205</c:v>
                </c:pt>
                <c:pt idx="1223">
                  <c:v>41204</c:v>
                </c:pt>
                <c:pt idx="1224">
                  <c:v>41201</c:v>
                </c:pt>
                <c:pt idx="1225">
                  <c:v>41200</c:v>
                </c:pt>
                <c:pt idx="1226">
                  <c:v>41199</c:v>
                </c:pt>
                <c:pt idx="1227">
                  <c:v>41198</c:v>
                </c:pt>
                <c:pt idx="1228">
                  <c:v>41197</c:v>
                </c:pt>
                <c:pt idx="1229">
                  <c:v>41194</c:v>
                </c:pt>
                <c:pt idx="1230">
                  <c:v>41193</c:v>
                </c:pt>
                <c:pt idx="1231">
                  <c:v>41192</c:v>
                </c:pt>
                <c:pt idx="1232">
                  <c:v>41191</c:v>
                </c:pt>
                <c:pt idx="1233">
                  <c:v>41190</c:v>
                </c:pt>
                <c:pt idx="1234">
                  <c:v>41187</c:v>
                </c:pt>
                <c:pt idx="1235">
                  <c:v>41186</c:v>
                </c:pt>
                <c:pt idx="1236">
                  <c:v>41185</c:v>
                </c:pt>
                <c:pt idx="1237">
                  <c:v>41184</c:v>
                </c:pt>
                <c:pt idx="1238">
                  <c:v>41183</c:v>
                </c:pt>
                <c:pt idx="1239">
                  <c:v>41182</c:v>
                </c:pt>
                <c:pt idx="1240">
                  <c:v>41180</c:v>
                </c:pt>
                <c:pt idx="1241">
                  <c:v>41179</c:v>
                </c:pt>
                <c:pt idx="1242">
                  <c:v>41178</c:v>
                </c:pt>
                <c:pt idx="1243">
                  <c:v>41177</c:v>
                </c:pt>
                <c:pt idx="1244">
                  <c:v>41176</c:v>
                </c:pt>
                <c:pt idx="1245">
                  <c:v>41173</c:v>
                </c:pt>
                <c:pt idx="1246">
                  <c:v>41172</c:v>
                </c:pt>
                <c:pt idx="1247">
                  <c:v>41171</c:v>
                </c:pt>
                <c:pt idx="1248">
                  <c:v>41170</c:v>
                </c:pt>
                <c:pt idx="1249">
                  <c:v>41169</c:v>
                </c:pt>
                <c:pt idx="1250">
                  <c:v>41166</c:v>
                </c:pt>
                <c:pt idx="1251">
                  <c:v>41165</c:v>
                </c:pt>
                <c:pt idx="1252">
                  <c:v>41164</c:v>
                </c:pt>
                <c:pt idx="1253">
                  <c:v>41163</c:v>
                </c:pt>
                <c:pt idx="1254">
                  <c:v>41162</c:v>
                </c:pt>
                <c:pt idx="1255">
                  <c:v>41159</c:v>
                </c:pt>
                <c:pt idx="1256">
                  <c:v>41158</c:v>
                </c:pt>
                <c:pt idx="1257">
                  <c:v>41157</c:v>
                </c:pt>
                <c:pt idx="1258">
                  <c:v>41156</c:v>
                </c:pt>
                <c:pt idx="1259">
                  <c:v>41155</c:v>
                </c:pt>
                <c:pt idx="1260">
                  <c:v>41152</c:v>
                </c:pt>
                <c:pt idx="1261">
                  <c:v>41151</c:v>
                </c:pt>
                <c:pt idx="1262">
                  <c:v>41150</c:v>
                </c:pt>
                <c:pt idx="1263">
                  <c:v>41149</c:v>
                </c:pt>
                <c:pt idx="1264">
                  <c:v>41148</c:v>
                </c:pt>
                <c:pt idx="1265">
                  <c:v>41145</c:v>
                </c:pt>
                <c:pt idx="1266">
                  <c:v>41144</c:v>
                </c:pt>
                <c:pt idx="1267">
                  <c:v>41143</c:v>
                </c:pt>
                <c:pt idx="1268">
                  <c:v>41142</c:v>
                </c:pt>
                <c:pt idx="1269">
                  <c:v>41141</c:v>
                </c:pt>
                <c:pt idx="1270">
                  <c:v>41138</c:v>
                </c:pt>
                <c:pt idx="1271">
                  <c:v>41137</c:v>
                </c:pt>
                <c:pt idx="1272">
                  <c:v>41136</c:v>
                </c:pt>
                <c:pt idx="1273">
                  <c:v>41135</c:v>
                </c:pt>
                <c:pt idx="1274">
                  <c:v>41134</c:v>
                </c:pt>
                <c:pt idx="1275">
                  <c:v>41131</c:v>
                </c:pt>
                <c:pt idx="1276">
                  <c:v>41130</c:v>
                </c:pt>
                <c:pt idx="1277">
                  <c:v>41129</c:v>
                </c:pt>
                <c:pt idx="1278">
                  <c:v>41128</c:v>
                </c:pt>
                <c:pt idx="1279">
                  <c:v>41127</c:v>
                </c:pt>
                <c:pt idx="1280">
                  <c:v>41124</c:v>
                </c:pt>
                <c:pt idx="1281">
                  <c:v>41123</c:v>
                </c:pt>
                <c:pt idx="1282">
                  <c:v>41122</c:v>
                </c:pt>
                <c:pt idx="1283">
                  <c:v>41121</c:v>
                </c:pt>
                <c:pt idx="1284">
                  <c:v>41120</c:v>
                </c:pt>
                <c:pt idx="1285">
                  <c:v>41117</c:v>
                </c:pt>
                <c:pt idx="1286">
                  <c:v>41116</c:v>
                </c:pt>
                <c:pt idx="1287">
                  <c:v>41115</c:v>
                </c:pt>
                <c:pt idx="1288">
                  <c:v>41114</c:v>
                </c:pt>
                <c:pt idx="1289">
                  <c:v>41113</c:v>
                </c:pt>
                <c:pt idx="1290">
                  <c:v>41110</c:v>
                </c:pt>
                <c:pt idx="1291">
                  <c:v>41109</c:v>
                </c:pt>
                <c:pt idx="1292">
                  <c:v>41108</c:v>
                </c:pt>
                <c:pt idx="1293">
                  <c:v>41107</c:v>
                </c:pt>
                <c:pt idx="1294">
                  <c:v>41106</c:v>
                </c:pt>
                <c:pt idx="1295">
                  <c:v>41103</c:v>
                </c:pt>
                <c:pt idx="1296">
                  <c:v>41102</c:v>
                </c:pt>
                <c:pt idx="1297">
                  <c:v>41101</c:v>
                </c:pt>
                <c:pt idx="1298">
                  <c:v>41100</c:v>
                </c:pt>
                <c:pt idx="1299">
                  <c:v>41099</c:v>
                </c:pt>
                <c:pt idx="1300">
                  <c:v>41096</c:v>
                </c:pt>
                <c:pt idx="1301">
                  <c:v>41095</c:v>
                </c:pt>
                <c:pt idx="1302">
                  <c:v>41094</c:v>
                </c:pt>
                <c:pt idx="1303">
                  <c:v>41093</c:v>
                </c:pt>
                <c:pt idx="1304">
                  <c:v>41092</c:v>
                </c:pt>
                <c:pt idx="1305">
                  <c:v>41090</c:v>
                </c:pt>
                <c:pt idx="1306">
                  <c:v>41089</c:v>
                </c:pt>
                <c:pt idx="1307">
                  <c:v>41088</c:v>
                </c:pt>
                <c:pt idx="1308">
                  <c:v>41087</c:v>
                </c:pt>
                <c:pt idx="1309">
                  <c:v>41086</c:v>
                </c:pt>
                <c:pt idx="1310">
                  <c:v>41085</c:v>
                </c:pt>
                <c:pt idx="1311">
                  <c:v>41082</c:v>
                </c:pt>
                <c:pt idx="1312">
                  <c:v>41081</c:v>
                </c:pt>
                <c:pt idx="1313">
                  <c:v>41080</c:v>
                </c:pt>
                <c:pt idx="1314">
                  <c:v>41079</c:v>
                </c:pt>
                <c:pt idx="1315">
                  <c:v>41078</c:v>
                </c:pt>
                <c:pt idx="1316">
                  <c:v>41075</c:v>
                </c:pt>
                <c:pt idx="1317">
                  <c:v>41074</c:v>
                </c:pt>
                <c:pt idx="1318">
                  <c:v>41073</c:v>
                </c:pt>
                <c:pt idx="1319">
                  <c:v>41072</c:v>
                </c:pt>
                <c:pt idx="1320">
                  <c:v>41071</c:v>
                </c:pt>
                <c:pt idx="1321">
                  <c:v>41068</c:v>
                </c:pt>
                <c:pt idx="1322">
                  <c:v>41067</c:v>
                </c:pt>
                <c:pt idx="1323">
                  <c:v>41066</c:v>
                </c:pt>
                <c:pt idx="1324">
                  <c:v>41065</c:v>
                </c:pt>
                <c:pt idx="1325">
                  <c:v>41064</c:v>
                </c:pt>
                <c:pt idx="1326">
                  <c:v>41061</c:v>
                </c:pt>
                <c:pt idx="1327">
                  <c:v>41060</c:v>
                </c:pt>
                <c:pt idx="1328">
                  <c:v>41059</c:v>
                </c:pt>
                <c:pt idx="1329">
                  <c:v>41058</c:v>
                </c:pt>
                <c:pt idx="1330">
                  <c:v>41057</c:v>
                </c:pt>
                <c:pt idx="1331">
                  <c:v>41054</c:v>
                </c:pt>
                <c:pt idx="1332">
                  <c:v>41053</c:v>
                </c:pt>
                <c:pt idx="1333">
                  <c:v>41052</c:v>
                </c:pt>
                <c:pt idx="1334">
                  <c:v>41051</c:v>
                </c:pt>
                <c:pt idx="1335">
                  <c:v>41050</c:v>
                </c:pt>
                <c:pt idx="1336">
                  <c:v>41047</c:v>
                </c:pt>
                <c:pt idx="1337">
                  <c:v>41046</c:v>
                </c:pt>
                <c:pt idx="1338">
                  <c:v>41045</c:v>
                </c:pt>
                <c:pt idx="1339">
                  <c:v>41044</c:v>
                </c:pt>
                <c:pt idx="1340">
                  <c:v>41043</c:v>
                </c:pt>
                <c:pt idx="1341">
                  <c:v>41040</c:v>
                </c:pt>
                <c:pt idx="1342">
                  <c:v>41039</c:v>
                </c:pt>
                <c:pt idx="1343">
                  <c:v>41038</c:v>
                </c:pt>
                <c:pt idx="1344">
                  <c:v>41037</c:v>
                </c:pt>
                <c:pt idx="1345">
                  <c:v>41036</c:v>
                </c:pt>
                <c:pt idx="1346">
                  <c:v>41033</c:v>
                </c:pt>
                <c:pt idx="1347">
                  <c:v>41032</c:v>
                </c:pt>
                <c:pt idx="1348">
                  <c:v>41031</c:v>
                </c:pt>
                <c:pt idx="1349">
                  <c:v>41030</c:v>
                </c:pt>
                <c:pt idx="1350">
                  <c:v>41029</c:v>
                </c:pt>
                <c:pt idx="1351">
                  <c:v>41026</c:v>
                </c:pt>
                <c:pt idx="1352">
                  <c:v>41025</c:v>
                </c:pt>
                <c:pt idx="1353">
                  <c:v>41024</c:v>
                </c:pt>
                <c:pt idx="1354">
                  <c:v>41023</c:v>
                </c:pt>
                <c:pt idx="1355">
                  <c:v>41022</c:v>
                </c:pt>
                <c:pt idx="1356">
                  <c:v>41019</c:v>
                </c:pt>
                <c:pt idx="1357">
                  <c:v>41018</c:v>
                </c:pt>
                <c:pt idx="1358">
                  <c:v>41017</c:v>
                </c:pt>
                <c:pt idx="1359">
                  <c:v>41016</c:v>
                </c:pt>
                <c:pt idx="1360">
                  <c:v>41015</c:v>
                </c:pt>
                <c:pt idx="1361">
                  <c:v>41012</c:v>
                </c:pt>
                <c:pt idx="1362">
                  <c:v>41011</c:v>
                </c:pt>
                <c:pt idx="1363">
                  <c:v>41010</c:v>
                </c:pt>
                <c:pt idx="1364">
                  <c:v>41009</c:v>
                </c:pt>
                <c:pt idx="1365">
                  <c:v>41008</c:v>
                </c:pt>
                <c:pt idx="1366">
                  <c:v>41004</c:v>
                </c:pt>
                <c:pt idx="1367">
                  <c:v>41003</c:v>
                </c:pt>
                <c:pt idx="1368">
                  <c:v>41002</c:v>
                </c:pt>
                <c:pt idx="1369">
                  <c:v>41001</c:v>
                </c:pt>
                <c:pt idx="1370">
                  <c:v>40999</c:v>
                </c:pt>
                <c:pt idx="1371">
                  <c:v>40998</c:v>
                </c:pt>
                <c:pt idx="1372">
                  <c:v>40997</c:v>
                </c:pt>
                <c:pt idx="1373">
                  <c:v>40996</c:v>
                </c:pt>
                <c:pt idx="1374">
                  <c:v>40995</c:v>
                </c:pt>
                <c:pt idx="1375">
                  <c:v>40994</c:v>
                </c:pt>
                <c:pt idx="1376">
                  <c:v>40991</c:v>
                </c:pt>
                <c:pt idx="1377">
                  <c:v>40990</c:v>
                </c:pt>
                <c:pt idx="1378">
                  <c:v>40989</c:v>
                </c:pt>
                <c:pt idx="1379">
                  <c:v>40988</c:v>
                </c:pt>
                <c:pt idx="1380">
                  <c:v>40987</c:v>
                </c:pt>
                <c:pt idx="1381">
                  <c:v>40984</c:v>
                </c:pt>
                <c:pt idx="1382">
                  <c:v>40983</c:v>
                </c:pt>
                <c:pt idx="1383">
                  <c:v>40982</c:v>
                </c:pt>
                <c:pt idx="1384">
                  <c:v>40981</c:v>
                </c:pt>
                <c:pt idx="1385">
                  <c:v>40980</c:v>
                </c:pt>
                <c:pt idx="1386">
                  <c:v>40977</c:v>
                </c:pt>
                <c:pt idx="1387">
                  <c:v>40976</c:v>
                </c:pt>
                <c:pt idx="1388">
                  <c:v>40975</c:v>
                </c:pt>
                <c:pt idx="1389">
                  <c:v>40974</c:v>
                </c:pt>
                <c:pt idx="1390">
                  <c:v>40973</c:v>
                </c:pt>
                <c:pt idx="1391">
                  <c:v>40970</c:v>
                </c:pt>
                <c:pt idx="1392">
                  <c:v>40969</c:v>
                </c:pt>
                <c:pt idx="1393">
                  <c:v>40968</c:v>
                </c:pt>
                <c:pt idx="1394">
                  <c:v>40967</c:v>
                </c:pt>
                <c:pt idx="1395">
                  <c:v>40966</c:v>
                </c:pt>
                <c:pt idx="1396">
                  <c:v>40963</c:v>
                </c:pt>
                <c:pt idx="1397">
                  <c:v>40962</c:v>
                </c:pt>
                <c:pt idx="1398">
                  <c:v>40961</c:v>
                </c:pt>
                <c:pt idx="1399">
                  <c:v>40960</c:v>
                </c:pt>
                <c:pt idx="1400">
                  <c:v>40959</c:v>
                </c:pt>
                <c:pt idx="1401">
                  <c:v>40956</c:v>
                </c:pt>
                <c:pt idx="1402">
                  <c:v>40955</c:v>
                </c:pt>
                <c:pt idx="1403">
                  <c:v>40954</c:v>
                </c:pt>
                <c:pt idx="1404">
                  <c:v>40953</c:v>
                </c:pt>
                <c:pt idx="1405">
                  <c:v>40952</c:v>
                </c:pt>
                <c:pt idx="1406">
                  <c:v>40949</c:v>
                </c:pt>
                <c:pt idx="1407">
                  <c:v>40948</c:v>
                </c:pt>
                <c:pt idx="1408">
                  <c:v>40947</c:v>
                </c:pt>
                <c:pt idx="1409">
                  <c:v>40946</c:v>
                </c:pt>
                <c:pt idx="1410">
                  <c:v>40945</c:v>
                </c:pt>
                <c:pt idx="1411">
                  <c:v>40942</c:v>
                </c:pt>
                <c:pt idx="1412">
                  <c:v>40941</c:v>
                </c:pt>
                <c:pt idx="1413">
                  <c:v>40940</c:v>
                </c:pt>
                <c:pt idx="1414">
                  <c:v>40939</c:v>
                </c:pt>
                <c:pt idx="1415">
                  <c:v>40938</c:v>
                </c:pt>
                <c:pt idx="1416">
                  <c:v>40935</c:v>
                </c:pt>
                <c:pt idx="1417">
                  <c:v>40934</c:v>
                </c:pt>
                <c:pt idx="1418">
                  <c:v>40933</c:v>
                </c:pt>
                <c:pt idx="1419">
                  <c:v>40932</c:v>
                </c:pt>
                <c:pt idx="1420">
                  <c:v>40931</c:v>
                </c:pt>
                <c:pt idx="1421">
                  <c:v>40928</c:v>
                </c:pt>
                <c:pt idx="1422">
                  <c:v>40927</c:v>
                </c:pt>
                <c:pt idx="1423">
                  <c:v>40926</c:v>
                </c:pt>
                <c:pt idx="1424">
                  <c:v>40925</c:v>
                </c:pt>
                <c:pt idx="1425">
                  <c:v>40924</c:v>
                </c:pt>
                <c:pt idx="1426">
                  <c:v>40921</c:v>
                </c:pt>
                <c:pt idx="1427">
                  <c:v>40920</c:v>
                </c:pt>
                <c:pt idx="1428">
                  <c:v>40919</c:v>
                </c:pt>
                <c:pt idx="1429">
                  <c:v>40918</c:v>
                </c:pt>
                <c:pt idx="1430">
                  <c:v>40917</c:v>
                </c:pt>
                <c:pt idx="1431">
                  <c:v>40914</c:v>
                </c:pt>
                <c:pt idx="1432">
                  <c:v>40913</c:v>
                </c:pt>
                <c:pt idx="1433">
                  <c:v>40912</c:v>
                </c:pt>
                <c:pt idx="1434">
                  <c:v>40911</c:v>
                </c:pt>
                <c:pt idx="1435">
                  <c:v>40908</c:v>
                </c:pt>
                <c:pt idx="1436">
                  <c:v>40907</c:v>
                </c:pt>
                <c:pt idx="1437">
                  <c:v>40906</c:v>
                </c:pt>
                <c:pt idx="1438">
                  <c:v>40905</c:v>
                </c:pt>
                <c:pt idx="1439">
                  <c:v>40904</c:v>
                </c:pt>
                <c:pt idx="1440">
                  <c:v>40900</c:v>
                </c:pt>
                <c:pt idx="1441">
                  <c:v>40899</c:v>
                </c:pt>
                <c:pt idx="1442">
                  <c:v>40898</c:v>
                </c:pt>
                <c:pt idx="1443">
                  <c:v>40897</c:v>
                </c:pt>
                <c:pt idx="1444">
                  <c:v>40896</c:v>
                </c:pt>
                <c:pt idx="1445">
                  <c:v>40893</c:v>
                </c:pt>
                <c:pt idx="1446">
                  <c:v>40892</c:v>
                </c:pt>
                <c:pt idx="1447">
                  <c:v>40891</c:v>
                </c:pt>
                <c:pt idx="1448">
                  <c:v>40890</c:v>
                </c:pt>
                <c:pt idx="1449">
                  <c:v>40889</c:v>
                </c:pt>
                <c:pt idx="1450">
                  <c:v>40886</c:v>
                </c:pt>
                <c:pt idx="1451">
                  <c:v>40885</c:v>
                </c:pt>
                <c:pt idx="1452">
                  <c:v>40884</c:v>
                </c:pt>
                <c:pt idx="1453">
                  <c:v>40883</c:v>
                </c:pt>
                <c:pt idx="1454">
                  <c:v>40882</c:v>
                </c:pt>
                <c:pt idx="1455">
                  <c:v>40879</c:v>
                </c:pt>
                <c:pt idx="1456">
                  <c:v>40878</c:v>
                </c:pt>
                <c:pt idx="1457">
                  <c:v>40877</c:v>
                </c:pt>
                <c:pt idx="1458">
                  <c:v>40876</c:v>
                </c:pt>
                <c:pt idx="1459">
                  <c:v>40875</c:v>
                </c:pt>
                <c:pt idx="1460">
                  <c:v>40872</c:v>
                </c:pt>
                <c:pt idx="1461">
                  <c:v>40871</c:v>
                </c:pt>
                <c:pt idx="1462">
                  <c:v>40870</c:v>
                </c:pt>
                <c:pt idx="1463">
                  <c:v>40869</c:v>
                </c:pt>
                <c:pt idx="1464">
                  <c:v>40868</c:v>
                </c:pt>
                <c:pt idx="1465">
                  <c:v>40865</c:v>
                </c:pt>
                <c:pt idx="1466">
                  <c:v>40864</c:v>
                </c:pt>
                <c:pt idx="1467">
                  <c:v>40863</c:v>
                </c:pt>
                <c:pt idx="1468">
                  <c:v>40862</c:v>
                </c:pt>
                <c:pt idx="1469">
                  <c:v>40861</c:v>
                </c:pt>
                <c:pt idx="1470">
                  <c:v>40858</c:v>
                </c:pt>
                <c:pt idx="1471">
                  <c:v>40857</c:v>
                </c:pt>
                <c:pt idx="1472">
                  <c:v>40856</c:v>
                </c:pt>
                <c:pt idx="1473">
                  <c:v>40855</c:v>
                </c:pt>
                <c:pt idx="1474">
                  <c:v>40854</c:v>
                </c:pt>
                <c:pt idx="1475">
                  <c:v>40851</c:v>
                </c:pt>
                <c:pt idx="1476">
                  <c:v>40850</c:v>
                </c:pt>
                <c:pt idx="1477">
                  <c:v>40849</c:v>
                </c:pt>
                <c:pt idx="1478">
                  <c:v>40848</c:v>
                </c:pt>
                <c:pt idx="1479">
                  <c:v>40847</c:v>
                </c:pt>
                <c:pt idx="1480">
                  <c:v>40844</c:v>
                </c:pt>
                <c:pt idx="1481">
                  <c:v>40843</c:v>
                </c:pt>
                <c:pt idx="1482">
                  <c:v>40842</c:v>
                </c:pt>
                <c:pt idx="1483">
                  <c:v>40841</c:v>
                </c:pt>
                <c:pt idx="1484">
                  <c:v>40840</c:v>
                </c:pt>
                <c:pt idx="1485">
                  <c:v>40837</c:v>
                </c:pt>
                <c:pt idx="1486">
                  <c:v>40836</c:v>
                </c:pt>
                <c:pt idx="1487">
                  <c:v>40835</c:v>
                </c:pt>
                <c:pt idx="1488">
                  <c:v>40834</c:v>
                </c:pt>
                <c:pt idx="1489">
                  <c:v>40833</c:v>
                </c:pt>
                <c:pt idx="1490">
                  <c:v>40830</c:v>
                </c:pt>
                <c:pt idx="1491">
                  <c:v>40829</c:v>
                </c:pt>
                <c:pt idx="1492">
                  <c:v>40828</c:v>
                </c:pt>
                <c:pt idx="1493">
                  <c:v>40827</c:v>
                </c:pt>
                <c:pt idx="1494">
                  <c:v>40826</c:v>
                </c:pt>
                <c:pt idx="1495">
                  <c:v>40823</c:v>
                </c:pt>
                <c:pt idx="1496">
                  <c:v>40822</c:v>
                </c:pt>
                <c:pt idx="1497">
                  <c:v>40821</c:v>
                </c:pt>
                <c:pt idx="1498">
                  <c:v>40820</c:v>
                </c:pt>
                <c:pt idx="1499">
                  <c:v>40819</c:v>
                </c:pt>
                <c:pt idx="1500">
                  <c:v>40816</c:v>
                </c:pt>
                <c:pt idx="1501">
                  <c:v>40815</c:v>
                </c:pt>
                <c:pt idx="1502">
                  <c:v>40814</c:v>
                </c:pt>
                <c:pt idx="1503">
                  <c:v>40813</c:v>
                </c:pt>
                <c:pt idx="1504">
                  <c:v>40812</c:v>
                </c:pt>
                <c:pt idx="1505">
                  <c:v>40809</c:v>
                </c:pt>
                <c:pt idx="1506">
                  <c:v>40808</c:v>
                </c:pt>
                <c:pt idx="1507">
                  <c:v>40807</c:v>
                </c:pt>
                <c:pt idx="1508">
                  <c:v>40806</c:v>
                </c:pt>
                <c:pt idx="1509">
                  <c:v>40805</c:v>
                </c:pt>
                <c:pt idx="1510">
                  <c:v>40802</c:v>
                </c:pt>
                <c:pt idx="1511">
                  <c:v>40801</c:v>
                </c:pt>
                <c:pt idx="1512">
                  <c:v>40800</c:v>
                </c:pt>
                <c:pt idx="1513">
                  <c:v>40799</c:v>
                </c:pt>
                <c:pt idx="1514">
                  <c:v>40798</c:v>
                </c:pt>
                <c:pt idx="1515">
                  <c:v>40795</c:v>
                </c:pt>
                <c:pt idx="1516">
                  <c:v>40794</c:v>
                </c:pt>
                <c:pt idx="1517">
                  <c:v>40793</c:v>
                </c:pt>
                <c:pt idx="1518">
                  <c:v>40792</c:v>
                </c:pt>
                <c:pt idx="1519">
                  <c:v>40791</c:v>
                </c:pt>
                <c:pt idx="1520">
                  <c:v>40788</c:v>
                </c:pt>
                <c:pt idx="1521">
                  <c:v>40787</c:v>
                </c:pt>
                <c:pt idx="1522">
                  <c:v>40786</c:v>
                </c:pt>
                <c:pt idx="1523">
                  <c:v>40785</c:v>
                </c:pt>
                <c:pt idx="1524">
                  <c:v>40784</c:v>
                </c:pt>
                <c:pt idx="1525">
                  <c:v>40781</c:v>
                </c:pt>
                <c:pt idx="1526">
                  <c:v>40780</c:v>
                </c:pt>
                <c:pt idx="1527">
                  <c:v>40779</c:v>
                </c:pt>
                <c:pt idx="1528">
                  <c:v>40778</c:v>
                </c:pt>
                <c:pt idx="1529">
                  <c:v>40777</c:v>
                </c:pt>
                <c:pt idx="1530">
                  <c:v>40774</c:v>
                </c:pt>
                <c:pt idx="1531">
                  <c:v>40773</c:v>
                </c:pt>
                <c:pt idx="1532">
                  <c:v>40772</c:v>
                </c:pt>
                <c:pt idx="1533">
                  <c:v>40771</c:v>
                </c:pt>
                <c:pt idx="1534">
                  <c:v>40770</c:v>
                </c:pt>
                <c:pt idx="1535">
                  <c:v>40767</c:v>
                </c:pt>
                <c:pt idx="1536">
                  <c:v>40766</c:v>
                </c:pt>
                <c:pt idx="1537">
                  <c:v>40765</c:v>
                </c:pt>
                <c:pt idx="1538">
                  <c:v>40764</c:v>
                </c:pt>
                <c:pt idx="1539">
                  <c:v>40763</c:v>
                </c:pt>
                <c:pt idx="1540">
                  <c:v>40760</c:v>
                </c:pt>
                <c:pt idx="1541">
                  <c:v>40759</c:v>
                </c:pt>
                <c:pt idx="1542">
                  <c:v>40758</c:v>
                </c:pt>
                <c:pt idx="1543">
                  <c:v>40757</c:v>
                </c:pt>
                <c:pt idx="1544">
                  <c:v>40756</c:v>
                </c:pt>
                <c:pt idx="1545">
                  <c:v>40755</c:v>
                </c:pt>
                <c:pt idx="1546">
                  <c:v>40753</c:v>
                </c:pt>
                <c:pt idx="1547">
                  <c:v>40752</c:v>
                </c:pt>
                <c:pt idx="1548">
                  <c:v>40751</c:v>
                </c:pt>
                <c:pt idx="1549">
                  <c:v>40750</c:v>
                </c:pt>
                <c:pt idx="1550">
                  <c:v>40749</c:v>
                </c:pt>
                <c:pt idx="1551">
                  <c:v>40746</c:v>
                </c:pt>
                <c:pt idx="1552">
                  <c:v>40745</c:v>
                </c:pt>
                <c:pt idx="1553">
                  <c:v>40744</c:v>
                </c:pt>
                <c:pt idx="1554">
                  <c:v>40743</c:v>
                </c:pt>
                <c:pt idx="1555">
                  <c:v>40742</c:v>
                </c:pt>
                <c:pt idx="1556">
                  <c:v>40739</c:v>
                </c:pt>
                <c:pt idx="1557">
                  <c:v>40738</c:v>
                </c:pt>
                <c:pt idx="1558">
                  <c:v>40737</c:v>
                </c:pt>
                <c:pt idx="1559">
                  <c:v>40736</c:v>
                </c:pt>
                <c:pt idx="1560">
                  <c:v>40735</c:v>
                </c:pt>
                <c:pt idx="1561">
                  <c:v>40732</c:v>
                </c:pt>
                <c:pt idx="1562">
                  <c:v>40731</c:v>
                </c:pt>
                <c:pt idx="1563">
                  <c:v>40730</c:v>
                </c:pt>
                <c:pt idx="1564">
                  <c:v>40729</c:v>
                </c:pt>
                <c:pt idx="1565">
                  <c:v>40728</c:v>
                </c:pt>
                <c:pt idx="1566">
                  <c:v>40725</c:v>
                </c:pt>
                <c:pt idx="1567">
                  <c:v>40724</c:v>
                </c:pt>
                <c:pt idx="1568">
                  <c:v>40723</c:v>
                </c:pt>
                <c:pt idx="1569">
                  <c:v>40722</c:v>
                </c:pt>
                <c:pt idx="1570">
                  <c:v>40721</c:v>
                </c:pt>
                <c:pt idx="1571">
                  <c:v>40718</c:v>
                </c:pt>
                <c:pt idx="1572">
                  <c:v>40717</c:v>
                </c:pt>
                <c:pt idx="1573">
                  <c:v>40716</c:v>
                </c:pt>
                <c:pt idx="1574">
                  <c:v>40715</c:v>
                </c:pt>
                <c:pt idx="1575">
                  <c:v>40714</c:v>
                </c:pt>
                <c:pt idx="1576">
                  <c:v>40711</c:v>
                </c:pt>
                <c:pt idx="1577">
                  <c:v>40710</c:v>
                </c:pt>
                <c:pt idx="1578">
                  <c:v>40709</c:v>
                </c:pt>
                <c:pt idx="1579">
                  <c:v>40708</c:v>
                </c:pt>
                <c:pt idx="1580">
                  <c:v>40707</c:v>
                </c:pt>
                <c:pt idx="1581">
                  <c:v>40704</c:v>
                </c:pt>
                <c:pt idx="1582">
                  <c:v>40703</c:v>
                </c:pt>
                <c:pt idx="1583">
                  <c:v>40702</c:v>
                </c:pt>
                <c:pt idx="1584">
                  <c:v>40701</c:v>
                </c:pt>
                <c:pt idx="1585">
                  <c:v>40700</c:v>
                </c:pt>
                <c:pt idx="1586">
                  <c:v>40697</c:v>
                </c:pt>
                <c:pt idx="1587">
                  <c:v>40696</c:v>
                </c:pt>
                <c:pt idx="1588">
                  <c:v>40695</c:v>
                </c:pt>
                <c:pt idx="1589">
                  <c:v>40694</c:v>
                </c:pt>
                <c:pt idx="1590">
                  <c:v>40693</c:v>
                </c:pt>
                <c:pt idx="1591">
                  <c:v>40690</c:v>
                </c:pt>
                <c:pt idx="1592">
                  <c:v>40689</c:v>
                </c:pt>
                <c:pt idx="1593">
                  <c:v>40688</c:v>
                </c:pt>
                <c:pt idx="1594">
                  <c:v>40687</c:v>
                </c:pt>
                <c:pt idx="1595">
                  <c:v>40686</c:v>
                </c:pt>
                <c:pt idx="1596">
                  <c:v>40683</c:v>
                </c:pt>
                <c:pt idx="1597">
                  <c:v>40682</c:v>
                </c:pt>
                <c:pt idx="1598">
                  <c:v>40681</c:v>
                </c:pt>
                <c:pt idx="1599">
                  <c:v>40680</c:v>
                </c:pt>
                <c:pt idx="1600">
                  <c:v>40679</c:v>
                </c:pt>
                <c:pt idx="1601">
                  <c:v>40676</c:v>
                </c:pt>
                <c:pt idx="1602">
                  <c:v>40675</c:v>
                </c:pt>
                <c:pt idx="1603">
                  <c:v>40674</c:v>
                </c:pt>
                <c:pt idx="1604">
                  <c:v>40673</c:v>
                </c:pt>
                <c:pt idx="1605">
                  <c:v>40672</c:v>
                </c:pt>
                <c:pt idx="1606">
                  <c:v>40669</c:v>
                </c:pt>
                <c:pt idx="1607">
                  <c:v>40668</c:v>
                </c:pt>
                <c:pt idx="1608">
                  <c:v>40667</c:v>
                </c:pt>
                <c:pt idx="1609">
                  <c:v>40666</c:v>
                </c:pt>
                <c:pt idx="1610">
                  <c:v>40665</c:v>
                </c:pt>
                <c:pt idx="1611">
                  <c:v>40663</c:v>
                </c:pt>
                <c:pt idx="1612">
                  <c:v>40662</c:v>
                </c:pt>
                <c:pt idx="1613">
                  <c:v>40661</c:v>
                </c:pt>
                <c:pt idx="1614">
                  <c:v>40660</c:v>
                </c:pt>
                <c:pt idx="1615">
                  <c:v>40659</c:v>
                </c:pt>
                <c:pt idx="1616">
                  <c:v>40658</c:v>
                </c:pt>
                <c:pt idx="1617">
                  <c:v>40654</c:v>
                </c:pt>
                <c:pt idx="1618">
                  <c:v>40653</c:v>
                </c:pt>
                <c:pt idx="1619">
                  <c:v>40652</c:v>
                </c:pt>
                <c:pt idx="1620">
                  <c:v>40651</c:v>
                </c:pt>
                <c:pt idx="1621">
                  <c:v>40648</c:v>
                </c:pt>
                <c:pt idx="1622">
                  <c:v>40647</c:v>
                </c:pt>
                <c:pt idx="1623">
                  <c:v>40646</c:v>
                </c:pt>
                <c:pt idx="1624">
                  <c:v>40645</c:v>
                </c:pt>
                <c:pt idx="1625">
                  <c:v>40644</c:v>
                </c:pt>
                <c:pt idx="1626">
                  <c:v>40641</c:v>
                </c:pt>
                <c:pt idx="1627">
                  <c:v>40640</c:v>
                </c:pt>
                <c:pt idx="1628">
                  <c:v>40639</c:v>
                </c:pt>
                <c:pt idx="1629">
                  <c:v>40638</c:v>
                </c:pt>
                <c:pt idx="1630">
                  <c:v>40637</c:v>
                </c:pt>
                <c:pt idx="1631">
                  <c:v>40634</c:v>
                </c:pt>
                <c:pt idx="1632">
                  <c:v>40633</c:v>
                </c:pt>
                <c:pt idx="1633">
                  <c:v>40632</c:v>
                </c:pt>
                <c:pt idx="1634">
                  <c:v>40631</c:v>
                </c:pt>
                <c:pt idx="1635">
                  <c:v>40630</c:v>
                </c:pt>
                <c:pt idx="1636">
                  <c:v>40627</c:v>
                </c:pt>
                <c:pt idx="1637">
                  <c:v>40626</c:v>
                </c:pt>
                <c:pt idx="1638">
                  <c:v>40625</c:v>
                </c:pt>
                <c:pt idx="1639">
                  <c:v>40624</c:v>
                </c:pt>
                <c:pt idx="1640">
                  <c:v>40623</c:v>
                </c:pt>
                <c:pt idx="1641">
                  <c:v>40620</c:v>
                </c:pt>
                <c:pt idx="1642">
                  <c:v>40619</c:v>
                </c:pt>
                <c:pt idx="1643">
                  <c:v>40618</c:v>
                </c:pt>
                <c:pt idx="1644">
                  <c:v>40617</c:v>
                </c:pt>
                <c:pt idx="1645">
                  <c:v>40616</c:v>
                </c:pt>
                <c:pt idx="1646">
                  <c:v>40613</c:v>
                </c:pt>
                <c:pt idx="1647">
                  <c:v>40612</c:v>
                </c:pt>
                <c:pt idx="1648">
                  <c:v>40611</c:v>
                </c:pt>
                <c:pt idx="1649">
                  <c:v>40610</c:v>
                </c:pt>
                <c:pt idx="1650">
                  <c:v>40609</c:v>
                </c:pt>
                <c:pt idx="1651">
                  <c:v>40606</c:v>
                </c:pt>
                <c:pt idx="1652">
                  <c:v>40605</c:v>
                </c:pt>
                <c:pt idx="1653">
                  <c:v>40604</c:v>
                </c:pt>
                <c:pt idx="1654">
                  <c:v>40603</c:v>
                </c:pt>
                <c:pt idx="1655">
                  <c:v>40602</c:v>
                </c:pt>
                <c:pt idx="1656">
                  <c:v>40599</c:v>
                </c:pt>
                <c:pt idx="1657">
                  <c:v>40598</c:v>
                </c:pt>
                <c:pt idx="1658">
                  <c:v>40597</c:v>
                </c:pt>
                <c:pt idx="1659">
                  <c:v>40596</c:v>
                </c:pt>
                <c:pt idx="1660">
                  <c:v>40595</c:v>
                </c:pt>
                <c:pt idx="1661">
                  <c:v>40592</c:v>
                </c:pt>
                <c:pt idx="1662">
                  <c:v>40591</c:v>
                </c:pt>
                <c:pt idx="1663">
                  <c:v>40590</c:v>
                </c:pt>
                <c:pt idx="1664">
                  <c:v>40589</c:v>
                </c:pt>
                <c:pt idx="1665">
                  <c:v>40588</c:v>
                </c:pt>
                <c:pt idx="1666">
                  <c:v>40585</c:v>
                </c:pt>
                <c:pt idx="1667">
                  <c:v>40584</c:v>
                </c:pt>
                <c:pt idx="1668">
                  <c:v>40583</c:v>
                </c:pt>
                <c:pt idx="1669">
                  <c:v>40582</c:v>
                </c:pt>
                <c:pt idx="1670">
                  <c:v>40581</c:v>
                </c:pt>
                <c:pt idx="1671">
                  <c:v>40578</c:v>
                </c:pt>
                <c:pt idx="1672">
                  <c:v>40577</c:v>
                </c:pt>
                <c:pt idx="1673">
                  <c:v>40576</c:v>
                </c:pt>
                <c:pt idx="1674">
                  <c:v>40575</c:v>
                </c:pt>
                <c:pt idx="1675">
                  <c:v>40574</c:v>
                </c:pt>
                <c:pt idx="1676">
                  <c:v>40571</c:v>
                </c:pt>
                <c:pt idx="1677">
                  <c:v>40570</c:v>
                </c:pt>
                <c:pt idx="1678">
                  <c:v>40569</c:v>
                </c:pt>
                <c:pt idx="1679">
                  <c:v>40568</c:v>
                </c:pt>
                <c:pt idx="1680">
                  <c:v>40567</c:v>
                </c:pt>
                <c:pt idx="1681">
                  <c:v>40564</c:v>
                </c:pt>
                <c:pt idx="1682">
                  <c:v>40563</c:v>
                </c:pt>
                <c:pt idx="1683">
                  <c:v>40562</c:v>
                </c:pt>
                <c:pt idx="1684">
                  <c:v>40561</c:v>
                </c:pt>
                <c:pt idx="1685">
                  <c:v>40560</c:v>
                </c:pt>
                <c:pt idx="1686">
                  <c:v>40557</c:v>
                </c:pt>
                <c:pt idx="1687">
                  <c:v>40556</c:v>
                </c:pt>
                <c:pt idx="1688">
                  <c:v>40555</c:v>
                </c:pt>
                <c:pt idx="1689">
                  <c:v>40554</c:v>
                </c:pt>
                <c:pt idx="1690">
                  <c:v>40553</c:v>
                </c:pt>
                <c:pt idx="1691">
                  <c:v>40550</c:v>
                </c:pt>
                <c:pt idx="1692">
                  <c:v>40549</c:v>
                </c:pt>
                <c:pt idx="1693">
                  <c:v>40548</c:v>
                </c:pt>
                <c:pt idx="1694">
                  <c:v>40547</c:v>
                </c:pt>
                <c:pt idx="1695">
                  <c:v>40546</c:v>
                </c:pt>
                <c:pt idx="1696">
                  <c:v>40543</c:v>
                </c:pt>
                <c:pt idx="1697">
                  <c:v>40542</c:v>
                </c:pt>
                <c:pt idx="1698">
                  <c:v>40541</c:v>
                </c:pt>
                <c:pt idx="1699">
                  <c:v>40540</c:v>
                </c:pt>
                <c:pt idx="1700">
                  <c:v>40539</c:v>
                </c:pt>
                <c:pt idx="1701">
                  <c:v>40536</c:v>
                </c:pt>
                <c:pt idx="1702">
                  <c:v>40535</c:v>
                </c:pt>
                <c:pt idx="1703">
                  <c:v>40534</c:v>
                </c:pt>
                <c:pt idx="1704">
                  <c:v>40533</c:v>
                </c:pt>
                <c:pt idx="1705">
                  <c:v>40532</c:v>
                </c:pt>
                <c:pt idx="1706">
                  <c:v>40529</c:v>
                </c:pt>
                <c:pt idx="1707">
                  <c:v>40528</c:v>
                </c:pt>
                <c:pt idx="1708">
                  <c:v>40527</c:v>
                </c:pt>
                <c:pt idx="1709">
                  <c:v>40526</c:v>
                </c:pt>
                <c:pt idx="1710">
                  <c:v>40525</c:v>
                </c:pt>
                <c:pt idx="1711">
                  <c:v>40522</c:v>
                </c:pt>
                <c:pt idx="1712">
                  <c:v>40521</c:v>
                </c:pt>
                <c:pt idx="1713">
                  <c:v>40520</c:v>
                </c:pt>
                <c:pt idx="1714">
                  <c:v>40519</c:v>
                </c:pt>
                <c:pt idx="1715">
                  <c:v>40518</c:v>
                </c:pt>
                <c:pt idx="1716">
                  <c:v>40515</c:v>
                </c:pt>
                <c:pt idx="1717">
                  <c:v>40514</c:v>
                </c:pt>
                <c:pt idx="1718">
                  <c:v>40513</c:v>
                </c:pt>
                <c:pt idx="1719">
                  <c:v>40512</c:v>
                </c:pt>
                <c:pt idx="1720">
                  <c:v>40511</c:v>
                </c:pt>
                <c:pt idx="1721">
                  <c:v>40508</c:v>
                </c:pt>
                <c:pt idx="1722">
                  <c:v>40507</c:v>
                </c:pt>
                <c:pt idx="1723">
                  <c:v>40506</c:v>
                </c:pt>
                <c:pt idx="1724">
                  <c:v>40505</c:v>
                </c:pt>
                <c:pt idx="1725">
                  <c:v>40504</c:v>
                </c:pt>
                <c:pt idx="1726">
                  <c:v>40501</c:v>
                </c:pt>
                <c:pt idx="1727">
                  <c:v>40500</c:v>
                </c:pt>
                <c:pt idx="1728">
                  <c:v>40499</c:v>
                </c:pt>
                <c:pt idx="1729">
                  <c:v>40498</c:v>
                </c:pt>
                <c:pt idx="1730">
                  <c:v>40497</c:v>
                </c:pt>
                <c:pt idx="1731">
                  <c:v>40494</c:v>
                </c:pt>
                <c:pt idx="1732">
                  <c:v>40493</c:v>
                </c:pt>
                <c:pt idx="1733">
                  <c:v>40492</c:v>
                </c:pt>
                <c:pt idx="1734">
                  <c:v>40491</c:v>
                </c:pt>
                <c:pt idx="1735">
                  <c:v>40490</c:v>
                </c:pt>
                <c:pt idx="1736">
                  <c:v>40487</c:v>
                </c:pt>
                <c:pt idx="1737">
                  <c:v>40486</c:v>
                </c:pt>
                <c:pt idx="1738">
                  <c:v>40485</c:v>
                </c:pt>
                <c:pt idx="1739">
                  <c:v>40484</c:v>
                </c:pt>
                <c:pt idx="1740">
                  <c:v>40483</c:v>
                </c:pt>
                <c:pt idx="1741">
                  <c:v>40482</c:v>
                </c:pt>
                <c:pt idx="1742">
                  <c:v>40480</c:v>
                </c:pt>
                <c:pt idx="1743">
                  <c:v>40479</c:v>
                </c:pt>
                <c:pt idx="1744">
                  <c:v>40478</c:v>
                </c:pt>
                <c:pt idx="1745">
                  <c:v>40477</c:v>
                </c:pt>
                <c:pt idx="1746">
                  <c:v>40476</c:v>
                </c:pt>
                <c:pt idx="1747">
                  <c:v>40473</c:v>
                </c:pt>
                <c:pt idx="1748">
                  <c:v>40472</c:v>
                </c:pt>
                <c:pt idx="1749">
                  <c:v>40471</c:v>
                </c:pt>
                <c:pt idx="1750">
                  <c:v>40470</c:v>
                </c:pt>
                <c:pt idx="1751">
                  <c:v>40469</c:v>
                </c:pt>
                <c:pt idx="1752">
                  <c:v>40466</c:v>
                </c:pt>
                <c:pt idx="1753">
                  <c:v>40465</c:v>
                </c:pt>
                <c:pt idx="1754">
                  <c:v>40464</c:v>
                </c:pt>
                <c:pt idx="1755">
                  <c:v>40463</c:v>
                </c:pt>
                <c:pt idx="1756">
                  <c:v>40462</c:v>
                </c:pt>
                <c:pt idx="1757">
                  <c:v>40459</c:v>
                </c:pt>
                <c:pt idx="1758">
                  <c:v>40458</c:v>
                </c:pt>
                <c:pt idx="1759">
                  <c:v>40457</c:v>
                </c:pt>
                <c:pt idx="1760">
                  <c:v>40456</c:v>
                </c:pt>
                <c:pt idx="1761">
                  <c:v>40455</c:v>
                </c:pt>
                <c:pt idx="1762">
                  <c:v>40452</c:v>
                </c:pt>
                <c:pt idx="1763">
                  <c:v>40451</c:v>
                </c:pt>
                <c:pt idx="1764">
                  <c:v>40450</c:v>
                </c:pt>
                <c:pt idx="1765">
                  <c:v>40449</c:v>
                </c:pt>
                <c:pt idx="1766">
                  <c:v>40448</c:v>
                </c:pt>
                <c:pt idx="1767">
                  <c:v>40445</c:v>
                </c:pt>
                <c:pt idx="1768">
                  <c:v>40444</c:v>
                </c:pt>
                <c:pt idx="1769">
                  <c:v>40443</c:v>
                </c:pt>
                <c:pt idx="1770">
                  <c:v>40442</c:v>
                </c:pt>
                <c:pt idx="1771">
                  <c:v>40441</c:v>
                </c:pt>
                <c:pt idx="1772">
                  <c:v>40438</c:v>
                </c:pt>
                <c:pt idx="1773">
                  <c:v>40437</c:v>
                </c:pt>
                <c:pt idx="1774">
                  <c:v>40436</c:v>
                </c:pt>
                <c:pt idx="1775">
                  <c:v>40435</c:v>
                </c:pt>
                <c:pt idx="1776">
                  <c:v>40434</c:v>
                </c:pt>
                <c:pt idx="1777">
                  <c:v>40431</c:v>
                </c:pt>
                <c:pt idx="1778">
                  <c:v>40430</c:v>
                </c:pt>
                <c:pt idx="1779">
                  <c:v>40429</c:v>
                </c:pt>
                <c:pt idx="1780">
                  <c:v>40428</c:v>
                </c:pt>
                <c:pt idx="1781">
                  <c:v>40427</c:v>
                </c:pt>
                <c:pt idx="1782">
                  <c:v>40424</c:v>
                </c:pt>
                <c:pt idx="1783">
                  <c:v>40423</c:v>
                </c:pt>
                <c:pt idx="1784">
                  <c:v>40422</c:v>
                </c:pt>
                <c:pt idx="1785">
                  <c:v>40421</c:v>
                </c:pt>
                <c:pt idx="1786">
                  <c:v>40420</c:v>
                </c:pt>
                <c:pt idx="1787">
                  <c:v>40417</c:v>
                </c:pt>
                <c:pt idx="1788">
                  <c:v>40416</c:v>
                </c:pt>
                <c:pt idx="1789">
                  <c:v>40415</c:v>
                </c:pt>
                <c:pt idx="1790">
                  <c:v>40414</c:v>
                </c:pt>
                <c:pt idx="1791">
                  <c:v>40413</c:v>
                </c:pt>
                <c:pt idx="1792">
                  <c:v>40410</c:v>
                </c:pt>
                <c:pt idx="1793">
                  <c:v>40409</c:v>
                </c:pt>
                <c:pt idx="1794">
                  <c:v>40408</c:v>
                </c:pt>
                <c:pt idx="1795">
                  <c:v>40407</c:v>
                </c:pt>
                <c:pt idx="1796">
                  <c:v>40406</c:v>
                </c:pt>
                <c:pt idx="1797">
                  <c:v>40403</c:v>
                </c:pt>
                <c:pt idx="1798">
                  <c:v>40402</c:v>
                </c:pt>
                <c:pt idx="1799">
                  <c:v>40401</c:v>
                </c:pt>
                <c:pt idx="1800">
                  <c:v>40400</c:v>
                </c:pt>
                <c:pt idx="1801">
                  <c:v>40399</c:v>
                </c:pt>
                <c:pt idx="1802">
                  <c:v>40396</c:v>
                </c:pt>
                <c:pt idx="1803">
                  <c:v>40395</c:v>
                </c:pt>
                <c:pt idx="1804">
                  <c:v>40394</c:v>
                </c:pt>
                <c:pt idx="1805">
                  <c:v>40393</c:v>
                </c:pt>
                <c:pt idx="1806">
                  <c:v>40392</c:v>
                </c:pt>
                <c:pt idx="1807">
                  <c:v>40390</c:v>
                </c:pt>
                <c:pt idx="1808">
                  <c:v>40389</c:v>
                </c:pt>
                <c:pt idx="1809">
                  <c:v>40388</c:v>
                </c:pt>
                <c:pt idx="1810">
                  <c:v>40387</c:v>
                </c:pt>
                <c:pt idx="1811">
                  <c:v>40386</c:v>
                </c:pt>
                <c:pt idx="1812">
                  <c:v>40385</c:v>
                </c:pt>
                <c:pt idx="1813">
                  <c:v>40382</c:v>
                </c:pt>
                <c:pt idx="1814">
                  <c:v>40381</c:v>
                </c:pt>
                <c:pt idx="1815">
                  <c:v>40380</c:v>
                </c:pt>
                <c:pt idx="1816">
                  <c:v>40379</c:v>
                </c:pt>
                <c:pt idx="1817">
                  <c:v>40378</c:v>
                </c:pt>
                <c:pt idx="1818">
                  <c:v>40375</c:v>
                </c:pt>
                <c:pt idx="1819">
                  <c:v>40374</c:v>
                </c:pt>
                <c:pt idx="1820">
                  <c:v>40373</c:v>
                </c:pt>
                <c:pt idx="1821">
                  <c:v>40372</c:v>
                </c:pt>
                <c:pt idx="1822">
                  <c:v>40371</c:v>
                </c:pt>
                <c:pt idx="1823">
                  <c:v>40368</c:v>
                </c:pt>
                <c:pt idx="1824">
                  <c:v>40367</c:v>
                </c:pt>
                <c:pt idx="1825">
                  <c:v>40366</c:v>
                </c:pt>
                <c:pt idx="1826">
                  <c:v>40365</c:v>
                </c:pt>
                <c:pt idx="1827">
                  <c:v>40364</c:v>
                </c:pt>
                <c:pt idx="1828">
                  <c:v>40361</c:v>
                </c:pt>
                <c:pt idx="1829">
                  <c:v>40360</c:v>
                </c:pt>
                <c:pt idx="1830">
                  <c:v>40359</c:v>
                </c:pt>
                <c:pt idx="1831">
                  <c:v>40358</c:v>
                </c:pt>
                <c:pt idx="1832">
                  <c:v>40357</c:v>
                </c:pt>
                <c:pt idx="1833">
                  <c:v>40354</c:v>
                </c:pt>
                <c:pt idx="1834">
                  <c:v>40353</c:v>
                </c:pt>
                <c:pt idx="1835">
                  <c:v>40352</c:v>
                </c:pt>
                <c:pt idx="1836">
                  <c:v>40351</c:v>
                </c:pt>
                <c:pt idx="1837">
                  <c:v>40350</c:v>
                </c:pt>
                <c:pt idx="1838">
                  <c:v>40347</c:v>
                </c:pt>
                <c:pt idx="1839">
                  <c:v>40346</c:v>
                </c:pt>
                <c:pt idx="1840">
                  <c:v>40345</c:v>
                </c:pt>
                <c:pt idx="1841">
                  <c:v>40344</c:v>
                </c:pt>
                <c:pt idx="1842">
                  <c:v>40343</c:v>
                </c:pt>
                <c:pt idx="1843">
                  <c:v>40340</c:v>
                </c:pt>
                <c:pt idx="1844">
                  <c:v>40339</c:v>
                </c:pt>
                <c:pt idx="1845">
                  <c:v>40338</c:v>
                </c:pt>
                <c:pt idx="1846">
                  <c:v>40337</c:v>
                </c:pt>
                <c:pt idx="1847">
                  <c:v>40336</c:v>
                </c:pt>
                <c:pt idx="1848">
                  <c:v>40333</c:v>
                </c:pt>
                <c:pt idx="1849">
                  <c:v>40332</c:v>
                </c:pt>
                <c:pt idx="1850">
                  <c:v>40331</c:v>
                </c:pt>
                <c:pt idx="1851">
                  <c:v>40330</c:v>
                </c:pt>
                <c:pt idx="1852">
                  <c:v>40329</c:v>
                </c:pt>
                <c:pt idx="1853">
                  <c:v>40326</c:v>
                </c:pt>
                <c:pt idx="1854">
                  <c:v>40325</c:v>
                </c:pt>
                <c:pt idx="1855">
                  <c:v>40324</c:v>
                </c:pt>
                <c:pt idx="1856">
                  <c:v>40323</c:v>
                </c:pt>
                <c:pt idx="1857">
                  <c:v>40322</c:v>
                </c:pt>
                <c:pt idx="1858">
                  <c:v>40319</c:v>
                </c:pt>
                <c:pt idx="1859">
                  <c:v>40318</c:v>
                </c:pt>
                <c:pt idx="1860">
                  <c:v>40317</c:v>
                </c:pt>
                <c:pt idx="1861">
                  <c:v>40316</c:v>
                </c:pt>
                <c:pt idx="1862">
                  <c:v>40315</c:v>
                </c:pt>
                <c:pt idx="1863">
                  <c:v>40312</c:v>
                </c:pt>
                <c:pt idx="1864">
                  <c:v>40311</c:v>
                </c:pt>
                <c:pt idx="1865">
                  <c:v>40310</c:v>
                </c:pt>
                <c:pt idx="1866">
                  <c:v>40309</c:v>
                </c:pt>
                <c:pt idx="1867">
                  <c:v>40308</c:v>
                </c:pt>
                <c:pt idx="1868">
                  <c:v>40305</c:v>
                </c:pt>
                <c:pt idx="1869">
                  <c:v>40304</c:v>
                </c:pt>
                <c:pt idx="1870">
                  <c:v>40303</c:v>
                </c:pt>
                <c:pt idx="1871">
                  <c:v>40302</c:v>
                </c:pt>
                <c:pt idx="1872">
                  <c:v>40301</c:v>
                </c:pt>
                <c:pt idx="1873">
                  <c:v>40298</c:v>
                </c:pt>
                <c:pt idx="1874">
                  <c:v>40297</c:v>
                </c:pt>
                <c:pt idx="1875">
                  <c:v>40296</c:v>
                </c:pt>
                <c:pt idx="1876">
                  <c:v>40295</c:v>
                </c:pt>
                <c:pt idx="1877">
                  <c:v>40294</c:v>
                </c:pt>
                <c:pt idx="1878">
                  <c:v>40291</c:v>
                </c:pt>
                <c:pt idx="1879">
                  <c:v>40290</c:v>
                </c:pt>
                <c:pt idx="1880">
                  <c:v>40289</c:v>
                </c:pt>
                <c:pt idx="1881">
                  <c:v>40288</c:v>
                </c:pt>
                <c:pt idx="1882">
                  <c:v>40287</c:v>
                </c:pt>
                <c:pt idx="1883">
                  <c:v>40284</c:v>
                </c:pt>
                <c:pt idx="1884">
                  <c:v>40283</c:v>
                </c:pt>
                <c:pt idx="1885">
                  <c:v>40282</c:v>
                </c:pt>
                <c:pt idx="1886">
                  <c:v>40281</c:v>
                </c:pt>
                <c:pt idx="1887">
                  <c:v>40280</c:v>
                </c:pt>
                <c:pt idx="1888">
                  <c:v>40277</c:v>
                </c:pt>
                <c:pt idx="1889">
                  <c:v>40276</c:v>
                </c:pt>
                <c:pt idx="1890">
                  <c:v>40275</c:v>
                </c:pt>
                <c:pt idx="1891">
                  <c:v>40274</c:v>
                </c:pt>
                <c:pt idx="1892">
                  <c:v>40273</c:v>
                </c:pt>
                <c:pt idx="1893">
                  <c:v>40269</c:v>
                </c:pt>
                <c:pt idx="1894">
                  <c:v>40268</c:v>
                </c:pt>
                <c:pt idx="1895">
                  <c:v>40267</c:v>
                </c:pt>
                <c:pt idx="1896">
                  <c:v>40266</c:v>
                </c:pt>
                <c:pt idx="1897">
                  <c:v>40263</c:v>
                </c:pt>
                <c:pt idx="1898">
                  <c:v>40262</c:v>
                </c:pt>
                <c:pt idx="1899">
                  <c:v>40261</c:v>
                </c:pt>
                <c:pt idx="1900">
                  <c:v>40260</c:v>
                </c:pt>
                <c:pt idx="1901">
                  <c:v>40259</c:v>
                </c:pt>
                <c:pt idx="1902">
                  <c:v>40256</c:v>
                </c:pt>
                <c:pt idx="1903">
                  <c:v>40255</c:v>
                </c:pt>
                <c:pt idx="1904">
                  <c:v>40254</c:v>
                </c:pt>
                <c:pt idx="1905">
                  <c:v>40253</c:v>
                </c:pt>
                <c:pt idx="1906">
                  <c:v>40252</c:v>
                </c:pt>
                <c:pt idx="1907">
                  <c:v>40249</c:v>
                </c:pt>
                <c:pt idx="1908">
                  <c:v>40248</c:v>
                </c:pt>
                <c:pt idx="1909">
                  <c:v>40247</c:v>
                </c:pt>
                <c:pt idx="1910">
                  <c:v>40246</c:v>
                </c:pt>
                <c:pt idx="1911">
                  <c:v>40245</c:v>
                </c:pt>
                <c:pt idx="1912">
                  <c:v>40242</c:v>
                </c:pt>
                <c:pt idx="1913">
                  <c:v>40241</c:v>
                </c:pt>
                <c:pt idx="1914">
                  <c:v>40240</c:v>
                </c:pt>
                <c:pt idx="1915">
                  <c:v>40239</c:v>
                </c:pt>
                <c:pt idx="1916">
                  <c:v>40238</c:v>
                </c:pt>
                <c:pt idx="1917">
                  <c:v>40237</c:v>
                </c:pt>
                <c:pt idx="1918">
                  <c:v>40235</c:v>
                </c:pt>
                <c:pt idx="1919">
                  <c:v>40234</c:v>
                </c:pt>
                <c:pt idx="1920">
                  <c:v>40233</c:v>
                </c:pt>
                <c:pt idx="1921">
                  <c:v>40232</c:v>
                </c:pt>
                <c:pt idx="1922">
                  <c:v>40231</c:v>
                </c:pt>
                <c:pt idx="1923">
                  <c:v>40228</c:v>
                </c:pt>
                <c:pt idx="1924">
                  <c:v>40227</c:v>
                </c:pt>
                <c:pt idx="1925">
                  <c:v>40226</c:v>
                </c:pt>
                <c:pt idx="1926">
                  <c:v>40225</c:v>
                </c:pt>
                <c:pt idx="1927">
                  <c:v>40224</c:v>
                </c:pt>
                <c:pt idx="1928">
                  <c:v>40221</c:v>
                </c:pt>
                <c:pt idx="1929">
                  <c:v>40220</c:v>
                </c:pt>
                <c:pt idx="1930">
                  <c:v>40219</c:v>
                </c:pt>
                <c:pt idx="1931">
                  <c:v>40218</c:v>
                </c:pt>
                <c:pt idx="1932">
                  <c:v>40217</c:v>
                </c:pt>
                <c:pt idx="1933">
                  <c:v>40214</c:v>
                </c:pt>
                <c:pt idx="1934">
                  <c:v>40213</c:v>
                </c:pt>
                <c:pt idx="1935">
                  <c:v>40212</c:v>
                </c:pt>
                <c:pt idx="1936">
                  <c:v>40211</c:v>
                </c:pt>
                <c:pt idx="1937">
                  <c:v>40210</c:v>
                </c:pt>
                <c:pt idx="1938">
                  <c:v>40209</c:v>
                </c:pt>
                <c:pt idx="1939">
                  <c:v>40207</c:v>
                </c:pt>
                <c:pt idx="1940">
                  <c:v>40206</c:v>
                </c:pt>
                <c:pt idx="1941">
                  <c:v>40205</c:v>
                </c:pt>
                <c:pt idx="1942">
                  <c:v>40204</c:v>
                </c:pt>
                <c:pt idx="1943">
                  <c:v>40203</c:v>
                </c:pt>
                <c:pt idx="1944">
                  <c:v>40200</c:v>
                </c:pt>
                <c:pt idx="1945">
                  <c:v>40199</c:v>
                </c:pt>
                <c:pt idx="1946">
                  <c:v>40198</c:v>
                </c:pt>
                <c:pt idx="1947">
                  <c:v>40197</c:v>
                </c:pt>
                <c:pt idx="1948">
                  <c:v>40196</c:v>
                </c:pt>
                <c:pt idx="1949">
                  <c:v>40193</c:v>
                </c:pt>
                <c:pt idx="1950">
                  <c:v>40192</c:v>
                </c:pt>
                <c:pt idx="1951">
                  <c:v>40191</c:v>
                </c:pt>
                <c:pt idx="1952">
                  <c:v>40190</c:v>
                </c:pt>
                <c:pt idx="1953">
                  <c:v>40189</c:v>
                </c:pt>
                <c:pt idx="1954">
                  <c:v>40186</c:v>
                </c:pt>
                <c:pt idx="1955">
                  <c:v>40185</c:v>
                </c:pt>
                <c:pt idx="1956">
                  <c:v>40184</c:v>
                </c:pt>
                <c:pt idx="1957">
                  <c:v>40183</c:v>
                </c:pt>
                <c:pt idx="1958">
                  <c:v>40182</c:v>
                </c:pt>
                <c:pt idx="1959">
                  <c:v>40178</c:v>
                </c:pt>
                <c:pt idx="1960">
                  <c:v>40177</c:v>
                </c:pt>
                <c:pt idx="1961">
                  <c:v>40176</c:v>
                </c:pt>
                <c:pt idx="1962">
                  <c:v>40175</c:v>
                </c:pt>
                <c:pt idx="1963">
                  <c:v>40171</c:v>
                </c:pt>
                <c:pt idx="1964">
                  <c:v>40170</c:v>
                </c:pt>
                <c:pt idx="1965">
                  <c:v>40169</c:v>
                </c:pt>
                <c:pt idx="1966">
                  <c:v>40168</c:v>
                </c:pt>
                <c:pt idx="1967">
                  <c:v>40165</c:v>
                </c:pt>
                <c:pt idx="1968">
                  <c:v>40164</c:v>
                </c:pt>
                <c:pt idx="1969">
                  <c:v>40163</c:v>
                </c:pt>
                <c:pt idx="1970">
                  <c:v>40162</c:v>
                </c:pt>
                <c:pt idx="1971">
                  <c:v>40161</c:v>
                </c:pt>
                <c:pt idx="1972">
                  <c:v>40158</c:v>
                </c:pt>
                <c:pt idx="1973">
                  <c:v>40157</c:v>
                </c:pt>
                <c:pt idx="1974">
                  <c:v>40156</c:v>
                </c:pt>
                <c:pt idx="1975">
                  <c:v>40155</c:v>
                </c:pt>
                <c:pt idx="1976">
                  <c:v>40154</c:v>
                </c:pt>
                <c:pt idx="1977">
                  <c:v>40151</c:v>
                </c:pt>
                <c:pt idx="1978">
                  <c:v>40150</c:v>
                </c:pt>
                <c:pt idx="1979">
                  <c:v>40149</c:v>
                </c:pt>
                <c:pt idx="1980">
                  <c:v>40148</c:v>
                </c:pt>
                <c:pt idx="1981">
                  <c:v>40147</c:v>
                </c:pt>
                <c:pt idx="1982">
                  <c:v>40144</c:v>
                </c:pt>
                <c:pt idx="1983">
                  <c:v>40143</c:v>
                </c:pt>
                <c:pt idx="1984">
                  <c:v>40142</c:v>
                </c:pt>
                <c:pt idx="1985">
                  <c:v>40141</c:v>
                </c:pt>
                <c:pt idx="1986">
                  <c:v>40140</c:v>
                </c:pt>
                <c:pt idx="1987">
                  <c:v>40137</c:v>
                </c:pt>
                <c:pt idx="1988">
                  <c:v>40136</c:v>
                </c:pt>
                <c:pt idx="1989">
                  <c:v>40135</c:v>
                </c:pt>
                <c:pt idx="1990">
                  <c:v>40134</c:v>
                </c:pt>
                <c:pt idx="1991">
                  <c:v>40133</c:v>
                </c:pt>
                <c:pt idx="1992">
                  <c:v>40130</c:v>
                </c:pt>
                <c:pt idx="1993">
                  <c:v>40129</c:v>
                </c:pt>
                <c:pt idx="1994">
                  <c:v>40128</c:v>
                </c:pt>
                <c:pt idx="1995">
                  <c:v>40127</c:v>
                </c:pt>
                <c:pt idx="1996">
                  <c:v>40126</c:v>
                </c:pt>
                <c:pt idx="1997">
                  <c:v>40123</c:v>
                </c:pt>
                <c:pt idx="1998">
                  <c:v>40122</c:v>
                </c:pt>
                <c:pt idx="1999">
                  <c:v>40121</c:v>
                </c:pt>
                <c:pt idx="2000">
                  <c:v>40120</c:v>
                </c:pt>
                <c:pt idx="2001">
                  <c:v>40119</c:v>
                </c:pt>
                <c:pt idx="2002">
                  <c:v>40117</c:v>
                </c:pt>
                <c:pt idx="2003">
                  <c:v>40116</c:v>
                </c:pt>
                <c:pt idx="2004">
                  <c:v>40115</c:v>
                </c:pt>
                <c:pt idx="2005">
                  <c:v>40114</c:v>
                </c:pt>
                <c:pt idx="2006">
                  <c:v>40113</c:v>
                </c:pt>
                <c:pt idx="2007">
                  <c:v>40112</c:v>
                </c:pt>
                <c:pt idx="2008">
                  <c:v>40109</c:v>
                </c:pt>
                <c:pt idx="2009">
                  <c:v>40108</c:v>
                </c:pt>
                <c:pt idx="2010">
                  <c:v>40107</c:v>
                </c:pt>
                <c:pt idx="2011">
                  <c:v>40106</c:v>
                </c:pt>
                <c:pt idx="2012">
                  <c:v>40105</c:v>
                </c:pt>
                <c:pt idx="2013">
                  <c:v>40102</c:v>
                </c:pt>
                <c:pt idx="2014">
                  <c:v>40101</c:v>
                </c:pt>
                <c:pt idx="2015">
                  <c:v>40100</c:v>
                </c:pt>
                <c:pt idx="2016">
                  <c:v>40099</c:v>
                </c:pt>
                <c:pt idx="2017">
                  <c:v>40098</c:v>
                </c:pt>
                <c:pt idx="2018">
                  <c:v>40095</c:v>
                </c:pt>
                <c:pt idx="2019">
                  <c:v>40094</c:v>
                </c:pt>
                <c:pt idx="2020">
                  <c:v>40093</c:v>
                </c:pt>
                <c:pt idx="2021">
                  <c:v>40092</c:v>
                </c:pt>
                <c:pt idx="2022">
                  <c:v>40091</c:v>
                </c:pt>
                <c:pt idx="2023">
                  <c:v>40088</c:v>
                </c:pt>
                <c:pt idx="2024">
                  <c:v>40087</c:v>
                </c:pt>
                <c:pt idx="2025">
                  <c:v>40086</c:v>
                </c:pt>
                <c:pt idx="2026">
                  <c:v>40085</c:v>
                </c:pt>
                <c:pt idx="2027">
                  <c:v>40084</c:v>
                </c:pt>
                <c:pt idx="2028">
                  <c:v>40081</c:v>
                </c:pt>
                <c:pt idx="2029">
                  <c:v>40080</c:v>
                </c:pt>
                <c:pt idx="2030">
                  <c:v>40079</c:v>
                </c:pt>
                <c:pt idx="2031">
                  <c:v>40078</c:v>
                </c:pt>
                <c:pt idx="2032">
                  <c:v>40077</c:v>
                </c:pt>
                <c:pt idx="2033">
                  <c:v>40074</c:v>
                </c:pt>
                <c:pt idx="2034">
                  <c:v>40073</c:v>
                </c:pt>
                <c:pt idx="2035">
                  <c:v>40072</c:v>
                </c:pt>
                <c:pt idx="2036">
                  <c:v>40071</c:v>
                </c:pt>
                <c:pt idx="2037">
                  <c:v>40070</c:v>
                </c:pt>
                <c:pt idx="2038">
                  <c:v>40067</c:v>
                </c:pt>
                <c:pt idx="2039">
                  <c:v>40066</c:v>
                </c:pt>
                <c:pt idx="2040">
                  <c:v>40065</c:v>
                </c:pt>
                <c:pt idx="2041">
                  <c:v>40064</c:v>
                </c:pt>
                <c:pt idx="2042">
                  <c:v>40063</c:v>
                </c:pt>
                <c:pt idx="2043">
                  <c:v>40060</c:v>
                </c:pt>
                <c:pt idx="2044">
                  <c:v>40059</c:v>
                </c:pt>
                <c:pt idx="2045">
                  <c:v>40058</c:v>
                </c:pt>
                <c:pt idx="2046">
                  <c:v>40057</c:v>
                </c:pt>
                <c:pt idx="2047">
                  <c:v>40056</c:v>
                </c:pt>
                <c:pt idx="2048">
                  <c:v>40053</c:v>
                </c:pt>
                <c:pt idx="2049">
                  <c:v>40052</c:v>
                </c:pt>
                <c:pt idx="2050">
                  <c:v>40051</c:v>
                </c:pt>
                <c:pt idx="2051">
                  <c:v>40050</c:v>
                </c:pt>
                <c:pt idx="2052">
                  <c:v>40049</c:v>
                </c:pt>
                <c:pt idx="2053">
                  <c:v>40046</c:v>
                </c:pt>
                <c:pt idx="2054">
                  <c:v>40045</c:v>
                </c:pt>
                <c:pt idx="2055">
                  <c:v>40044</c:v>
                </c:pt>
                <c:pt idx="2056">
                  <c:v>40043</c:v>
                </c:pt>
                <c:pt idx="2057">
                  <c:v>40042</c:v>
                </c:pt>
                <c:pt idx="2058">
                  <c:v>40039</c:v>
                </c:pt>
                <c:pt idx="2059">
                  <c:v>40038</c:v>
                </c:pt>
                <c:pt idx="2060">
                  <c:v>40037</c:v>
                </c:pt>
                <c:pt idx="2061">
                  <c:v>40036</c:v>
                </c:pt>
                <c:pt idx="2062">
                  <c:v>40035</c:v>
                </c:pt>
                <c:pt idx="2063">
                  <c:v>40032</c:v>
                </c:pt>
                <c:pt idx="2064">
                  <c:v>40031</c:v>
                </c:pt>
                <c:pt idx="2065">
                  <c:v>40030</c:v>
                </c:pt>
                <c:pt idx="2066">
                  <c:v>40029</c:v>
                </c:pt>
                <c:pt idx="2067">
                  <c:v>40028</c:v>
                </c:pt>
                <c:pt idx="2068">
                  <c:v>40025</c:v>
                </c:pt>
                <c:pt idx="2069">
                  <c:v>40024</c:v>
                </c:pt>
                <c:pt idx="2070">
                  <c:v>40023</c:v>
                </c:pt>
                <c:pt idx="2071">
                  <c:v>40022</c:v>
                </c:pt>
                <c:pt idx="2072">
                  <c:v>40021</c:v>
                </c:pt>
                <c:pt idx="2073">
                  <c:v>40018</c:v>
                </c:pt>
                <c:pt idx="2074">
                  <c:v>40017</c:v>
                </c:pt>
                <c:pt idx="2075">
                  <c:v>40016</c:v>
                </c:pt>
                <c:pt idx="2076">
                  <c:v>40015</c:v>
                </c:pt>
                <c:pt idx="2077">
                  <c:v>40014</c:v>
                </c:pt>
                <c:pt idx="2078">
                  <c:v>40011</c:v>
                </c:pt>
                <c:pt idx="2079">
                  <c:v>40010</c:v>
                </c:pt>
                <c:pt idx="2080">
                  <c:v>40009</c:v>
                </c:pt>
                <c:pt idx="2081">
                  <c:v>40008</c:v>
                </c:pt>
                <c:pt idx="2082">
                  <c:v>40007</c:v>
                </c:pt>
                <c:pt idx="2083">
                  <c:v>40004</c:v>
                </c:pt>
                <c:pt idx="2084">
                  <c:v>40003</c:v>
                </c:pt>
                <c:pt idx="2085">
                  <c:v>40002</c:v>
                </c:pt>
                <c:pt idx="2086">
                  <c:v>40001</c:v>
                </c:pt>
                <c:pt idx="2087">
                  <c:v>40000</c:v>
                </c:pt>
                <c:pt idx="2088">
                  <c:v>39997</c:v>
                </c:pt>
                <c:pt idx="2089">
                  <c:v>39996</c:v>
                </c:pt>
                <c:pt idx="2090">
                  <c:v>39995</c:v>
                </c:pt>
                <c:pt idx="2091">
                  <c:v>39994</c:v>
                </c:pt>
                <c:pt idx="2092">
                  <c:v>39993</c:v>
                </c:pt>
                <c:pt idx="2093">
                  <c:v>39990</c:v>
                </c:pt>
                <c:pt idx="2094">
                  <c:v>39989</c:v>
                </c:pt>
                <c:pt idx="2095">
                  <c:v>39988</c:v>
                </c:pt>
                <c:pt idx="2096">
                  <c:v>39987</c:v>
                </c:pt>
                <c:pt idx="2097">
                  <c:v>39986</c:v>
                </c:pt>
                <c:pt idx="2098">
                  <c:v>39983</c:v>
                </c:pt>
                <c:pt idx="2099">
                  <c:v>39982</c:v>
                </c:pt>
                <c:pt idx="2100">
                  <c:v>39981</c:v>
                </c:pt>
                <c:pt idx="2101">
                  <c:v>39980</c:v>
                </c:pt>
                <c:pt idx="2102">
                  <c:v>39979</c:v>
                </c:pt>
                <c:pt idx="2103">
                  <c:v>39976</c:v>
                </c:pt>
                <c:pt idx="2104">
                  <c:v>39975</c:v>
                </c:pt>
                <c:pt idx="2105">
                  <c:v>39974</c:v>
                </c:pt>
                <c:pt idx="2106">
                  <c:v>39973</c:v>
                </c:pt>
                <c:pt idx="2107">
                  <c:v>39972</c:v>
                </c:pt>
                <c:pt idx="2108">
                  <c:v>39969</c:v>
                </c:pt>
                <c:pt idx="2109">
                  <c:v>39968</c:v>
                </c:pt>
                <c:pt idx="2110">
                  <c:v>39967</c:v>
                </c:pt>
                <c:pt idx="2111">
                  <c:v>39966</c:v>
                </c:pt>
                <c:pt idx="2112">
                  <c:v>39965</c:v>
                </c:pt>
                <c:pt idx="2113">
                  <c:v>39964</c:v>
                </c:pt>
                <c:pt idx="2114">
                  <c:v>39962</c:v>
                </c:pt>
                <c:pt idx="2115">
                  <c:v>39961</c:v>
                </c:pt>
                <c:pt idx="2116">
                  <c:v>39960</c:v>
                </c:pt>
                <c:pt idx="2117">
                  <c:v>39959</c:v>
                </c:pt>
                <c:pt idx="2118">
                  <c:v>39958</c:v>
                </c:pt>
                <c:pt idx="2119">
                  <c:v>39955</c:v>
                </c:pt>
                <c:pt idx="2120">
                  <c:v>39954</c:v>
                </c:pt>
                <c:pt idx="2121">
                  <c:v>39953</c:v>
                </c:pt>
                <c:pt idx="2122">
                  <c:v>39952</c:v>
                </c:pt>
                <c:pt idx="2123">
                  <c:v>39951</c:v>
                </c:pt>
                <c:pt idx="2124">
                  <c:v>39948</c:v>
                </c:pt>
                <c:pt idx="2125">
                  <c:v>39947</c:v>
                </c:pt>
                <c:pt idx="2126">
                  <c:v>39946</c:v>
                </c:pt>
                <c:pt idx="2127">
                  <c:v>39945</c:v>
                </c:pt>
                <c:pt idx="2128">
                  <c:v>39944</c:v>
                </c:pt>
                <c:pt idx="2129">
                  <c:v>39941</c:v>
                </c:pt>
                <c:pt idx="2130">
                  <c:v>39940</c:v>
                </c:pt>
                <c:pt idx="2131">
                  <c:v>39939</c:v>
                </c:pt>
                <c:pt idx="2132">
                  <c:v>39938</c:v>
                </c:pt>
                <c:pt idx="2133">
                  <c:v>39937</c:v>
                </c:pt>
                <c:pt idx="2134">
                  <c:v>39934</c:v>
                </c:pt>
                <c:pt idx="2135">
                  <c:v>39933</c:v>
                </c:pt>
                <c:pt idx="2136">
                  <c:v>39932</c:v>
                </c:pt>
                <c:pt idx="2137">
                  <c:v>39931</c:v>
                </c:pt>
                <c:pt idx="2138">
                  <c:v>39930</c:v>
                </c:pt>
                <c:pt idx="2139">
                  <c:v>39927</c:v>
                </c:pt>
                <c:pt idx="2140">
                  <c:v>39926</c:v>
                </c:pt>
                <c:pt idx="2141">
                  <c:v>39925</c:v>
                </c:pt>
                <c:pt idx="2142">
                  <c:v>39924</c:v>
                </c:pt>
                <c:pt idx="2143">
                  <c:v>39923</c:v>
                </c:pt>
                <c:pt idx="2144">
                  <c:v>39920</c:v>
                </c:pt>
                <c:pt idx="2145">
                  <c:v>39919</c:v>
                </c:pt>
                <c:pt idx="2146">
                  <c:v>39918</c:v>
                </c:pt>
                <c:pt idx="2147">
                  <c:v>39917</c:v>
                </c:pt>
                <c:pt idx="2148">
                  <c:v>39916</c:v>
                </c:pt>
                <c:pt idx="2149">
                  <c:v>39912</c:v>
                </c:pt>
                <c:pt idx="2150">
                  <c:v>39911</c:v>
                </c:pt>
                <c:pt idx="2151">
                  <c:v>39910</c:v>
                </c:pt>
                <c:pt idx="2152">
                  <c:v>39909</c:v>
                </c:pt>
                <c:pt idx="2153">
                  <c:v>39906</c:v>
                </c:pt>
                <c:pt idx="2154">
                  <c:v>39905</c:v>
                </c:pt>
                <c:pt idx="2155">
                  <c:v>39904</c:v>
                </c:pt>
                <c:pt idx="2156">
                  <c:v>39903</c:v>
                </c:pt>
                <c:pt idx="2157">
                  <c:v>39902</c:v>
                </c:pt>
                <c:pt idx="2158">
                  <c:v>39899</c:v>
                </c:pt>
                <c:pt idx="2159">
                  <c:v>39898</c:v>
                </c:pt>
                <c:pt idx="2160">
                  <c:v>39897</c:v>
                </c:pt>
                <c:pt idx="2161">
                  <c:v>39896</c:v>
                </c:pt>
                <c:pt idx="2162">
                  <c:v>39895</c:v>
                </c:pt>
                <c:pt idx="2163">
                  <c:v>39892</c:v>
                </c:pt>
                <c:pt idx="2164">
                  <c:v>39891</c:v>
                </c:pt>
                <c:pt idx="2165">
                  <c:v>39890</c:v>
                </c:pt>
                <c:pt idx="2166">
                  <c:v>39889</c:v>
                </c:pt>
                <c:pt idx="2167">
                  <c:v>39888</c:v>
                </c:pt>
                <c:pt idx="2168">
                  <c:v>39885</c:v>
                </c:pt>
                <c:pt idx="2169">
                  <c:v>39884</c:v>
                </c:pt>
                <c:pt idx="2170">
                  <c:v>39883</c:v>
                </c:pt>
                <c:pt idx="2171">
                  <c:v>39882</c:v>
                </c:pt>
                <c:pt idx="2172">
                  <c:v>39881</c:v>
                </c:pt>
                <c:pt idx="2173">
                  <c:v>39878</c:v>
                </c:pt>
                <c:pt idx="2174">
                  <c:v>39877</c:v>
                </c:pt>
                <c:pt idx="2175">
                  <c:v>39876</c:v>
                </c:pt>
                <c:pt idx="2176">
                  <c:v>39875</c:v>
                </c:pt>
                <c:pt idx="2177">
                  <c:v>39874</c:v>
                </c:pt>
                <c:pt idx="2178">
                  <c:v>39872</c:v>
                </c:pt>
                <c:pt idx="2179">
                  <c:v>39871</c:v>
                </c:pt>
                <c:pt idx="2180">
                  <c:v>39870</c:v>
                </c:pt>
                <c:pt idx="2181">
                  <c:v>39869</c:v>
                </c:pt>
                <c:pt idx="2182">
                  <c:v>39868</c:v>
                </c:pt>
                <c:pt idx="2183">
                  <c:v>39867</c:v>
                </c:pt>
                <c:pt idx="2184">
                  <c:v>39864</c:v>
                </c:pt>
                <c:pt idx="2185">
                  <c:v>39863</c:v>
                </c:pt>
                <c:pt idx="2186">
                  <c:v>39862</c:v>
                </c:pt>
                <c:pt idx="2187">
                  <c:v>39861</c:v>
                </c:pt>
                <c:pt idx="2188">
                  <c:v>39860</c:v>
                </c:pt>
                <c:pt idx="2189">
                  <c:v>39857</c:v>
                </c:pt>
                <c:pt idx="2190">
                  <c:v>39856</c:v>
                </c:pt>
                <c:pt idx="2191">
                  <c:v>39855</c:v>
                </c:pt>
                <c:pt idx="2192">
                  <c:v>39854</c:v>
                </c:pt>
                <c:pt idx="2193">
                  <c:v>39853</c:v>
                </c:pt>
                <c:pt idx="2194">
                  <c:v>39850</c:v>
                </c:pt>
                <c:pt idx="2195">
                  <c:v>39849</c:v>
                </c:pt>
                <c:pt idx="2196">
                  <c:v>39848</c:v>
                </c:pt>
                <c:pt idx="2197">
                  <c:v>39847</c:v>
                </c:pt>
                <c:pt idx="2198">
                  <c:v>39846</c:v>
                </c:pt>
                <c:pt idx="2199">
                  <c:v>39844</c:v>
                </c:pt>
                <c:pt idx="2200">
                  <c:v>39843</c:v>
                </c:pt>
                <c:pt idx="2201">
                  <c:v>39842</c:v>
                </c:pt>
                <c:pt idx="2202">
                  <c:v>39841</c:v>
                </c:pt>
                <c:pt idx="2203">
                  <c:v>39840</c:v>
                </c:pt>
                <c:pt idx="2204">
                  <c:v>39839</c:v>
                </c:pt>
                <c:pt idx="2205">
                  <c:v>39836</c:v>
                </c:pt>
                <c:pt idx="2206">
                  <c:v>39835</c:v>
                </c:pt>
                <c:pt idx="2207">
                  <c:v>39834</c:v>
                </c:pt>
                <c:pt idx="2208">
                  <c:v>39833</c:v>
                </c:pt>
                <c:pt idx="2209">
                  <c:v>39832</c:v>
                </c:pt>
                <c:pt idx="2210">
                  <c:v>39829</c:v>
                </c:pt>
                <c:pt idx="2211">
                  <c:v>39828</c:v>
                </c:pt>
                <c:pt idx="2212">
                  <c:v>39827</c:v>
                </c:pt>
                <c:pt idx="2213">
                  <c:v>39826</c:v>
                </c:pt>
                <c:pt idx="2214">
                  <c:v>39825</c:v>
                </c:pt>
                <c:pt idx="2215">
                  <c:v>39822</c:v>
                </c:pt>
                <c:pt idx="2216">
                  <c:v>39821</c:v>
                </c:pt>
                <c:pt idx="2217">
                  <c:v>39820</c:v>
                </c:pt>
                <c:pt idx="2218">
                  <c:v>39819</c:v>
                </c:pt>
                <c:pt idx="2219">
                  <c:v>39818</c:v>
                </c:pt>
                <c:pt idx="2220">
                  <c:v>39815</c:v>
                </c:pt>
                <c:pt idx="2221">
                  <c:v>39813</c:v>
                </c:pt>
                <c:pt idx="2222">
                  <c:v>39812</c:v>
                </c:pt>
                <c:pt idx="2223">
                  <c:v>39811</c:v>
                </c:pt>
                <c:pt idx="2224">
                  <c:v>39808</c:v>
                </c:pt>
                <c:pt idx="2225">
                  <c:v>39806</c:v>
                </c:pt>
                <c:pt idx="2226">
                  <c:v>39805</c:v>
                </c:pt>
                <c:pt idx="2227">
                  <c:v>39804</c:v>
                </c:pt>
                <c:pt idx="2228">
                  <c:v>39801</c:v>
                </c:pt>
                <c:pt idx="2229">
                  <c:v>39800</c:v>
                </c:pt>
                <c:pt idx="2230">
                  <c:v>39799</c:v>
                </c:pt>
                <c:pt idx="2231">
                  <c:v>39798</c:v>
                </c:pt>
                <c:pt idx="2232">
                  <c:v>39797</c:v>
                </c:pt>
                <c:pt idx="2233">
                  <c:v>39794</c:v>
                </c:pt>
                <c:pt idx="2234">
                  <c:v>39793</c:v>
                </c:pt>
                <c:pt idx="2235">
                  <c:v>39792</c:v>
                </c:pt>
                <c:pt idx="2236">
                  <c:v>39791</c:v>
                </c:pt>
                <c:pt idx="2237">
                  <c:v>39790</c:v>
                </c:pt>
                <c:pt idx="2238">
                  <c:v>39787</c:v>
                </c:pt>
                <c:pt idx="2239">
                  <c:v>39786</c:v>
                </c:pt>
                <c:pt idx="2240">
                  <c:v>39785</c:v>
                </c:pt>
                <c:pt idx="2241">
                  <c:v>39784</c:v>
                </c:pt>
                <c:pt idx="2242">
                  <c:v>39783</c:v>
                </c:pt>
                <c:pt idx="2243">
                  <c:v>39782</c:v>
                </c:pt>
                <c:pt idx="2244">
                  <c:v>39780</c:v>
                </c:pt>
                <c:pt idx="2245">
                  <c:v>39779</c:v>
                </c:pt>
                <c:pt idx="2246">
                  <c:v>39778</c:v>
                </c:pt>
                <c:pt idx="2247">
                  <c:v>39777</c:v>
                </c:pt>
                <c:pt idx="2248">
                  <c:v>39776</c:v>
                </c:pt>
                <c:pt idx="2249">
                  <c:v>39773</c:v>
                </c:pt>
                <c:pt idx="2250">
                  <c:v>39772</c:v>
                </c:pt>
                <c:pt idx="2251">
                  <c:v>39771</c:v>
                </c:pt>
                <c:pt idx="2252">
                  <c:v>39770</c:v>
                </c:pt>
                <c:pt idx="2253">
                  <c:v>39769</c:v>
                </c:pt>
                <c:pt idx="2254">
                  <c:v>39766</c:v>
                </c:pt>
                <c:pt idx="2255">
                  <c:v>39765</c:v>
                </c:pt>
                <c:pt idx="2256">
                  <c:v>39764</c:v>
                </c:pt>
                <c:pt idx="2257">
                  <c:v>39763</c:v>
                </c:pt>
                <c:pt idx="2258">
                  <c:v>39762</c:v>
                </c:pt>
                <c:pt idx="2259">
                  <c:v>39759</c:v>
                </c:pt>
                <c:pt idx="2260">
                  <c:v>39758</c:v>
                </c:pt>
                <c:pt idx="2261">
                  <c:v>39757</c:v>
                </c:pt>
                <c:pt idx="2262">
                  <c:v>39756</c:v>
                </c:pt>
                <c:pt idx="2263">
                  <c:v>39755</c:v>
                </c:pt>
                <c:pt idx="2264">
                  <c:v>39752</c:v>
                </c:pt>
                <c:pt idx="2265">
                  <c:v>39751</c:v>
                </c:pt>
                <c:pt idx="2266">
                  <c:v>39750</c:v>
                </c:pt>
                <c:pt idx="2267">
                  <c:v>39749</c:v>
                </c:pt>
                <c:pt idx="2268">
                  <c:v>39748</c:v>
                </c:pt>
                <c:pt idx="2269">
                  <c:v>39745</c:v>
                </c:pt>
                <c:pt idx="2270">
                  <c:v>39744</c:v>
                </c:pt>
                <c:pt idx="2271">
                  <c:v>39743</c:v>
                </c:pt>
                <c:pt idx="2272">
                  <c:v>39742</c:v>
                </c:pt>
                <c:pt idx="2273">
                  <c:v>39741</c:v>
                </c:pt>
                <c:pt idx="2274">
                  <c:v>39738</c:v>
                </c:pt>
                <c:pt idx="2275">
                  <c:v>39737</c:v>
                </c:pt>
                <c:pt idx="2276">
                  <c:v>39736</c:v>
                </c:pt>
                <c:pt idx="2277">
                  <c:v>39735</c:v>
                </c:pt>
                <c:pt idx="2278">
                  <c:v>39734</c:v>
                </c:pt>
                <c:pt idx="2279">
                  <c:v>39731</c:v>
                </c:pt>
                <c:pt idx="2280">
                  <c:v>39730</c:v>
                </c:pt>
                <c:pt idx="2281">
                  <c:v>39729</c:v>
                </c:pt>
                <c:pt idx="2282">
                  <c:v>39728</c:v>
                </c:pt>
                <c:pt idx="2283">
                  <c:v>39727</c:v>
                </c:pt>
                <c:pt idx="2284">
                  <c:v>39724</c:v>
                </c:pt>
                <c:pt idx="2285">
                  <c:v>39723</c:v>
                </c:pt>
                <c:pt idx="2286">
                  <c:v>39722</c:v>
                </c:pt>
                <c:pt idx="2287">
                  <c:v>39721</c:v>
                </c:pt>
                <c:pt idx="2288">
                  <c:v>39720</c:v>
                </c:pt>
                <c:pt idx="2289">
                  <c:v>39717</c:v>
                </c:pt>
                <c:pt idx="2290">
                  <c:v>39716</c:v>
                </c:pt>
                <c:pt idx="2291">
                  <c:v>39715</c:v>
                </c:pt>
                <c:pt idx="2292">
                  <c:v>39714</c:v>
                </c:pt>
                <c:pt idx="2293">
                  <c:v>39713</c:v>
                </c:pt>
                <c:pt idx="2294">
                  <c:v>39710</c:v>
                </c:pt>
                <c:pt idx="2295">
                  <c:v>39709</c:v>
                </c:pt>
                <c:pt idx="2296">
                  <c:v>39708</c:v>
                </c:pt>
                <c:pt idx="2297">
                  <c:v>39707</c:v>
                </c:pt>
                <c:pt idx="2298">
                  <c:v>39706</c:v>
                </c:pt>
                <c:pt idx="2299">
                  <c:v>39703</c:v>
                </c:pt>
                <c:pt idx="2300">
                  <c:v>39702</c:v>
                </c:pt>
                <c:pt idx="2301">
                  <c:v>39701</c:v>
                </c:pt>
                <c:pt idx="2302">
                  <c:v>39700</c:v>
                </c:pt>
                <c:pt idx="2303">
                  <c:v>39699</c:v>
                </c:pt>
                <c:pt idx="2304">
                  <c:v>39696</c:v>
                </c:pt>
                <c:pt idx="2305">
                  <c:v>39695</c:v>
                </c:pt>
                <c:pt idx="2306">
                  <c:v>39694</c:v>
                </c:pt>
                <c:pt idx="2307">
                  <c:v>39693</c:v>
                </c:pt>
                <c:pt idx="2308">
                  <c:v>39692</c:v>
                </c:pt>
                <c:pt idx="2309">
                  <c:v>39691</c:v>
                </c:pt>
                <c:pt idx="2310">
                  <c:v>39689</c:v>
                </c:pt>
                <c:pt idx="2311">
                  <c:v>39688</c:v>
                </c:pt>
                <c:pt idx="2312">
                  <c:v>39687</c:v>
                </c:pt>
                <c:pt idx="2313">
                  <c:v>39686</c:v>
                </c:pt>
                <c:pt idx="2314">
                  <c:v>39685</c:v>
                </c:pt>
                <c:pt idx="2315">
                  <c:v>39682</c:v>
                </c:pt>
                <c:pt idx="2316">
                  <c:v>39681</c:v>
                </c:pt>
                <c:pt idx="2317">
                  <c:v>39680</c:v>
                </c:pt>
                <c:pt idx="2318">
                  <c:v>39679</c:v>
                </c:pt>
                <c:pt idx="2319">
                  <c:v>39678</c:v>
                </c:pt>
                <c:pt idx="2320">
                  <c:v>39675</c:v>
                </c:pt>
                <c:pt idx="2321">
                  <c:v>39674</c:v>
                </c:pt>
                <c:pt idx="2322">
                  <c:v>39673</c:v>
                </c:pt>
                <c:pt idx="2323">
                  <c:v>39672</c:v>
                </c:pt>
                <c:pt idx="2324">
                  <c:v>39671</c:v>
                </c:pt>
                <c:pt idx="2325">
                  <c:v>39668</c:v>
                </c:pt>
                <c:pt idx="2326">
                  <c:v>39667</c:v>
                </c:pt>
                <c:pt idx="2327">
                  <c:v>39666</c:v>
                </c:pt>
                <c:pt idx="2328">
                  <c:v>39665</c:v>
                </c:pt>
                <c:pt idx="2329">
                  <c:v>39664</c:v>
                </c:pt>
                <c:pt idx="2330">
                  <c:v>39661</c:v>
                </c:pt>
                <c:pt idx="2331">
                  <c:v>39660</c:v>
                </c:pt>
                <c:pt idx="2332">
                  <c:v>39659</c:v>
                </c:pt>
                <c:pt idx="2333">
                  <c:v>39658</c:v>
                </c:pt>
                <c:pt idx="2334">
                  <c:v>39657</c:v>
                </c:pt>
                <c:pt idx="2335">
                  <c:v>39654</c:v>
                </c:pt>
                <c:pt idx="2336">
                  <c:v>39653</c:v>
                </c:pt>
                <c:pt idx="2337">
                  <c:v>39652</c:v>
                </c:pt>
                <c:pt idx="2338">
                  <c:v>39651</c:v>
                </c:pt>
                <c:pt idx="2339">
                  <c:v>39650</c:v>
                </c:pt>
                <c:pt idx="2340">
                  <c:v>39647</c:v>
                </c:pt>
                <c:pt idx="2341">
                  <c:v>39646</c:v>
                </c:pt>
                <c:pt idx="2342">
                  <c:v>39645</c:v>
                </c:pt>
                <c:pt idx="2343">
                  <c:v>39644</c:v>
                </c:pt>
                <c:pt idx="2344">
                  <c:v>39643</c:v>
                </c:pt>
                <c:pt idx="2345">
                  <c:v>39640</c:v>
                </c:pt>
                <c:pt idx="2346">
                  <c:v>39639</c:v>
                </c:pt>
                <c:pt idx="2347">
                  <c:v>39638</c:v>
                </c:pt>
                <c:pt idx="2348">
                  <c:v>39637</c:v>
                </c:pt>
                <c:pt idx="2349">
                  <c:v>39636</c:v>
                </c:pt>
                <c:pt idx="2350">
                  <c:v>39633</c:v>
                </c:pt>
                <c:pt idx="2351">
                  <c:v>39632</c:v>
                </c:pt>
                <c:pt idx="2352">
                  <c:v>39631</c:v>
                </c:pt>
                <c:pt idx="2353">
                  <c:v>39630</c:v>
                </c:pt>
                <c:pt idx="2354">
                  <c:v>39629</c:v>
                </c:pt>
                <c:pt idx="2355">
                  <c:v>39626</c:v>
                </c:pt>
                <c:pt idx="2356">
                  <c:v>39625</c:v>
                </c:pt>
                <c:pt idx="2357">
                  <c:v>39624</c:v>
                </c:pt>
                <c:pt idx="2358">
                  <c:v>39623</c:v>
                </c:pt>
                <c:pt idx="2359">
                  <c:v>39622</c:v>
                </c:pt>
                <c:pt idx="2360">
                  <c:v>39619</c:v>
                </c:pt>
                <c:pt idx="2361">
                  <c:v>39618</c:v>
                </c:pt>
                <c:pt idx="2362">
                  <c:v>39617</c:v>
                </c:pt>
                <c:pt idx="2363">
                  <c:v>39616</c:v>
                </c:pt>
                <c:pt idx="2364">
                  <c:v>39615</c:v>
                </c:pt>
                <c:pt idx="2365">
                  <c:v>39612</c:v>
                </c:pt>
                <c:pt idx="2366">
                  <c:v>39611</c:v>
                </c:pt>
                <c:pt idx="2367">
                  <c:v>39610</c:v>
                </c:pt>
                <c:pt idx="2368">
                  <c:v>39609</c:v>
                </c:pt>
                <c:pt idx="2369">
                  <c:v>39608</c:v>
                </c:pt>
                <c:pt idx="2370">
                  <c:v>39605</c:v>
                </c:pt>
                <c:pt idx="2371">
                  <c:v>39604</c:v>
                </c:pt>
                <c:pt idx="2372">
                  <c:v>39603</c:v>
                </c:pt>
                <c:pt idx="2373">
                  <c:v>39602</c:v>
                </c:pt>
                <c:pt idx="2374">
                  <c:v>39601</c:v>
                </c:pt>
                <c:pt idx="2375">
                  <c:v>39599</c:v>
                </c:pt>
                <c:pt idx="2376">
                  <c:v>39598</c:v>
                </c:pt>
                <c:pt idx="2377">
                  <c:v>39597</c:v>
                </c:pt>
                <c:pt idx="2378">
                  <c:v>39596</c:v>
                </c:pt>
                <c:pt idx="2379">
                  <c:v>39595</c:v>
                </c:pt>
                <c:pt idx="2380">
                  <c:v>39594</c:v>
                </c:pt>
                <c:pt idx="2381">
                  <c:v>39591</c:v>
                </c:pt>
                <c:pt idx="2382">
                  <c:v>39590</c:v>
                </c:pt>
                <c:pt idx="2383">
                  <c:v>39589</c:v>
                </c:pt>
                <c:pt idx="2384">
                  <c:v>39588</c:v>
                </c:pt>
                <c:pt idx="2385">
                  <c:v>39587</c:v>
                </c:pt>
                <c:pt idx="2386">
                  <c:v>39584</c:v>
                </c:pt>
                <c:pt idx="2387">
                  <c:v>39583</c:v>
                </c:pt>
                <c:pt idx="2388">
                  <c:v>39582</c:v>
                </c:pt>
                <c:pt idx="2389">
                  <c:v>39581</c:v>
                </c:pt>
                <c:pt idx="2390">
                  <c:v>39580</c:v>
                </c:pt>
                <c:pt idx="2391">
                  <c:v>39577</c:v>
                </c:pt>
                <c:pt idx="2392">
                  <c:v>39576</c:v>
                </c:pt>
                <c:pt idx="2393">
                  <c:v>39575</c:v>
                </c:pt>
                <c:pt idx="2394">
                  <c:v>39574</c:v>
                </c:pt>
                <c:pt idx="2395">
                  <c:v>39573</c:v>
                </c:pt>
                <c:pt idx="2396">
                  <c:v>39570</c:v>
                </c:pt>
                <c:pt idx="2397">
                  <c:v>39569</c:v>
                </c:pt>
                <c:pt idx="2398">
                  <c:v>39568</c:v>
                </c:pt>
                <c:pt idx="2399">
                  <c:v>39567</c:v>
                </c:pt>
                <c:pt idx="2400">
                  <c:v>39566</c:v>
                </c:pt>
                <c:pt idx="2401">
                  <c:v>39563</c:v>
                </c:pt>
                <c:pt idx="2402">
                  <c:v>39562</c:v>
                </c:pt>
                <c:pt idx="2403">
                  <c:v>39561</c:v>
                </c:pt>
                <c:pt idx="2404">
                  <c:v>39560</c:v>
                </c:pt>
                <c:pt idx="2405">
                  <c:v>39559</c:v>
                </c:pt>
                <c:pt idx="2406">
                  <c:v>39556</c:v>
                </c:pt>
                <c:pt idx="2407">
                  <c:v>39555</c:v>
                </c:pt>
                <c:pt idx="2408">
                  <c:v>39554</c:v>
                </c:pt>
                <c:pt idx="2409">
                  <c:v>39553</c:v>
                </c:pt>
                <c:pt idx="2410">
                  <c:v>39552</c:v>
                </c:pt>
                <c:pt idx="2411">
                  <c:v>39549</c:v>
                </c:pt>
                <c:pt idx="2412">
                  <c:v>39548</c:v>
                </c:pt>
                <c:pt idx="2413">
                  <c:v>39547</c:v>
                </c:pt>
                <c:pt idx="2414">
                  <c:v>39546</c:v>
                </c:pt>
                <c:pt idx="2415">
                  <c:v>39545</c:v>
                </c:pt>
                <c:pt idx="2416">
                  <c:v>39542</c:v>
                </c:pt>
                <c:pt idx="2417">
                  <c:v>39541</c:v>
                </c:pt>
                <c:pt idx="2418">
                  <c:v>39540</c:v>
                </c:pt>
                <c:pt idx="2419">
                  <c:v>39539</c:v>
                </c:pt>
                <c:pt idx="2420">
                  <c:v>39538</c:v>
                </c:pt>
                <c:pt idx="2421">
                  <c:v>39535</c:v>
                </c:pt>
                <c:pt idx="2422">
                  <c:v>39534</c:v>
                </c:pt>
                <c:pt idx="2423">
                  <c:v>39533</c:v>
                </c:pt>
                <c:pt idx="2424">
                  <c:v>39532</c:v>
                </c:pt>
                <c:pt idx="2425">
                  <c:v>39531</c:v>
                </c:pt>
                <c:pt idx="2426">
                  <c:v>39527</c:v>
                </c:pt>
                <c:pt idx="2427">
                  <c:v>39526</c:v>
                </c:pt>
                <c:pt idx="2428">
                  <c:v>39525</c:v>
                </c:pt>
                <c:pt idx="2429">
                  <c:v>39524</c:v>
                </c:pt>
                <c:pt idx="2430">
                  <c:v>39521</c:v>
                </c:pt>
                <c:pt idx="2431">
                  <c:v>39520</c:v>
                </c:pt>
                <c:pt idx="2432">
                  <c:v>39519</c:v>
                </c:pt>
                <c:pt idx="2433">
                  <c:v>39518</c:v>
                </c:pt>
                <c:pt idx="2434">
                  <c:v>39517</c:v>
                </c:pt>
                <c:pt idx="2435">
                  <c:v>39514</c:v>
                </c:pt>
                <c:pt idx="2436">
                  <c:v>39513</c:v>
                </c:pt>
                <c:pt idx="2437">
                  <c:v>39512</c:v>
                </c:pt>
                <c:pt idx="2438">
                  <c:v>39511</c:v>
                </c:pt>
                <c:pt idx="2439">
                  <c:v>39510</c:v>
                </c:pt>
                <c:pt idx="2440">
                  <c:v>39507</c:v>
                </c:pt>
                <c:pt idx="2441">
                  <c:v>39506</c:v>
                </c:pt>
                <c:pt idx="2442">
                  <c:v>39505</c:v>
                </c:pt>
                <c:pt idx="2443">
                  <c:v>39504</c:v>
                </c:pt>
                <c:pt idx="2444">
                  <c:v>39503</c:v>
                </c:pt>
                <c:pt idx="2445">
                  <c:v>39500</c:v>
                </c:pt>
                <c:pt idx="2446">
                  <c:v>39499</c:v>
                </c:pt>
                <c:pt idx="2447">
                  <c:v>39498</c:v>
                </c:pt>
                <c:pt idx="2448">
                  <c:v>39497</c:v>
                </c:pt>
                <c:pt idx="2449">
                  <c:v>39496</c:v>
                </c:pt>
                <c:pt idx="2450">
                  <c:v>39493</c:v>
                </c:pt>
                <c:pt idx="2451">
                  <c:v>39492</c:v>
                </c:pt>
                <c:pt idx="2452">
                  <c:v>39491</c:v>
                </c:pt>
                <c:pt idx="2453">
                  <c:v>39490</c:v>
                </c:pt>
                <c:pt idx="2454">
                  <c:v>39489</c:v>
                </c:pt>
                <c:pt idx="2455">
                  <c:v>39486</c:v>
                </c:pt>
                <c:pt idx="2456">
                  <c:v>39485</c:v>
                </c:pt>
                <c:pt idx="2457">
                  <c:v>39484</c:v>
                </c:pt>
                <c:pt idx="2458">
                  <c:v>39483</c:v>
                </c:pt>
                <c:pt idx="2459">
                  <c:v>39482</c:v>
                </c:pt>
                <c:pt idx="2460">
                  <c:v>39479</c:v>
                </c:pt>
                <c:pt idx="2461">
                  <c:v>39478</c:v>
                </c:pt>
                <c:pt idx="2462">
                  <c:v>39477</c:v>
                </c:pt>
                <c:pt idx="2463">
                  <c:v>39476</c:v>
                </c:pt>
                <c:pt idx="2464">
                  <c:v>39475</c:v>
                </c:pt>
                <c:pt idx="2465">
                  <c:v>39472</c:v>
                </c:pt>
                <c:pt idx="2466">
                  <c:v>39471</c:v>
                </c:pt>
                <c:pt idx="2467">
                  <c:v>39470</c:v>
                </c:pt>
                <c:pt idx="2468">
                  <c:v>39469</c:v>
                </c:pt>
                <c:pt idx="2469">
                  <c:v>39468</c:v>
                </c:pt>
                <c:pt idx="2470">
                  <c:v>39465</c:v>
                </c:pt>
                <c:pt idx="2471">
                  <c:v>39464</c:v>
                </c:pt>
                <c:pt idx="2472">
                  <c:v>39463</c:v>
                </c:pt>
                <c:pt idx="2473">
                  <c:v>39462</c:v>
                </c:pt>
                <c:pt idx="2474">
                  <c:v>39461</c:v>
                </c:pt>
                <c:pt idx="2475">
                  <c:v>39458</c:v>
                </c:pt>
                <c:pt idx="2476">
                  <c:v>39457</c:v>
                </c:pt>
                <c:pt idx="2477">
                  <c:v>39456</c:v>
                </c:pt>
                <c:pt idx="2478">
                  <c:v>39455</c:v>
                </c:pt>
                <c:pt idx="2479">
                  <c:v>39454</c:v>
                </c:pt>
                <c:pt idx="2480">
                  <c:v>39451</c:v>
                </c:pt>
                <c:pt idx="2481">
                  <c:v>39450</c:v>
                </c:pt>
                <c:pt idx="2482">
                  <c:v>39449</c:v>
                </c:pt>
                <c:pt idx="2483">
                  <c:v>39447</c:v>
                </c:pt>
                <c:pt idx="2484">
                  <c:v>39444</c:v>
                </c:pt>
                <c:pt idx="2485">
                  <c:v>39443</c:v>
                </c:pt>
                <c:pt idx="2486">
                  <c:v>39442</c:v>
                </c:pt>
                <c:pt idx="2487">
                  <c:v>39440</c:v>
                </c:pt>
                <c:pt idx="2488">
                  <c:v>39437</c:v>
                </c:pt>
                <c:pt idx="2489">
                  <c:v>39436</c:v>
                </c:pt>
                <c:pt idx="2490">
                  <c:v>39435</c:v>
                </c:pt>
                <c:pt idx="2491">
                  <c:v>39434</c:v>
                </c:pt>
                <c:pt idx="2492">
                  <c:v>39433</c:v>
                </c:pt>
                <c:pt idx="2493">
                  <c:v>39430</c:v>
                </c:pt>
                <c:pt idx="2494">
                  <c:v>39429</c:v>
                </c:pt>
                <c:pt idx="2495">
                  <c:v>39428</c:v>
                </c:pt>
                <c:pt idx="2496">
                  <c:v>39427</c:v>
                </c:pt>
                <c:pt idx="2497">
                  <c:v>39426</c:v>
                </c:pt>
                <c:pt idx="2498">
                  <c:v>39423</c:v>
                </c:pt>
                <c:pt idx="2499">
                  <c:v>39422</c:v>
                </c:pt>
                <c:pt idx="2500">
                  <c:v>39421</c:v>
                </c:pt>
                <c:pt idx="2501">
                  <c:v>39420</c:v>
                </c:pt>
                <c:pt idx="2502">
                  <c:v>39419</c:v>
                </c:pt>
                <c:pt idx="2503">
                  <c:v>39416</c:v>
                </c:pt>
                <c:pt idx="2504">
                  <c:v>39415</c:v>
                </c:pt>
                <c:pt idx="2505">
                  <c:v>39414</c:v>
                </c:pt>
                <c:pt idx="2506">
                  <c:v>39413</c:v>
                </c:pt>
                <c:pt idx="2507">
                  <c:v>39412</c:v>
                </c:pt>
                <c:pt idx="2508">
                  <c:v>39409</c:v>
                </c:pt>
                <c:pt idx="2509">
                  <c:v>39408</c:v>
                </c:pt>
                <c:pt idx="2510">
                  <c:v>39407</c:v>
                </c:pt>
                <c:pt idx="2511">
                  <c:v>39406</c:v>
                </c:pt>
                <c:pt idx="2512">
                  <c:v>39405</c:v>
                </c:pt>
                <c:pt idx="2513">
                  <c:v>39402</c:v>
                </c:pt>
                <c:pt idx="2514">
                  <c:v>39401</c:v>
                </c:pt>
                <c:pt idx="2515">
                  <c:v>39400</c:v>
                </c:pt>
                <c:pt idx="2516">
                  <c:v>39399</c:v>
                </c:pt>
                <c:pt idx="2517">
                  <c:v>39398</c:v>
                </c:pt>
                <c:pt idx="2518">
                  <c:v>39395</c:v>
                </c:pt>
                <c:pt idx="2519">
                  <c:v>39394</c:v>
                </c:pt>
                <c:pt idx="2520">
                  <c:v>39393</c:v>
                </c:pt>
                <c:pt idx="2521">
                  <c:v>39392</c:v>
                </c:pt>
                <c:pt idx="2522">
                  <c:v>39391</c:v>
                </c:pt>
                <c:pt idx="2523">
                  <c:v>39388</c:v>
                </c:pt>
                <c:pt idx="2524">
                  <c:v>39387</c:v>
                </c:pt>
                <c:pt idx="2525">
                  <c:v>39386</c:v>
                </c:pt>
                <c:pt idx="2526">
                  <c:v>39385</c:v>
                </c:pt>
                <c:pt idx="2527">
                  <c:v>39384</c:v>
                </c:pt>
                <c:pt idx="2528">
                  <c:v>39381</c:v>
                </c:pt>
                <c:pt idx="2529">
                  <c:v>39380</c:v>
                </c:pt>
                <c:pt idx="2530">
                  <c:v>39379</c:v>
                </c:pt>
                <c:pt idx="2531">
                  <c:v>39378</c:v>
                </c:pt>
                <c:pt idx="2532">
                  <c:v>39377</c:v>
                </c:pt>
                <c:pt idx="2533">
                  <c:v>39374</c:v>
                </c:pt>
                <c:pt idx="2534">
                  <c:v>39373</c:v>
                </c:pt>
                <c:pt idx="2535">
                  <c:v>39372</c:v>
                </c:pt>
                <c:pt idx="2536">
                  <c:v>39371</c:v>
                </c:pt>
                <c:pt idx="2537">
                  <c:v>39370</c:v>
                </c:pt>
                <c:pt idx="2538">
                  <c:v>39367</c:v>
                </c:pt>
                <c:pt idx="2539">
                  <c:v>39366</c:v>
                </c:pt>
                <c:pt idx="2540">
                  <c:v>39365</c:v>
                </c:pt>
                <c:pt idx="2541">
                  <c:v>39364</c:v>
                </c:pt>
                <c:pt idx="2542">
                  <c:v>39363</c:v>
                </c:pt>
                <c:pt idx="2543">
                  <c:v>39360</c:v>
                </c:pt>
                <c:pt idx="2544">
                  <c:v>39359</c:v>
                </c:pt>
                <c:pt idx="2545">
                  <c:v>39358</c:v>
                </c:pt>
                <c:pt idx="2546">
                  <c:v>39357</c:v>
                </c:pt>
                <c:pt idx="2547">
                  <c:v>39356</c:v>
                </c:pt>
                <c:pt idx="2548">
                  <c:v>39355</c:v>
                </c:pt>
                <c:pt idx="2549">
                  <c:v>39353</c:v>
                </c:pt>
                <c:pt idx="2550">
                  <c:v>39352</c:v>
                </c:pt>
                <c:pt idx="2551">
                  <c:v>39351</c:v>
                </c:pt>
                <c:pt idx="2552">
                  <c:v>39350</c:v>
                </c:pt>
                <c:pt idx="2553">
                  <c:v>39349</c:v>
                </c:pt>
                <c:pt idx="2554">
                  <c:v>39346</c:v>
                </c:pt>
                <c:pt idx="2555">
                  <c:v>39345</c:v>
                </c:pt>
                <c:pt idx="2556">
                  <c:v>39344</c:v>
                </c:pt>
                <c:pt idx="2557">
                  <c:v>39343</c:v>
                </c:pt>
                <c:pt idx="2558">
                  <c:v>39342</c:v>
                </c:pt>
                <c:pt idx="2559">
                  <c:v>39339</c:v>
                </c:pt>
                <c:pt idx="2560">
                  <c:v>39338</c:v>
                </c:pt>
                <c:pt idx="2561">
                  <c:v>39337</c:v>
                </c:pt>
                <c:pt idx="2562">
                  <c:v>39336</c:v>
                </c:pt>
                <c:pt idx="2563">
                  <c:v>39335</c:v>
                </c:pt>
                <c:pt idx="2564">
                  <c:v>39332</c:v>
                </c:pt>
                <c:pt idx="2565">
                  <c:v>39331</c:v>
                </c:pt>
                <c:pt idx="2566">
                  <c:v>39330</c:v>
                </c:pt>
                <c:pt idx="2567">
                  <c:v>39329</c:v>
                </c:pt>
                <c:pt idx="2568">
                  <c:v>39328</c:v>
                </c:pt>
                <c:pt idx="2569">
                  <c:v>39325</c:v>
                </c:pt>
                <c:pt idx="2570">
                  <c:v>39324</c:v>
                </c:pt>
                <c:pt idx="2571">
                  <c:v>39323</c:v>
                </c:pt>
                <c:pt idx="2572">
                  <c:v>39322</c:v>
                </c:pt>
                <c:pt idx="2573">
                  <c:v>39321</c:v>
                </c:pt>
                <c:pt idx="2574">
                  <c:v>39318</c:v>
                </c:pt>
                <c:pt idx="2575">
                  <c:v>39317</c:v>
                </c:pt>
                <c:pt idx="2576">
                  <c:v>39316</c:v>
                </c:pt>
                <c:pt idx="2577">
                  <c:v>39315</c:v>
                </c:pt>
                <c:pt idx="2578">
                  <c:v>39314</c:v>
                </c:pt>
                <c:pt idx="2579">
                  <c:v>39311</c:v>
                </c:pt>
                <c:pt idx="2580">
                  <c:v>39310</c:v>
                </c:pt>
                <c:pt idx="2581">
                  <c:v>39309</c:v>
                </c:pt>
                <c:pt idx="2582">
                  <c:v>39308</c:v>
                </c:pt>
                <c:pt idx="2583">
                  <c:v>39307</c:v>
                </c:pt>
                <c:pt idx="2584">
                  <c:v>39304</c:v>
                </c:pt>
                <c:pt idx="2585">
                  <c:v>39303</c:v>
                </c:pt>
                <c:pt idx="2586">
                  <c:v>39302</c:v>
                </c:pt>
                <c:pt idx="2587">
                  <c:v>39301</c:v>
                </c:pt>
                <c:pt idx="2588">
                  <c:v>39300</c:v>
                </c:pt>
                <c:pt idx="2589">
                  <c:v>39297</c:v>
                </c:pt>
                <c:pt idx="2590">
                  <c:v>39296</c:v>
                </c:pt>
                <c:pt idx="2591">
                  <c:v>39295</c:v>
                </c:pt>
                <c:pt idx="2592">
                  <c:v>39294</c:v>
                </c:pt>
                <c:pt idx="2593">
                  <c:v>39293</c:v>
                </c:pt>
                <c:pt idx="2594">
                  <c:v>39290</c:v>
                </c:pt>
                <c:pt idx="2595">
                  <c:v>39289</c:v>
                </c:pt>
                <c:pt idx="2596">
                  <c:v>39288</c:v>
                </c:pt>
                <c:pt idx="2597">
                  <c:v>39287</c:v>
                </c:pt>
                <c:pt idx="2598">
                  <c:v>39286</c:v>
                </c:pt>
                <c:pt idx="2599">
                  <c:v>39283</c:v>
                </c:pt>
                <c:pt idx="2600">
                  <c:v>39282</c:v>
                </c:pt>
                <c:pt idx="2601">
                  <c:v>39281</c:v>
                </c:pt>
                <c:pt idx="2602">
                  <c:v>39280</c:v>
                </c:pt>
                <c:pt idx="2603">
                  <c:v>39279</c:v>
                </c:pt>
                <c:pt idx="2604">
                  <c:v>39276</c:v>
                </c:pt>
                <c:pt idx="2605">
                  <c:v>39275</c:v>
                </c:pt>
                <c:pt idx="2606">
                  <c:v>39274</c:v>
                </c:pt>
                <c:pt idx="2607">
                  <c:v>39273</c:v>
                </c:pt>
                <c:pt idx="2608">
                  <c:v>39272</c:v>
                </c:pt>
                <c:pt idx="2609">
                  <c:v>39269</c:v>
                </c:pt>
                <c:pt idx="2610">
                  <c:v>39268</c:v>
                </c:pt>
                <c:pt idx="2611">
                  <c:v>39267</c:v>
                </c:pt>
                <c:pt idx="2612">
                  <c:v>39266</c:v>
                </c:pt>
                <c:pt idx="2613">
                  <c:v>39265</c:v>
                </c:pt>
                <c:pt idx="2614">
                  <c:v>39263</c:v>
                </c:pt>
                <c:pt idx="2615">
                  <c:v>39262</c:v>
                </c:pt>
                <c:pt idx="2616">
                  <c:v>39261</c:v>
                </c:pt>
                <c:pt idx="2617">
                  <c:v>39260</c:v>
                </c:pt>
                <c:pt idx="2618">
                  <c:v>39259</c:v>
                </c:pt>
                <c:pt idx="2619">
                  <c:v>39258</c:v>
                </c:pt>
                <c:pt idx="2620">
                  <c:v>39255</c:v>
                </c:pt>
                <c:pt idx="2621">
                  <c:v>39254</c:v>
                </c:pt>
                <c:pt idx="2622">
                  <c:v>39253</c:v>
                </c:pt>
                <c:pt idx="2623">
                  <c:v>39252</c:v>
                </c:pt>
                <c:pt idx="2624">
                  <c:v>39251</c:v>
                </c:pt>
                <c:pt idx="2625">
                  <c:v>39248</c:v>
                </c:pt>
              </c:numCache>
            </c:numRef>
          </c:cat>
          <c:val>
            <c:numRef>
              <c:f>Sheet1!$B$2:$B$2627</c:f>
              <c:numCache>
                <c:formatCode>General</c:formatCode>
                <c:ptCount val="2626"/>
                <c:pt idx="0">
                  <c:v>65</c:v>
                </c:pt>
                <c:pt idx="1">
                  <c:v>65</c:v>
                </c:pt>
                <c:pt idx="2">
                  <c:v>65</c:v>
                </c:pt>
                <c:pt idx="3">
                  <c:v>66</c:v>
                </c:pt>
                <c:pt idx="4">
                  <c:v>65</c:v>
                </c:pt>
                <c:pt idx="5">
                  <c:v>67</c:v>
                </c:pt>
                <c:pt idx="6">
                  <c:v>67</c:v>
                </c:pt>
                <c:pt idx="7">
                  <c:v>67</c:v>
                </c:pt>
                <c:pt idx="8">
                  <c:v>66</c:v>
                </c:pt>
                <c:pt idx="9">
                  <c:v>66</c:v>
                </c:pt>
                <c:pt idx="10">
                  <c:v>68</c:v>
                </c:pt>
                <c:pt idx="11">
                  <c:v>76</c:v>
                </c:pt>
                <c:pt idx="12">
                  <c:v>77</c:v>
                </c:pt>
                <c:pt idx="13">
                  <c:v>77</c:v>
                </c:pt>
                <c:pt idx="14">
                  <c:v>77</c:v>
                </c:pt>
                <c:pt idx="15">
                  <c:v>78</c:v>
                </c:pt>
                <c:pt idx="16">
                  <c:v>78</c:v>
                </c:pt>
                <c:pt idx="17">
                  <c:v>78</c:v>
                </c:pt>
                <c:pt idx="18">
                  <c:v>78</c:v>
                </c:pt>
                <c:pt idx="19">
                  <c:v>78</c:v>
                </c:pt>
                <c:pt idx="20">
                  <c:v>78</c:v>
                </c:pt>
                <c:pt idx="21">
                  <c:v>79</c:v>
                </c:pt>
                <c:pt idx="22">
                  <c:v>79</c:v>
                </c:pt>
                <c:pt idx="23">
                  <c:v>76</c:v>
                </c:pt>
                <c:pt idx="24">
                  <c:v>77</c:v>
                </c:pt>
                <c:pt idx="25">
                  <c:v>77</c:v>
                </c:pt>
                <c:pt idx="26">
                  <c:v>78</c:v>
                </c:pt>
                <c:pt idx="27">
                  <c:v>78</c:v>
                </c:pt>
                <c:pt idx="28">
                  <c:v>77</c:v>
                </c:pt>
                <c:pt idx="29">
                  <c:v>78</c:v>
                </c:pt>
                <c:pt idx="30">
                  <c:v>78</c:v>
                </c:pt>
                <c:pt idx="31">
                  <c:v>79</c:v>
                </c:pt>
                <c:pt idx="32">
                  <c:v>78</c:v>
                </c:pt>
                <c:pt idx="33">
                  <c:v>77</c:v>
                </c:pt>
                <c:pt idx="34">
                  <c:v>78</c:v>
                </c:pt>
                <c:pt idx="35">
                  <c:v>78</c:v>
                </c:pt>
                <c:pt idx="36">
                  <c:v>79</c:v>
                </c:pt>
                <c:pt idx="37">
                  <c:v>79</c:v>
                </c:pt>
                <c:pt idx="38">
                  <c:v>79</c:v>
                </c:pt>
                <c:pt idx="39">
                  <c:v>80</c:v>
                </c:pt>
                <c:pt idx="40">
                  <c:v>81</c:v>
                </c:pt>
                <c:pt idx="41">
                  <c:v>81</c:v>
                </c:pt>
                <c:pt idx="42">
                  <c:v>82</c:v>
                </c:pt>
                <c:pt idx="43">
                  <c:v>82</c:v>
                </c:pt>
                <c:pt idx="44">
                  <c:v>83</c:v>
                </c:pt>
                <c:pt idx="45">
                  <c:v>83</c:v>
                </c:pt>
                <c:pt idx="46">
                  <c:v>82</c:v>
                </c:pt>
                <c:pt idx="47">
                  <c:v>82</c:v>
                </c:pt>
                <c:pt idx="48">
                  <c:v>83</c:v>
                </c:pt>
                <c:pt idx="49">
                  <c:v>83</c:v>
                </c:pt>
                <c:pt idx="50">
                  <c:v>83</c:v>
                </c:pt>
                <c:pt idx="51">
                  <c:v>84</c:v>
                </c:pt>
                <c:pt idx="52">
                  <c:v>84</c:v>
                </c:pt>
                <c:pt idx="53">
                  <c:v>85</c:v>
                </c:pt>
                <c:pt idx="54">
                  <c:v>85</c:v>
                </c:pt>
                <c:pt idx="55">
                  <c:v>84</c:v>
                </c:pt>
                <c:pt idx="56">
                  <c:v>84</c:v>
                </c:pt>
                <c:pt idx="57">
                  <c:v>84</c:v>
                </c:pt>
                <c:pt idx="58">
                  <c:v>84</c:v>
                </c:pt>
                <c:pt idx="59">
                  <c:v>83</c:v>
                </c:pt>
                <c:pt idx="60">
                  <c:v>84</c:v>
                </c:pt>
                <c:pt idx="61">
                  <c:v>84</c:v>
                </c:pt>
                <c:pt idx="62">
                  <c:v>84</c:v>
                </c:pt>
                <c:pt idx="63">
                  <c:v>84</c:v>
                </c:pt>
                <c:pt idx="64">
                  <c:v>84</c:v>
                </c:pt>
                <c:pt idx="65">
                  <c:v>84</c:v>
                </c:pt>
                <c:pt idx="66">
                  <c:v>82</c:v>
                </c:pt>
                <c:pt idx="67">
                  <c:v>82</c:v>
                </c:pt>
                <c:pt idx="68">
                  <c:v>82</c:v>
                </c:pt>
                <c:pt idx="69">
                  <c:v>83</c:v>
                </c:pt>
                <c:pt idx="70">
                  <c:v>83</c:v>
                </c:pt>
                <c:pt idx="71">
                  <c:v>83</c:v>
                </c:pt>
                <c:pt idx="72">
                  <c:v>83</c:v>
                </c:pt>
                <c:pt idx="73">
                  <c:v>83</c:v>
                </c:pt>
                <c:pt idx="74">
                  <c:v>82</c:v>
                </c:pt>
                <c:pt idx="75">
                  <c:v>82</c:v>
                </c:pt>
                <c:pt idx="76">
                  <c:v>82</c:v>
                </c:pt>
                <c:pt idx="77">
                  <c:v>83</c:v>
                </c:pt>
                <c:pt idx="78">
                  <c:v>83</c:v>
                </c:pt>
                <c:pt idx="79">
                  <c:v>82</c:v>
                </c:pt>
                <c:pt idx="80">
                  <c:v>82</c:v>
                </c:pt>
                <c:pt idx="81">
                  <c:v>82</c:v>
                </c:pt>
                <c:pt idx="82">
                  <c:v>80</c:v>
                </c:pt>
                <c:pt idx="83">
                  <c:v>79</c:v>
                </c:pt>
                <c:pt idx="84">
                  <c:v>79</c:v>
                </c:pt>
                <c:pt idx="85">
                  <c:v>79</c:v>
                </c:pt>
                <c:pt idx="86">
                  <c:v>80</c:v>
                </c:pt>
                <c:pt idx="87">
                  <c:v>81</c:v>
                </c:pt>
                <c:pt idx="88">
                  <c:v>83</c:v>
                </c:pt>
                <c:pt idx="89">
                  <c:v>84</c:v>
                </c:pt>
                <c:pt idx="90">
                  <c:v>86</c:v>
                </c:pt>
                <c:pt idx="91">
                  <c:v>86</c:v>
                </c:pt>
                <c:pt idx="92">
                  <c:v>86</c:v>
                </c:pt>
                <c:pt idx="93">
                  <c:v>86</c:v>
                </c:pt>
                <c:pt idx="94">
                  <c:v>86</c:v>
                </c:pt>
                <c:pt idx="95">
                  <c:v>87</c:v>
                </c:pt>
                <c:pt idx="96">
                  <c:v>87</c:v>
                </c:pt>
                <c:pt idx="97">
                  <c:v>87</c:v>
                </c:pt>
                <c:pt idx="98">
                  <c:v>88</c:v>
                </c:pt>
                <c:pt idx="99">
                  <c:v>89</c:v>
                </c:pt>
                <c:pt idx="100">
                  <c:v>90</c:v>
                </c:pt>
                <c:pt idx="101">
                  <c:v>90</c:v>
                </c:pt>
                <c:pt idx="102">
                  <c:v>91</c:v>
                </c:pt>
                <c:pt idx="103">
                  <c:v>91</c:v>
                </c:pt>
                <c:pt idx="104">
                  <c:v>91</c:v>
                </c:pt>
                <c:pt idx="105">
                  <c:v>91</c:v>
                </c:pt>
                <c:pt idx="106">
                  <c:v>92</c:v>
                </c:pt>
                <c:pt idx="107">
                  <c:v>92</c:v>
                </c:pt>
                <c:pt idx="108">
                  <c:v>92</c:v>
                </c:pt>
                <c:pt idx="109">
                  <c:v>91</c:v>
                </c:pt>
                <c:pt idx="110">
                  <c:v>91</c:v>
                </c:pt>
                <c:pt idx="111">
                  <c:v>92</c:v>
                </c:pt>
                <c:pt idx="112">
                  <c:v>92</c:v>
                </c:pt>
                <c:pt idx="113">
                  <c:v>92</c:v>
                </c:pt>
                <c:pt idx="114">
                  <c:v>93</c:v>
                </c:pt>
                <c:pt idx="115">
                  <c:v>92</c:v>
                </c:pt>
                <c:pt idx="116">
                  <c:v>93</c:v>
                </c:pt>
                <c:pt idx="117">
                  <c:v>93</c:v>
                </c:pt>
                <c:pt idx="118">
                  <c:v>93</c:v>
                </c:pt>
                <c:pt idx="119">
                  <c:v>92</c:v>
                </c:pt>
                <c:pt idx="120">
                  <c:v>93</c:v>
                </c:pt>
                <c:pt idx="121">
                  <c:v>93</c:v>
                </c:pt>
                <c:pt idx="122">
                  <c:v>94</c:v>
                </c:pt>
                <c:pt idx="123">
                  <c:v>93</c:v>
                </c:pt>
                <c:pt idx="124">
                  <c:v>94</c:v>
                </c:pt>
                <c:pt idx="125">
                  <c:v>93</c:v>
                </c:pt>
                <c:pt idx="126">
                  <c:v>94</c:v>
                </c:pt>
                <c:pt idx="127">
                  <c:v>94</c:v>
                </c:pt>
                <c:pt idx="128">
                  <c:v>95</c:v>
                </c:pt>
                <c:pt idx="129">
                  <c:v>96</c:v>
                </c:pt>
                <c:pt idx="130">
                  <c:v>95</c:v>
                </c:pt>
                <c:pt idx="131">
                  <c:v>94</c:v>
                </c:pt>
                <c:pt idx="132">
                  <c:v>95</c:v>
                </c:pt>
                <c:pt idx="133">
                  <c:v>95</c:v>
                </c:pt>
                <c:pt idx="134">
                  <c:v>96</c:v>
                </c:pt>
                <c:pt idx="135">
                  <c:v>96</c:v>
                </c:pt>
                <c:pt idx="136">
                  <c:v>96</c:v>
                </c:pt>
                <c:pt idx="137">
                  <c:v>96</c:v>
                </c:pt>
                <c:pt idx="138">
                  <c:v>96</c:v>
                </c:pt>
                <c:pt idx="139">
                  <c:v>96</c:v>
                </c:pt>
                <c:pt idx="140">
                  <c:v>97</c:v>
                </c:pt>
                <c:pt idx="141">
                  <c:v>96</c:v>
                </c:pt>
                <c:pt idx="142">
                  <c:v>96</c:v>
                </c:pt>
                <c:pt idx="143">
                  <c:v>97</c:v>
                </c:pt>
                <c:pt idx="144">
                  <c:v>97</c:v>
                </c:pt>
                <c:pt idx="145">
                  <c:v>97</c:v>
                </c:pt>
                <c:pt idx="146">
                  <c:v>97</c:v>
                </c:pt>
                <c:pt idx="147">
                  <c:v>97</c:v>
                </c:pt>
                <c:pt idx="148">
                  <c:v>98</c:v>
                </c:pt>
                <c:pt idx="149">
                  <c:v>98</c:v>
                </c:pt>
                <c:pt idx="150">
                  <c:v>98</c:v>
                </c:pt>
                <c:pt idx="151">
                  <c:v>98</c:v>
                </c:pt>
                <c:pt idx="152">
                  <c:v>97</c:v>
                </c:pt>
                <c:pt idx="153">
                  <c:v>97</c:v>
                </c:pt>
                <c:pt idx="154">
                  <c:v>98</c:v>
                </c:pt>
                <c:pt idx="155">
                  <c:v>98</c:v>
                </c:pt>
                <c:pt idx="156">
                  <c:v>98</c:v>
                </c:pt>
                <c:pt idx="157">
                  <c:v>97</c:v>
                </c:pt>
                <c:pt idx="158">
                  <c:v>97</c:v>
                </c:pt>
                <c:pt idx="159">
                  <c:v>97</c:v>
                </c:pt>
                <c:pt idx="160">
                  <c:v>96</c:v>
                </c:pt>
                <c:pt idx="161">
                  <c:v>95</c:v>
                </c:pt>
                <c:pt idx="162">
                  <c:v>95</c:v>
                </c:pt>
                <c:pt idx="163">
                  <c:v>95</c:v>
                </c:pt>
                <c:pt idx="164">
                  <c:v>94</c:v>
                </c:pt>
                <c:pt idx="165">
                  <c:v>95</c:v>
                </c:pt>
                <c:pt idx="166">
                  <c:v>95</c:v>
                </c:pt>
                <c:pt idx="167">
                  <c:v>95</c:v>
                </c:pt>
                <c:pt idx="168">
                  <c:v>95</c:v>
                </c:pt>
                <c:pt idx="169">
                  <c:v>96</c:v>
                </c:pt>
                <c:pt idx="170">
                  <c:v>95</c:v>
                </c:pt>
                <c:pt idx="171">
                  <c:v>95</c:v>
                </c:pt>
                <c:pt idx="172">
                  <c:v>95</c:v>
                </c:pt>
                <c:pt idx="173">
                  <c:v>94</c:v>
                </c:pt>
                <c:pt idx="174">
                  <c:v>93</c:v>
                </c:pt>
                <c:pt idx="175">
                  <c:v>92</c:v>
                </c:pt>
                <c:pt idx="176">
                  <c:v>92</c:v>
                </c:pt>
                <c:pt idx="177">
                  <c:v>91</c:v>
                </c:pt>
                <c:pt idx="178">
                  <c:v>91</c:v>
                </c:pt>
                <c:pt idx="179">
                  <c:v>91</c:v>
                </c:pt>
                <c:pt idx="180">
                  <c:v>91</c:v>
                </c:pt>
                <c:pt idx="181">
                  <c:v>91</c:v>
                </c:pt>
                <c:pt idx="182">
                  <c:v>91</c:v>
                </c:pt>
                <c:pt idx="183">
                  <c:v>92</c:v>
                </c:pt>
                <c:pt idx="184">
                  <c:v>92</c:v>
                </c:pt>
                <c:pt idx="185">
                  <c:v>92</c:v>
                </c:pt>
                <c:pt idx="186">
                  <c:v>92</c:v>
                </c:pt>
                <c:pt idx="187">
                  <c:v>92</c:v>
                </c:pt>
                <c:pt idx="188">
                  <c:v>93</c:v>
                </c:pt>
                <c:pt idx="189">
                  <c:v>93</c:v>
                </c:pt>
                <c:pt idx="190">
                  <c:v>94</c:v>
                </c:pt>
                <c:pt idx="191">
                  <c:v>94</c:v>
                </c:pt>
                <c:pt idx="192">
                  <c:v>94</c:v>
                </c:pt>
                <c:pt idx="193">
                  <c:v>95</c:v>
                </c:pt>
                <c:pt idx="194">
                  <c:v>95</c:v>
                </c:pt>
                <c:pt idx="195">
                  <c:v>97</c:v>
                </c:pt>
                <c:pt idx="196">
                  <c:v>96</c:v>
                </c:pt>
                <c:pt idx="197">
                  <c:v>96</c:v>
                </c:pt>
                <c:pt idx="198">
                  <c:v>95</c:v>
                </c:pt>
                <c:pt idx="199">
                  <c:v>95</c:v>
                </c:pt>
                <c:pt idx="200">
                  <c:v>95</c:v>
                </c:pt>
                <c:pt idx="201">
                  <c:v>95</c:v>
                </c:pt>
                <c:pt idx="202">
                  <c:v>95</c:v>
                </c:pt>
                <c:pt idx="203">
                  <c:v>95</c:v>
                </c:pt>
                <c:pt idx="204">
                  <c:v>95</c:v>
                </c:pt>
                <c:pt idx="205">
                  <c:v>95</c:v>
                </c:pt>
                <c:pt idx="206">
                  <c:v>95</c:v>
                </c:pt>
                <c:pt idx="207">
                  <c:v>94</c:v>
                </c:pt>
                <c:pt idx="208">
                  <c:v>93</c:v>
                </c:pt>
                <c:pt idx="209">
                  <c:v>93</c:v>
                </c:pt>
                <c:pt idx="210">
                  <c:v>91</c:v>
                </c:pt>
                <c:pt idx="211">
                  <c:v>91</c:v>
                </c:pt>
                <c:pt idx="212">
                  <c:v>91</c:v>
                </c:pt>
                <c:pt idx="213">
                  <c:v>91</c:v>
                </c:pt>
                <c:pt idx="214">
                  <c:v>91</c:v>
                </c:pt>
                <c:pt idx="215">
                  <c:v>91</c:v>
                </c:pt>
                <c:pt idx="216">
                  <c:v>91</c:v>
                </c:pt>
                <c:pt idx="217">
                  <c:v>90</c:v>
                </c:pt>
                <c:pt idx="218">
                  <c:v>90</c:v>
                </c:pt>
                <c:pt idx="219">
                  <c:v>90</c:v>
                </c:pt>
                <c:pt idx="220">
                  <c:v>91</c:v>
                </c:pt>
                <c:pt idx="221">
                  <c:v>91</c:v>
                </c:pt>
                <c:pt idx="222">
                  <c:v>91</c:v>
                </c:pt>
                <c:pt idx="223">
                  <c:v>92</c:v>
                </c:pt>
                <c:pt idx="224">
                  <c:v>92</c:v>
                </c:pt>
                <c:pt idx="225">
                  <c:v>93</c:v>
                </c:pt>
                <c:pt idx="226">
                  <c:v>94</c:v>
                </c:pt>
                <c:pt idx="227">
                  <c:v>94</c:v>
                </c:pt>
                <c:pt idx="228">
                  <c:v>95</c:v>
                </c:pt>
                <c:pt idx="229">
                  <c:v>96</c:v>
                </c:pt>
                <c:pt idx="230">
                  <c:v>96</c:v>
                </c:pt>
                <c:pt idx="231">
                  <c:v>97</c:v>
                </c:pt>
                <c:pt idx="232">
                  <c:v>97</c:v>
                </c:pt>
                <c:pt idx="233">
                  <c:v>97</c:v>
                </c:pt>
                <c:pt idx="234">
                  <c:v>98</c:v>
                </c:pt>
                <c:pt idx="235">
                  <c:v>100</c:v>
                </c:pt>
                <c:pt idx="236">
                  <c:v>100</c:v>
                </c:pt>
                <c:pt idx="237">
                  <c:v>100</c:v>
                </c:pt>
                <c:pt idx="238">
                  <c:v>99</c:v>
                </c:pt>
                <c:pt idx="239">
                  <c:v>100</c:v>
                </c:pt>
                <c:pt idx="240">
                  <c:v>99</c:v>
                </c:pt>
                <c:pt idx="241">
                  <c:v>98</c:v>
                </c:pt>
                <c:pt idx="242">
                  <c:v>98</c:v>
                </c:pt>
                <c:pt idx="243">
                  <c:v>97</c:v>
                </c:pt>
                <c:pt idx="244">
                  <c:v>98</c:v>
                </c:pt>
                <c:pt idx="245">
                  <c:v>99</c:v>
                </c:pt>
                <c:pt idx="246">
                  <c:v>100</c:v>
                </c:pt>
                <c:pt idx="247">
                  <c:v>100</c:v>
                </c:pt>
                <c:pt idx="248">
                  <c:v>100</c:v>
                </c:pt>
                <c:pt idx="249">
                  <c:v>100</c:v>
                </c:pt>
                <c:pt idx="250">
                  <c:v>100</c:v>
                </c:pt>
                <c:pt idx="251">
                  <c:v>101</c:v>
                </c:pt>
                <c:pt idx="252">
                  <c:v>103</c:v>
                </c:pt>
                <c:pt idx="253">
                  <c:v>103</c:v>
                </c:pt>
                <c:pt idx="254">
                  <c:v>105</c:v>
                </c:pt>
                <c:pt idx="255">
                  <c:v>107</c:v>
                </c:pt>
                <c:pt idx="256">
                  <c:v>108</c:v>
                </c:pt>
                <c:pt idx="257">
                  <c:v>109</c:v>
                </c:pt>
                <c:pt idx="258">
                  <c:v>109</c:v>
                </c:pt>
                <c:pt idx="259">
                  <c:v>110</c:v>
                </c:pt>
                <c:pt idx="260">
                  <c:v>110</c:v>
                </c:pt>
                <c:pt idx="261">
                  <c:v>112</c:v>
                </c:pt>
                <c:pt idx="262">
                  <c:v>111</c:v>
                </c:pt>
                <c:pt idx="263">
                  <c:v>111</c:v>
                </c:pt>
                <c:pt idx="264">
                  <c:v>112</c:v>
                </c:pt>
                <c:pt idx="265">
                  <c:v>109</c:v>
                </c:pt>
                <c:pt idx="266">
                  <c:v>104</c:v>
                </c:pt>
                <c:pt idx="267">
                  <c:v>106</c:v>
                </c:pt>
                <c:pt idx="268">
                  <c:v>106</c:v>
                </c:pt>
                <c:pt idx="269">
                  <c:v>107</c:v>
                </c:pt>
                <c:pt idx="270">
                  <c:v>108</c:v>
                </c:pt>
                <c:pt idx="271">
                  <c:v>109</c:v>
                </c:pt>
                <c:pt idx="272">
                  <c:v>108</c:v>
                </c:pt>
                <c:pt idx="273">
                  <c:v>107</c:v>
                </c:pt>
                <c:pt idx="274">
                  <c:v>106</c:v>
                </c:pt>
                <c:pt idx="275">
                  <c:v>105</c:v>
                </c:pt>
                <c:pt idx="276">
                  <c:v>104</c:v>
                </c:pt>
                <c:pt idx="277">
                  <c:v>104</c:v>
                </c:pt>
                <c:pt idx="278">
                  <c:v>104</c:v>
                </c:pt>
                <c:pt idx="279">
                  <c:v>104</c:v>
                </c:pt>
                <c:pt idx="280">
                  <c:v>105</c:v>
                </c:pt>
                <c:pt idx="281">
                  <c:v>105</c:v>
                </c:pt>
                <c:pt idx="282">
                  <c:v>105</c:v>
                </c:pt>
                <c:pt idx="283">
                  <c:v>105</c:v>
                </c:pt>
                <c:pt idx="284">
                  <c:v>104</c:v>
                </c:pt>
                <c:pt idx="285">
                  <c:v>105</c:v>
                </c:pt>
                <c:pt idx="286">
                  <c:v>105</c:v>
                </c:pt>
                <c:pt idx="287">
                  <c:v>105</c:v>
                </c:pt>
                <c:pt idx="288">
                  <c:v>106</c:v>
                </c:pt>
                <c:pt idx="289">
                  <c:v>106</c:v>
                </c:pt>
                <c:pt idx="290">
                  <c:v>107</c:v>
                </c:pt>
                <c:pt idx="291">
                  <c:v>107</c:v>
                </c:pt>
                <c:pt idx="292">
                  <c:v>106</c:v>
                </c:pt>
                <c:pt idx="293">
                  <c:v>107</c:v>
                </c:pt>
                <c:pt idx="294">
                  <c:v>107</c:v>
                </c:pt>
                <c:pt idx="295">
                  <c:v>107</c:v>
                </c:pt>
                <c:pt idx="296">
                  <c:v>108</c:v>
                </c:pt>
                <c:pt idx="297">
                  <c:v>108</c:v>
                </c:pt>
                <c:pt idx="298">
                  <c:v>108</c:v>
                </c:pt>
                <c:pt idx="299">
                  <c:v>107</c:v>
                </c:pt>
                <c:pt idx="300">
                  <c:v>107</c:v>
                </c:pt>
                <c:pt idx="301">
                  <c:v>107</c:v>
                </c:pt>
                <c:pt idx="302">
                  <c:v>106</c:v>
                </c:pt>
                <c:pt idx="303">
                  <c:v>105</c:v>
                </c:pt>
                <c:pt idx="304">
                  <c:v>105</c:v>
                </c:pt>
                <c:pt idx="305">
                  <c:v>106</c:v>
                </c:pt>
                <c:pt idx="306">
                  <c:v>105</c:v>
                </c:pt>
                <c:pt idx="307">
                  <c:v>105</c:v>
                </c:pt>
                <c:pt idx="308">
                  <c:v>106</c:v>
                </c:pt>
                <c:pt idx="309">
                  <c:v>106</c:v>
                </c:pt>
                <c:pt idx="310">
                  <c:v>107</c:v>
                </c:pt>
                <c:pt idx="311">
                  <c:v>108</c:v>
                </c:pt>
                <c:pt idx="312">
                  <c:v>109</c:v>
                </c:pt>
                <c:pt idx="313">
                  <c:v>111</c:v>
                </c:pt>
                <c:pt idx="314">
                  <c:v>112</c:v>
                </c:pt>
                <c:pt idx="315">
                  <c:v>114</c:v>
                </c:pt>
                <c:pt idx="316">
                  <c:v>114</c:v>
                </c:pt>
                <c:pt idx="317">
                  <c:v>115</c:v>
                </c:pt>
                <c:pt idx="318">
                  <c:v>116</c:v>
                </c:pt>
                <c:pt idx="319">
                  <c:v>117</c:v>
                </c:pt>
                <c:pt idx="320">
                  <c:v>118</c:v>
                </c:pt>
                <c:pt idx="321">
                  <c:v>119</c:v>
                </c:pt>
                <c:pt idx="322">
                  <c:v>119</c:v>
                </c:pt>
                <c:pt idx="323">
                  <c:v>118</c:v>
                </c:pt>
                <c:pt idx="324">
                  <c:v>119</c:v>
                </c:pt>
                <c:pt idx="325">
                  <c:v>118</c:v>
                </c:pt>
                <c:pt idx="326">
                  <c:v>120</c:v>
                </c:pt>
                <c:pt idx="327">
                  <c:v>121</c:v>
                </c:pt>
                <c:pt idx="328">
                  <c:v>122</c:v>
                </c:pt>
                <c:pt idx="329">
                  <c:v>122</c:v>
                </c:pt>
                <c:pt idx="330">
                  <c:v>123</c:v>
                </c:pt>
                <c:pt idx="331">
                  <c:v>124</c:v>
                </c:pt>
                <c:pt idx="332">
                  <c:v>123</c:v>
                </c:pt>
                <c:pt idx="333">
                  <c:v>124</c:v>
                </c:pt>
                <c:pt idx="334">
                  <c:v>125</c:v>
                </c:pt>
                <c:pt idx="335">
                  <c:v>128</c:v>
                </c:pt>
                <c:pt idx="336">
                  <c:v>129</c:v>
                </c:pt>
                <c:pt idx="337">
                  <c:v>131</c:v>
                </c:pt>
                <c:pt idx="338">
                  <c:v>131</c:v>
                </c:pt>
                <c:pt idx="339">
                  <c:v>132</c:v>
                </c:pt>
                <c:pt idx="340">
                  <c:v>135</c:v>
                </c:pt>
                <c:pt idx="341">
                  <c:v>138</c:v>
                </c:pt>
                <c:pt idx="342">
                  <c:v>141</c:v>
                </c:pt>
                <c:pt idx="343">
                  <c:v>141</c:v>
                </c:pt>
                <c:pt idx="344">
                  <c:v>142</c:v>
                </c:pt>
                <c:pt idx="345">
                  <c:v>144</c:v>
                </c:pt>
                <c:pt idx="346">
                  <c:v>146</c:v>
                </c:pt>
                <c:pt idx="347">
                  <c:v>147</c:v>
                </c:pt>
                <c:pt idx="348">
                  <c:v>149</c:v>
                </c:pt>
                <c:pt idx="349">
                  <c:v>152</c:v>
                </c:pt>
                <c:pt idx="350">
                  <c:v>157</c:v>
                </c:pt>
                <c:pt idx="351">
                  <c:v>160</c:v>
                </c:pt>
                <c:pt idx="352">
                  <c:v>160</c:v>
                </c:pt>
                <c:pt idx="353">
                  <c:v>160</c:v>
                </c:pt>
                <c:pt idx="354">
                  <c:v>160</c:v>
                </c:pt>
                <c:pt idx="355">
                  <c:v>161</c:v>
                </c:pt>
                <c:pt idx="356">
                  <c:v>161</c:v>
                </c:pt>
                <c:pt idx="357">
                  <c:v>161</c:v>
                </c:pt>
                <c:pt idx="358">
                  <c:v>163</c:v>
                </c:pt>
                <c:pt idx="359">
                  <c:v>164</c:v>
                </c:pt>
                <c:pt idx="360">
                  <c:v>165</c:v>
                </c:pt>
                <c:pt idx="361">
                  <c:v>165</c:v>
                </c:pt>
                <c:pt idx="362">
                  <c:v>161</c:v>
                </c:pt>
                <c:pt idx="363">
                  <c:v>160</c:v>
                </c:pt>
                <c:pt idx="364">
                  <c:v>157</c:v>
                </c:pt>
                <c:pt idx="365">
                  <c:v>154</c:v>
                </c:pt>
                <c:pt idx="366">
                  <c:v>154</c:v>
                </c:pt>
                <c:pt idx="367">
                  <c:v>153</c:v>
                </c:pt>
                <c:pt idx="368">
                  <c:v>151</c:v>
                </c:pt>
                <c:pt idx="369">
                  <c:v>148</c:v>
                </c:pt>
                <c:pt idx="370">
                  <c:v>148</c:v>
                </c:pt>
                <c:pt idx="371">
                  <c:v>147</c:v>
                </c:pt>
                <c:pt idx="372">
                  <c:v>146</c:v>
                </c:pt>
                <c:pt idx="373">
                  <c:v>145</c:v>
                </c:pt>
                <c:pt idx="374">
                  <c:v>144</c:v>
                </c:pt>
                <c:pt idx="375">
                  <c:v>143</c:v>
                </c:pt>
                <c:pt idx="376">
                  <c:v>142</c:v>
                </c:pt>
                <c:pt idx="377">
                  <c:v>143</c:v>
                </c:pt>
                <c:pt idx="378">
                  <c:v>142</c:v>
                </c:pt>
                <c:pt idx="379">
                  <c:v>136</c:v>
                </c:pt>
                <c:pt idx="380">
                  <c:v>134</c:v>
                </c:pt>
                <c:pt idx="381">
                  <c:v>134</c:v>
                </c:pt>
                <c:pt idx="382">
                  <c:v>130</c:v>
                </c:pt>
                <c:pt idx="383">
                  <c:v>126</c:v>
                </c:pt>
                <c:pt idx="384">
                  <c:v>125</c:v>
                </c:pt>
                <c:pt idx="385">
                  <c:v>123</c:v>
                </c:pt>
                <c:pt idx="386">
                  <c:v>123</c:v>
                </c:pt>
                <c:pt idx="387">
                  <c:v>122</c:v>
                </c:pt>
                <c:pt idx="388">
                  <c:v>120</c:v>
                </c:pt>
                <c:pt idx="389">
                  <c:v>120</c:v>
                </c:pt>
                <c:pt idx="390">
                  <c:v>120</c:v>
                </c:pt>
                <c:pt idx="391">
                  <c:v>121</c:v>
                </c:pt>
                <c:pt idx="392">
                  <c:v>121</c:v>
                </c:pt>
                <c:pt idx="393">
                  <c:v>122</c:v>
                </c:pt>
                <c:pt idx="394">
                  <c:v>122</c:v>
                </c:pt>
                <c:pt idx="395">
                  <c:v>122</c:v>
                </c:pt>
                <c:pt idx="396">
                  <c:v>123</c:v>
                </c:pt>
                <c:pt idx="397">
                  <c:v>123</c:v>
                </c:pt>
                <c:pt idx="398">
                  <c:v>122</c:v>
                </c:pt>
                <c:pt idx="399">
                  <c:v>122</c:v>
                </c:pt>
                <c:pt idx="400">
                  <c:v>121</c:v>
                </c:pt>
                <c:pt idx="401">
                  <c:v>122</c:v>
                </c:pt>
                <c:pt idx="402">
                  <c:v>122</c:v>
                </c:pt>
                <c:pt idx="403">
                  <c:v>121</c:v>
                </c:pt>
                <c:pt idx="404">
                  <c:v>118</c:v>
                </c:pt>
                <c:pt idx="405">
                  <c:v>115</c:v>
                </c:pt>
                <c:pt idx="406">
                  <c:v>114</c:v>
                </c:pt>
                <c:pt idx="407">
                  <c:v>113</c:v>
                </c:pt>
                <c:pt idx="408">
                  <c:v>112</c:v>
                </c:pt>
                <c:pt idx="409">
                  <c:v>111</c:v>
                </c:pt>
                <c:pt idx="410">
                  <c:v>112</c:v>
                </c:pt>
                <c:pt idx="411">
                  <c:v>111</c:v>
                </c:pt>
                <c:pt idx="412">
                  <c:v>110</c:v>
                </c:pt>
                <c:pt idx="413">
                  <c:v>110</c:v>
                </c:pt>
                <c:pt idx="414">
                  <c:v>111</c:v>
                </c:pt>
                <c:pt idx="415">
                  <c:v>111</c:v>
                </c:pt>
                <c:pt idx="416">
                  <c:v>112</c:v>
                </c:pt>
                <c:pt idx="417">
                  <c:v>111</c:v>
                </c:pt>
                <c:pt idx="418">
                  <c:v>111</c:v>
                </c:pt>
                <c:pt idx="419">
                  <c:v>111</c:v>
                </c:pt>
                <c:pt idx="420">
                  <c:v>111</c:v>
                </c:pt>
                <c:pt idx="421">
                  <c:v>112</c:v>
                </c:pt>
                <c:pt idx="422">
                  <c:v>111</c:v>
                </c:pt>
                <c:pt idx="423">
                  <c:v>112</c:v>
                </c:pt>
                <c:pt idx="424">
                  <c:v>112</c:v>
                </c:pt>
                <c:pt idx="425">
                  <c:v>111</c:v>
                </c:pt>
                <c:pt idx="426">
                  <c:v>111</c:v>
                </c:pt>
                <c:pt idx="427">
                  <c:v>111</c:v>
                </c:pt>
                <c:pt idx="428">
                  <c:v>111</c:v>
                </c:pt>
                <c:pt idx="429">
                  <c:v>111</c:v>
                </c:pt>
                <c:pt idx="430">
                  <c:v>112</c:v>
                </c:pt>
                <c:pt idx="431">
                  <c:v>113</c:v>
                </c:pt>
                <c:pt idx="432">
                  <c:v>114</c:v>
                </c:pt>
                <c:pt idx="433">
                  <c:v>115</c:v>
                </c:pt>
                <c:pt idx="434">
                  <c:v>116</c:v>
                </c:pt>
                <c:pt idx="435">
                  <c:v>114</c:v>
                </c:pt>
                <c:pt idx="436">
                  <c:v>115</c:v>
                </c:pt>
                <c:pt idx="437">
                  <c:v>116</c:v>
                </c:pt>
                <c:pt idx="438">
                  <c:v>116</c:v>
                </c:pt>
                <c:pt idx="439">
                  <c:v>116</c:v>
                </c:pt>
                <c:pt idx="440">
                  <c:v>117</c:v>
                </c:pt>
                <c:pt idx="441">
                  <c:v>119</c:v>
                </c:pt>
                <c:pt idx="442">
                  <c:v>119</c:v>
                </c:pt>
                <c:pt idx="443">
                  <c:v>120</c:v>
                </c:pt>
                <c:pt idx="444">
                  <c:v>121</c:v>
                </c:pt>
                <c:pt idx="445">
                  <c:v>121</c:v>
                </c:pt>
                <c:pt idx="446">
                  <c:v>122</c:v>
                </c:pt>
                <c:pt idx="447">
                  <c:v>123</c:v>
                </c:pt>
                <c:pt idx="448">
                  <c:v>123</c:v>
                </c:pt>
                <c:pt idx="449">
                  <c:v>123</c:v>
                </c:pt>
                <c:pt idx="450">
                  <c:v>123</c:v>
                </c:pt>
                <c:pt idx="451">
                  <c:v>124</c:v>
                </c:pt>
                <c:pt idx="452">
                  <c:v>124</c:v>
                </c:pt>
                <c:pt idx="453">
                  <c:v>125</c:v>
                </c:pt>
                <c:pt idx="454">
                  <c:v>126</c:v>
                </c:pt>
                <c:pt idx="455">
                  <c:v>128</c:v>
                </c:pt>
                <c:pt idx="456">
                  <c:v>127</c:v>
                </c:pt>
                <c:pt idx="457">
                  <c:v>126</c:v>
                </c:pt>
                <c:pt idx="458">
                  <c:v>125</c:v>
                </c:pt>
                <c:pt idx="459">
                  <c:v>122</c:v>
                </c:pt>
                <c:pt idx="460">
                  <c:v>119</c:v>
                </c:pt>
                <c:pt idx="461">
                  <c:v>118</c:v>
                </c:pt>
                <c:pt idx="462">
                  <c:v>116</c:v>
                </c:pt>
                <c:pt idx="463">
                  <c:v>115</c:v>
                </c:pt>
                <c:pt idx="464">
                  <c:v>114</c:v>
                </c:pt>
                <c:pt idx="465">
                  <c:v>115</c:v>
                </c:pt>
                <c:pt idx="466">
                  <c:v>115</c:v>
                </c:pt>
                <c:pt idx="467">
                  <c:v>115</c:v>
                </c:pt>
                <c:pt idx="468">
                  <c:v>115</c:v>
                </c:pt>
                <c:pt idx="469">
                  <c:v>116</c:v>
                </c:pt>
                <c:pt idx="470">
                  <c:v>115</c:v>
                </c:pt>
                <c:pt idx="471">
                  <c:v>115</c:v>
                </c:pt>
                <c:pt idx="472">
                  <c:v>115</c:v>
                </c:pt>
                <c:pt idx="473">
                  <c:v>114</c:v>
                </c:pt>
                <c:pt idx="474">
                  <c:v>115</c:v>
                </c:pt>
                <c:pt idx="475">
                  <c:v>115</c:v>
                </c:pt>
                <c:pt idx="476">
                  <c:v>116</c:v>
                </c:pt>
                <c:pt idx="477">
                  <c:v>116</c:v>
                </c:pt>
                <c:pt idx="478">
                  <c:v>117</c:v>
                </c:pt>
                <c:pt idx="479">
                  <c:v>116</c:v>
                </c:pt>
                <c:pt idx="480">
                  <c:v>115</c:v>
                </c:pt>
                <c:pt idx="481">
                  <c:v>116</c:v>
                </c:pt>
                <c:pt idx="482">
                  <c:v>117</c:v>
                </c:pt>
                <c:pt idx="483">
                  <c:v>116</c:v>
                </c:pt>
                <c:pt idx="484">
                  <c:v>115</c:v>
                </c:pt>
                <c:pt idx="485">
                  <c:v>112</c:v>
                </c:pt>
                <c:pt idx="486">
                  <c:v>112</c:v>
                </c:pt>
                <c:pt idx="487">
                  <c:v>112</c:v>
                </c:pt>
                <c:pt idx="488">
                  <c:v>111</c:v>
                </c:pt>
                <c:pt idx="489">
                  <c:v>110</c:v>
                </c:pt>
                <c:pt idx="490">
                  <c:v>110</c:v>
                </c:pt>
                <c:pt idx="491">
                  <c:v>110</c:v>
                </c:pt>
                <c:pt idx="492">
                  <c:v>110</c:v>
                </c:pt>
                <c:pt idx="493">
                  <c:v>108</c:v>
                </c:pt>
                <c:pt idx="494">
                  <c:v>107</c:v>
                </c:pt>
                <c:pt idx="495">
                  <c:v>107</c:v>
                </c:pt>
                <c:pt idx="496">
                  <c:v>107</c:v>
                </c:pt>
                <c:pt idx="497">
                  <c:v>106</c:v>
                </c:pt>
                <c:pt idx="498">
                  <c:v>107</c:v>
                </c:pt>
                <c:pt idx="499">
                  <c:v>106</c:v>
                </c:pt>
                <c:pt idx="500">
                  <c:v>106</c:v>
                </c:pt>
                <c:pt idx="501">
                  <c:v>105</c:v>
                </c:pt>
                <c:pt idx="502">
                  <c:v>106</c:v>
                </c:pt>
                <c:pt idx="503">
                  <c:v>105</c:v>
                </c:pt>
                <c:pt idx="504">
                  <c:v>105</c:v>
                </c:pt>
                <c:pt idx="505">
                  <c:v>104</c:v>
                </c:pt>
                <c:pt idx="506">
                  <c:v>103</c:v>
                </c:pt>
                <c:pt idx="507">
                  <c:v>103</c:v>
                </c:pt>
                <c:pt idx="508">
                  <c:v>102</c:v>
                </c:pt>
                <c:pt idx="509">
                  <c:v>102</c:v>
                </c:pt>
                <c:pt idx="510">
                  <c:v>102</c:v>
                </c:pt>
                <c:pt idx="511">
                  <c:v>102</c:v>
                </c:pt>
                <c:pt idx="512">
                  <c:v>103</c:v>
                </c:pt>
                <c:pt idx="513">
                  <c:v>102</c:v>
                </c:pt>
                <c:pt idx="514">
                  <c:v>102</c:v>
                </c:pt>
                <c:pt idx="515">
                  <c:v>102</c:v>
                </c:pt>
                <c:pt idx="516">
                  <c:v>103</c:v>
                </c:pt>
                <c:pt idx="517">
                  <c:v>102</c:v>
                </c:pt>
                <c:pt idx="518">
                  <c:v>101</c:v>
                </c:pt>
                <c:pt idx="519">
                  <c:v>100</c:v>
                </c:pt>
                <c:pt idx="520">
                  <c:v>100</c:v>
                </c:pt>
                <c:pt idx="521">
                  <c:v>100</c:v>
                </c:pt>
                <c:pt idx="522">
                  <c:v>101</c:v>
                </c:pt>
                <c:pt idx="523">
                  <c:v>101</c:v>
                </c:pt>
                <c:pt idx="524">
                  <c:v>99</c:v>
                </c:pt>
                <c:pt idx="525">
                  <c:v>97</c:v>
                </c:pt>
                <c:pt idx="526">
                  <c:v>97</c:v>
                </c:pt>
                <c:pt idx="527">
                  <c:v>97</c:v>
                </c:pt>
                <c:pt idx="528">
                  <c:v>97</c:v>
                </c:pt>
                <c:pt idx="529">
                  <c:v>95</c:v>
                </c:pt>
                <c:pt idx="530">
                  <c:v>97</c:v>
                </c:pt>
                <c:pt idx="531">
                  <c:v>97</c:v>
                </c:pt>
                <c:pt idx="532">
                  <c:v>96</c:v>
                </c:pt>
                <c:pt idx="533">
                  <c:v>95</c:v>
                </c:pt>
                <c:pt idx="534">
                  <c:v>94</c:v>
                </c:pt>
                <c:pt idx="535">
                  <c:v>93</c:v>
                </c:pt>
                <c:pt idx="536">
                  <c:v>94</c:v>
                </c:pt>
                <c:pt idx="537">
                  <c:v>93</c:v>
                </c:pt>
                <c:pt idx="538">
                  <c:v>93</c:v>
                </c:pt>
                <c:pt idx="539">
                  <c:v>91</c:v>
                </c:pt>
                <c:pt idx="540">
                  <c:v>92</c:v>
                </c:pt>
                <c:pt idx="541">
                  <c:v>92</c:v>
                </c:pt>
                <c:pt idx="542">
                  <c:v>91</c:v>
                </c:pt>
                <c:pt idx="543">
                  <c:v>90</c:v>
                </c:pt>
                <c:pt idx="544">
                  <c:v>90</c:v>
                </c:pt>
                <c:pt idx="545">
                  <c:v>90</c:v>
                </c:pt>
                <c:pt idx="546">
                  <c:v>89</c:v>
                </c:pt>
                <c:pt idx="547">
                  <c:v>88</c:v>
                </c:pt>
                <c:pt idx="548">
                  <c:v>87</c:v>
                </c:pt>
                <c:pt idx="549">
                  <c:v>86</c:v>
                </c:pt>
                <c:pt idx="550">
                  <c:v>87</c:v>
                </c:pt>
                <c:pt idx="551">
                  <c:v>86</c:v>
                </c:pt>
                <c:pt idx="552">
                  <c:v>86</c:v>
                </c:pt>
                <c:pt idx="553">
                  <c:v>85</c:v>
                </c:pt>
                <c:pt idx="554">
                  <c:v>85</c:v>
                </c:pt>
                <c:pt idx="555">
                  <c:v>86</c:v>
                </c:pt>
                <c:pt idx="556">
                  <c:v>86</c:v>
                </c:pt>
                <c:pt idx="557">
                  <c:v>86</c:v>
                </c:pt>
                <c:pt idx="558">
                  <c:v>86</c:v>
                </c:pt>
                <c:pt idx="559">
                  <c:v>86</c:v>
                </c:pt>
                <c:pt idx="560">
                  <c:v>86</c:v>
                </c:pt>
                <c:pt idx="561">
                  <c:v>87</c:v>
                </c:pt>
                <c:pt idx="562">
                  <c:v>86</c:v>
                </c:pt>
                <c:pt idx="563">
                  <c:v>86</c:v>
                </c:pt>
                <c:pt idx="564">
                  <c:v>86</c:v>
                </c:pt>
                <c:pt idx="565">
                  <c:v>87</c:v>
                </c:pt>
                <c:pt idx="566">
                  <c:v>88</c:v>
                </c:pt>
                <c:pt idx="567">
                  <c:v>85</c:v>
                </c:pt>
                <c:pt idx="568">
                  <c:v>86</c:v>
                </c:pt>
                <c:pt idx="569">
                  <c:v>85</c:v>
                </c:pt>
                <c:pt idx="570">
                  <c:v>85</c:v>
                </c:pt>
                <c:pt idx="571">
                  <c:v>85</c:v>
                </c:pt>
                <c:pt idx="572">
                  <c:v>85</c:v>
                </c:pt>
                <c:pt idx="573">
                  <c:v>85</c:v>
                </c:pt>
                <c:pt idx="574">
                  <c:v>86</c:v>
                </c:pt>
                <c:pt idx="575">
                  <c:v>86</c:v>
                </c:pt>
                <c:pt idx="576">
                  <c:v>86</c:v>
                </c:pt>
                <c:pt idx="577">
                  <c:v>86</c:v>
                </c:pt>
                <c:pt idx="578">
                  <c:v>86</c:v>
                </c:pt>
                <c:pt idx="579">
                  <c:v>85</c:v>
                </c:pt>
                <c:pt idx="580">
                  <c:v>86</c:v>
                </c:pt>
                <c:pt idx="581">
                  <c:v>87</c:v>
                </c:pt>
                <c:pt idx="582">
                  <c:v>87</c:v>
                </c:pt>
                <c:pt idx="583">
                  <c:v>87</c:v>
                </c:pt>
                <c:pt idx="584">
                  <c:v>88</c:v>
                </c:pt>
                <c:pt idx="585">
                  <c:v>89</c:v>
                </c:pt>
                <c:pt idx="586">
                  <c:v>90</c:v>
                </c:pt>
                <c:pt idx="587">
                  <c:v>89</c:v>
                </c:pt>
                <c:pt idx="588">
                  <c:v>91</c:v>
                </c:pt>
                <c:pt idx="589">
                  <c:v>90</c:v>
                </c:pt>
                <c:pt idx="590">
                  <c:v>91</c:v>
                </c:pt>
                <c:pt idx="591">
                  <c:v>90</c:v>
                </c:pt>
                <c:pt idx="592">
                  <c:v>90</c:v>
                </c:pt>
                <c:pt idx="593">
                  <c:v>90</c:v>
                </c:pt>
                <c:pt idx="594">
                  <c:v>90</c:v>
                </c:pt>
                <c:pt idx="595">
                  <c:v>90</c:v>
                </c:pt>
                <c:pt idx="596">
                  <c:v>90</c:v>
                </c:pt>
                <c:pt idx="597">
                  <c:v>89</c:v>
                </c:pt>
                <c:pt idx="598">
                  <c:v>88</c:v>
                </c:pt>
                <c:pt idx="599">
                  <c:v>87</c:v>
                </c:pt>
                <c:pt idx="600">
                  <c:v>86</c:v>
                </c:pt>
                <c:pt idx="601">
                  <c:v>87</c:v>
                </c:pt>
                <c:pt idx="602">
                  <c:v>86</c:v>
                </c:pt>
                <c:pt idx="603">
                  <c:v>84</c:v>
                </c:pt>
                <c:pt idx="604">
                  <c:v>85</c:v>
                </c:pt>
                <c:pt idx="605">
                  <c:v>86</c:v>
                </c:pt>
                <c:pt idx="606">
                  <c:v>86</c:v>
                </c:pt>
                <c:pt idx="607">
                  <c:v>85</c:v>
                </c:pt>
                <c:pt idx="608">
                  <c:v>86</c:v>
                </c:pt>
                <c:pt idx="609">
                  <c:v>85</c:v>
                </c:pt>
                <c:pt idx="610">
                  <c:v>93</c:v>
                </c:pt>
                <c:pt idx="611">
                  <c:v>94</c:v>
                </c:pt>
                <c:pt idx="612">
                  <c:v>95</c:v>
                </c:pt>
                <c:pt idx="613">
                  <c:v>93</c:v>
                </c:pt>
                <c:pt idx="614">
                  <c:v>93</c:v>
                </c:pt>
                <c:pt idx="615">
                  <c:v>94</c:v>
                </c:pt>
                <c:pt idx="616">
                  <c:v>95</c:v>
                </c:pt>
                <c:pt idx="617">
                  <c:v>95</c:v>
                </c:pt>
                <c:pt idx="618">
                  <c:v>96</c:v>
                </c:pt>
                <c:pt idx="619">
                  <c:v>97</c:v>
                </c:pt>
                <c:pt idx="620">
                  <c:v>98</c:v>
                </c:pt>
                <c:pt idx="621">
                  <c:v>98</c:v>
                </c:pt>
                <c:pt idx="622">
                  <c:v>100</c:v>
                </c:pt>
                <c:pt idx="623">
                  <c:v>99</c:v>
                </c:pt>
                <c:pt idx="624">
                  <c:v>100</c:v>
                </c:pt>
                <c:pt idx="625">
                  <c:v>101</c:v>
                </c:pt>
                <c:pt idx="626">
                  <c:v>103</c:v>
                </c:pt>
                <c:pt idx="627">
                  <c:v>104</c:v>
                </c:pt>
                <c:pt idx="628">
                  <c:v>105</c:v>
                </c:pt>
                <c:pt idx="629">
                  <c:v>106</c:v>
                </c:pt>
                <c:pt idx="630">
                  <c:v>107</c:v>
                </c:pt>
                <c:pt idx="631">
                  <c:v>105</c:v>
                </c:pt>
                <c:pt idx="632">
                  <c:v>104</c:v>
                </c:pt>
                <c:pt idx="633">
                  <c:v>104</c:v>
                </c:pt>
                <c:pt idx="634">
                  <c:v>103</c:v>
                </c:pt>
                <c:pt idx="635">
                  <c:v>103</c:v>
                </c:pt>
                <c:pt idx="636">
                  <c:v>103</c:v>
                </c:pt>
                <c:pt idx="637">
                  <c:v>104</c:v>
                </c:pt>
                <c:pt idx="638">
                  <c:v>105</c:v>
                </c:pt>
                <c:pt idx="639">
                  <c:v>105</c:v>
                </c:pt>
                <c:pt idx="640">
                  <c:v>106</c:v>
                </c:pt>
                <c:pt idx="641">
                  <c:v>106</c:v>
                </c:pt>
                <c:pt idx="642">
                  <c:v>106</c:v>
                </c:pt>
                <c:pt idx="643">
                  <c:v>105</c:v>
                </c:pt>
                <c:pt idx="644">
                  <c:v>103</c:v>
                </c:pt>
                <c:pt idx="645">
                  <c:v>102</c:v>
                </c:pt>
                <c:pt idx="646">
                  <c:v>102</c:v>
                </c:pt>
                <c:pt idx="647">
                  <c:v>101</c:v>
                </c:pt>
                <c:pt idx="648">
                  <c:v>103</c:v>
                </c:pt>
                <c:pt idx="649">
                  <c:v>102</c:v>
                </c:pt>
                <c:pt idx="650">
                  <c:v>100</c:v>
                </c:pt>
                <c:pt idx="651">
                  <c:v>99</c:v>
                </c:pt>
                <c:pt idx="652">
                  <c:v>99</c:v>
                </c:pt>
                <c:pt idx="653">
                  <c:v>99</c:v>
                </c:pt>
                <c:pt idx="654">
                  <c:v>98</c:v>
                </c:pt>
                <c:pt idx="655">
                  <c:v>99</c:v>
                </c:pt>
                <c:pt idx="656">
                  <c:v>99</c:v>
                </c:pt>
                <c:pt idx="657">
                  <c:v>99</c:v>
                </c:pt>
                <c:pt idx="658">
                  <c:v>99</c:v>
                </c:pt>
                <c:pt idx="659">
                  <c:v>100</c:v>
                </c:pt>
                <c:pt idx="660">
                  <c:v>102</c:v>
                </c:pt>
                <c:pt idx="661">
                  <c:v>105</c:v>
                </c:pt>
                <c:pt idx="662">
                  <c:v>104</c:v>
                </c:pt>
                <c:pt idx="663">
                  <c:v>101</c:v>
                </c:pt>
                <c:pt idx="664">
                  <c:v>97</c:v>
                </c:pt>
                <c:pt idx="665">
                  <c:v>97</c:v>
                </c:pt>
                <c:pt idx="666">
                  <c:v>96</c:v>
                </c:pt>
                <c:pt idx="667">
                  <c:v>95</c:v>
                </c:pt>
                <c:pt idx="668">
                  <c:v>93</c:v>
                </c:pt>
                <c:pt idx="669">
                  <c:v>93</c:v>
                </c:pt>
                <c:pt idx="670">
                  <c:v>93</c:v>
                </c:pt>
                <c:pt idx="671">
                  <c:v>93</c:v>
                </c:pt>
                <c:pt idx="672">
                  <c:v>92</c:v>
                </c:pt>
                <c:pt idx="673">
                  <c:v>91</c:v>
                </c:pt>
                <c:pt idx="674">
                  <c:v>90</c:v>
                </c:pt>
                <c:pt idx="675">
                  <c:v>90</c:v>
                </c:pt>
                <c:pt idx="676">
                  <c:v>90</c:v>
                </c:pt>
                <c:pt idx="677">
                  <c:v>90</c:v>
                </c:pt>
                <c:pt idx="678">
                  <c:v>90</c:v>
                </c:pt>
                <c:pt idx="679">
                  <c:v>91</c:v>
                </c:pt>
                <c:pt idx="680">
                  <c:v>91</c:v>
                </c:pt>
                <c:pt idx="681">
                  <c:v>92</c:v>
                </c:pt>
                <c:pt idx="682">
                  <c:v>91</c:v>
                </c:pt>
                <c:pt idx="683">
                  <c:v>90</c:v>
                </c:pt>
                <c:pt idx="684">
                  <c:v>90</c:v>
                </c:pt>
                <c:pt idx="685">
                  <c:v>88</c:v>
                </c:pt>
                <c:pt idx="686">
                  <c:v>88</c:v>
                </c:pt>
                <c:pt idx="687">
                  <c:v>88</c:v>
                </c:pt>
                <c:pt idx="688">
                  <c:v>87</c:v>
                </c:pt>
                <c:pt idx="689">
                  <c:v>87</c:v>
                </c:pt>
                <c:pt idx="690">
                  <c:v>88</c:v>
                </c:pt>
                <c:pt idx="691">
                  <c:v>87</c:v>
                </c:pt>
                <c:pt idx="692">
                  <c:v>86</c:v>
                </c:pt>
                <c:pt idx="693">
                  <c:v>85</c:v>
                </c:pt>
                <c:pt idx="694">
                  <c:v>85</c:v>
                </c:pt>
                <c:pt idx="695">
                  <c:v>85</c:v>
                </c:pt>
                <c:pt idx="696">
                  <c:v>85</c:v>
                </c:pt>
                <c:pt idx="697">
                  <c:v>85</c:v>
                </c:pt>
                <c:pt idx="698">
                  <c:v>84</c:v>
                </c:pt>
                <c:pt idx="699">
                  <c:v>84</c:v>
                </c:pt>
                <c:pt idx="700">
                  <c:v>85</c:v>
                </c:pt>
                <c:pt idx="701">
                  <c:v>85</c:v>
                </c:pt>
                <c:pt idx="702">
                  <c:v>84</c:v>
                </c:pt>
                <c:pt idx="703">
                  <c:v>84</c:v>
                </c:pt>
                <c:pt idx="704">
                  <c:v>83</c:v>
                </c:pt>
                <c:pt idx="705">
                  <c:v>84</c:v>
                </c:pt>
                <c:pt idx="706">
                  <c:v>85</c:v>
                </c:pt>
                <c:pt idx="707">
                  <c:v>82</c:v>
                </c:pt>
                <c:pt idx="708">
                  <c:v>80</c:v>
                </c:pt>
                <c:pt idx="709">
                  <c:v>79</c:v>
                </c:pt>
                <c:pt idx="710">
                  <c:v>80</c:v>
                </c:pt>
                <c:pt idx="711">
                  <c:v>79</c:v>
                </c:pt>
                <c:pt idx="712">
                  <c:v>79</c:v>
                </c:pt>
                <c:pt idx="713">
                  <c:v>78</c:v>
                </c:pt>
                <c:pt idx="714">
                  <c:v>78</c:v>
                </c:pt>
                <c:pt idx="715">
                  <c:v>79</c:v>
                </c:pt>
                <c:pt idx="716">
                  <c:v>79</c:v>
                </c:pt>
                <c:pt idx="717">
                  <c:v>79</c:v>
                </c:pt>
                <c:pt idx="718">
                  <c:v>78</c:v>
                </c:pt>
                <c:pt idx="719">
                  <c:v>77</c:v>
                </c:pt>
                <c:pt idx="720">
                  <c:v>76</c:v>
                </c:pt>
                <c:pt idx="721">
                  <c:v>75</c:v>
                </c:pt>
                <c:pt idx="722">
                  <c:v>74</c:v>
                </c:pt>
                <c:pt idx="723">
                  <c:v>73</c:v>
                </c:pt>
                <c:pt idx="724">
                  <c:v>73</c:v>
                </c:pt>
                <c:pt idx="725">
                  <c:v>73</c:v>
                </c:pt>
                <c:pt idx="726">
                  <c:v>74</c:v>
                </c:pt>
                <c:pt idx="727">
                  <c:v>75</c:v>
                </c:pt>
                <c:pt idx="728">
                  <c:v>74</c:v>
                </c:pt>
                <c:pt idx="729">
                  <c:v>74</c:v>
                </c:pt>
                <c:pt idx="730">
                  <c:v>74</c:v>
                </c:pt>
                <c:pt idx="731">
                  <c:v>74</c:v>
                </c:pt>
                <c:pt idx="732">
                  <c:v>73</c:v>
                </c:pt>
                <c:pt idx="733">
                  <c:v>72</c:v>
                </c:pt>
                <c:pt idx="734">
                  <c:v>72</c:v>
                </c:pt>
                <c:pt idx="735">
                  <c:v>72</c:v>
                </c:pt>
                <c:pt idx="736">
                  <c:v>73</c:v>
                </c:pt>
                <c:pt idx="737">
                  <c:v>72</c:v>
                </c:pt>
                <c:pt idx="738">
                  <c:v>72</c:v>
                </c:pt>
                <c:pt idx="739">
                  <c:v>72</c:v>
                </c:pt>
                <c:pt idx="740">
                  <c:v>72</c:v>
                </c:pt>
                <c:pt idx="741">
                  <c:v>71</c:v>
                </c:pt>
                <c:pt idx="742">
                  <c:v>71</c:v>
                </c:pt>
                <c:pt idx="743">
                  <c:v>70</c:v>
                </c:pt>
                <c:pt idx="744">
                  <c:v>70</c:v>
                </c:pt>
                <c:pt idx="745">
                  <c:v>70</c:v>
                </c:pt>
                <c:pt idx="746">
                  <c:v>71</c:v>
                </c:pt>
                <c:pt idx="747">
                  <c:v>71</c:v>
                </c:pt>
                <c:pt idx="748">
                  <c:v>71</c:v>
                </c:pt>
                <c:pt idx="749">
                  <c:v>70</c:v>
                </c:pt>
                <c:pt idx="750">
                  <c:v>71</c:v>
                </c:pt>
                <c:pt idx="751">
                  <c:v>71</c:v>
                </c:pt>
                <c:pt idx="752">
                  <c:v>71</c:v>
                </c:pt>
                <c:pt idx="753">
                  <c:v>71</c:v>
                </c:pt>
                <c:pt idx="754">
                  <c:v>71</c:v>
                </c:pt>
                <c:pt idx="755">
                  <c:v>71</c:v>
                </c:pt>
                <c:pt idx="756">
                  <c:v>72</c:v>
                </c:pt>
                <c:pt idx="757">
                  <c:v>72</c:v>
                </c:pt>
                <c:pt idx="758">
                  <c:v>72</c:v>
                </c:pt>
                <c:pt idx="759">
                  <c:v>71</c:v>
                </c:pt>
                <c:pt idx="760">
                  <c:v>70</c:v>
                </c:pt>
                <c:pt idx="761">
                  <c:v>71</c:v>
                </c:pt>
                <c:pt idx="762">
                  <c:v>70</c:v>
                </c:pt>
                <c:pt idx="763">
                  <c:v>69</c:v>
                </c:pt>
                <c:pt idx="764">
                  <c:v>68</c:v>
                </c:pt>
                <c:pt idx="765">
                  <c:v>68</c:v>
                </c:pt>
                <c:pt idx="766">
                  <c:v>68</c:v>
                </c:pt>
                <c:pt idx="767">
                  <c:v>68</c:v>
                </c:pt>
                <c:pt idx="768">
                  <c:v>68</c:v>
                </c:pt>
                <c:pt idx="769">
                  <c:v>68</c:v>
                </c:pt>
                <c:pt idx="770">
                  <c:v>68</c:v>
                </c:pt>
                <c:pt idx="771">
                  <c:v>68</c:v>
                </c:pt>
                <c:pt idx="772">
                  <c:v>68</c:v>
                </c:pt>
                <c:pt idx="773">
                  <c:v>67</c:v>
                </c:pt>
                <c:pt idx="774">
                  <c:v>67</c:v>
                </c:pt>
                <c:pt idx="775">
                  <c:v>67</c:v>
                </c:pt>
                <c:pt idx="776">
                  <c:v>67</c:v>
                </c:pt>
                <c:pt idx="777">
                  <c:v>68</c:v>
                </c:pt>
                <c:pt idx="778">
                  <c:v>67</c:v>
                </c:pt>
                <c:pt idx="779">
                  <c:v>66</c:v>
                </c:pt>
                <c:pt idx="780">
                  <c:v>67</c:v>
                </c:pt>
                <c:pt idx="781">
                  <c:v>68</c:v>
                </c:pt>
                <c:pt idx="782">
                  <c:v>68</c:v>
                </c:pt>
                <c:pt idx="783">
                  <c:v>69</c:v>
                </c:pt>
                <c:pt idx="784">
                  <c:v>69</c:v>
                </c:pt>
                <c:pt idx="785">
                  <c:v>68</c:v>
                </c:pt>
                <c:pt idx="786">
                  <c:v>68</c:v>
                </c:pt>
                <c:pt idx="787">
                  <c:v>67</c:v>
                </c:pt>
                <c:pt idx="788">
                  <c:v>67</c:v>
                </c:pt>
                <c:pt idx="789">
                  <c:v>66</c:v>
                </c:pt>
                <c:pt idx="790">
                  <c:v>67</c:v>
                </c:pt>
                <c:pt idx="791">
                  <c:v>68</c:v>
                </c:pt>
                <c:pt idx="792">
                  <c:v>68</c:v>
                </c:pt>
                <c:pt idx="793">
                  <c:v>68</c:v>
                </c:pt>
                <c:pt idx="794">
                  <c:v>68</c:v>
                </c:pt>
                <c:pt idx="795">
                  <c:v>68</c:v>
                </c:pt>
                <c:pt idx="796">
                  <c:v>69</c:v>
                </c:pt>
                <c:pt idx="797">
                  <c:v>69</c:v>
                </c:pt>
                <c:pt idx="798">
                  <c:v>69</c:v>
                </c:pt>
                <c:pt idx="799">
                  <c:v>68</c:v>
                </c:pt>
                <c:pt idx="800">
                  <c:v>69</c:v>
                </c:pt>
                <c:pt idx="801">
                  <c:v>70</c:v>
                </c:pt>
                <c:pt idx="802">
                  <c:v>71</c:v>
                </c:pt>
                <c:pt idx="803">
                  <c:v>72</c:v>
                </c:pt>
                <c:pt idx="804">
                  <c:v>71</c:v>
                </c:pt>
                <c:pt idx="805">
                  <c:v>71</c:v>
                </c:pt>
                <c:pt idx="806">
                  <c:v>71</c:v>
                </c:pt>
                <c:pt idx="807">
                  <c:v>69</c:v>
                </c:pt>
                <c:pt idx="808">
                  <c:v>70</c:v>
                </c:pt>
                <c:pt idx="809">
                  <c:v>71</c:v>
                </c:pt>
                <c:pt idx="810">
                  <c:v>70</c:v>
                </c:pt>
                <c:pt idx="811">
                  <c:v>71</c:v>
                </c:pt>
                <c:pt idx="812">
                  <c:v>71</c:v>
                </c:pt>
                <c:pt idx="813">
                  <c:v>71</c:v>
                </c:pt>
                <c:pt idx="814">
                  <c:v>72</c:v>
                </c:pt>
                <c:pt idx="815">
                  <c:v>71</c:v>
                </c:pt>
                <c:pt idx="816">
                  <c:v>71</c:v>
                </c:pt>
                <c:pt idx="817">
                  <c:v>72</c:v>
                </c:pt>
                <c:pt idx="818">
                  <c:v>72</c:v>
                </c:pt>
                <c:pt idx="819">
                  <c:v>72</c:v>
                </c:pt>
                <c:pt idx="820">
                  <c:v>71</c:v>
                </c:pt>
                <c:pt idx="821">
                  <c:v>72</c:v>
                </c:pt>
                <c:pt idx="822">
                  <c:v>72</c:v>
                </c:pt>
                <c:pt idx="823">
                  <c:v>73</c:v>
                </c:pt>
                <c:pt idx="824">
                  <c:v>73</c:v>
                </c:pt>
                <c:pt idx="825">
                  <c:v>73</c:v>
                </c:pt>
                <c:pt idx="826">
                  <c:v>73</c:v>
                </c:pt>
                <c:pt idx="827">
                  <c:v>74</c:v>
                </c:pt>
                <c:pt idx="828">
                  <c:v>75</c:v>
                </c:pt>
                <c:pt idx="829">
                  <c:v>75</c:v>
                </c:pt>
                <c:pt idx="830">
                  <c:v>74</c:v>
                </c:pt>
                <c:pt idx="831">
                  <c:v>75</c:v>
                </c:pt>
                <c:pt idx="832">
                  <c:v>73</c:v>
                </c:pt>
                <c:pt idx="833">
                  <c:v>73</c:v>
                </c:pt>
                <c:pt idx="834">
                  <c:v>73</c:v>
                </c:pt>
                <c:pt idx="835">
                  <c:v>72</c:v>
                </c:pt>
                <c:pt idx="836">
                  <c:v>73</c:v>
                </c:pt>
                <c:pt idx="837">
                  <c:v>73</c:v>
                </c:pt>
                <c:pt idx="838">
                  <c:v>74</c:v>
                </c:pt>
                <c:pt idx="839">
                  <c:v>75</c:v>
                </c:pt>
                <c:pt idx="840">
                  <c:v>74</c:v>
                </c:pt>
                <c:pt idx="841">
                  <c:v>74</c:v>
                </c:pt>
                <c:pt idx="842">
                  <c:v>74</c:v>
                </c:pt>
                <c:pt idx="843">
                  <c:v>74</c:v>
                </c:pt>
                <c:pt idx="844">
                  <c:v>74</c:v>
                </c:pt>
                <c:pt idx="845">
                  <c:v>74</c:v>
                </c:pt>
                <c:pt idx="846">
                  <c:v>75</c:v>
                </c:pt>
                <c:pt idx="847">
                  <c:v>75</c:v>
                </c:pt>
                <c:pt idx="848">
                  <c:v>76</c:v>
                </c:pt>
                <c:pt idx="849">
                  <c:v>76</c:v>
                </c:pt>
                <c:pt idx="850">
                  <c:v>78</c:v>
                </c:pt>
                <c:pt idx="851">
                  <c:v>75</c:v>
                </c:pt>
                <c:pt idx="852">
                  <c:v>76</c:v>
                </c:pt>
                <c:pt idx="853">
                  <c:v>77</c:v>
                </c:pt>
                <c:pt idx="854">
                  <c:v>77</c:v>
                </c:pt>
                <c:pt idx="855">
                  <c:v>77</c:v>
                </c:pt>
                <c:pt idx="856">
                  <c:v>78</c:v>
                </c:pt>
                <c:pt idx="857">
                  <c:v>79</c:v>
                </c:pt>
                <c:pt idx="858">
                  <c:v>79</c:v>
                </c:pt>
                <c:pt idx="859">
                  <c:v>80</c:v>
                </c:pt>
                <c:pt idx="860">
                  <c:v>81</c:v>
                </c:pt>
                <c:pt idx="861">
                  <c:v>81</c:v>
                </c:pt>
                <c:pt idx="862">
                  <c:v>81</c:v>
                </c:pt>
                <c:pt idx="863">
                  <c:v>80</c:v>
                </c:pt>
                <c:pt idx="864">
                  <c:v>79</c:v>
                </c:pt>
                <c:pt idx="865">
                  <c:v>79</c:v>
                </c:pt>
                <c:pt idx="866">
                  <c:v>79</c:v>
                </c:pt>
                <c:pt idx="867">
                  <c:v>79</c:v>
                </c:pt>
                <c:pt idx="868">
                  <c:v>80</c:v>
                </c:pt>
                <c:pt idx="869">
                  <c:v>80</c:v>
                </c:pt>
                <c:pt idx="870">
                  <c:v>81</c:v>
                </c:pt>
                <c:pt idx="871">
                  <c:v>79</c:v>
                </c:pt>
                <c:pt idx="872">
                  <c:v>79</c:v>
                </c:pt>
                <c:pt idx="873">
                  <c:v>80</c:v>
                </c:pt>
                <c:pt idx="874">
                  <c:v>79</c:v>
                </c:pt>
                <c:pt idx="875">
                  <c:v>79</c:v>
                </c:pt>
                <c:pt idx="876">
                  <c:v>80</c:v>
                </c:pt>
                <c:pt idx="877">
                  <c:v>81</c:v>
                </c:pt>
                <c:pt idx="878">
                  <c:v>81</c:v>
                </c:pt>
                <c:pt idx="879">
                  <c:v>81</c:v>
                </c:pt>
                <c:pt idx="880">
                  <c:v>81</c:v>
                </c:pt>
                <c:pt idx="881">
                  <c:v>82</c:v>
                </c:pt>
                <c:pt idx="882">
                  <c:v>83</c:v>
                </c:pt>
                <c:pt idx="883">
                  <c:v>83</c:v>
                </c:pt>
                <c:pt idx="884">
                  <c:v>82</c:v>
                </c:pt>
                <c:pt idx="885">
                  <c:v>83</c:v>
                </c:pt>
                <c:pt idx="886">
                  <c:v>84</c:v>
                </c:pt>
                <c:pt idx="887">
                  <c:v>85</c:v>
                </c:pt>
                <c:pt idx="888">
                  <c:v>86</c:v>
                </c:pt>
                <c:pt idx="889">
                  <c:v>87</c:v>
                </c:pt>
                <c:pt idx="890">
                  <c:v>87</c:v>
                </c:pt>
                <c:pt idx="891">
                  <c:v>86</c:v>
                </c:pt>
                <c:pt idx="892">
                  <c:v>83</c:v>
                </c:pt>
                <c:pt idx="893">
                  <c:v>83</c:v>
                </c:pt>
                <c:pt idx="894">
                  <c:v>82</c:v>
                </c:pt>
                <c:pt idx="895">
                  <c:v>82</c:v>
                </c:pt>
                <c:pt idx="896">
                  <c:v>83</c:v>
                </c:pt>
                <c:pt idx="897">
                  <c:v>81</c:v>
                </c:pt>
                <c:pt idx="898">
                  <c:v>80</c:v>
                </c:pt>
                <c:pt idx="899">
                  <c:v>80</c:v>
                </c:pt>
                <c:pt idx="900">
                  <c:v>80</c:v>
                </c:pt>
                <c:pt idx="901">
                  <c:v>81</c:v>
                </c:pt>
                <c:pt idx="902">
                  <c:v>81</c:v>
                </c:pt>
                <c:pt idx="903">
                  <c:v>82</c:v>
                </c:pt>
                <c:pt idx="904">
                  <c:v>82</c:v>
                </c:pt>
                <c:pt idx="905">
                  <c:v>83</c:v>
                </c:pt>
                <c:pt idx="906">
                  <c:v>83</c:v>
                </c:pt>
                <c:pt idx="907">
                  <c:v>84</c:v>
                </c:pt>
                <c:pt idx="908">
                  <c:v>85</c:v>
                </c:pt>
                <c:pt idx="909">
                  <c:v>85</c:v>
                </c:pt>
                <c:pt idx="910">
                  <c:v>87</c:v>
                </c:pt>
                <c:pt idx="911">
                  <c:v>88</c:v>
                </c:pt>
                <c:pt idx="912">
                  <c:v>89</c:v>
                </c:pt>
                <c:pt idx="913">
                  <c:v>89</c:v>
                </c:pt>
                <c:pt idx="914">
                  <c:v>89</c:v>
                </c:pt>
                <c:pt idx="915">
                  <c:v>90</c:v>
                </c:pt>
                <c:pt idx="916">
                  <c:v>91</c:v>
                </c:pt>
                <c:pt idx="917">
                  <c:v>91</c:v>
                </c:pt>
                <c:pt idx="918">
                  <c:v>91</c:v>
                </c:pt>
                <c:pt idx="919">
                  <c:v>89</c:v>
                </c:pt>
                <c:pt idx="920">
                  <c:v>90</c:v>
                </c:pt>
                <c:pt idx="921">
                  <c:v>91</c:v>
                </c:pt>
                <c:pt idx="922">
                  <c:v>91</c:v>
                </c:pt>
                <c:pt idx="923">
                  <c:v>92</c:v>
                </c:pt>
                <c:pt idx="924">
                  <c:v>92</c:v>
                </c:pt>
                <c:pt idx="925">
                  <c:v>93</c:v>
                </c:pt>
                <c:pt idx="926">
                  <c:v>94</c:v>
                </c:pt>
                <c:pt idx="927">
                  <c:v>93</c:v>
                </c:pt>
                <c:pt idx="928">
                  <c:v>94</c:v>
                </c:pt>
                <c:pt idx="929">
                  <c:v>95</c:v>
                </c:pt>
                <c:pt idx="930">
                  <c:v>96</c:v>
                </c:pt>
                <c:pt idx="931">
                  <c:v>96</c:v>
                </c:pt>
                <c:pt idx="932">
                  <c:v>95</c:v>
                </c:pt>
                <c:pt idx="933">
                  <c:v>95</c:v>
                </c:pt>
                <c:pt idx="934">
                  <c:v>94</c:v>
                </c:pt>
                <c:pt idx="935">
                  <c:v>93</c:v>
                </c:pt>
                <c:pt idx="936">
                  <c:v>94</c:v>
                </c:pt>
                <c:pt idx="937">
                  <c:v>94</c:v>
                </c:pt>
                <c:pt idx="938">
                  <c:v>94</c:v>
                </c:pt>
                <c:pt idx="939">
                  <c:v>94</c:v>
                </c:pt>
                <c:pt idx="940">
                  <c:v>95</c:v>
                </c:pt>
                <c:pt idx="941">
                  <c:v>96</c:v>
                </c:pt>
                <c:pt idx="942">
                  <c:v>96</c:v>
                </c:pt>
                <c:pt idx="943">
                  <c:v>95</c:v>
                </c:pt>
                <c:pt idx="944">
                  <c:v>96</c:v>
                </c:pt>
                <c:pt idx="945">
                  <c:v>97</c:v>
                </c:pt>
                <c:pt idx="946">
                  <c:v>98</c:v>
                </c:pt>
                <c:pt idx="947">
                  <c:v>99</c:v>
                </c:pt>
                <c:pt idx="948">
                  <c:v>99</c:v>
                </c:pt>
                <c:pt idx="949">
                  <c:v>98</c:v>
                </c:pt>
                <c:pt idx="950">
                  <c:v>99</c:v>
                </c:pt>
                <c:pt idx="951">
                  <c:v>98</c:v>
                </c:pt>
                <c:pt idx="952">
                  <c:v>98</c:v>
                </c:pt>
                <c:pt idx="953">
                  <c:v>98</c:v>
                </c:pt>
                <c:pt idx="954">
                  <c:v>98</c:v>
                </c:pt>
                <c:pt idx="955">
                  <c:v>97</c:v>
                </c:pt>
                <c:pt idx="956">
                  <c:v>97</c:v>
                </c:pt>
                <c:pt idx="957">
                  <c:v>97</c:v>
                </c:pt>
                <c:pt idx="958">
                  <c:v>95</c:v>
                </c:pt>
                <c:pt idx="959">
                  <c:v>97</c:v>
                </c:pt>
                <c:pt idx="960">
                  <c:v>97</c:v>
                </c:pt>
                <c:pt idx="961">
                  <c:v>97</c:v>
                </c:pt>
                <c:pt idx="962">
                  <c:v>98</c:v>
                </c:pt>
                <c:pt idx="963">
                  <c:v>98</c:v>
                </c:pt>
                <c:pt idx="964">
                  <c:v>99</c:v>
                </c:pt>
                <c:pt idx="965">
                  <c:v>99</c:v>
                </c:pt>
                <c:pt idx="966">
                  <c:v>101</c:v>
                </c:pt>
                <c:pt idx="967">
                  <c:v>102</c:v>
                </c:pt>
                <c:pt idx="968">
                  <c:v>103</c:v>
                </c:pt>
                <c:pt idx="969">
                  <c:v>103</c:v>
                </c:pt>
                <c:pt idx="970">
                  <c:v>103</c:v>
                </c:pt>
                <c:pt idx="971">
                  <c:v>104</c:v>
                </c:pt>
                <c:pt idx="972">
                  <c:v>105</c:v>
                </c:pt>
                <c:pt idx="973">
                  <c:v>104</c:v>
                </c:pt>
                <c:pt idx="974">
                  <c:v>105</c:v>
                </c:pt>
                <c:pt idx="975">
                  <c:v>106</c:v>
                </c:pt>
                <c:pt idx="976">
                  <c:v>106</c:v>
                </c:pt>
                <c:pt idx="977">
                  <c:v>107</c:v>
                </c:pt>
                <c:pt idx="978">
                  <c:v>108</c:v>
                </c:pt>
                <c:pt idx="979">
                  <c:v>109</c:v>
                </c:pt>
                <c:pt idx="980">
                  <c:v>106</c:v>
                </c:pt>
                <c:pt idx="981">
                  <c:v>105</c:v>
                </c:pt>
                <c:pt idx="982">
                  <c:v>105</c:v>
                </c:pt>
                <c:pt idx="983">
                  <c:v>105</c:v>
                </c:pt>
                <c:pt idx="984">
                  <c:v>106</c:v>
                </c:pt>
                <c:pt idx="985">
                  <c:v>106</c:v>
                </c:pt>
                <c:pt idx="986">
                  <c:v>107</c:v>
                </c:pt>
                <c:pt idx="987">
                  <c:v>110</c:v>
                </c:pt>
                <c:pt idx="988">
                  <c:v>109</c:v>
                </c:pt>
                <c:pt idx="989">
                  <c:v>109</c:v>
                </c:pt>
                <c:pt idx="990">
                  <c:v>110</c:v>
                </c:pt>
                <c:pt idx="991">
                  <c:v>111</c:v>
                </c:pt>
                <c:pt idx="992">
                  <c:v>111</c:v>
                </c:pt>
                <c:pt idx="993">
                  <c:v>112</c:v>
                </c:pt>
                <c:pt idx="994">
                  <c:v>112</c:v>
                </c:pt>
                <c:pt idx="995">
                  <c:v>112</c:v>
                </c:pt>
                <c:pt idx="996">
                  <c:v>113</c:v>
                </c:pt>
                <c:pt idx="997">
                  <c:v>112</c:v>
                </c:pt>
                <c:pt idx="998">
                  <c:v>113</c:v>
                </c:pt>
                <c:pt idx="999">
                  <c:v>111</c:v>
                </c:pt>
                <c:pt idx="1000">
                  <c:v>111</c:v>
                </c:pt>
                <c:pt idx="1001">
                  <c:v>111</c:v>
                </c:pt>
                <c:pt idx="1002">
                  <c:v>111</c:v>
                </c:pt>
                <c:pt idx="1003">
                  <c:v>111</c:v>
                </c:pt>
                <c:pt idx="1004">
                  <c:v>111</c:v>
                </c:pt>
                <c:pt idx="1005">
                  <c:v>110</c:v>
                </c:pt>
                <c:pt idx="1006">
                  <c:v>111</c:v>
                </c:pt>
                <c:pt idx="1007">
                  <c:v>113</c:v>
                </c:pt>
                <c:pt idx="1008">
                  <c:v>113</c:v>
                </c:pt>
                <c:pt idx="1009">
                  <c:v>112</c:v>
                </c:pt>
                <c:pt idx="1010">
                  <c:v>112</c:v>
                </c:pt>
                <c:pt idx="1011">
                  <c:v>112</c:v>
                </c:pt>
                <c:pt idx="1012">
                  <c:v>112</c:v>
                </c:pt>
                <c:pt idx="1013">
                  <c:v>111</c:v>
                </c:pt>
                <c:pt idx="1014">
                  <c:v>110</c:v>
                </c:pt>
                <c:pt idx="1015">
                  <c:v>110</c:v>
                </c:pt>
                <c:pt idx="1016">
                  <c:v>111</c:v>
                </c:pt>
                <c:pt idx="1017">
                  <c:v>111</c:v>
                </c:pt>
                <c:pt idx="1018">
                  <c:v>111</c:v>
                </c:pt>
                <c:pt idx="1019">
                  <c:v>111</c:v>
                </c:pt>
                <c:pt idx="1020">
                  <c:v>112</c:v>
                </c:pt>
                <c:pt idx="1021">
                  <c:v>112</c:v>
                </c:pt>
                <c:pt idx="1022">
                  <c:v>113</c:v>
                </c:pt>
                <c:pt idx="1023">
                  <c:v>114</c:v>
                </c:pt>
                <c:pt idx="1024">
                  <c:v>112</c:v>
                </c:pt>
                <c:pt idx="1025">
                  <c:v>113</c:v>
                </c:pt>
                <c:pt idx="1026">
                  <c:v>112</c:v>
                </c:pt>
                <c:pt idx="1027">
                  <c:v>112</c:v>
                </c:pt>
                <c:pt idx="1028">
                  <c:v>112</c:v>
                </c:pt>
                <c:pt idx="1029">
                  <c:v>111</c:v>
                </c:pt>
                <c:pt idx="1030">
                  <c:v>111</c:v>
                </c:pt>
                <c:pt idx="1031">
                  <c:v>113</c:v>
                </c:pt>
                <c:pt idx="1032">
                  <c:v>114</c:v>
                </c:pt>
                <c:pt idx="1033">
                  <c:v>115</c:v>
                </c:pt>
                <c:pt idx="1034">
                  <c:v>116</c:v>
                </c:pt>
                <c:pt idx="1035">
                  <c:v>117</c:v>
                </c:pt>
                <c:pt idx="1036">
                  <c:v>118</c:v>
                </c:pt>
                <c:pt idx="1037">
                  <c:v>119</c:v>
                </c:pt>
                <c:pt idx="1038">
                  <c:v>120</c:v>
                </c:pt>
                <c:pt idx="1039">
                  <c:v>120</c:v>
                </c:pt>
                <c:pt idx="1040">
                  <c:v>122</c:v>
                </c:pt>
                <c:pt idx="1041">
                  <c:v>122</c:v>
                </c:pt>
                <c:pt idx="1042">
                  <c:v>122</c:v>
                </c:pt>
                <c:pt idx="1043">
                  <c:v>123</c:v>
                </c:pt>
                <c:pt idx="1044">
                  <c:v>122</c:v>
                </c:pt>
                <c:pt idx="1045">
                  <c:v>124</c:v>
                </c:pt>
                <c:pt idx="1046">
                  <c:v>123</c:v>
                </c:pt>
                <c:pt idx="1047">
                  <c:v>123</c:v>
                </c:pt>
                <c:pt idx="1048">
                  <c:v>124</c:v>
                </c:pt>
                <c:pt idx="1049">
                  <c:v>126</c:v>
                </c:pt>
                <c:pt idx="1050">
                  <c:v>126</c:v>
                </c:pt>
                <c:pt idx="1051">
                  <c:v>127</c:v>
                </c:pt>
                <c:pt idx="1052">
                  <c:v>120</c:v>
                </c:pt>
                <c:pt idx="1053">
                  <c:v>120</c:v>
                </c:pt>
                <c:pt idx="1054">
                  <c:v>112</c:v>
                </c:pt>
                <c:pt idx="1055">
                  <c:v>111</c:v>
                </c:pt>
                <c:pt idx="1056">
                  <c:v>110</c:v>
                </c:pt>
                <c:pt idx="1057">
                  <c:v>111</c:v>
                </c:pt>
                <c:pt idx="1058">
                  <c:v>112</c:v>
                </c:pt>
                <c:pt idx="1059">
                  <c:v>112</c:v>
                </c:pt>
                <c:pt idx="1060">
                  <c:v>111</c:v>
                </c:pt>
                <c:pt idx="1061">
                  <c:v>108</c:v>
                </c:pt>
                <c:pt idx="1062">
                  <c:v>108</c:v>
                </c:pt>
                <c:pt idx="1063">
                  <c:v>109</c:v>
                </c:pt>
                <c:pt idx="1064">
                  <c:v>108</c:v>
                </c:pt>
                <c:pt idx="1065">
                  <c:v>105</c:v>
                </c:pt>
                <c:pt idx="1066">
                  <c:v>104</c:v>
                </c:pt>
                <c:pt idx="1067">
                  <c:v>103</c:v>
                </c:pt>
                <c:pt idx="1068">
                  <c:v>99</c:v>
                </c:pt>
                <c:pt idx="1069">
                  <c:v>99</c:v>
                </c:pt>
                <c:pt idx="1070">
                  <c:v>97</c:v>
                </c:pt>
                <c:pt idx="1071">
                  <c:v>97</c:v>
                </c:pt>
                <c:pt idx="1072">
                  <c:v>98</c:v>
                </c:pt>
                <c:pt idx="1073">
                  <c:v>97</c:v>
                </c:pt>
                <c:pt idx="1074">
                  <c:v>97</c:v>
                </c:pt>
                <c:pt idx="1075">
                  <c:v>96</c:v>
                </c:pt>
                <c:pt idx="1076">
                  <c:v>96</c:v>
                </c:pt>
                <c:pt idx="1077">
                  <c:v>97</c:v>
                </c:pt>
                <c:pt idx="1078">
                  <c:v>97</c:v>
                </c:pt>
                <c:pt idx="1079">
                  <c:v>97</c:v>
                </c:pt>
                <c:pt idx="1080">
                  <c:v>97</c:v>
                </c:pt>
                <c:pt idx="1081">
                  <c:v>98</c:v>
                </c:pt>
                <c:pt idx="1082">
                  <c:v>98</c:v>
                </c:pt>
                <c:pt idx="1083">
                  <c:v>98</c:v>
                </c:pt>
                <c:pt idx="1084">
                  <c:v>98</c:v>
                </c:pt>
                <c:pt idx="1085">
                  <c:v>98</c:v>
                </c:pt>
                <c:pt idx="1086">
                  <c:v>98</c:v>
                </c:pt>
                <c:pt idx="1087">
                  <c:v>100</c:v>
                </c:pt>
                <c:pt idx="1088">
                  <c:v>101</c:v>
                </c:pt>
                <c:pt idx="1089">
                  <c:v>102</c:v>
                </c:pt>
                <c:pt idx="1090">
                  <c:v>101</c:v>
                </c:pt>
                <c:pt idx="1091">
                  <c:v>100</c:v>
                </c:pt>
                <c:pt idx="1092">
                  <c:v>100</c:v>
                </c:pt>
                <c:pt idx="1093">
                  <c:v>100</c:v>
                </c:pt>
                <c:pt idx="1094">
                  <c:v>100</c:v>
                </c:pt>
                <c:pt idx="1095">
                  <c:v>100</c:v>
                </c:pt>
                <c:pt idx="1096">
                  <c:v>101</c:v>
                </c:pt>
                <c:pt idx="1097">
                  <c:v>102</c:v>
                </c:pt>
                <c:pt idx="1098">
                  <c:v>102</c:v>
                </c:pt>
                <c:pt idx="1099">
                  <c:v>102</c:v>
                </c:pt>
                <c:pt idx="1100">
                  <c:v>101</c:v>
                </c:pt>
                <c:pt idx="1101">
                  <c:v>102</c:v>
                </c:pt>
                <c:pt idx="1102">
                  <c:v>102</c:v>
                </c:pt>
                <c:pt idx="1103">
                  <c:v>102</c:v>
                </c:pt>
                <c:pt idx="1104">
                  <c:v>102</c:v>
                </c:pt>
                <c:pt idx="1105">
                  <c:v>102</c:v>
                </c:pt>
                <c:pt idx="1106">
                  <c:v>103</c:v>
                </c:pt>
                <c:pt idx="1107">
                  <c:v>104</c:v>
                </c:pt>
                <c:pt idx="1108">
                  <c:v>104</c:v>
                </c:pt>
                <c:pt idx="1109">
                  <c:v>105</c:v>
                </c:pt>
                <c:pt idx="1110">
                  <c:v>105</c:v>
                </c:pt>
                <c:pt idx="1111">
                  <c:v>105</c:v>
                </c:pt>
                <c:pt idx="1112">
                  <c:v>104</c:v>
                </c:pt>
                <c:pt idx="1113">
                  <c:v>102</c:v>
                </c:pt>
                <c:pt idx="1114">
                  <c:v>102</c:v>
                </c:pt>
                <c:pt idx="1115">
                  <c:v>101</c:v>
                </c:pt>
                <c:pt idx="1116">
                  <c:v>100</c:v>
                </c:pt>
                <c:pt idx="1117">
                  <c:v>101</c:v>
                </c:pt>
                <c:pt idx="1118">
                  <c:v>100</c:v>
                </c:pt>
                <c:pt idx="1119">
                  <c:v>100</c:v>
                </c:pt>
                <c:pt idx="1120">
                  <c:v>99</c:v>
                </c:pt>
                <c:pt idx="1121">
                  <c:v>99</c:v>
                </c:pt>
                <c:pt idx="1122">
                  <c:v>99</c:v>
                </c:pt>
                <c:pt idx="1123">
                  <c:v>99</c:v>
                </c:pt>
                <c:pt idx="1124">
                  <c:v>99</c:v>
                </c:pt>
                <c:pt idx="1125">
                  <c:v>98</c:v>
                </c:pt>
                <c:pt idx="1126">
                  <c:v>99</c:v>
                </c:pt>
                <c:pt idx="1127">
                  <c:v>100</c:v>
                </c:pt>
                <c:pt idx="1128">
                  <c:v>101</c:v>
                </c:pt>
                <c:pt idx="1129">
                  <c:v>101</c:v>
                </c:pt>
                <c:pt idx="1130">
                  <c:v>101</c:v>
                </c:pt>
                <c:pt idx="1131">
                  <c:v>102</c:v>
                </c:pt>
                <c:pt idx="1132">
                  <c:v>103</c:v>
                </c:pt>
                <c:pt idx="1133">
                  <c:v>103</c:v>
                </c:pt>
                <c:pt idx="1134">
                  <c:v>103</c:v>
                </c:pt>
                <c:pt idx="1135">
                  <c:v>102</c:v>
                </c:pt>
                <c:pt idx="1136">
                  <c:v>101</c:v>
                </c:pt>
                <c:pt idx="1137">
                  <c:v>102</c:v>
                </c:pt>
                <c:pt idx="1138">
                  <c:v>102</c:v>
                </c:pt>
                <c:pt idx="1139">
                  <c:v>102</c:v>
                </c:pt>
                <c:pt idx="1140">
                  <c:v>102</c:v>
                </c:pt>
                <c:pt idx="1141">
                  <c:v>102</c:v>
                </c:pt>
                <c:pt idx="1142">
                  <c:v>103</c:v>
                </c:pt>
                <c:pt idx="1143">
                  <c:v>103</c:v>
                </c:pt>
                <c:pt idx="1144">
                  <c:v>103</c:v>
                </c:pt>
                <c:pt idx="1145">
                  <c:v>103</c:v>
                </c:pt>
                <c:pt idx="1146">
                  <c:v>104</c:v>
                </c:pt>
                <c:pt idx="1147">
                  <c:v>105</c:v>
                </c:pt>
                <c:pt idx="1148">
                  <c:v>105</c:v>
                </c:pt>
                <c:pt idx="1149">
                  <c:v>106</c:v>
                </c:pt>
                <c:pt idx="1150">
                  <c:v>105</c:v>
                </c:pt>
                <c:pt idx="1151">
                  <c:v>105</c:v>
                </c:pt>
                <c:pt idx="1152">
                  <c:v>104</c:v>
                </c:pt>
                <c:pt idx="1153">
                  <c:v>104</c:v>
                </c:pt>
                <c:pt idx="1154">
                  <c:v>102</c:v>
                </c:pt>
                <c:pt idx="1155">
                  <c:v>101</c:v>
                </c:pt>
                <c:pt idx="1156">
                  <c:v>101</c:v>
                </c:pt>
                <c:pt idx="1157">
                  <c:v>102</c:v>
                </c:pt>
                <c:pt idx="1158">
                  <c:v>103</c:v>
                </c:pt>
                <c:pt idx="1159">
                  <c:v>104</c:v>
                </c:pt>
                <c:pt idx="1160">
                  <c:v>103</c:v>
                </c:pt>
                <c:pt idx="1161">
                  <c:v>104</c:v>
                </c:pt>
                <c:pt idx="1162">
                  <c:v>104</c:v>
                </c:pt>
                <c:pt idx="1163">
                  <c:v>104</c:v>
                </c:pt>
                <c:pt idx="1164">
                  <c:v>105</c:v>
                </c:pt>
                <c:pt idx="1165">
                  <c:v>104</c:v>
                </c:pt>
                <c:pt idx="1166">
                  <c:v>103</c:v>
                </c:pt>
                <c:pt idx="1167">
                  <c:v>104</c:v>
                </c:pt>
                <c:pt idx="1168">
                  <c:v>104</c:v>
                </c:pt>
                <c:pt idx="1169">
                  <c:v>104</c:v>
                </c:pt>
                <c:pt idx="1170">
                  <c:v>103</c:v>
                </c:pt>
                <c:pt idx="1171">
                  <c:v>103</c:v>
                </c:pt>
                <c:pt idx="1172">
                  <c:v>105</c:v>
                </c:pt>
                <c:pt idx="1173">
                  <c:v>106</c:v>
                </c:pt>
                <c:pt idx="1174">
                  <c:v>108</c:v>
                </c:pt>
                <c:pt idx="1175">
                  <c:v>110</c:v>
                </c:pt>
                <c:pt idx="1176">
                  <c:v>108</c:v>
                </c:pt>
                <c:pt idx="1177">
                  <c:v>108</c:v>
                </c:pt>
                <c:pt idx="1178">
                  <c:v>109</c:v>
                </c:pt>
                <c:pt idx="1179">
                  <c:v>109</c:v>
                </c:pt>
                <c:pt idx="1180">
                  <c:v>108</c:v>
                </c:pt>
                <c:pt idx="1181">
                  <c:v>109</c:v>
                </c:pt>
                <c:pt idx="1182">
                  <c:v>109</c:v>
                </c:pt>
                <c:pt idx="1183">
                  <c:v>109</c:v>
                </c:pt>
                <c:pt idx="1184">
                  <c:v>110</c:v>
                </c:pt>
                <c:pt idx="1185">
                  <c:v>110</c:v>
                </c:pt>
                <c:pt idx="1186">
                  <c:v>111</c:v>
                </c:pt>
                <c:pt idx="1187">
                  <c:v>111</c:v>
                </c:pt>
                <c:pt idx="1188">
                  <c:v>111</c:v>
                </c:pt>
                <c:pt idx="1189">
                  <c:v>111</c:v>
                </c:pt>
                <c:pt idx="1190">
                  <c:v>111</c:v>
                </c:pt>
                <c:pt idx="1191">
                  <c:v>111</c:v>
                </c:pt>
                <c:pt idx="1192">
                  <c:v>111</c:v>
                </c:pt>
                <c:pt idx="1193">
                  <c:v>111</c:v>
                </c:pt>
                <c:pt idx="1194">
                  <c:v>112</c:v>
                </c:pt>
                <c:pt idx="1195">
                  <c:v>112</c:v>
                </c:pt>
                <c:pt idx="1196">
                  <c:v>113</c:v>
                </c:pt>
                <c:pt idx="1197">
                  <c:v>113</c:v>
                </c:pt>
                <c:pt idx="1198">
                  <c:v>112</c:v>
                </c:pt>
                <c:pt idx="1199">
                  <c:v>113</c:v>
                </c:pt>
                <c:pt idx="1200">
                  <c:v>113</c:v>
                </c:pt>
                <c:pt idx="1201">
                  <c:v>113</c:v>
                </c:pt>
                <c:pt idx="1202">
                  <c:v>114</c:v>
                </c:pt>
                <c:pt idx="1203">
                  <c:v>113</c:v>
                </c:pt>
                <c:pt idx="1204">
                  <c:v>113</c:v>
                </c:pt>
                <c:pt idx="1205">
                  <c:v>114</c:v>
                </c:pt>
                <c:pt idx="1206">
                  <c:v>113</c:v>
                </c:pt>
                <c:pt idx="1207">
                  <c:v>111</c:v>
                </c:pt>
                <c:pt idx="1208">
                  <c:v>110</c:v>
                </c:pt>
                <c:pt idx="1209">
                  <c:v>110</c:v>
                </c:pt>
                <c:pt idx="1210">
                  <c:v>111</c:v>
                </c:pt>
                <c:pt idx="1211">
                  <c:v>109</c:v>
                </c:pt>
                <c:pt idx="1212">
                  <c:v>109</c:v>
                </c:pt>
                <c:pt idx="1213">
                  <c:v>106</c:v>
                </c:pt>
                <c:pt idx="1214">
                  <c:v>106</c:v>
                </c:pt>
                <c:pt idx="1215">
                  <c:v>106</c:v>
                </c:pt>
                <c:pt idx="1216">
                  <c:v>106</c:v>
                </c:pt>
                <c:pt idx="1217">
                  <c:v>107</c:v>
                </c:pt>
                <c:pt idx="1218">
                  <c:v>105</c:v>
                </c:pt>
                <c:pt idx="1219">
                  <c:v>106</c:v>
                </c:pt>
                <c:pt idx="1220">
                  <c:v>105</c:v>
                </c:pt>
                <c:pt idx="1221">
                  <c:v>106</c:v>
                </c:pt>
                <c:pt idx="1222">
                  <c:v>106</c:v>
                </c:pt>
                <c:pt idx="1223">
                  <c:v>104</c:v>
                </c:pt>
                <c:pt idx="1224">
                  <c:v>105</c:v>
                </c:pt>
                <c:pt idx="1225">
                  <c:v>104</c:v>
                </c:pt>
                <c:pt idx="1226">
                  <c:v>105</c:v>
                </c:pt>
                <c:pt idx="1227">
                  <c:v>108</c:v>
                </c:pt>
                <c:pt idx="1228">
                  <c:v>110</c:v>
                </c:pt>
                <c:pt idx="1229">
                  <c:v>112</c:v>
                </c:pt>
                <c:pt idx="1230">
                  <c:v>114</c:v>
                </c:pt>
                <c:pt idx="1231">
                  <c:v>114</c:v>
                </c:pt>
                <c:pt idx="1232">
                  <c:v>114</c:v>
                </c:pt>
                <c:pt idx="1233">
                  <c:v>115</c:v>
                </c:pt>
                <c:pt idx="1234">
                  <c:v>116</c:v>
                </c:pt>
                <c:pt idx="1235">
                  <c:v>118</c:v>
                </c:pt>
                <c:pt idx="1236">
                  <c:v>119</c:v>
                </c:pt>
                <c:pt idx="1237">
                  <c:v>119</c:v>
                </c:pt>
                <c:pt idx="1238">
                  <c:v>120</c:v>
                </c:pt>
                <c:pt idx="1239">
                  <c:v>121</c:v>
                </c:pt>
                <c:pt idx="1240">
                  <c:v>119</c:v>
                </c:pt>
                <c:pt idx="1241">
                  <c:v>121</c:v>
                </c:pt>
                <c:pt idx="1242">
                  <c:v>121</c:v>
                </c:pt>
                <c:pt idx="1243">
                  <c:v>119</c:v>
                </c:pt>
                <c:pt idx="1244">
                  <c:v>118</c:v>
                </c:pt>
                <c:pt idx="1245">
                  <c:v>120</c:v>
                </c:pt>
                <c:pt idx="1246">
                  <c:v>120</c:v>
                </c:pt>
                <c:pt idx="1247">
                  <c:v>120</c:v>
                </c:pt>
                <c:pt idx="1248">
                  <c:v>120</c:v>
                </c:pt>
                <c:pt idx="1249">
                  <c:v>121</c:v>
                </c:pt>
                <c:pt idx="1250">
                  <c:v>123</c:v>
                </c:pt>
                <c:pt idx="1251">
                  <c:v>128</c:v>
                </c:pt>
                <c:pt idx="1252">
                  <c:v>129</c:v>
                </c:pt>
                <c:pt idx="1253">
                  <c:v>130</c:v>
                </c:pt>
                <c:pt idx="1254">
                  <c:v>131</c:v>
                </c:pt>
                <c:pt idx="1255">
                  <c:v>133</c:v>
                </c:pt>
                <c:pt idx="1256">
                  <c:v>135</c:v>
                </c:pt>
                <c:pt idx="1257">
                  <c:v>137</c:v>
                </c:pt>
                <c:pt idx="1258">
                  <c:v>137</c:v>
                </c:pt>
                <c:pt idx="1259">
                  <c:v>137</c:v>
                </c:pt>
                <c:pt idx="1260">
                  <c:v>138</c:v>
                </c:pt>
                <c:pt idx="1261">
                  <c:v>136</c:v>
                </c:pt>
                <c:pt idx="1262">
                  <c:v>136</c:v>
                </c:pt>
                <c:pt idx="1263">
                  <c:v>136</c:v>
                </c:pt>
                <c:pt idx="1264">
                  <c:v>137</c:v>
                </c:pt>
                <c:pt idx="1265">
                  <c:v>138</c:v>
                </c:pt>
                <c:pt idx="1266">
                  <c:v>137</c:v>
                </c:pt>
                <c:pt idx="1267">
                  <c:v>138</c:v>
                </c:pt>
                <c:pt idx="1268">
                  <c:v>138</c:v>
                </c:pt>
                <c:pt idx="1269">
                  <c:v>139</c:v>
                </c:pt>
                <c:pt idx="1270">
                  <c:v>140</c:v>
                </c:pt>
                <c:pt idx="1271">
                  <c:v>140</c:v>
                </c:pt>
                <c:pt idx="1272">
                  <c:v>141</c:v>
                </c:pt>
                <c:pt idx="1273">
                  <c:v>140</c:v>
                </c:pt>
                <c:pt idx="1274">
                  <c:v>142</c:v>
                </c:pt>
                <c:pt idx="1275">
                  <c:v>143</c:v>
                </c:pt>
                <c:pt idx="1276">
                  <c:v>143</c:v>
                </c:pt>
                <c:pt idx="1277">
                  <c:v>144</c:v>
                </c:pt>
                <c:pt idx="1278">
                  <c:v>145</c:v>
                </c:pt>
                <c:pt idx="1279">
                  <c:v>145</c:v>
                </c:pt>
                <c:pt idx="1280">
                  <c:v>147</c:v>
                </c:pt>
                <c:pt idx="1281">
                  <c:v>148</c:v>
                </c:pt>
                <c:pt idx="1282">
                  <c:v>148</c:v>
                </c:pt>
                <c:pt idx="1283">
                  <c:v>149</c:v>
                </c:pt>
                <c:pt idx="1284">
                  <c:v>148</c:v>
                </c:pt>
                <c:pt idx="1285">
                  <c:v>150</c:v>
                </c:pt>
                <c:pt idx="1286">
                  <c:v>154</c:v>
                </c:pt>
                <c:pt idx="1287">
                  <c:v>155</c:v>
                </c:pt>
                <c:pt idx="1288">
                  <c:v>155</c:v>
                </c:pt>
                <c:pt idx="1289">
                  <c:v>155</c:v>
                </c:pt>
                <c:pt idx="1290">
                  <c:v>153</c:v>
                </c:pt>
                <c:pt idx="1291">
                  <c:v>152</c:v>
                </c:pt>
                <c:pt idx="1292">
                  <c:v>154</c:v>
                </c:pt>
                <c:pt idx="1293">
                  <c:v>155</c:v>
                </c:pt>
                <c:pt idx="1294">
                  <c:v>157</c:v>
                </c:pt>
                <c:pt idx="1295">
                  <c:v>159</c:v>
                </c:pt>
                <c:pt idx="1296">
                  <c:v>160</c:v>
                </c:pt>
                <c:pt idx="1297">
                  <c:v>161</c:v>
                </c:pt>
                <c:pt idx="1298">
                  <c:v>161</c:v>
                </c:pt>
                <c:pt idx="1299">
                  <c:v>163</c:v>
                </c:pt>
                <c:pt idx="1300">
                  <c:v>163</c:v>
                </c:pt>
                <c:pt idx="1301">
                  <c:v>164</c:v>
                </c:pt>
                <c:pt idx="1302">
                  <c:v>164</c:v>
                </c:pt>
                <c:pt idx="1303">
                  <c:v>164</c:v>
                </c:pt>
                <c:pt idx="1304">
                  <c:v>166</c:v>
                </c:pt>
                <c:pt idx="1305">
                  <c:v>168</c:v>
                </c:pt>
                <c:pt idx="1306">
                  <c:v>166</c:v>
                </c:pt>
                <c:pt idx="1307">
                  <c:v>169</c:v>
                </c:pt>
                <c:pt idx="1308">
                  <c:v>169</c:v>
                </c:pt>
                <c:pt idx="1309">
                  <c:v>170</c:v>
                </c:pt>
                <c:pt idx="1310">
                  <c:v>169</c:v>
                </c:pt>
                <c:pt idx="1311">
                  <c:v>169</c:v>
                </c:pt>
                <c:pt idx="1312">
                  <c:v>170</c:v>
                </c:pt>
                <c:pt idx="1313">
                  <c:v>171</c:v>
                </c:pt>
                <c:pt idx="1314">
                  <c:v>172</c:v>
                </c:pt>
                <c:pt idx="1315">
                  <c:v>174</c:v>
                </c:pt>
                <c:pt idx="1316">
                  <c:v>175</c:v>
                </c:pt>
                <c:pt idx="1317">
                  <c:v>176</c:v>
                </c:pt>
                <c:pt idx="1318">
                  <c:v>176</c:v>
                </c:pt>
                <c:pt idx="1319">
                  <c:v>176</c:v>
                </c:pt>
                <c:pt idx="1320">
                  <c:v>176</c:v>
                </c:pt>
                <c:pt idx="1321">
                  <c:v>177</c:v>
                </c:pt>
                <c:pt idx="1322">
                  <c:v>177</c:v>
                </c:pt>
                <c:pt idx="1323">
                  <c:v>180</c:v>
                </c:pt>
                <c:pt idx="1324">
                  <c:v>182</c:v>
                </c:pt>
                <c:pt idx="1325">
                  <c:v>183</c:v>
                </c:pt>
                <c:pt idx="1326">
                  <c:v>183</c:v>
                </c:pt>
                <c:pt idx="1327">
                  <c:v>180</c:v>
                </c:pt>
                <c:pt idx="1328">
                  <c:v>176</c:v>
                </c:pt>
                <c:pt idx="1329">
                  <c:v>174</c:v>
                </c:pt>
                <c:pt idx="1330">
                  <c:v>175</c:v>
                </c:pt>
                <c:pt idx="1331">
                  <c:v>176</c:v>
                </c:pt>
                <c:pt idx="1332">
                  <c:v>177</c:v>
                </c:pt>
                <c:pt idx="1333">
                  <c:v>176</c:v>
                </c:pt>
                <c:pt idx="1334">
                  <c:v>174</c:v>
                </c:pt>
                <c:pt idx="1335">
                  <c:v>176</c:v>
                </c:pt>
                <c:pt idx="1336">
                  <c:v>175</c:v>
                </c:pt>
                <c:pt idx="1337">
                  <c:v>171</c:v>
                </c:pt>
                <c:pt idx="1338">
                  <c:v>167</c:v>
                </c:pt>
                <c:pt idx="1339">
                  <c:v>163</c:v>
                </c:pt>
                <c:pt idx="1340">
                  <c:v>162</c:v>
                </c:pt>
                <c:pt idx="1341">
                  <c:v>160</c:v>
                </c:pt>
                <c:pt idx="1342">
                  <c:v>159</c:v>
                </c:pt>
                <c:pt idx="1343">
                  <c:v>159</c:v>
                </c:pt>
                <c:pt idx="1344">
                  <c:v>158</c:v>
                </c:pt>
                <c:pt idx="1345">
                  <c:v>158</c:v>
                </c:pt>
                <c:pt idx="1346">
                  <c:v>157</c:v>
                </c:pt>
                <c:pt idx="1347">
                  <c:v>157</c:v>
                </c:pt>
                <c:pt idx="1348">
                  <c:v>158</c:v>
                </c:pt>
                <c:pt idx="1349">
                  <c:v>159</c:v>
                </c:pt>
                <c:pt idx="1350">
                  <c:v>160</c:v>
                </c:pt>
                <c:pt idx="1351">
                  <c:v>157</c:v>
                </c:pt>
                <c:pt idx="1352">
                  <c:v>158</c:v>
                </c:pt>
                <c:pt idx="1353">
                  <c:v>158</c:v>
                </c:pt>
                <c:pt idx="1354">
                  <c:v>158</c:v>
                </c:pt>
                <c:pt idx="1355">
                  <c:v>159</c:v>
                </c:pt>
                <c:pt idx="1356">
                  <c:v>158</c:v>
                </c:pt>
                <c:pt idx="1357">
                  <c:v>158</c:v>
                </c:pt>
                <c:pt idx="1358">
                  <c:v>158</c:v>
                </c:pt>
                <c:pt idx="1359">
                  <c:v>157</c:v>
                </c:pt>
                <c:pt idx="1360">
                  <c:v>158</c:v>
                </c:pt>
                <c:pt idx="1361">
                  <c:v>158</c:v>
                </c:pt>
                <c:pt idx="1362">
                  <c:v>158</c:v>
                </c:pt>
                <c:pt idx="1363">
                  <c:v>159</c:v>
                </c:pt>
                <c:pt idx="1364">
                  <c:v>159</c:v>
                </c:pt>
                <c:pt idx="1365">
                  <c:v>156</c:v>
                </c:pt>
                <c:pt idx="1366">
                  <c:v>155</c:v>
                </c:pt>
                <c:pt idx="1367">
                  <c:v>153</c:v>
                </c:pt>
                <c:pt idx="1368">
                  <c:v>151</c:v>
                </c:pt>
                <c:pt idx="1369">
                  <c:v>151</c:v>
                </c:pt>
                <c:pt idx="1370">
                  <c:v>151</c:v>
                </c:pt>
                <c:pt idx="1371">
                  <c:v>149</c:v>
                </c:pt>
                <c:pt idx="1372">
                  <c:v>149</c:v>
                </c:pt>
                <c:pt idx="1373">
                  <c:v>149</c:v>
                </c:pt>
                <c:pt idx="1374">
                  <c:v>148</c:v>
                </c:pt>
                <c:pt idx="1375">
                  <c:v>148</c:v>
                </c:pt>
                <c:pt idx="1376">
                  <c:v>149</c:v>
                </c:pt>
                <c:pt idx="1377">
                  <c:v>149</c:v>
                </c:pt>
                <c:pt idx="1378">
                  <c:v>147</c:v>
                </c:pt>
                <c:pt idx="1379">
                  <c:v>147</c:v>
                </c:pt>
                <c:pt idx="1380">
                  <c:v>148</c:v>
                </c:pt>
                <c:pt idx="1381">
                  <c:v>149</c:v>
                </c:pt>
                <c:pt idx="1382">
                  <c:v>151</c:v>
                </c:pt>
                <c:pt idx="1383">
                  <c:v>152</c:v>
                </c:pt>
                <c:pt idx="1384">
                  <c:v>155</c:v>
                </c:pt>
                <c:pt idx="1385">
                  <c:v>156</c:v>
                </c:pt>
                <c:pt idx="1386">
                  <c:v>157</c:v>
                </c:pt>
                <c:pt idx="1387">
                  <c:v>158</c:v>
                </c:pt>
                <c:pt idx="1388">
                  <c:v>159</c:v>
                </c:pt>
                <c:pt idx="1389">
                  <c:v>160</c:v>
                </c:pt>
                <c:pt idx="1390">
                  <c:v>158</c:v>
                </c:pt>
                <c:pt idx="1391">
                  <c:v>159</c:v>
                </c:pt>
                <c:pt idx="1392">
                  <c:v>160</c:v>
                </c:pt>
                <c:pt idx="1393">
                  <c:v>162</c:v>
                </c:pt>
                <c:pt idx="1394">
                  <c:v>164</c:v>
                </c:pt>
                <c:pt idx="1395">
                  <c:v>165</c:v>
                </c:pt>
                <c:pt idx="1396">
                  <c:v>166</c:v>
                </c:pt>
                <c:pt idx="1397">
                  <c:v>167</c:v>
                </c:pt>
                <c:pt idx="1398">
                  <c:v>168</c:v>
                </c:pt>
                <c:pt idx="1399">
                  <c:v>168</c:v>
                </c:pt>
                <c:pt idx="1400">
                  <c:v>170</c:v>
                </c:pt>
                <c:pt idx="1401">
                  <c:v>170</c:v>
                </c:pt>
                <c:pt idx="1402">
                  <c:v>173</c:v>
                </c:pt>
                <c:pt idx="1403">
                  <c:v>172</c:v>
                </c:pt>
                <c:pt idx="1404">
                  <c:v>171</c:v>
                </c:pt>
                <c:pt idx="1405">
                  <c:v>171</c:v>
                </c:pt>
                <c:pt idx="1406">
                  <c:v>174</c:v>
                </c:pt>
                <c:pt idx="1407">
                  <c:v>173</c:v>
                </c:pt>
                <c:pt idx="1408">
                  <c:v>174</c:v>
                </c:pt>
                <c:pt idx="1409">
                  <c:v>176</c:v>
                </c:pt>
                <c:pt idx="1410">
                  <c:v>179</c:v>
                </c:pt>
                <c:pt idx="1411">
                  <c:v>181</c:v>
                </c:pt>
                <c:pt idx="1412">
                  <c:v>185</c:v>
                </c:pt>
                <c:pt idx="1413">
                  <c:v>188</c:v>
                </c:pt>
                <c:pt idx="1414">
                  <c:v>190</c:v>
                </c:pt>
                <c:pt idx="1415">
                  <c:v>188</c:v>
                </c:pt>
                <c:pt idx="1416">
                  <c:v>189</c:v>
                </c:pt>
                <c:pt idx="1417">
                  <c:v>191</c:v>
                </c:pt>
                <c:pt idx="1418">
                  <c:v>195</c:v>
                </c:pt>
                <c:pt idx="1419">
                  <c:v>196</c:v>
                </c:pt>
                <c:pt idx="1420">
                  <c:v>198</c:v>
                </c:pt>
                <c:pt idx="1421">
                  <c:v>202</c:v>
                </c:pt>
                <c:pt idx="1422">
                  <c:v>205</c:v>
                </c:pt>
                <c:pt idx="1423">
                  <c:v>210</c:v>
                </c:pt>
                <c:pt idx="1424">
                  <c:v>212</c:v>
                </c:pt>
                <c:pt idx="1425">
                  <c:v>213</c:v>
                </c:pt>
                <c:pt idx="1426">
                  <c:v>214</c:v>
                </c:pt>
                <c:pt idx="1427">
                  <c:v>215</c:v>
                </c:pt>
                <c:pt idx="1428">
                  <c:v>217</c:v>
                </c:pt>
                <c:pt idx="1429">
                  <c:v>217</c:v>
                </c:pt>
                <c:pt idx="1430">
                  <c:v>220</c:v>
                </c:pt>
                <c:pt idx="1431">
                  <c:v>222</c:v>
                </c:pt>
                <c:pt idx="1432">
                  <c:v>222</c:v>
                </c:pt>
                <c:pt idx="1433">
                  <c:v>223</c:v>
                </c:pt>
                <c:pt idx="1434">
                  <c:v>224</c:v>
                </c:pt>
                <c:pt idx="1435">
                  <c:v>227</c:v>
                </c:pt>
                <c:pt idx="1436">
                  <c:v>226</c:v>
                </c:pt>
                <c:pt idx="1437">
                  <c:v>227</c:v>
                </c:pt>
                <c:pt idx="1438">
                  <c:v>228</c:v>
                </c:pt>
                <c:pt idx="1439">
                  <c:v>230</c:v>
                </c:pt>
                <c:pt idx="1440">
                  <c:v>230</c:v>
                </c:pt>
                <c:pt idx="1441">
                  <c:v>230</c:v>
                </c:pt>
                <c:pt idx="1442">
                  <c:v>232</c:v>
                </c:pt>
                <c:pt idx="1443">
                  <c:v>231</c:v>
                </c:pt>
                <c:pt idx="1444">
                  <c:v>232</c:v>
                </c:pt>
                <c:pt idx="1445">
                  <c:v>231</c:v>
                </c:pt>
                <c:pt idx="1446">
                  <c:v>232</c:v>
                </c:pt>
                <c:pt idx="1447">
                  <c:v>232</c:v>
                </c:pt>
                <c:pt idx="1448">
                  <c:v>230</c:v>
                </c:pt>
                <c:pt idx="1449">
                  <c:v>230</c:v>
                </c:pt>
                <c:pt idx="1450">
                  <c:v>229</c:v>
                </c:pt>
                <c:pt idx="1451">
                  <c:v>227</c:v>
                </c:pt>
                <c:pt idx="1452">
                  <c:v>226</c:v>
                </c:pt>
                <c:pt idx="1453">
                  <c:v>226</c:v>
                </c:pt>
                <c:pt idx="1454">
                  <c:v>226</c:v>
                </c:pt>
                <c:pt idx="1455">
                  <c:v>228</c:v>
                </c:pt>
                <c:pt idx="1456">
                  <c:v>232</c:v>
                </c:pt>
                <c:pt idx="1457">
                  <c:v>233</c:v>
                </c:pt>
                <c:pt idx="1458">
                  <c:v>235</c:v>
                </c:pt>
                <c:pt idx="1459">
                  <c:v>233</c:v>
                </c:pt>
                <c:pt idx="1460">
                  <c:v>232</c:v>
                </c:pt>
                <c:pt idx="1461">
                  <c:v>231</c:v>
                </c:pt>
                <c:pt idx="1462">
                  <c:v>231</c:v>
                </c:pt>
                <c:pt idx="1463">
                  <c:v>227</c:v>
                </c:pt>
                <c:pt idx="1464">
                  <c:v>220</c:v>
                </c:pt>
                <c:pt idx="1465">
                  <c:v>214</c:v>
                </c:pt>
                <c:pt idx="1466">
                  <c:v>213</c:v>
                </c:pt>
                <c:pt idx="1467">
                  <c:v>208</c:v>
                </c:pt>
                <c:pt idx="1468">
                  <c:v>205</c:v>
                </c:pt>
                <c:pt idx="1469">
                  <c:v>204</c:v>
                </c:pt>
                <c:pt idx="1470">
                  <c:v>203</c:v>
                </c:pt>
                <c:pt idx="1471">
                  <c:v>203</c:v>
                </c:pt>
                <c:pt idx="1472">
                  <c:v>203</c:v>
                </c:pt>
                <c:pt idx="1473">
                  <c:v>197</c:v>
                </c:pt>
                <c:pt idx="1474">
                  <c:v>196</c:v>
                </c:pt>
                <c:pt idx="1475">
                  <c:v>196</c:v>
                </c:pt>
                <c:pt idx="1476">
                  <c:v>196</c:v>
                </c:pt>
                <c:pt idx="1477">
                  <c:v>197</c:v>
                </c:pt>
                <c:pt idx="1478">
                  <c:v>200</c:v>
                </c:pt>
                <c:pt idx="1479">
                  <c:v>194</c:v>
                </c:pt>
                <c:pt idx="1480">
                  <c:v>188</c:v>
                </c:pt>
                <c:pt idx="1481">
                  <c:v>191</c:v>
                </c:pt>
                <c:pt idx="1482">
                  <c:v>200</c:v>
                </c:pt>
                <c:pt idx="1483">
                  <c:v>200</c:v>
                </c:pt>
                <c:pt idx="1484">
                  <c:v>203</c:v>
                </c:pt>
                <c:pt idx="1485">
                  <c:v>206</c:v>
                </c:pt>
                <c:pt idx="1486">
                  <c:v>209</c:v>
                </c:pt>
                <c:pt idx="1487">
                  <c:v>210</c:v>
                </c:pt>
                <c:pt idx="1488">
                  <c:v>215</c:v>
                </c:pt>
                <c:pt idx="1489">
                  <c:v>216</c:v>
                </c:pt>
                <c:pt idx="1490">
                  <c:v>217</c:v>
                </c:pt>
                <c:pt idx="1491">
                  <c:v>219</c:v>
                </c:pt>
                <c:pt idx="1492">
                  <c:v>220</c:v>
                </c:pt>
                <c:pt idx="1493">
                  <c:v>225</c:v>
                </c:pt>
                <c:pt idx="1494">
                  <c:v>228</c:v>
                </c:pt>
                <c:pt idx="1495">
                  <c:v>229</c:v>
                </c:pt>
                <c:pt idx="1496">
                  <c:v>232</c:v>
                </c:pt>
                <c:pt idx="1497">
                  <c:v>234</c:v>
                </c:pt>
                <c:pt idx="1498">
                  <c:v>232</c:v>
                </c:pt>
                <c:pt idx="1499">
                  <c:v>223</c:v>
                </c:pt>
                <c:pt idx="1500">
                  <c:v>218</c:v>
                </c:pt>
                <c:pt idx="1501">
                  <c:v>214</c:v>
                </c:pt>
                <c:pt idx="1502">
                  <c:v>214</c:v>
                </c:pt>
                <c:pt idx="1503">
                  <c:v>213</c:v>
                </c:pt>
                <c:pt idx="1504">
                  <c:v>214</c:v>
                </c:pt>
                <c:pt idx="1505">
                  <c:v>213</c:v>
                </c:pt>
                <c:pt idx="1506">
                  <c:v>209</c:v>
                </c:pt>
                <c:pt idx="1507">
                  <c:v>200</c:v>
                </c:pt>
                <c:pt idx="1508">
                  <c:v>196</c:v>
                </c:pt>
                <c:pt idx="1509">
                  <c:v>196</c:v>
                </c:pt>
                <c:pt idx="1510">
                  <c:v>193</c:v>
                </c:pt>
                <c:pt idx="1511">
                  <c:v>193</c:v>
                </c:pt>
                <c:pt idx="1512">
                  <c:v>193</c:v>
                </c:pt>
                <c:pt idx="1513">
                  <c:v>193</c:v>
                </c:pt>
                <c:pt idx="1514">
                  <c:v>192</c:v>
                </c:pt>
                <c:pt idx="1515">
                  <c:v>188</c:v>
                </c:pt>
                <c:pt idx="1516">
                  <c:v>186</c:v>
                </c:pt>
                <c:pt idx="1517">
                  <c:v>186</c:v>
                </c:pt>
                <c:pt idx="1518">
                  <c:v>187</c:v>
                </c:pt>
                <c:pt idx="1519">
                  <c:v>183</c:v>
                </c:pt>
                <c:pt idx="1520">
                  <c:v>184</c:v>
                </c:pt>
                <c:pt idx="1521">
                  <c:v>177</c:v>
                </c:pt>
                <c:pt idx="1522">
                  <c:v>185</c:v>
                </c:pt>
                <c:pt idx="1523">
                  <c:v>188</c:v>
                </c:pt>
                <c:pt idx="1524">
                  <c:v>189</c:v>
                </c:pt>
                <c:pt idx="1525">
                  <c:v>189</c:v>
                </c:pt>
                <c:pt idx="1526">
                  <c:v>188</c:v>
                </c:pt>
                <c:pt idx="1527">
                  <c:v>191</c:v>
                </c:pt>
                <c:pt idx="1528">
                  <c:v>187</c:v>
                </c:pt>
                <c:pt idx="1529">
                  <c:v>181</c:v>
                </c:pt>
                <c:pt idx="1530">
                  <c:v>181</c:v>
                </c:pt>
                <c:pt idx="1531">
                  <c:v>178</c:v>
                </c:pt>
                <c:pt idx="1532">
                  <c:v>174</c:v>
                </c:pt>
                <c:pt idx="1533">
                  <c:v>174</c:v>
                </c:pt>
                <c:pt idx="1534">
                  <c:v>174</c:v>
                </c:pt>
                <c:pt idx="1535">
                  <c:v>175</c:v>
                </c:pt>
                <c:pt idx="1536">
                  <c:v>174</c:v>
                </c:pt>
                <c:pt idx="1537">
                  <c:v>166</c:v>
                </c:pt>
                <c:pt idx="1538">
                  <c:v>162</c:v>
                </c:pt>
                <c:pt idx="1539">
                  <c:v>157</c:v>
                </c:pt>
                <c:pt idx="1540">
                  <c:v>143</c:v>
                </c:pt>
                <c:pt idx="1541">
                  <c:v>141</c:v>
                </c:pt>
                <c:pt idx="1542">
                  <c:v>138</c:v>
                </c:pt>
                <c:pt idx="1543">
                  <c:v>137</c:v>
                </c:pt>
                <c:pt idx="1544">
                  <c:v>136</c:v>
                </c:pt>
                <c:pt idx="1545">
                  <c:v>134</c:v>
                </c:pt>
                <c:pt idx="1546">
                  <c:v>134</c:v>
                </c:pt>
                <c:pt idx="1547">
                  <c:v>133</c:v>
                </c:pt>
                <c:pt idx="1548">
                  <c:v>134</c:v>
                </c:pt>
                <c:pt idx="1549">
                  <c:v>133</c:v>
                </c:pt>
                <c:pt idx="1550">
                  <c:v>134</c:v>
                </c:pt>
                <c:pt idx="1551">
                  <c:v>134</c:v>
                </c:pt>
                <c:pt idx="1552">
                  <c:v>135</c:v>
                </c:pt>
                <c:pt idx="1553">
                  <c:v>135</c:v>
                </c:pt>
                <c:pt idx="1554">
                  <c:v>135</c:v>
                </c:pt>
                <c:pt idx="1555">
                  <c:v>135</c:v>
                </c:pt>
                <c:pt idx="1556">
                  <c:v>134</c:v>
                </c:pt>
                <c:pt idx="1557">
                  <c:v>132</c:v>
                </c:pt>
                <c:pt idx="1558">
                  <c:v>133</c:v>
                </c:pt>
                <c:pt idx="1559">
                  <c:v>133</c:v>
                </c:pt>
                <c:pt idx="1560">
                  <c:v>131</c:v>
                </c:pt>
                <c:pt idx="1561">
                  <c:v>130</c:v>
                </c:pt>
                <c:pt idx="1562">
                  <c:v>130</c:v>
                </c:pt>
                <c:pt idx="1563">
                  <c:v>131</c:v>
                </c:pt>
                <c:pt idx="1564">
                  <c:v>129</c:v>
                </c:pt>
                <c:pt idx="1565">
                  <c:v>128</c:v>
                </c:pt>
                <c:pt idx="1566">
                  <c:v>128</c:v>
                </c:pt>
                <c:pt idx="1567">
                  <c:v>130</c:v>
                </c:pt>
                <c:pt idx="1568">
                  <c:v>131</c:v>
                </c:pt>
                <c:pt idx="1569">
                  <c:v>132</c:v>
                </c:pt>
                <c:pt idx="1570">
                  <c:v>133</c:v>
                </c:pt>
                <c:pt idx="1571">
                  <c:v>132</c:v>
                </c:pt>
                <c:pt idx="1572">
                  <c:v>131</c:v>
                </c:pt>
                <c:pt idx="1573">
                  <c:v>129</c:v>
                </c:pt>
                <c:pt idx="1574">
                  <c:v>128</c:v>
                </c:pt>
                <c:pt idx="1575">
                  <c:v>128</c:v>
                </c:pt>
                <c:pt idx="1576">
                  <c:v>128</c:v>
                </c:pt>
                <c:pt idx="1577">
                  <c:v>128</c:v>
                </c:pt>
                <c:pt idx="1578">
                  <c:v>127</c:v>
                </c:pt>
                <c:pt idx="1579">
                  <c:v>125</c:v>
                </c:pt>
                <c:pt idx="1580">
                  <c:v>125</c:v>
                </c:pt>
                <c:pt idx="1581">
                  <c:v>125</c:v>
                </c:pt>
                <c:pt idx="1582">
                  <c:v>124</c:v>
                </c:pt>
                <c:pt idx="1583">
                  <c:v>125</c:v>
                </c:pt>
                <c:pt idx="1584">
                  <c:v>123</c:v>
                </c:pt>
                <c:pt idx="1585">
                  <c:v>123</c:v>
                </c:pt>
                <c:pt idx="1586">
                  <c:v>123</c:v>
                </c:pt>
                <c:pt idx="1587">
                  <c:v>123</c:v>
                </c:pt>
                <c:pt idx="1588">
                  <c:v>122</c:v>
                </c:pt>
                <c:pt idx="1589">
                  <c:v>120</c:v>
                </c:pt>
                <c:pt idx="1590">
                  <c:v>117</c:v>
                </c:pt>
                <c:pt idx="1591">
                  <c:v>118</c:v>
                </c:pt>
                <c:pt idx="1592">
                  <c:v>117</c:v>
                </c:pt>
                <c:pt idx="1593">
                  <c:v>117</c:v>
                </c:pt>
                <c:pt idx="1594">
                  <c:v>115</c:v>
                </c:pt>
                <c:pt idx="1595">
                  <c:v>115</c:v>
                </c:pt>
                <c:pt idx="1596">
                  <c:v>115</c:v>
                </c:pt>
                <c:pt idx="1597">
                  <c:v>115</c:v>
                </c:pt>
                <c:pt idx="1598">
                  <c:v>116</c:v>
                </c:pt>
                <c:pt idx="1599">
                  <c:v>116</c:v>
                </c:pt>
                <c:pt idx="1600">
                  <c:v>115</c:v>
                </c:pt>
                <c:pt idx="1601">
                  <c:v>115</c:v>
                </c:pt>
                <c:pt idx="1602">
                  <c:v>115</c:v>
                </c:pt>
                <c:pt idx="1603">
                  <c:v>115</c:v>
                </c:pt>
                <c:pt idx="1604">
                  <c:v>114</c:v>
                </c:pt>
                <c:pt idx="1605">
                  <c:v>114</c:v>
                </c:pt>
                <c:pt idx="1606">
                  <c:v>115</c:v>
                </c:pt>
                <c:pt idx="1607">
                  <c:v>115</c:v>
                </c:pt>
                <c:pt idx="1608">
                  <c:v>115</c:v>
                </c:pt>
                <c:pt idx="1609">
                  <c:v>115</c:v>
                </c:pt>
                <c:pt idx="1610">
                  <c:v>115</c:v>
                </c:pt>
                <c:pt idx="1611">
                  <c:v>113</c:v>
                </c:pt>
                <c:pt idx="1612">
                  <c:v>112</c:v>
                </c:pt>
                <c:pt idx="1613">
                  <c:v>113</c:v>
                </c:pt>
                <c:pt idx="1614">
                  <c:v>113</c:v>
                </c:pt>
                <c:pt idx="1615">
                  <c:v>111</c:v>
                </c:pt>
                <c:pt idx="1616">
                  <c:v>112</c:v>
                </c:pt>
                <c:pt idx="1617">
                  <c:v>113</c:v>
                </c:pt>
                <c:pt idx="1618">
                  <c:v>113</c:v>
                </c:pt>
                <c:pt idx="1619">
                  <c:v>114</c:v>
                </c:pt>
                <c:pt idx="1620">
                  <c:v>114</c:v>
                </c:pt>
                <c:pt idx="1621">
                  <c:v>113</c:v>
                </c:pt>
                <c:pt idx="1622">
                  <c:v>113</c:v>
                </c:pt>
                <c:pt idx="1623">
                  <c:v>113</c:v>
                </c:pt>
                <c:pt idx="1624">
                  <c:v>113</c:v>
                </c:pt>
                <c:pt idx="1625">
                  <c:v>113</c:v>
                </c:pt>
                <c:pt idx="1626">
                  <c:v>113</c:v>
                </c:pt>
                <c:pt idx="1627">
                  <c:v>114</c:v>
                </c:pt>
                <c:pt idx="1628">
                  <c:v>114</c:v>
                </c:pt>
                <c:pt idx="1629">
                  <c:v>115</c:v>
                </c:pt>
                <c:pt idx="1630">
                  <c:v>116</c:v>
                </c:pt>
                <c:pt idx="1631">
                  <c:v>116</c:v>
                </c:pt>
                <c:pt idx="1632">
                  <c:v>116</c:v>
                </c:pt>
                <c:pt idx="1633">
                  <c:v>115</c:v>
                </c:pt>
                <c:pt idx="1634">
                  <c:v>114</c:v>
                </c:pt>
                <c:pt idx="1635">
                  <c:v>115</c:v>
                </c:pt>
                <c:pt idx="1636">
                  <c:v>116</c:v>
                </c:pt>
                <c:pt idx="1637">
                  <c:v>117</c:v>
                </c:pt>
                <c:pt idx="1638">
                  <c:v>118</c:v>
                </c:pt>
                <c:pt idx="1639">
                  <c:v>117</c:v>
                </c:pt>
                <c:pt idx="1640">
                  <c:v>118</c:v>
                </c:pt>
                <c:pt idx="1641">
                  <c:v>120</c:v>
                </c:pt>
                <c:pt idx="1642">
                  <c:v>122</c:v>
                </c:pt>
                <c:pt idx="1643">
                  <c:v>122</c:v>
                </c:pt>
                <c:pt idx="1644">
                  <c:v>120</c:v>
                </c:pt>
                <c:pt idx="1645">
                  <c:v>117</c:v>
                </c:pt>
                <c:pt idx="1646">
                  <c:v>117</c:v>
                </c:pt>
                <c:pt idx="1647">
                  <c:v>117</c:v>
                </c:pt>
                <c:pt idx="1648">
                  <c:v>116</c:v>
                </c:pt>
                <c:pt idx="1649">
                  <c:v>115</c:v>
                </c:pt>
                <c:pt idx="1650">
                  <c:v>116</c:v>
                </c:pt>
                <c:pt idx="1651">
                  <c:v>117</c:v>
                </c:pt>
                <c:pt idx="1652">
                  <c:v>117</c:v>
                </c:pt>
                <c:pt idx="1653">
                  <c:v>119</c:v>
                </c:pt>
                <c:pt idx="1654">
                  <c:v>119</c:v>
                </c:pt>
                <c:pt idx="1655">
                  <c:v>119</c:v>
                </c:pt>
                <c:pt idx="1656">
                  <c:v>118</c:v>
                </c:pt>
                <c:pt idx="1657">
                  <c:v>118</c:v>
                </c:pt>
                <c:pt idx="1658">
                  <c:v>118</c:v>
                </c:pt>
                <c:pt idx="1659">
                  <c:v>117</c:v>
                </c:pt>
                <c:pt idx="1660">
                  <c:v>116</c:v>
                </c:pt>
                <c:pt idx="1661">
                  <c:v>116</c:v>
                </c:pt>
                <c:pt idx="1662">
                  <c:v>117</c:v>
                </c:pt>
                <c:pt idx="1663">
                  <c:v>118</c:v>
                </c:pt>
                <c:pt idx="1664">
                  <c:v>118</c:v>
                </c:pt>
                <c:pt idx="1665">
                  <c:v>119</c:v>
                </c:pt>
                <c:pt idx="1666">
                  <c:v>120</c:v>
                </c:pt>
                <c:pt idx="1667">
                  <c:v>121</c:v>
                </c:pt>
                <c:pt idx="1668">
                  <c:v>122</c:v>
                </c:pt>
                <c:pt idx="1669">
                  <c:v>122</c:v>
                </c:pt>
                <c:pt idx="1670">
                  <c:v>124</c:v>
                </c:pt>
                <c:pt idx="1671">
                  <c:v>125</c:v>
                </c:pt>
                <c:pt idx="1672">
                  <c:v>128</c:v>
                </c:pt>
                <c:pt idx="1673">
                  <c:v>129</c:v>
                </c:pt>
                <c:pt idx="1674">
                  <c:v>130</c:v>
                </c:pt>
                <c:pt idx="1675">
                  <c:v>130</c:v>
                </c:pt>
                <c:pt idx="1676">
                  <c:v>127</c:v>
                </c:pt>
                <c:pt idx="1677">
                  <c:v>128</c:v>
                </c:pt>
                <c:pt idx="1678">
                  <c:v>128</c:v>
                </c:pt>
                <c:pt idx="1679">
                  <c:v>128</c:v>
                </c:pt>
                <c:pt idx="1680">
                  <c:v>129</c:v>
                </c:pt>
                <c:pt idx="1681">
                  <c:v>130</c:v>
                </c:pt>
                <c:pt idx="1682">
                  <c:v>131</c:v>
                </c:pt>
                <c:pt idx="1683">
                  <c:v>132</c:v>
                </c:pt>
                <c:pt idx="1684">
                  <c:v>132</c:v>
                </c:pt>
                <c:pt idx="1685">
                  <c:v>132</c:v>
                </c:pt>
                <c:pt idx="1686">
                  <c:v>133</c:v>
                </c:pt>
                <c:pt idx="1687">
                  <c:v>134</c:v>
                </c:pt>
                <c:pt idx="1688">
                  <c:v>134</c:v>
                </c:pt>
                <c:pt idx="1689">
                  <c:v>133</c:v>
                </c:pt>
                <c:pt idx="1690">
                  <c:v>134</c:v>
                </c:pt>
                <c:pt idx="1691">
                  <c:v>133</c:v>
                </c:pt>
                <c:pt idx="1692">
                  <c:v>133</c:v>
                </c:pt>
                <c:pt idx="1693">
                  <c:v>135</c:v>
                </c:pt>
                <c:pt idx="1694">
                  <c:v>135</c:v>
                </c:pt>
                <c:pt idx="1695">
                  <c:v>136</c:v>
                </c:pt>
                <c:pt idx="1696">
                  <c:v>136</c:v>
                </c:pt>
                <c:pt idx="1697">
                  <c:v>135</c:v>
                </c:pt>
                <c:pt idx="1698">
                  <c:v>136</c:v>
                </c:pt>
                <c:pt idx="1699">
                  <c:v>135</c:v>
                </c:pt>
                <c:pt idx="1700">
                  <c:v>135</c:v>
                </c:pt>
                <c:pt idx="1701">
                  <c:v>135</c:v>
                </c:pt>
                <c:pt idx="1702">
                  <c:v>135</c:v>
                </c:pt>
                <c:pt idx="1703">
                  <c:v>136</c:v>
                </c:pt>
                <c:pt idx="1704">
                  <c:v>136</c:v>
                </c:pt>
                <c:pt idx="1705">
                  <c:v>136</c:v>
                </c:pt>
                <c:pt idx="1706">
                  <c:v>137</c:v>
                </c:pt>
                <c:pt idx="1707">
                  <c:v>138</c:v>
                </c:pt>
                <c:pt idx="1708">
                  <c:v>138</c:v>
                </c:pt>
                <c:pt idx="1709">
                  <c:v>137</c:v>
                </c:pt>
                <c:pt idx="1710">
                  <c:v>138</c:v>
                </c:pt>
                <c:pt idx="1711">
                  <c:v>137</c:v>
                </c:pt>
                <c:pt idx="1712">
                  <c:v>138</c:v>
                </c:pt>
                <c:pt idx="1713">
                  <c:v>139</c:v>
                </c:pt>
                <c:pt idx="1714">
                  <c:v>139</c:v>
                </c:pt>
                <c:pt idx="1715">
                  <c:v>141</c:v>
                </c:pt>
                <c:pt idx="1716">
                  <c:v>141</c:v>
                </c:pt>
                <c:pt idx="1717">
                  <c:v>141</c:v>
                </c:pt>
                <c:pt idx="1718">
                  <c:v>142</c:v>
                </c:pt>
                <c:pt idx="1719">
                  <c:v>141</c:v>
                </c:pt>
                <c:pt idx="1720">
                  <c:v>139</c:v>
                </c:pt>
                <c:pt idx="1721">
                  <c:v>137</c:v>
                </c:pt>
                <c:pt idx="1722">
                  <c:v>137</c:v>
                </c:pt>
                <c:pt idx="1723">
                  <c:v>137</c:v>
                </c:pt>
                <c:pt idx="1724">
                  <c:v>137</c:v>
                </c:pt>
                <c:pt idx="1725">
                  <c:v>135</c:v>
                </c:pt>
                <c:pt idx="1726">
                  <c:v>135</c:v>
                </c:pt>
                <c:pt idx="1727">
                  <c:v>135</c:v>
                </c:pt>
                <c:pt idx="1728">
                  <c:v>135</c:v>
                </c:pt>
                <c:pt idx="1729">
                  <c:v>134</c:v>
                </c:pt>
                <c:pt idx="1730">
                  <c:v>134</c:v>
                </c:pt>
                <c:pt idx="1731">
                  <c:v>134</c:v>
                </c:pt>
                <c:pt idx="1732">
                  <c:v>132</c:v>
                </c:pt>
                <c:pt idx="1733">
                  <c:v>133</c:v>
                </c:pt>
                <c:pt idx="1734">
                  <c:v>132</c:v>
                </c:pt>
                <c:pt idx="1735">
                  <c:v>133</c:v>
                </c:pt>
                <c:pt idx="1736">
                  <c:v>134</c:v>
                </c:pt>
                <c:pt idx="1737">
                  <c:v>135</c:v>
                </c:pt>
                <c:pt idx="1738">
                  <c:v>137</c:v>
                </c:pt>
                <c:pt idx="1739">
                  <c:v>138</c:v>
                </c:pt>
                <c:pt idx="1740">
                  <c:v>139</c:v>
                </c:pt>
                <c:pt idx="1741">
                  <c:v>137</c:v>
                </c:pt>
                <c:pt idx="1742">
                  <c:v>135</c:v>
                </c:pt>
                <c:pt idx="1743">
                  <c:v>136</c:v>
                </c:pt>
                <c:pt idx="1744">
                  <c:v>135</c:v>
                </c:pt>
                <c:pt idx="1745">
                  <c:v>136</c:v>
                </c:pt>
                <c:pt idx="1746">
                  <c:v>136</c:v>
                </c:pt>
                <c:pt idx="1747">
                  <c:v>138</c:v>
                </c:pt>
                <c:pt idx="1748">
                  <c:v>138</c:v>
                </c:pt>
                <c:pt idx="1749">
                  <c:v>139</c:v>
                </c:pt>
                <c:pt idx="1750">
                  <c:v>137</c:v>
                </c:pt>
                <c:pt idx="1751">
                  <c:v>137</c:v>
                </c:pt>
                <c:pt idx="1752">
                  <c:v>137</c:v>
                </c:pt>
                <c:pt idx="1753">
                  <c:v>137</c:v>
                </c:pt>
                <c:pt idx="1754">
                  <c:v>136</c:v>
                </c:pt>
                <c:pt idx="1755">
                  <c:v>135</c:v>
                </c:pt>
                <c:pt idx="1756">
                  <c:v>136</c:v>
                </c:pt>
                <c:pt idx="1757">
                  <c:v>136</c:v>
                </c:pt>
                <c:pt idx="1758">
                  <c:v>137</c:v>
                </c:pt>
                <c:pt idx="1759">
                  <c:v>138</c:v>
                </c:pt>
                <c:pt idx="1760">
                  <c:v>139</c:v>
                </c:pt>
                <c:pt idx="1761">
                  <c:v>140</c:v>
                </c:pt>
                <c:pt idx="1762">
                  <c:v>140</c:v>
                </c:pt>
                <c:pt idx="1763">
                  <c:v>141</c:v>
                </c:pt>
                <c:pt idx="1764">
                  <c:v>140</c:v>
                </c:pt>
                <c:pt idx="1765">
                  <c:v>140</c:v>
                </c:pt>
                <c:pt idx="1766">
                  <c:v>139</c:v>
                </c:pt>
                <c:pt idx="1767">
                  <c:v>140</c:v>
                </c:pt>
                <c:pt idx="1768">
                  <c:v>141</c:v>
                </c:pt>
                <c:pt idx="1769">
                  <c:v>141</c:v>
                </c:pt>
                <c:pt idx="1770">
                  <c:v>141</c:v>
                </c:pt>
                <c:pt idx="1771">
                  <c:v>141</c:v>
                </c:pt>
                <c:pt idx="1772">
                  <c:v>142</c:v>
                </c:pt>
                <c:pt idx="1773">
                  <c:v>143</c:v>
                </c:pt>
                <c:pt idx="1774">
                  <c:v>144</c:v>
                </c:pt>
                <c:pt idx="1775">
                  <c:v>143</c:v>
                </c:pt>
                <c:pt idx="1776">
                  <c:v>143</c:v>
                </c:pt>
                <c:pt idx="1777">
                  <c:v>145</c:v>
                </c:pt>
                <c:pt idx="1778">
                  <c:v>146</c:v>
                </c:pt>
                <c:pt idx="1779">
                  <c:v>147</c:v>
                </c:pt>
                <c:pt idx="1780">
                  <c:v>148</c:v>
                </c:pt>
                <c:pt idx="1781">
                  <c:v>148</c:v>
                </c:pt>
                <c:pt idx="1782">
                  <c:v>149</c:v>
                </c:pt>
                <c:pt idx="1783">
                  <c:v>150</c:v>
                </c:pt>
                <c:pt idx="1784">
                  <c:v>152</c:v>
                </c:pt>
                <c:pt idx="1785">
                  <c:v>151</c:v>
                </c:pt>
                <c:pt idx="1786">
                  <c:v>150</c:v>
                </c:pt>
                <c:pt idx="1787">
                  <c:v>149</c:v>
                </c:pt>
                <c:pt idx="1788">
                  <c:v>149</c:v>
                </c:pt>
                <c:pt idx="1789">
                  <c:v>149</c:v>
                </c:pt>
                <c:pt idx="1790">
                  <c:v>149</c:v>
                </c:pt>
                <c:pt idx="1791">
                  <c:v>148</c:v>
                </c:pt>
                <c:pt idx="1792">
                  <c:v>148</c:v>
                </c:pt>
                <c:pt idx="1793">
                  <c:v>149</c:v>
                </c:pt>
                <c:pt idx="1794">
                  <c:v>149</c:v>
                </c:pt>
                <c:pt idx="1795">
                  <c:v>150</c:v>
                </c:pt>
                <c:pt idx="1796">
                  <c:v>150</c:v>
                </c:pt>
                <c:pt idx="1797">
                  <c:v>151</c:v>
                </c:pt>
                <c:pt idx="1798">
                  <c:v>153</c:v>
                </c:pt>
                <c:pt idx="1799">
                  <c:v>153</c:v>
                </c:pt>
                <c:pt idx="1800">
                  <c:v>151</c:v>
                </c:pt>
                <c:pt idx="1801">
                  <c:v>150</c:v>
                </c:pt>
                <c:pt idx="1802">
                  <c:v>152</c:v>
                </c:pt>
                <c:pt idx="1803">
                  <c:v>153</c:v>
                </c:pt>
                <c:pt idx="1804">
                  <c:v>153</c:v>
                </c:pt>
                <c:pt idx="1805">
                  <c:v>153</c:v>
                </c:pt>
                <c:pt idx="1806">
                  <c:v>154</c:v>
                </c:pt>
                <c:pt idx="1807">
                  <c:v>155</c:v>
                </c:pt>
                <c:pt idx="1808">
                  <c:v>154</c:v>
                </c:pt>
                <c:pt idx="1809">
                  <c:v>151</c:v>
                </c:pt>
                <c:pt idx="1810">
                  <c:v>151</c:v>
                </c:pt>
                <c:pt idx="1811">
                  <c:v>152</c:v>
                </c:pt>
                <c:pt idx="1812">
                  <c:v>155</c:v>
                </c:pt>
                <c:pt idx="1813">
                  <c:v>157</c:v>
                </c:pt>
                <c:pt idx="1814">
                  <c:v>159</c:v>
                </c:pt>
                <c:pt idx="1815">
                  <c:v>160</c:v>
                </c:pt>
                <c:pt idx="1816">
                  <c:v>161</c:v>
                </c:pt>
                <c:pt idx="1817">
                  <c:v>162</c:v>
                </c:pt>
                <c:pt idx="1818">
                  <c:v>162</c:v>
                </c:pt>
                <c:pt idx="1819">
                  <c:v>164</c:v>
                </c:pt>
                <c:pt idx="1820">
                  <c:v>164</c:v>
                </c:pt>
                <c:pt idx="1821">
                  <c:v>165</c:v>
                </c:pt>
                <c:pt idx="1822">
                  <c:v>168</c:v>
                </c:pt>
                <c:pt idx="1823">
                  <c:v>169</c:v>
                </c:pt>
                <c:pt idx="1824">
                  <c:v>171</c:v>
                </c:pt>
                <c:pt idx="1825">
                  <c:v>173</c:v>
                </c:pt>
                <c:pt idx="1826">
                  <c:v>173</c:v>
                </c:pt>
                <c:pt idx="1827">
                  <c:v>175</c:v>
                </c:pt>
                <c:pt idx="1828">
                  <c:v>175</c:v>
                </c:pt>
                <c:pt idx="1829">
                  <c:v>175</c:v>
                </c:pt>
                <c:pt idx="1830">
                  <c:v>176</c:v>
                </c:pt>
                <c:pt idx="1831">
                  <c:v>175</c:v>
                </c:pt>
                <c:pt idx="1832">
                  <c:v>174</c:v>
                </c:pt>
                <c:pt idx="1833">
                  <c:v>174</c:v>
                </c:pt>
                <c:pt idx="1834">
                  <c:v>174</c:v>
                </c:pt>
                <c:pt idx="1835">
                  <c:v>173</c:v>
                </c:pt>
                <c:pt idx="1836">
                  <c:v>172</c:v>
                </c:pt>
                <c:pt idx="1837">
                  <c:v>172</c:v>
                </c:pt>
                <c:pt idx="1838">
                  <c:v>175</c:v>
                </c:pt>
                <c:pt idx="1839">
                  <c:v>176</c:v>
                </c:pt>
                <c:pt idx="1840">
                  <c:v>177</c:v>
                </c:pt>
                <c:pt idx="1841">
                  <c:v>178</c:v>
                </c:pt>
                <c:pt idx="1842">
                  <c:v>177</c:v>
                </c:pt>
                <c:pt idx="1843">
                  <c:v>179</c:v>
                </c:pt>
                <c:pt idx="1844">
                  <c:v>179</c:v>
                </c:pt>
                <c:pt idx="1845">
                  <c:v>178</c:v>
                </c:pt>
                <c:pt idx="1846">
                  <c:v>177</c:v>
                </c:pt>
                <c:pt idx="1847">
                  <c:v>175</c:v>
                </c:pt>
                <c:pt idx="1848">
                  <c:v>175</c:v>
                </c:pt>
                <c:pt idx="1849">
                  <c:v>173</c:v>
                </c:pt>
                <c:pt idx="1850">
                  <c:v>174</c:v>
                </c:pt>
                <c:pt idx="1851">
                  <c:v>172</c:v>
                </c:pt>
                <c:pt idx="1852">
                  <c:v>169</c:v>
                </c:pt>
                <c:pt idx="1853">
                  <c:v>167</c:v>
                </c:pt>
                <c:pt idx="1854">
                  <c:v>167</c:v>
                </c:pt>
                <c:pt idx="1855">
                  <c:v>168</c:v>
                </c:pt>
                <c:pt idx="1856">
                  <c:v>171</c:v>
                </c:pt>
                <c:pt idx="1857">
                  <c:v>164</c:v>
                </c:pt>
                <c:pt idx="1858">
                  <c:v>163</c:v>
                </c:pt>
                <c:pt idx="1859">
                  <c:v>162</c:v>
                </c:pt>
                <c:pt idx="1860">
                  <c:v>154</c:v>
                </c:pt>
                <c:pt idx="1861">
                  <c:v>149</c:v>
                </c:pt>
                <c:pt idx="1862">
                  <c:v>148</c:v>
                </c:pt>
                <c:pt idx="1863">
                  <c:v>147</c:v>
                </c:pt>
                <c:pt idx="1864">
                  <c:v>144</c:v>
                </c:pt>
                <c:pt idx="1865">
                  <c:v>145</c:v>
                </c:pt>
                <c:pt idx="1866">
                  <c:v>145</c:v>
                </c:pt>
                <c:pt idx="1867">
                  <c:v>143</c:v>
                </c:pt>
                <c:pt idx="1868">
                  <c:v>150</c:v>
                </c:pt>
                <c:pt idx="1869">
                  <c:v>144</c:v>
                </c:pt>
                <c:pt idx="1870">
                  <c:v>131</c:v>
                </c:pt>
                <c:pt idx="1871">
                  <c:v>128</c:v>
                </c:pt>
                <c:pt idx="1872">
                  <c:v>125</c:v>
                </c:pt>
                <c:pt idx="1873">
                  <c:v>123</c:v>
                </c:pt>
                <c:pt idx="1874">
                  <c:v>122</c:v>
                </c:pt>
                <c:pt idx="1875">
                  <c:v>122</c:v>
                </c:pt>
                <c:pt idx="1876">
                  <c:v>121</c:v>
                </c:pt>
                <c:pt idx="1877">
                  <c:v>120</c:v>
                </c:pt>
                <c:pt idx="1878">
                  <c:v>119</c:v>
                </c:pt>
                <c:pt idx="1879">
                  <c:v>120</c:v>
                </c:pt>
                <c:pt idx="1880">
                  <c:v>119</c:v>
                </c:pt>
                <c:pt idx="1881">
                  <c:v>119</c:v>
                </c:pt>
                <c:pt idx="1882">
                  <c:v>120</c:v>
                </c:pt>
                <c:pt idx="1883">
                  <c:v>120</c:v>
                </c:pt>
                <c:pt idx="1884">
                  <c:v>120</c:v>
                </c:pt>
                <c:pt idx="1885">
                  <c:v>122</c:v>
                </c:pt>
                <c:pt idx="1886">
                  <c:v>124</c:v>
                </c:pt>
                <c:pt idx="1887">
                  <c:v>125</c:v>
                </c:pt>
                <c:pt idx="1888">
                  <c:v>125</c:v>
                </c:pt>
                <c:pt idx="1889">
                  <c:v>126</c:v>
                </c:pt>
                <c:pt idx="1890">
                  <c:v>126</c:v>
                </c:pt>
                <c:pt idx="1891">
                  <c:v>125</c:v>
                </c:pt>
                <c:pt idx="1892">
                  <c:v>127</c:v>
                </c:pt>
                <c:pt idx="1893">
                  <c:v>129</c:v>
                </c:pt>
                <c:pt idx="1894">
                  <c:v>129</c:v>
                </c:pt>
                <c:pt idx="1895">
                  <c:v>129</c:v>
                </c:pt>
                <c:pt idx="1896">
                  <c:v>128</c:v>
                </c:pt>
                <c:pt idx="1897">
                  <c:v>128</c:v>
                </c:pt>
                <c:pt idx="1898">
                  <c:v>129</c:v>
                </c:pt>
                <c:pt idx="1899">
                  <c:v>131</c:v>
                </c:pt>
                <c:pt idx="1900">
                  <c:v>132</c:v>
                </c:pt>
                <c:pt idx="1901">
                  <c:v>133</c:v>
                </c:pt>
                <c:pt idx="1902">
                  <c:v>134</c:v>
                </c:pt>
                <c:pt idx="1903">
                  <c:v>135</c:v>
                </c:pt>
                <c:pt idx="1904">
                  <c:v>137</c:v>
                </c:pt>
                <c:pt idx="1905">
                  <c:v>138</c:v>
                </c:pt>
                <c:pt idx="1906">
                  <c:v>138</c:v>
                </c:pt>
                <c:pt idx="1907">
                  <c:v>139</c:v>
                </c:pt>
                <c:pt idx="1908">
                  <c:v>141</c:v>
                </c:pt>
                <c:pt idx="1909">
                  <c:v>141</c:v>
                </c:pt>
                <c:pt idx="1910">
                  <c:v>143</c:v>
                </c:pt>
                <c:pt idx="1911">
                  <c:v>144</c:v>
                </c:pt>
                <c:pt idx="1912">
                  <c:v>146</c:v>
                </c:pt>
                <c:pt idx="1913">
                  <c:v>148</c:v>
                </c:pt>
                <c:pt idx="1914">
                  <c:v>149</c:v>
                </c:pt>
                <c:pt idx="1915">
                  <c:v>149</c:v>
                </c:pt>
                <c:pt idx="1916">
                  <c:v>151</c:v>
                </c:pt>
                <c:pt idx="1917">
                  <c:v>149</c:v>
                </c:pt>
                <c:pt idx="1918">
                  <c:v>148</c:v>
                </c:pt>
                <c:pt idx="1919">
                  <c:v>149</c:v>
                </c:pt>
                <c:pt idx="1920">
                  <c:v>149</c:v>
                </c:pt>
                <c:pt idx="1921">
                  <c:v>148</c:v>
                </c:pt>
                <c:pt idx="1922">
                  <c:v>149</c:v>
                </c:pt>
                <c:pt idx="1923">
                  <c:v>151</c:v>
                </c:pt>
                <c:pt idx="1924">
                  <c:v>152</c:v>
                </c:pt>
                <c:pt idx="1925">
                  <c:v>153</c:v>
                </c:pt>
                <c:pt idx="1926">
                  <c:v>153</c:v>
                </c:pt>
                <c:pt idx="1927">
                  <c:v>153</c:v>
                </c:pt>
                <c:pt idx="1928">
                  <c:v>154</c:v>
                </c:pt>
                <c:pt idx="1929">
                  <c:v>155</c:v>
                </c:pt>
                <c:pt idx="1930">
                  <c:v>154</c:v>
                </c:pt>
                <c:pt idx="1931">
                  <c:v>153</c:v>
                </c:pt>
                <c:pt idx="1932">
                  <c:v>153</c:v>
                </c:pt>
                <c:pt idx="1933">
                  <c:v>152</c:v>
                </c:pt>
                <c:pt idx="1934">
                  <c:v>150</c:v>
                </c:pt>
                <c:pt idx="1935">
                  <c:v>148</c:v>
                </c:pt>
                <c:pt idx="1936">
                  <c:v>148</c:v>
                </c:pt>
                <c:pt idx="1937">
                  <c:v>150</c:v>
                </c:pt>
                <c:pt idx="1938">
                  <c:v>147</c:v>
                </c:pt>
                <c:pt idx="1939">
                  <c:v>152</c:v>
                </c:pt>
                <c:pt idx="1940">
                  <c:v>152</c:v>
                </c:pt>
                <c:pt idx="1941">
                  <c:v>152</c:v>
                </c:pt>
                <c:pt idx="1942">
                  <c:v>152</c:v>
                </c:pt>
                <c:pt idx="1943">
                  <c:v>152</c:v>
                </c:pt>
                <c:pt idx="1944">
                  <c:v>152</c:v>
                </c:pt>
                <c:pt idx="1945">
                  <c:v>151</c:v>
                </c:pt>
                <c:pt idx="1946">
                  <c:v>152</c:v>
                </c:pt>
                <c:pt idx="1947">
                  <c:v>152</c:v>
                </c:pt>
                <c:pt idx="1948">
                  <c:v>151</c:v>
                </c:pt>
                <c:pt idx="1949">
                  <c:v>151</c:v>
                </c:pt>
                <c:pt idx="1950">
                  <c:v>151</c:v>
                </c:pt>
                <c:pt idx="1951">
                  <c:v>151</c:v>
                </c:pt>
                <c:pt idx="1952">
                  <c:v>151</c:v>
                </c:pt>
                <c:pt idx="1953">
                  <c:v>152</c:v>
                </c:pt>
                <c:pt idx="1954">
                  <c:v>155</c:v>
                </c:pt>
                <c:pt idx="1955">
                  <c:v>158</c:v>
                </c:pt>
                <c:pt idx="1956">
                  <c:v>160</c:v>
                </c:pt>
                <c:pt idx="1957">
                  <c:v>162</c:v>
                </c:pt>
                <c:pt idx="1958">
                  <c:v>165</c:v>
                </c:pt>
                <c:pt idx="1959">
                  <c:v>166</c:v>
                </c:pt>
                <c:pt idx="1960">
                  <c:v>165</c:v>
                </c:pt>
                <c:pt idx="1961">
                  <c:v>166</c:v>
                </c:pt>
                <c:pt idx="1962">
                  <c:v>167</c:v>
                </c:pt>
                <c:pt idx="1963">
                  <c:v>168</c:v>
                </c:pt>
                <c:pt idx="1964">
                  <c:v>170</c:v>
                </c:pt>
                <c:pt idx="1965">
                  <c:v>170</c:v>
                </c:pt>
                <c:pt idx="1966">
                  <c:v>171</c:v>
                </c:pt>
                <c:pt idx="1967">
                  <c:v>171</c:v>
                </c:pt>
                <c:pt idx="1968">
                  <c:v>173</c:v>
                </c:pt>
                <c:pt idx="1969">
                  <c:v>173</c:v>
                </c:pt>
                <c:pt idx="1970">
                  <c:v>174</c:v>
                </c:pt>
                <c:pt idx="1971">
                  <c:v>175</c:v>
                </c:pt>
                <c:pt idx="1972">
                  <c:v>179</c:v>
                </c:pt>
                <c:pt idx="1973">
                  <c:v>179</c:v>
                </c:pt>
                <c:pt idx="1974">
                  <c:v>182</c:v>
                </c:pt>
                <c:pt idx="1975">
                  <c:v>182</c:v>
                </c:pt>
                <c:pt idx="1976">
                  <c:v>183</c:v>
                </c:pt>
                <c:pt idx="1977">
                  <c:v>185</c:v>
                </c:pt>
                <c:pt idx="1978">
                  <c:v>186</c:v>
                </c:pt>
                <c:pt idx="1979">
                  <c:v>189</c:v>
                </c:pt>
                <c:pt idx="1980">
                  <c:v>189</c:v>
                </c:pt>
                <c:pt idx="1981">
                  <c:v>189</c:v>
                </c:pt>
                <c:pt idx="1982">
                  <c:v>186</c:v>
                </c:pt>
                <c:pt idx="1983">
                  <c:v>185</c:v>
                </c:pt>
                <c:pt idx="1984">
                  <c:v>185</c:v>
                </c:pt>
                <c:pt idx="1985">
                  <c:v>185</c:v>
                </c:pt>
                <c:pt idx="1986">
                  <c:v>184</c:v>
                </c:pt>
                <c:pt idx="1987">
                  <c:v>184</c:v>
                </c:pt>
                <c:pt idx="1988">
                  <c:v>185</c:v>
                </c:pt>
                <c:pt idx="1989">
                  <c:v>187</c:v>
                </c:pt>
                <c:pt idx="1990">
                  <c:v>186</c:v>
                </c:pt>
                <c:pt idx="1991">
                  <c:v>187</c:v>
                </c:pt>
                <c:pt idx="1992">
                  <c:v>187</c:v>
                </c:pt>
                <c:pt idx="1993">
                  <c:v>188</c:v>
                </c:pt>
                <c:pt idx="1994">
                  <c:v>188</c:v>
                </c:pt>
                <c:pt idx="1995">
                  <c:v>188</c:v>
                </c:pt>
                <c:pt idx="1996">
                  <c:v>189</c:v>
                </c:pt>
                <c:pt idx="1997">
                  <c:v>191</c:v>
                </c:pt>
                <c:pt idx="1998">
                  <c:v>192</c:v>
                </c:pt>
                <c:pt idx="1999">
                  <c:v>192</c:v>
                </c:pt>
                <c:pt idx="2000">
                  <c:v>192</c:v>
                </c:pt>
                <c:pt idx="2001">
                  <c:v>192</c:v>
                </c:pt>
                <c:pt idx="2002">
                  <c:v>190</c:v>
                </c:pt>
                <c:pt idx="2003">
                  <c:v>189</c:v>
                </c:pt>
                <c:pt idx="2004">
                  <c:v>190</c:v>
                </c:pt>
                <c:pt idx="2005">
                  <c:v>190</c:v>
                </c:pt>
                <c:pt idx="2006">
                  <c:v>191</c:v>
                </c:pt>
                <c:pt idx="2007">
                  <c:v>193</c:v>
                </c:pt>
                <c:pt idx="2008">
                  <c:v>196</c:v>
                </c:pt>
                <c:pt idx="2009">
                  <c:v>198</c:v>
                </c:pt>
                <c:pt idx="2010">
                  <c:v>200</c:v>
                </c:pt>
                <c:pt idx="2011">
                  <c:v>201</c:v>
                </c:pt>
                <c:pt idx="2012">
                  <c:v>203</c:v>
                </c:pt>
                <c:pt idx="2013">
                  <c:v>205</c:v>
                </c:pt>
                <c:pt idx="2014">
                  <c:v>205</c:v>
                </c:pt>
                <c:pt idx="2015">
                  <c:v>206</c:v>
                </c:pt>
                <c:pt idx="2016">
                  <c:v>207</c:v>
                </c:pt>
                <c:pt idx="2017">
                  <c:v>208</c:v>
                </c:pt>
                <c:pt idx="2018">
                  <c:v>208</c:v>
                </c:pt>
                <c:pt idx="2019">
                  <c:v>210</c:v>
                </c:pt>
                <c:pt idx="2020">
                  <c:v>210</c:v>
                </c:pt>
                <c:pt idx="2021">
                  <c:v>209</c:v>
                </c:pt>
                <c:pt idx="2022">
                  <c:v>212</c:v>
                </c:pt>
                <c:pt idx="2023">
                  <c:v>214</c:v>
                </c:pt>
                <c:pt idx="2024">
                  <c:v>214</c:v>
                </c:pt>
                <c:pt idx="2025">
                  <c:v>212</c:v>
                </c:pt>
                <c:pt idx="2026">
                  <c:v>211</c:v>
                </c:pt>
                <c:pt idx="2027">
                  <c:v>211</c:v>
                </c:pt>
                <c:pt idx="2028">
                  <c:v>210</c:v>
                </c:pt>
                <c:pt idx="2029">
                  <c:v>210</c:v>
                </c:pt>
                <c:pt idx="2030">
                  <c:v>210</c:v>
                </c:pt>
                <c:pt idx="2031">
                  <c:v>210</c:v>
                </c:pt>
                <c:pt idx="2032">
                  <c:v>211</c:v>
                </c:pt>
                <c:pt idx="2033">
                  <c:v>212</c:v>
                </c:pt>
                <c:pt idx="2034">
                  <c:v>214</c:v>
                </c:pt>
                <c:pt idx="2035">
                  <c:v>215</c:v>
                </c:pt>
                <c:pt idx="2036">
                  <c:v>217</c:v>
                </c:pt>
                <c:pt idx="2037">
                  <c:v>220</c:v>
                </c:pt>
                <c:pt idx="2038">
                  <c:v>222</c:v>
                </c:pt>
                <c:pt idx="2039">
                  <c:v>225</c:v>
                </c:pt>
                <c:pt idx="2040">
                  <c:v>229</c:v>
                </c:pt>
                <c:pt idx="2041">
                  <c:v>230</c:v>
                </c:pt>
                <c:pt idx="2042">
                  <c:v>232</c:v>
                </c:pt>
                <c:pt idx="2043">
                  <c:v>232</c:v>
                </c:pt>
                <c:pt idx="2044">
                  <c:v>234</c:v>
                </c:pt>
                <c:pt idx="2045">
                  <c:v>235</c:v>
                </c:pt>
                <c:pt idx="2046">
                  <c:v>234</c:v>
                </c:pt>
                <c:pt idx="2047">
                  <c:v>233</c:v>
                </c:pt>
                <c:pt idx="2048">
                  <c:v>229</c:v>
                </c:pt>
                <c:pt idx="2049">
                  <c:v>231</c:v>
                </c:pt>
                <c:pt idx="2050">
                  <c:v>232</c:v>
                </c:pt>
                <c:pt idx="2051">
                  <c:v>232</c:v>
                </c:pt>
                <c:pt idx="2052">
                  <c:v>235</c:v>
                </c:pt>
                <c:pt idx="2053">
                  <c:v>237</c:v>
                </c:pt>
                <c:pt idx="2054">
                  <c:v>239</c:v>
                </c:pt>
                <c:pt idx="2055">
                  <c:v>240</c:v>
                </c:pt>
                <c:pt idx="2056">
                  <c:v>240</c:v>
                </c:pt>
                <c:pt idx="2057">
                  <c:v>239</c:v>
                </c:pt>
                <c:pt idx="2058">
                  <c:v>235</c:v>
                </c:pt>
                <c:pt idx="2059">
                  <c:v>236</c:v>
                </c:pt>
                <c:pt idx="2060">
                  <c:v>238</c:v>
                </c:pt>
                <c:pt idx="2061">
                  <c:v>238</c:v>
                </c:pt>
                <c:pt idx="2062">
                  <c:v>239</c:v>
                </c:pt>
                <c:pt idx="2063">
                  <c:v>241</c:v>
                </c:pt>
                <c:pt idx="2064">
                  <c:v>244</c:v>
                </c:pt>
                <c:pt idx="2065">
                  <c:v>248</c:v>
                </c:pt>
                <c:pt idx="2066">
                  <c:v>252</c:v>
                </c:pt>
                <c:pt idx="2067">
                  <c:v>256</c:v>
                </c:pt>
                <c:pt idx="2068">
                  <c:v>258</c:v>
                </c:pt>
                <c:pt idx="2069">
                  <c:v>263</c:v>
                </c:pt>
                <c:pt idx="2070">
                  <c:v>270</c:v>
                </c:pt>
                <c:pt idx="2071">
                  <c:v>274</c:v>
                </c:pt>
                <c:pt idx="2072">
                  <c:v>277</c:v>
                </c:pt>
                <c:pt idx="2073">
                  <c:v>281</c:v>
                </c:pt>
                <c:pt idx="2074">
                  <c:v>284</c:v>
                </c:pt>
                <c:pt idx="2075">
                  <c:v>288</c:v>
                </c:pt>
                <c:pt idx="2076">
                  <c:v>289</c:v>
                </c:pt>
                <c:pt idx="2077">
                  <c:v>293</c:v>
                </c:pt>
                <c:pt idx="2078">
                  <c:v>295</c:v>
                </c:pt>
                <c:pt idx="2079">
                  <c:v>299</c:v>
                </c:pt>
                <c:pt idx="2080">
                  <c:v>302</c:v>
                </c:pt>
                <c:pt idx="2081">
                  <c:v>306</c:v>
                </c:pt>
                <c:pt idx="2082">
                  <c:v>308</c:v>
                </c:pt>
                <c:pt idx="2083">
                  <c:v>309</c:v>
                </c:pt>
                <c:pt idx="2084">
                  <c:v>309</c:v>
                </c:pt>
                <c:pt idx="2085">
                  <c:v>310</c:v>
                </c:pt>
                <c:pt idx="2086">
                  <c:v>310</c:v>
                </c:pt>
                <c:pt idx="2087">
                  <c:v>310</c:v>
                </c:pt>
                <c:pt idx="2088">
                  <c:v>309</c:v>
                </c:pt>
                <c:pt idx="2089">
                  <c:v>309</c:v>
                </c:pt>
                <c:pt idx="2090">
                  <c:v>311</c:v>
                </c:pt>
                <c:pt idx="2091">
                  <c:v>312</c:v>
                </c:pt>
                <c:pt idx="2092">
                  <c:v>316</c:v>
                </c:pt>
                <c:pt idx="2093">
                  <c:v>316</c:v>
                </c:pt>
                <c:pt idx="2094">
                  <c:v>316</c:v>
                </c:pt>
                <c:pt idx="2095">
                  <c:v>316</c:v>
                </c:pt>
                <c:pt idx="2096">
                  <c:v>318</c:v>
                </c:pt>
                <c:pt idx="2097">
                  <c:v>319</c:v>
                </c:pt>
                <c:pt idx="2098">
                  <c:v>319</c:v>
                </c:pt>
                <c:pt idx="2099">
                  <c:v>322</c:v>
                </c:pt>
                <c:pt idx="2100">
                  <c:v>324</c:v>
                </c:pt>
                <c:pt idx="2101">
                  <c:v>324</c:v>
                </c:pt>
                <c:pt idx="2102">
                  <c:v>325</c:v>
                </c:pt>
                <c:pt idx="2103">
                  <c:v>327</c:v>
                </c:pt>
                <c:pt idx="2104">
                  <c:v>330</c:v>
                </c:pt>
                <c:pt idx="2105">
                  <c:v>333</c:v>
                </c:pt>
                <c:pt idx="2106">
                  <c:v>339</c:v>
                </c:pt>
                <c:pt idx="2107">
                  <c:v>342</c:v>
                </c:pt>
                <c:pt idx="2108">
                  <c:v>345</c:v>
                </c:pt>
                <c:pt idx="2109">
                  <c:v>351</c:v>
                </c:pt>
                <c:pt idx="2110">
                  <c:v>354</c:v>
                </c:pt>
                <c:pt idx="2111">
                  <c:v>359</c:v>
                </c:pt>
                <c:pt idx="2112">
                  <c:v>368</c:v>
                </c:pt>
                <c:pt idx="2113">
                  <c:v>372</c:v>
                </c:pt>
                <c:pt idx="2114">
                  <c:v>379</c:v>
                </c:pt>
                <c:pt idx="2115">
                  <c:v>387</c:v>
                </c:pt>
                <c:pt idx="2116">
                  <c:v>391</c:v>
                </c:pt>
                <c:pt idx="2117">
                  <c:v>396</c:v>
                </c:pt>
                <c:pt idx="2118">
                  <c:v>402</c:v>
                </c:pt>
                <c:pt idx="2119">
                  <c:v>402</c:v>
                </c:pt>
                <c:pt idx="2120">
                  <c:v>405</c:v>
                </c:pt>
                <c:pt idx="2121">
                  <c:v>407</c:v>
                </c:pt>
                <c:pt idx="2122">
                  <c:v>413</c:v>
                </c:pt>
                <c:pt idx="2123">
                  <c:v>419</c:v>
                </c:pt>
                <c:pt idx="2124">
                  <c:v>421</c:v>
                </c:pt>
                <c:pt idx="2125">
                  <c:v>423</c:v>
                </c:pt>
                <c:pt idx="2126">
                  <c:v>421</c:v>
                </c:pt>
                <c:pt idx="2127">
                  <c:v>424</c:v>
                </c:pt>
                <c:pt idx="2128">
                  <c:v>426</c:v>
                </c:pt>
                <c:pt idx="2129">
                  <c:v>427</c:v>
                </c:pt>
                <c:pt idx="2130">
                  <c:v>436</c:v>
                </c:pt>
                <c:pt idx="2131">
                  <c:v>449</c:v>
                </c:pt>
                <c:pt idx="2132">
                  <c:v>456</c:v>
                </c:pt>
                <c:pt idx="2133">
                  <c:v>464</c:v>
                </c:pt>
                <c:pt idx="2134">
                  <c:v>467</c:v>
                </c:pt>
                <c:pt idx="2135">
                  <c:v>472</c:v>
                </c:pt>
                <c:pt idx="2136">
                  <c:v>490</c:v>
                </c:pt>
                <c:pt idx="2137">
                  <c:v>498</c:v>
                </c:pt>
                <c:pt idx="2138">
                  <c:v>502</c:v>
                </c:pt>
                <c:pt idx="2139">
                  <c:v>504</c:v>
                </c:pt>
                <c:pt idx="2140">
                  <c:v>510</c:v>
                </c:pt>
                <c:pt idx="2141">
                  <c:v>514</c:v>
                </c:pt>
                <c:pt idx="2142">
                  <c:v>519</c:v>
                </c:pt>
                <c:pt idx="2143">
                  <c:v>523</c:v>
                </c:pt>
                <c:pt idx="2144">
                  <c:v>528</c:v>
                </c:pt>
                <c:pt idx="2145">
                  <c:v>537</c:v>
                </c:pt>
                <c:pt idx="2146">
                  <c:v>545</c:v>
                </c:pt>
                <c:pt idx="2147">
                  <c:v>554</c:v>
                </c:pt>
                <c:pt idx="2148">
                  <c:v>562</c:v>
                </c:pt>
                <c:pt idx="2149">
                  <c:v>567</c:v>
                </c:pt>
                <c:pt idx="2150">
                  <c:v>578</c:v>
                </c:pt>
                <c:pt idx="2151">
                  <c:v>581</c:v>
                </c:pt>
                <c:pt idx="2152">
                  <c:v>584</c:v>
                </c:pt>
                <c:pt idx="2153">
                  <c:v>586</c:v>
                </c:pt>
                <c:pt idx="2154">
                  <c:v>588</c:v>
                </c:pt>
                <c:pt idx="2155">
                  <c:v>594</c:v>
                </c:pt>
                <c:pt idx="2156">
                  <c:v>593</c:v>
                </c:pt>
                <c:pt idx="2157">
                  <c:v>604</c:v>
                </c:pt>
                <c:pt idx="2158">
                  <c:v>601</c:v>
                </c:pt>
                <c:pt idx="2159">
                  <c:v>604</c:v>
                </c:pt>
                <c:pt idx="2160">
                  <c:v>607</c:v>
                </c:pt>
                <c:pt idx="2161">
                  <c:v>606</c:v>
                </c:pt>
                <c:pt idx="2162">
                  <c:v>608</c:v>
                </c:pt>
                <c:pt idx="2163">
                  <c:v>608</c:v>
                </c:pt>
                <c:pt idx="2164">
                  <c:v>607</c:v>
                </c:pt>
                <c:pt idx="2165">
                  <c:v>611</c:v>
                </c:pt>
                <c:pt idx="2166">
                  <c:v>611</c:v>
                </c:pt>
                <c:pt idx="2167">
                  <c:v>614</c:v>
                </c:pt>
                <c:pt idx="2168">
                  <c:v>618</c:v>
                </c:pt>
                <c:pt idx="2169">
                  <c:v>620</c:v>
                </c:pt>
                <c:pt idx="2170">
                  <c:v>624</c:v>
                </c:pt>
                <c:pt idx="2171">
                  <c:v>622</c:v>
                </c:pt>
                <c:pt idx="2172">
                  <c:v>620</c:v>
                </c:pt>
                <c:pt idx="2173">
                  <c:v>606</c:v>
                </c:pt>
                <c:pt idx="2174">
                  <c:v>601</c:v>
                </c:pt>
                <c:pt idx="2175">
                  <c:v>593</c:v>
                </c:pt>
                <c:pt idx="2176">
                  <c:v>574</c:v>
                </c:pt>
                <c:pt idx="2177">
                  <c:v>565</c:v>
                </c:pt>
                <c:pt idx="2178">
                  <c:v>557</c:v>
                </c:pt>
                <c:pt idx="2179">
                  <c:v>572</c:v>
                </c:pt>
                <c:pt idx="2180">
                  <c:v>568</c:v>
                </c:pt>
                <c:pt idx="2181">
                  <c:v>564</c:v>
                </c:pt>
                <c:pt idx="2182">
                  <c:v>565</c:v>
                </c:pt>
                <c:pt idx="2183">
                  <c:v>551</c:v>
                </c:pt>
                <c:pt idx="2184">
                  <c:v>545</c:v>
                </c:pt>
                <c:pt idx="2185">
                  <c:v>535</c:v>
                </c:pt>
                <c:pt idx="2186">
                  <c:v>533</c:v>
                </c:pt>
                <c:pt idx="2187">
                  <c:v>528</c:v>
                </c:pt>
                <c:pt idx="2188">
                  <c:v>523</c:v>
                </c:pt>
                <c:pt idx="2189">
                  <c:v>524</c:v>
                </c:pt>
                <c:pt idx="2190">
                  <c:v>526</c:v>
                </c:pt>
                <c:pt idx="2191">
                  <c:v>526</c:v>
                </c:pt>
                <c:pt idx="2192">
                  <c:v>528</c:v>
                </c:pt>
                <c:pt idx="2193">
                  <c:v>530</c:v>
                </c:pt>
                <c:pt idx="2194">
                  <c:v>535</c:v>
                </c:pt>
                <c:pt idx="2195">
                  <c:v>538</c:v>
                </c:pt>
                <c:pt idx="2196">
                  <c:v>539</c:v>
                </c:pt>
                <c:pt idx="2197">
                  <c:v>542</c:v>
                </c:pt>
                <c:pt idx="2198">
                  <c:v>545</c:v>
                </c:pt>
                <c:pt idx="2199">
                  <c:v>543</c:v>
                </c:pt>
                <c:pt idx="2200">
                  <c:v>546</c:v>
                </c:pt>
                <c:pt idx="2201">
                  <c:v>548</c:v>
                </c:pt>
                <c:pt idx="2202">
                  <c:v>551</c:v>
                </c:pt>
                <c:pt idx="2203">
                  <c:v>558</c:v>
                </c:pt>
                <c:pt idx="2204">
                  <c:v>563</c:v>
                </c:pt>
                <c:pt idx="2205">
                  <c:v>566</c:v>
                </c:pt>
                <c:pt idx="2206">
                  <c:v>567</c:v>
                </c:pt>
                <c:pt idx="2207">
                  <c:v>566</c:v>
                </c:pt>
                <c:pt idx="2208">
                  <c:v>567</c:v>
                </c:pt>
                <c:pt idx="2209">
                  <c:v>566</c:v>
                </c:pt>
                <c:pt idx="2210">
                  <c:v>566</c:v>
                </c:pt>
                <c:pt idx="2211">
                  <c:v>574</c:v>
                </c:pt>
                <c:pt idx="2212">
                  <c:v>573</c:v>
                </c:pt>
                <c:pt idx="2213">
                  <c:v>571</c:v>
                </c:pt>
                <c:pt idx="2214">
                  <c:v>576</c:v>
                </c:pt>
                <c:pt idx="2215">
                  <c:v>582</c:v>
                </c:pt>
                <c:pt idx="2216">
                  <c:v>589</c:v>
                </c:pt>
                <c:pt idx="2217">
                  <c:v>601</c:v>
                </c:pt>
                <c:pt idx="2218">
                  <c:v>613</c:v>
                </c:pt>
                <c:pt idx="2219">
                  <c:v>629</c:v>
                </c:pt>
                <c:pt idx="2220">
                  <c:v>637</c:v>
                </c:pt>
                <c:pt idx="2221">
                  <c:v>639</c:v>
                </c:pt>
                <c:pt idx="2222">
                  <c:v>644</c:v>
                </c:pt>
                <c:pt idx="2223">
                  <c:v>651</c:v>
                </c:pt>
                <c:pt idx="2224">
                  <c:v>654</c:v>
                </c:pt>
                <c:pt idx="2225">
                  <c:v>653</c:v>
                </c:pt>
                <c:pt idx="2226">
                  <c:v>658</c:v>
                </c:pt>
                <c:pt idx="2227">
                  <c:v>664</c:v>
                </c:pt>
                <c:pt idx="2228">
                  <c:v>669</c:v>
                </c:pt>
                <c:pt idx="2229">
                  <c:v>673</c:v>
                </c:pt>
                <c:pt idx="2230">
                  <c:v>683</c:v>
                </c:pt>
                <c:pt idx="2231">
                  <c:v>694</c:v>
                </c:pt>
                <c:pt idx="2232">
                  <c:v>695</c:v>
                </c:pt>
                <c:pt idx="2233">
                  <c:v>694</c:v>
                </c:pt>
                <c:pt idx="2234">
                  <c:v>695</c:v>
                </c:pt>
                <c:pt idx="2235">
                  <c:v>698</c:v>
                </c:pt>
                <c:pt idx="2236">
                  <c:v>700</c:v>
                </c:pt>
                <c:pt idx="2237">
                  <c:v>701</c:v>
                </c:pt>
                <c:pt idx="2238">
                  <c:v>702</c:v>
                </c:pt>
                <c:pt idx="2239">
                  <c:v>697</c:v>
                </c:pt>
                <c:pt idx="2240">
                  <c:v>695</c:v>
                </c:pt>
                <c:pt idx="2241">
                  <c:v>691</c:v>
                </c:pt>
                <c:pt idx="2242">
                  <c:v>684</c:v>
                </c:pt>
                <c:pt idx="2243">
                  <c:v>680</c:v>
                </c:pt>
                <c:pt idx="2244">
                  <c:v>680</c:v>
                </c:pt>
                <c:pt idx="2245">
                  <c:v>675</c:v>
                </c:pt>
                <c:pt idx="2246">
                  <c:v>674</c:v>
                </c:pt>
                <c:pt idx="2247">
                  <c:v>674</c:v>
                </c:pt>
                <c:pt idx="2248">
                  <c:v>673</c:v>
                </c:pt>
                <c:pt idx="2249">
                  <c:v>671</c:v>
                </c:pt>
                <c:pt idx="2250">
                  <c:v>656</c:v>
                </c:pt>
                <c:pt idx="2251">
                  <c:v>640</c:v>
                </c:pt>
                <c:pt idx="2252">
                  <c:v>632</c:v>
                </c:pt>
                <c:pt idx="2253">
                  <c:v>630</c:v>
                </c:pt>
                <c:pt idx="2254">
                  <c:v>627</c:v>
                </c:pt>
                <c:pt idx="2255">
                  <c:v>629</c:v>
                </c:pt>
                <c:pt idx="2256">
                  <c:v>630</c:v>
                </c:pt>
                <c:pt idx="2257">
                  <c:v>632</c:v>
                </c:pt>
                <c:pt idx="2258">
                  <c:v>632</c:v>
                </c:pt>
                <c:pt idx="2259">
                  <c:v>638</c:v>
                </c:pt>
                <c:pt idx="2260">
                  <c:v>641</c:v>
                </c:pt>
                <c:pt idx="2261">
                  <c:v>644</c:v>
                </c:pt>
                <c:pt idx="2262">
                  <c:v>653</c:v>
                </c:pt>
                <c:pt idx="2263">
                  <c:v>653</c:v>
                </c:pt>
                <c:pt idx="2264">
                  <c:v>650</c:v>
                </c:pt>
                <c:pt idx="2265">
                  <c:v>667</c:v>
                </c:pt>
                <c:pt idx="2266">
                  <c:v>665</c:v>
                </c:pt>
                <c:pt idx="2267">
                  <c:v>661</c:v>
                </c:pt>
                <c:pt idx="2268">
                  <c:v>658</c:v>
                </c:pt>
                <c:pt idx="2269">
                  <c:v>651</c:v>
                </c:pt>
                <c:pt idx="2270">
                  <c:v>638</c:v>
                </c:pt>
                <c:pt idx="2271">
                  <c:v>632</c:v>
                </c:pt>
                <c:pt idx="2272">
                  <c:v>629</c:v>
                </c:pt>
                <c:pt idx="2273">
                  <c:v>626</c:v>
                </c:pt>
                <c:pt idx="2274">
                  <c:v>623</c:v>
                </c:pt>
                <c:pt idx="2275">
                  <c:v>610</c:v>
                </c:pt>
                <c:pt idx="2276">
                  <c:v>590</c:v>
                </c:pt>
                <c:pt idx="2277">
                  <c:v>582</c:v>
                </c:pt>
                <c:pt idx="2278">
                  <c:v>626</c:v>
                </c:pt>
                <c:pt idx="2279">
                  <c:v>625</c:v>
                </c:pt>
                <c:pt idx="2280">
                  <c:v>572</c:v>
                </c:pt>
                <c:pt idx="2281">
                  <c:v>562</c:v>
                </c:pt>
                <c:pt idx="2282">
                  <c:v>548</c:v>
                </c:pt>
                <c:pt idx="2283">
                  <c:v>542</c:v>
                </c:pt>
                <c:pt idx="2284">
                  <c:v>522</c:v>
                </c:pt>
                <c:pt idx="2285">
                  <c:v>516</c:v>
                </c:pt>
                <c:pt idx="2286">
                  <c:v>484</c:v>
                </c:pt>
                <c:pt idx="2287">
                  <c:v>476</c:v>
                </c:pt>
                <c:pt idx="2288">
                  <c:v>501</c:v>
                </c:pt>
                <c:pt idx="2289">
                  <c:v>492</c:v>
                </c:pt>
                <c:pt idx="2290">
                  <c:v>468</c:v>
                </c:pt>
                <c:pt idx="2291">
                  <c:v>457</c:v>
                </c:pt>
                <c:pt idx="2292">
                  <c:v>444</c:v>
                </c:pt>
                <c:pt idx="2293">
                  <c:v>433</c:v>
                </c:pt>
                <c:pt idx="2294">
                  <c:v>438</c:v>
                </c:pt>
                <c:pt idx="2295">
                  <c:v>468</c:v>
                </c:pt>
                <c:pt idx="2296">
                  <c:v>451</c:v>
                </c:pt>
                <c:pt idx="2297">
                  <c:v>426</c:v>
                </c:pt>
                <c:pt idx="2298">
                  <c:v>386</c:v>
                </c:pt>
                <c:pt idx="2299">
                  <c:v>335</c:v>
                </c:pt>
                <c:pt idx="2300">
                  <c:v>331</c:v>
                </c:pt>
                <c:pt idx="2301">
                  <c:v>318</c:v>
                </c:pt>
                <c:pt idx="2302">
                  <c:v>312</c:v>
                </c:pt>
                <c:pt idx="2303">
                  <c:v>309</c:v>
                </c:pt>
                <c:pt idx="2304">
                  <c:v>311</c:v>
                </c:pt>
                <c:pt idx="2305">
                  <c:v>310</c:v>
                </c:pt>
                <c:pt idx="2306">
                  <c:v>308</c:v>
                </c:pt>
                <c:pt idx="2307">
                  <c:v>308</c:v>
                </c:pt>
                <c:pt idx="2308">
                  <c:v>304</c:v>
                </c:pt>
                <c:pt idx="2309">
                  <c:v>304</c:v>
                </c:pt>
                <c:pt idx="2310">
                  <c:v>303</c:v>
                </c:pt>
                <c:pt idx="2311">
                  <c:v>304</c:v>
                </c:pt>
                <c:pt idx="2312">
                  <c:v>304</c:v>
                </c:pt>
                <c:pt idx="2313">
                  <c:v>303</c:v>
                </c:pt>
                <c:pt idx="2314">
                  <c:v>303</c:v>
                </c:pt>
                <c:pt idx="2315">
                  <c:v>301</c:v>
                </c:pt>
                <c:pt idx="2316">
                  <c:v>300</c:v>
                </c:pt>
                <c:pt idx="2317">
                  <c:v>300</c:v>
                </c:pt>
                <c:pt idx="2318">
                  <c:v>298</c:v>
                </c:pt>
                <c:pt idx="2319">
                  <c:v>297</c:v>
                </c:pt>
                <c:pt idx="2320">
                  <c:v>296</c:v>
                </c:pt>
                <c:pt idx="2321">
                  <c:v>295</c:v>
                </c:pt>
                <c:pt idx="2322">
                  <c:v>295</c:v>
                </c:pt>
                <c:pt idx="2323">
                  <c:v>294</c:v>
                </c:pt>
                <c:pt idx="2324">
                  <c:v>292</c:v>
                </c:pt>
                <c:pt idx="2325">
                  <c:v>293</c:v>
                </c:pt>
                <c:pt idx="2326">
                  <c:v>294</c:v>
                </c:pt>
                <c:pt idx="2327">
                  <c:v>292</c:v>
                </c:pt>
                <c:pt idx="2328">
                  <c:v>292</c:v>
                </c:pt>
                <c:pt idx="2329">
                  <c:v>292</c:v>
                </c:pt>
                <c:pt idx="2330">
                  <c:v>292</c:v>
                </c:pt>
                <c:pt idx="2331">
                  <c:v>293</c:v>
                </c:pt>
                <c:pt idx="2332">
                  <c:v>291</c:v>
                </c:pt>
                <c:pt idx="2333">
                  <c:v>290</c:v>
                </c:pt>
                <c:pt idx="2334">
                  <c:v>291</c:v>
                </c:pt>
                <c:pt idx="2335">
                  <c:v>288</c:v>
                </c:pt>
                <c:pt idx="2336">
                  <c:v>287</c:v>
                </c:pt>
                <c:pt idx="2337">
                  <c:v>286</c:v>
                </c:pt>
                <c:pt idx="2338">
                  <c:v>288</c:v>
                </c:pt>
                <c:pt idx="2339">
                  <c:v>287</c:v>
                </c:pt>
                <c:pt idx="2340">
                  <c:v>288</c:v>
                </c:pt>
                <c:pt idx="2341">
                  <c:v>287</c:v>
                </c:pt>
                <c:pt idx="2342">
                  <c:v>287</c:v>
                </c:pt>
                <c:pt idx="2343">
                  <c:v>284</c:v>
                </c:pt>
                <c:pt idx="2344">
                  <c:v>279</c:v>
                </c:pt>
                <c:pt idx="2345">
                  <c:v>279</c:v>
                </c:pt>
                <c:pt idx="2346">
                  <c:v>275</c:v>
                </c:pt>
                <c:pt idx="2347">
                  <c:v>275</c:v>
                </c:pt>
                <c:pt idx="2348">
                  <c:v>273</c:v>
                </c:pt>
                <c:pt idx="2349">
                  <c:v>271</c:v>
                </c:pt>
                <c:pt idx="2350">
                  <c:v>271</c:v>
                </c:pt>
                <c:pt idx="2351">
                  <c:v>271</c:v>
                </c:pt>
                <c:pt idx="2352">
                  <c:v>270</c:v>
                </c:pt>
                <c:pt idx="2353">
                  <c:v>269</c:v>
                </c:pt>
                <c:pt idx="2354">
                  <c:v>266</c:v>
                </c:pt>
                <c:pt idx="2355">
                  <c:v>260</c:v>
                </c:pt>
                <c:pt idx="2356">
                  <c:v>258</c:v>
                </c:pt>
                <c:pt idx="2357">
                  <c:v>251</c:v>
                </c:pt>
                <c:pt idx="2358">
                  <c:v>250</c:v>
                </c:pt>
                <c:pt idx="2359">
                  <c:v>246</c:v>
                </c:pt>
                <c:pt idx="2360">
                  <c:v>245</c:v>
                </c:pt>
                <c:pt idx="2361">
                  <c:v>241</c:v>
                </c:pt>
                <c:pt idx="2362">
                  <c:v>241</c:v>
                </c:pt>
                <c:pt idx="2363">
                  <c:v>240</c:v>
                </c:pt>
                <c:pt idx="2364">
                  <c:v>241</c:v>
                </c:pt>
                <c:pt idx="2365">
                  <c:v>242</c:v>
                </c:pt>
                <c:pt idx="2366">
                  <c:v>242</c:v>
                </c:pt>
                <c:pt idx="2367">
                  <c:v>243</c:v>
                </c:pt>
                <c:pt idx="2368">
                  <c:v>243</c:v>
                </c:pt>
                <c:pt idx="2369">
                  <c:v>242</c:v>
                </c:pt>
                <c:pt idx="2370">
                  <c:v>244</c:v>
                </c:pt>
                <c:pt idx="2371">
                  <c:v>245</c:v>
                </c:pt>
                <c:pt idx="2372">
                  <c:v>246</c:v>
                </c:pt>
                <c:pt idx="2373">
                  <c:v>244</c:v>
                </c:pt>
                <c:pt idx="2374">
                  <c:v>244</c:v>
                </c:pt>
                <c:pt idx="2375">
                  <c:v>242</c:v>
                </c:pt>
                <c:pt idx="2376">
                  <c:v>244</c:v>
                </c:pt>
                <c:pt idx="2377">
                  <c:v>244</c:v>
                </c:pt>
                <c:pt idx="2378">
                  <c:v>247</c:v>
                </c:pt>
                <c:pt idx="2379">
                  <c:v>249</c:v>
                </c:pt>
                <c:pt idx="2380">
                  <c:v>248</c:v>
                </c:pt>
                <c:pt idx="2381">
                  <c:v>248</c:v>
                </c:pt>
                <c:pt idx="2382">
                  <c:v>247</c:v>
                </c:pt>
                <c:pt idx="2383">
                  <c:v>247</c:v>
                </c:pt>
                <c:pt idx="2384">
                  <c:v>247</c:v>
                </c:pt>
                <c:pt idx="2385">
                  <c:v>247</c:v>
                </c:pt>
                <c:pt idx="2386">
                  <c:v>247</c:v>
                </c:pt>
                <c:pt idx="2387">
                  <c:v>249</c:v>
                </c:pt>
                <c:pt idx="2388">
                  <c:v>250</c:v>
                </c:pt>
                <c:pt idx="2389">
                  <c:v>251</c:v>
                </c:pt>
                <c:pt idx="2390">
                  <c:v>253</c:v>
                </c:pt>
                <c:pt idx="2391">
                  <c:v>254</c:v>
                </c:pt>
                <c:pt idx="2392">
                  <c:v>255</c:v>
                </c:pt>
                <c:pt idx="2393">
                  <c:v>254</c:v>
                </c:pt>
                <c:pt idx="2394">
                  <c:v>254</c:v>
                </c:pt>
                <c:pt idx="2395">
                  <c:v>255</c:v>
                </c:pt>
                <c:pt idx="2396">
                  <c:v>255</c:v>
                </c:pt>
                <c:pt idx="2397">
                  <c:v>259</c:v>
                </c:pt>
                <c:pt idx="2398">
                  <c:v>261</c:v>
                </c:pt>
                <c:pt idx="2399">
                  <c:v>266</c:v>
                </c:pt>
                <c:pt idx="2400">
                  <c:v>267</c:v>
                </c:pt>
                <c:pt idx="2401">
                  <c:v>268</c:v>
                </c:pt>
                <c:pt idx="2402">
                  <c:v>268</c:v>
                </c:pt>
                <c:pt idx="2403">
                  <c:v>271</c:v>
                </c:pt>
                <c:pt idx="2404">
                  <c:v>272</c:v>
                </c:pt>
                <c:pt idx="2405">
                  <c:v>275</c:v>
                </c:pt>
                <c:pt idx="2406">
                  <c:v>278</c:v>
                </c:pt>
                <c:pt idx="2407">
                  <c:v>282</c:v>
                </c:pt>
                <c:pt idx="2408">
                  <c:v>284</c:v>
                </c:pt>
                <c:pt idx="2409">
                  <c:v>285</c:v>
                </c:pt>
                <c:pt idx="2410">
                  <c:v>287</c:v>
                </c:pt>
                <c:pt idx="2411">
                  <c:v>288</c:v>
                </c:pt>
                <c:pt idx="2412">
                  <c:v>287</c:v>
                </c:pt>
                <c:pt idx="2413">
                  <c:v>286</c:v>
                </c:pt>
                <c:pt idx="2414">
                  <c:v>283</c:v>
                </c:pt>
                <c:pt idx="2415">
                  <c:v>284</c:v>
                </c:pt>
                <c:pt idx="2416">
                  <c:v>290</c:v>
                </c:pt>
                <c:pt idx="2417">
                  <c:v>294</c:v>
                </c:pt>
                <c:pt idx="2418">
                  <c:v>295</c:v>
                </c:pt>
                <c:pt idx="2419">
                  <c:v>299</c:v>
                </c:pt>
                <c:pt idx="2420">
                  <c:v>303</c:v>
                </c:pt>
                <c:pt idx="2421">
                  <c:v>301</c:v>
                </c:pt>
                <c:pt idx="2422">
                  <c:v>299</c:v>
                </c:pt>
                <c:pt idx="2423">
                  <c:v>299</c:v>
                </c:pt>
                <c:pt idx="2424">
                  <c:v>300</c:v>
                </c:pt>
                <c:pt idx="2425">
                  <c:v>303</c:v>
                </c:pt>
                <c:pt idx="2426">
                  <c:v>310</c:v>
                </c:pt>
                <c:pt idx="2427">
                  <c:v>306</c:v>
                </c:pt>
                <c:pt idx="2428">
                  <c:v>305</c:v>
                </c:pt>
                <c:pt idx="2429">
                  <c:v>303</c:v>
                </c:pt>
                <c:pt idx="2430">
                  <c:v>296</c:v>
                </c:pt>
                <c:pt idx="2431">
                  <c:v>291</c:v>
                </c:pt>
                <c:pt idx="2432">
                  <c:v>284</c:v>
                </c:pt>
                <c:pt idx="2433">
                  <c:v>281</c:v>
                </c:pt>
                <c:pt idx="2434">
                  <c:v>274</c:v>
                </c:pt>
                <c:pt idx="2435">
                  <c:v>267</c:v>
                </c:pt>
                <c:pt idx="2436">
                  <c:v>264</c:v>
                </c:pt>
                <c:pt idx="2437">
                  <c:v>255</c:v>
                </c:pt>
                <c:pt idx="2438">
                  <c:v>253</c:v>
                </c:pt>
                <c:pt idx="2439">
                  <c:v>246</c:v>
                </c:pt>
                <c:pt idx="2440">
                  <c:v>242</c:v>
                </c:pt>
                <c:pt idx="2441">
                  <c:v>237</c:v>
                </c:pt>
                <c:pt idx="2442">
                  <c:v>233</c:v>
                </c:pt>
                <c:pt idx="2443">
                  <c:v>233</c:v>
                </c:pt>
                <c:pt idx="2444">
                  <c:v>231</c:v>
                </c:pt>
                <c:pt idx="2445">
                  <c:v>231</c:v>
                </c:pt>
                <c:pt idx="2446">
                  <c:v>230</c:v>
                </c:pt>
                <c:pt idx="2447">
                  <c:v>229</c:v>
                </c:pt>
                <c:pt idx="2448">
                  <c:v>228</c:v>
                </c:pt>
                <c:pt idx="2449">
                  <c:v>228</c:v>
                </c:pt>
                <c:pt idx="2450">
                  <c:v>228</c:v>
                </c:pt>
                <c:pt idx="2451">
                  <c:v>228</c:v>
                </c:pt>
                <c:pt idx="2452">
                  <c:v>227</c:v>
                </c:pt>
                <c:pt idx="2453">
                  <c:v>226</c:v>
                </c:pt>
                <c:pt idx="2454">
                  <c:v>225</c:v>
                </c:pt>
                <c:pt idx="2455">
                  <c:v>223</c:v>
                </c:pt>
                <c:pt idx="2456">
                  <c:v>222</c:v>
                </c:pt>
                <c:pt idx="2457">
                  <c:v>220</c:v>
                </c:pt>
                <c:pt idx="2458">
                  <c:v>220</c:v>
                </c:pt>
                <c:pt idx="2459">
                  <c:v>220</c:v>
                </c:pt>
                <c:pt idx="2460">
                  <c:v>219</c:v>
                </c:pt>
                <c:pt idx="2461">
                  <c:v>219</c:v>
                </c:pt>
                <c:pt idx="2462">
                  <c:v>216</c:v>
                </c:pt>
                <c:pt idx="2463">
                  <c:v>216</c:v>
                </c:pt>
                <c:pt idx="2464">
                  <c:v>217</c:v>
                </c:pt>
                <c:pt idx="2465">
                  <c:v>218</c:v>
                </c:pt>
                <c:pt idx="2466">
                  <c:v>217</c:v>
                </c:pt>
                <c:pt idx="2467">
                  <c:v>220</c:v>
                </c:pt>
                <c:pt idx="2468">
                  <c:v>217</c:v>
                </c:pt>
                <c:pt idx="2469">
                  <c:v>210</c:v>
                </c:pt>
                <c:pt idx="2470">
                  <c:v>210</c:v>
                </c:pt>
                <c:pt idx="2471">
                  <c:v>208</c:v>
                </c:pt>
                <c:pt idx="2472">
                  <c:v>205</c:v>
                </c:pt>
                <c:pt idx="2473">
                  <c:v>203</c:v>
                </c:pt>
                <c:pt idx="2474">
                  <c:v>202</c:v>
                </c:pt>
                <c:pt idx="2475">
                  <c:v>203</c:v>
                </c:pt>
                <c:pt idx="2476">
                  <c:v>206</c:v>
                </c:pt>
                <c:pt idx="2477">
                  <c:v>209</c:v>
                </c:pt>
                <c:pt idx="2478">
                  <c:v>204</c:v>
                </c:pt>
                <c:pt idx="2479">
                  <c:v>203</c:v>
                </c:pt>
                <c:pt idx="2480">
                  <c:v>201</c:v>
                </c:pt>
                <c:pt idx="2481">
                  <c:v>198</c:v>
                </c:pt>
                <c:pt idx="2482">
                  <c:v>197</c:v>
                </c:pt>
                <c:pt idx="2483">
                  <c:v>196</c:v>
                </c:pt>
                <c:pt idx="2484">
                  <c:v>194</c:v>
                </c:pt>
                <c:pt idx="2485">
                  <c:v>194</c:v>
                </c:pt>
                <c:pt idx="2486">
                  <c:v>194</c:v>
                </c:pt>
                <c:pt idx="2487">
                  <c:v>194</c:v>
                </c:pt>
                <c:pt idx="2488">
                  <c:v>195</c:v>
                </c:pt>
                <c:pt idx="2489">
                  <c:v>195</c:v>
                </c:pt>
                <c:pt idx="2490">
                  <c:v>195</c:v>
                </c:pt>
                <c:pt idx="2491">
                  <c:v>194</c:v>
                </c:pt>
                <c:pt idx="2492">
                  <c:v>194</c:v>
                </c:pt>
                <c:pt idx="2493">
                  <c:v>194</c:v>
                </c:pt>
                <c:pt idx="2494">
                  <c:v>193</c:v>
                </c:pt>
                <c:pt idx="2495">
                  <c:v>193</c:v>
                </c:pt>
                <c:pt idx="2496">
                  <c:v>194</c:v>
                </c:pt>
                <c:pt idx="2497">
                  <c:v>193</c:v>
                </c:pt>
                <c:pt idx="2498">
                  <c:v>192</c:v>
                </c:pt>
                <c:pt idx="2499">
                  <c:v>192</c:v>
                </c:pt>
                <c:pt idx="2500">
                  <c:v>191</c:v>
                </c:pt>
                <c:pt idx="2501">
                  <c:v>188</c:v>
                </c:pt>
                <c:pt idx="2502">
                  <c:v>186</c:v>
                </c:pt>
                <c:pt idx="2503">
                  <c:v>184</c:v>
                </c:pt>
                <c:pt idx="2504">
                  <c:v>185</c:v>
                </c:pt>
                <c:pt idx="2505">
                  <c:v>181</c:v>
                </c:pt>
                <c:pt idx="2506">
                  <c:v>179</c:v>
                </c:pt>
                <c:pt idx="2507">
                  <c:v>177</c:v>
                </c:pt>
                <c:pt idx="2508">
                  <c:v>173</c:v>
                </c:pt>
                <c:pt idx="2509">
                  <c:v>175</c:v>
                </c:pt>
                <c:pt idx="2510">
                  <c:v>175</c:v>
                </c:pt>
                <c:pt idx="2511">
                  <c:v>169</c:v>
                </c:pt>
                <c:pt idx="2512">
                  <c:v>168</c:v>
                </c:pt>
                <c:pt idx="2513">
                  <c:v>163</c:v>
                </c:pt>
                <c:pt idx="2514">
                  <c:v>161</c:v>
                </c:pt>
                <c:pt idx="2515">
                  <c:v>158</c:v>
                </c:pt>
                <c:pt idx="2516">
                  <c:v>157</c:v>
                </c:pt>
                <c:pt idx="2517">
                  <c:v>155</c:v>
                </c:pt>
                <c:pt idx="2518">
                  <c:v>155</c:v>
                </c:pt>
                <c:pt idx="2519">
                  <c:v>152</c:v>
                </c:pt>
                <c:pt idx="2520">
                  <c:v>149</c:v>
                </c:pt>
                <c:pt idx="2521">
                  <c:v>144</c:v>
                </c:pt>
                <c:pt idx="2522">
                  <c:v>144</c:v>
                </c:pt>
                <c:pt idx="2523">
                  <c:v>140</c:v>
                </c:pt>
                <c:pt idx="2524">
                  <c:v>137</c:v>
                </c:pt>
                <c:pt idx="2525">
                  <c:v>132</c:v>
                </c:pt>
                <c:pt idx="2526">
                  <c:v>131</c:v>
                </c:pt>
                <c:pt idx="2527">
                  <c:v>131</c:v>
                </c:pt>
                <c:pt idx="2528">
                  <c:v>131</c:v>
                </c:pt>
                <c:pt idx="2529">
                  <c:v>131</c:v>
                </c:pt>
                <c:pt idx="2530">
                  <c:v>131</c:v>
                </c:pt>
                <c:pt idx="2531">
                  <c:v>129</c:v>
                </c:pt>
                <c:pt idx="2532">
                  <c:v>128</c:v>
                </c:pt>
                <c:pt idx="2533">
                  <c:v>128</c:v>
                </c:pt>
                <c:pt idx="2534">
                  <c:v>126</c:v>
                </c:pt>
                <c:pt idx="2535">
                  <c:v>125</c:v>
                </c:pt>
                <c:pt idx="2536">
                  <c:v>123</c:v>
                </c:pt>
                <c:pt idx="2537">
                  <c:v>122</c:v>
                </c:pt>
                <c:pt idx="2538">
                  <c:v>123</c:v>
                </c:pt>
                <c:pt idx="2539">
                  <c:v>124</c:v>
                </c:pt>
                <c:pt idx="2540">
                  <c:v>125</c:v>
                </c:pt>
                <c:pt idx="2541">
                  <c:v>126</c:v>
                </c:pt>
                <c:pt idx="2542">
                  <c:v>127</c:v>
                </c:pt>
                <c:pt idx="2543">
                  <c:v>127</c:v>
                </c:pt>
                <c:pt idx="2544">
                  <c:v>128</c:v>
                </c:pt>
                <c:pt idx="2545">
                  <c:v>129</c:v>
                </c:pt>
                <c:pt idx="2546">
                  <c:v>129</c:v>
                </c:pt>
                <c:pt idx="2547">
                  <c:v>130</c:v>
                </c:pt>
                <c:pt idx="2548">
                  <c:v>130</c:v>
                </c:pt>
                <c:pt idx="2549">
                  <c:v>130</c:v>
                </c:pt>
                <c:pt idx="2550">
                  <c:v>131</c:v>
                </c:pt>
                <c:pt idx="2551">
                  <c:v>131</c:v>
                </c:pt>
                <c:pt idx="2552">
                  <c:v>132</c:v>
                </c:pt>
                <c:pt idx="2553">
                  <c:v>131</c:v>
                </c:pt>
                <c:pt idx="2554">
                  <c:v>132</c:v>
                </c:pt>
                <c:pt idx="2555">
                  <c:v>133</c:v>
                </c:pt>
                <c:pt idx="2556">
                  <c:v>135</c:v>
                </c:pt>
                <c:pt idx="2557">
                  <c:v>137</c:v>
                </c:pt>
                <c:pt idx="2558">
                  <c:v>137</c:v>
                </c:pt>
                <c:pt idx="2559">
                  <c:v>137</c:v>
                </c:pt>
                <c:pt idx="2560">
                  <c:v>137</c:v>
                </c:pt>
                <c:pt idx="2561">
                  <c:v>137</c:v>
                </c:pt>
                <c:pt idx="2562">
                  <c:v>135</c:v>
                </c:pt>
                <c:pt idx="2563">
                  <c:v>134</c:v>
                </c:pt>
                <c:pt idx="2564">
                  <c:v>132</c:v>
                </c:pt>
                <c:pt idx="2565">
                  <c:v>128</c:v>
                </c:pt>
                <c:pt idx="2566">
                  <c:v>126</c:v>
                </c:pt>
                <c:pt idx="2567">
                  <c:v>124</c:v>
                </c:pt>
                <c:pt idx="2568">
                  <c:v>121</c:v>
                </c:pt>
                <c:pt idx="2569">
                  <c:v>121</c:v>
                </c:pt>
                <c:pt idx="2570">
                  <c:v>127</c:v>
                </c:pt>
                <c:pt idx="2571">
                  <c:v>127</c:v>
                </c:pt>
                <c:pt idx="2572">
                  <c:v>126</c:v>
                </c:pt>
                <c:pt idx="2573">
                  <c:v>123</c:v>
                </c:pt>
                <c:pt idx="2574">
                  <c:v>123</c:v>
                </c:pt>
                <c:pt idx="2575">
                  <c:v>125</c:v>
                </c:pt>
                <c:pt idx="2576">
                  <c:v>127</c:v>
                </c:pt>
                <c:pt idx="2577">
                  <c:v>127</c:v>
                </c:pt>
                <c:pt idx="2578">
                  <c:v>126</c:v>
                </c:pt>
                <c:pt idx="2579">
                  <c:v>124</c:v>
                </c:pt>
                <c:pt idx="2580">
                  <c:v>124</c:v>
                </c:pt>
                <c:pt idx="2581">
                  <c:v>114</c:v>
                </c:pt>
                <c:pt idx="2582">
                  <c:v>109</c:v>
                </c:pt>
                <c:pt idx="2583">
                  <c:v>106</c:v>
                </c:pt>
                <c:pt idx="2584">
                  <c:v>106</c:v>
                </c:pt>
                <c:pt idx="2585">
                  <c:v>104</c:v>
                </c:pt>
                <c:pt idx="2586">
                  <c:v>103</c:v>
                </c:pt>
                <c:pt idx="2587">
                  <c:v>105</c:v>
                </c:pt>
                <c:pt idx="2588">
                  <c:v>104</c:v>
                </c:pt>
                <c:pt idx="2589">
                  <c:v>101</c:v>
                </c:pt>
                <c:pt idx="2590">
                  <c:v>100</c:v>
                </c:pt>
                <c:pt idx="2591">
                  <c:v>99</c:v>
                </c:pt>
                <c:pt idx="2592">
                  <c:v>98</c:v>
                </c:pt>
                <c:pt idx="2593">
                  <c:v>97</c:v>
                </c:pt>
                <c:pt idx="2594">
                  <c:v>98</c:v>
                </c:pt>
                <c:pt idx="2595">
                  <c:v>95</c:v>
                </c:pt>
                <c:pt idx="2596">
                  <c:v>82</c:v>
                </c:pt>
                <c:pt idx="2597">
                  <c:v>80</c:v>
                </c:pt>
                <c:pt idx="2598">
                  <c:v>79</c:v>
                </c:pt>
                <c:pt idx="2599">
                  <c:v>78</c:v>
                </c:pt>
                <c:pt idx="2600">
                  <c:v>76</c:v>
                </c:pt>
                <c:pt idx="2601">
                  <c:v>75</c:v>
                </c:pt>
                <c:pt idx="2602">
                  <c:v>74</c:v>
                </c:pt>
                <c:pt idx="2603">
                  <c:v>74</c:v>
                </c:pt>
                <c:pt idx="2604">
                  <c:v>74</c:v>
                </c:pt>
                <c:pt idx="2605">
                  <c:v>73</c:v>
                </c:pt>
                <c:pt idx="2606">
                  <c:v>74</c:v>
                </c:pt>
                <c:pt idx="2607">
                  <c:v>73</c:v>
                </c:pt>
                <c:pt idx="2608">
                  <c:v>72</c:v>
                </c:pt>
                <c:pt idx="2609">
                  <c:v>72</c:v>
                </c:pt>
                <c:pt idx="2610">
                  <c:v>73</c:v>
                </c:pt>
                <c:pt idx="2611">
                  <c:v>72</c:v>
                </c:pt>
                <c:pt idx="2612">
                  <c:v>72</c:v>
                </c:pt>
                <c:pt idx="2613">
                  <c:v>72</c:v>
                </c:pt>
                <c:pt idx="2614">
                  <c:v>72</c:v>
                </c:pt>
                <c:pt idx="2615">
                  <c:v>70</c:v>
                </c:pt>
                <c:pt idx="2616">
                  <c:v>70</c:v>
                </c:pt>
                <c:pt idx="2617">
                  <c:v>69</c:v>
                </c:pt>
                <c:pt idx="2618">
                  <c:v>69</c:v>
                </c:pt>
                <c:pt idx="2619">
                  <c:v>69</c:v>
                </c:pt>
                <c:pt idx="2620">
                  <c:v>69</c:v>
                </c:pt>
                <c:pt idx="2621">
                  <c:v>68</c:v>
                </c:pt>
                <c:pt idx="2622">
                  <c:v>68</c:v>
                </c:pt>
                <c:pt idx="2623">
                  <c:v>68</c:v>
                </c:pt>
                <c:pt idx="2624">
                  <c:v>68</c:v>
                </c:pt>
                <c:pt idx="2625">
                  <c:v>68</c:v>
                </c:pt>
              </c:numCache>
            </c:numRef>
          </c:val>
          <c:smooth val="0"/>
          <c:extLst xmlns:c16r2="http://schemas.microsoft.com/office/drawing/2015/06/chart">
            <c:ext xmlns:c16="http://schemas.microsoft.com/office/drawing/2014/chart" uri="{C3380CC4-5D6E-409C-BE32-E72D297353CC}">
              <c16:uniqueId val="{00000000-04AA-4B53-B925-1F93D728A0C5}"/>
            </c:ext>
          </c:extLst>
        </c:ser>
        <c:dLbls>
          <c:showLegendKey val="0"/>
          <c:showVal val="0"/>
          <c:showCatName val="0"/>
          <c:showSerName val="0"/>
          <c:showPercent val="0"/>
          <c:showBubbleSize val="0"/>
        </c:dLbls>
        <c:marker val="1"/>
        <c:smooth val="0"/>
        <c:axId val="200813952"/>
        <c:axId val="200828032"/>
      </c:lineChart>
      <c:dateAx>
        <c:axId val="200813952"/>
        <c:scaling>
          <c:orientation val="minMax"/>
        </c:scaling>
        <c:delete val="0"/>
        <c:axPos val="b"/>
        <c:numFmt formatCode="m/yy" sourceLinked="0"/>
        <c:majorTickMark val="out"/>
        <c:minorTickMark val="none"/>
        <c:tickLblPos val="nextTo"/>
        <c:crossAx val="200828032"/>
        <c:crosses val="autoZero"/>
        <c:auto val="1"/>
        <c:lblOffset val="100"/>
        <c:baseTimeUnit val="days"/>
      </c:dateAx>
      <c:valAx>
        <c:axId val="200828032"/>
        <c:scaling>
          <c:orientation val="minMax"/>
        </c:scaling>
        <c:delete val="0"/>
        <c:axPos val="l"/>
        <c:majorGridlines>
          <c:spPr>
            <a:ln>
              <a:solidFill>
                <a:sysClr val="window" lastClr="FFFFFF">
                  <a:lumMod val="75000"/>
                </a:sysClr>
              </a:solidFill>
            </a:ln>
          </c:spPr>
        </c:majorGridlines>
        <c:numFmt formatCode="General" sourceLinked="1"/>
        <c:majorTickMark val="out"/>
        <c:minorTickMark val="none"/>
        <c:tickLblPos val="nextTo"/>
        <c:spPr>
          <a:ln>
            <a:noFill/>
          </a:ln>
        </c:spPr>
        <c:crossAx val="200813952"/>
        <c:crosses val="autoZero"/>
        <c:crossBetween val="between"/>
      </c:valAx>
    </c:plotArea>
    <c:legend>
      <c:legendPos val="r"/>
      <c:layout>
        <c:manualLayout>
          <c:xMode val="edge"/>
          <c:yMode val="edge"/>
          <c:x val="8.3322025224191354E-2"/>
          <c:y val="8.2276317855898787E-3"/>
          <c:w val="0.86615585812190143"/>
          <c:h val="0.10842864173228346"/>
        </c:manualLayout>
      </c:layout>
      <c:overlay val="0"/>
    </c:legend>
    <c:plotVisOnly val="1"/>
    <c:dispBlanksAs val="gap"/>
    <c:showDLblsOverMax val="0"/>
  </c:chart>
  <c:txPr>
    <a:bodyPr/>
    <a:lstStyle/>
    <a:p>
      <a:pPr>
        <a:defRPr sz="1000">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923665791776027E-2"/>
          <c:y val="6.0025976134426492E-2"/>
          <c:w val="0.90004480043442847"/>
          <c:h val="0.80121113726763538"/>
        </c:manualLayout>
      </c:layout>
      <c:barChart>
        <c:barDir val="col"/>
        <c:grouping val="clustered"/>
        <c:varyColors val="0"/>
        <c:ser>
          <c:idx val="0"/>
          <c:order val="0"/>
          <c:tx>
            <c:strRef>
              <c:f>Sheet1!$B$1</c:f>
              <c:strCache>
                <c:ptCount val="1"/>
                <c:pt idx="0">
                  <c:v>Cash Mgmt</c:v>
                </c:pt>
              </c:strCache>
            </c:strRef>
          </c:tx>
          <c:invertIfNegative val="0"/>
          <c:cat>
            <c:strRef>
              <c:f>Sheet1!$A$2:$A$6</c:f>
              <c:strCache>
                <c:ptCount val="5"/>
                <c:pt idx="0">
                  <c:v>0-1</c:v>
                </c:pt>
                <c:pt idx="1">
                  <c:v>1-2</c:v>
                </c:pt>
                <c:pt idx="2">
                  <c:v>2-3</c:v>
                </c:pt>
                <c:pt idx="3">
                  <c:v>3-4</c:v>
                </c:pt>
                <c:pt idx="4">
                  <c:v>4+</c:v>
                </c:pt>
              </c:strCache>
            </c:strRef>
          </c:cat>
          <c:val>
            <c:numRef>
              <c:f>Sheet1!$B$2:$B$6</c:f>
              <c:numCache>
                <c:formatCode>0.00%</c:formatCode>
                <c:ptCount val="5"/>
                <c:pt idx="0">
                  <c:v>0.89429999999999998</c:v>
                </c:pt>
                <c:pt idx="1">
                  <c:v>0.10389999999999999</c:v>
                </c:pt>
                <c:pt idx="2">
                  <c:v>1.9E-3</c:v>
                </c:pt>
                <c:pt idx="3">
                  <c:v>0</c:v>
                </c:pt>
                <c:pt idx="4">
                  <c:v>0</c:v>
                </c:pt>
              </c:numCache>
            </c:numRef>
          </c:val>
          <c:extLst xmlns:c16r2="http://schemas.microsoft.com/office/drawing/2015/06/chart">
            <c:ext xmlns:c16="http://schemas.microsoft.com/office/drawing/2014/chart" uri="{C3380CC4-5D6E-409C-BE32-E72D297353CC}">
              <c16:uniqueId val="{00000000-70E7-497A-811D-C20FF51ABBA6}"/>
            </c:ext>
          </c:extLst>
        </c:ser>
        <c:ser>
          <c:idx val="1"/>
          <c:order val="1"/>
          <c:tx>
            <c:strRef>
              <c:f>Sheet1!$C$1</c:f>
              <c:strCache>
                <c:ptCount val="1"/>
                <c:pt idx="0">
                  <c:v>Enhanced Cash</c:v>
                </c:pt>
              </c:strCache>
            </c:strRef>
          </c:tx>
          <c:invertIfNegative val="0"/>
          <c:cat>
            <c:strRef>
              <c:f>Sheet1!$A$2:$A$6</c:f>
              <c:strCache>
                <c:ptCount val="5"/>
                <c:pt idx="0">
                  <c:v>0-1</c:v>
                </c:pt>
                <c:pt idx="1">
                  <c:v>1-2</c:v>
                </c:pt>
                <c:pt idx="2">
                  <c:v>2-3</c:v>
                </c:pt>
                <c:pt idx="3">
                  <c:v>3-4</c:v>
                </c:pt>
                <c:pt idx="4">
                  <c:v>4+</c:v>
                </c:pt>
              </c:strCache>
            </c:strRef>
          </c:cat>
          <c:val>
            <c:numRef>
              <c:f>Sheet1!$C$2:$C$6</c:f>
              <c:numCache>
                <c:formatCode>0.00%</c:formatCode>
                <c:ptCount val="5"/>
                <c:pt idx="0">
                  <c:v>0.69220000000000004</c:v>
                </c:pt>
                <c:pt idx="1">
                  <c:v>0.24399999999999999</c:v>
                </c:pt>
                <c:pt idx="2">
                  <c:v>6.3799999999999996E-2</c:v>
                </c:pt>
                <c:pt idx="3">
                  <c:v>0</c:v>
                </c:pt>
                <c:pt idx="4">
                  <c:v>0</c:v>
                </c:pt>
              </c:numCache>
            </c:numRef>
          </c:val>
          <c:extLst xmlns:c16r2="http://schemas.microsoft.com/office/drawing/2015/06/chart">
            <c:ext xmlns:c16="http://schemas.microsoft.com/office/drawing/2014/chart" uri="{C3380CC4-5D6E-409C-BE32-E72D297353CC}">
              <c16:uniqueId val="{00000001-70E7-497A-811D-C20FF51ABBA6}"/>
            </c:ext>
          </c:extLst>
        </c:ser>
        <c:ser>
          <c:idx val="2"/>
          <c:order val="2"/>
          <c:tx>
            <c:strRef>
              <c:f>Sheet1!$D$1</c:f>
              <c:strCache>
                <c:ptCount val="1"/>
                <c:pt idx="0">
                  <c:v>Low Dur 1-3</c:v>
                </c:pt>
              </c:strCache>
            </c:strRef>
          </c:tx>
          <c:invertIfNegative val="0"/>
          <c:cat>
            <c:strRef>
              <c:f>Sheet1!$A$2:$A$6</c:f>
              <c:strCache>
                <c:ptCount val="5"/>
                <c:pt idx="0">
                  <c:v>0-1</c:v>
                </c:pt>
                <c:pt idx="1">
                  <c:v>1-2</c:v>
                </c:pt>
                <c:pt idx="2">
                  <c:v>2-3</c:v>
                </c:pt>
                <c:pt idx="3">
                  <c:v>3-4</c:v>
                </c:pt>
                <c:pt idx="4">
                  <c:v>4+</c:v>
                </c:pt>
              </c:strCache>
            </c:strRef>
          </c:cat>
          <c:val>
            <c:numRef>
              <c:f>Sheet1!$D$2:$D$6</c:f>
              <c:numCache>
                <c:formatCode>0.00%</c:formatCode>
                <c:ptCount val="5"/>
                <c:pt idx="0">
                  <c:v>0.28860000000000002</c:v>
                </c:pt>
                <c:pt idx="1">
                  <c:v>0.40179999999999999</c:v>
                </c:pt>
                <c:pt idx="2">
                  <c:v>0.28870000000000001</c:v>
                </c:pt>
                <c:pt idx="3">
                  <c:v>1.5299999999999999E-2</c:v>
                </c:pt>
                <c:pt idx="4">
                  <c:v>5.7000000000000002E-3</c:v>
                </c:pt>
              </c:numCache>
            </c:numRef>
          </c:val>
          <c:extLst xmlns:c16r2="http://schemas.microsoft.com/office/drawing/2015/06/chart">
            <c:ext xmlns:c16="http://schemas.microsoft.com/office/drawing/2014/chart" uri="{C3380CC4-5D6E-409C-BE32-E72D297353CC}">
              <c16:uniqueId val="{00000002-70E7-497A-811D-C20FF51ABBA6}"/>
            </c:ext>
          </c:extLst>
        </c:ser>
        <c:ser>
          <c:idx val="3"/>
          <c:order val="3"/>
          <c:tx>
            <c:strRef>
              <c:f>Sheet1!$E$1</c:f>
              <c:strCache>
                <c:ptCount val="1"/>
                <c:pt idx="0">
                  <c:v>Low Dur 1-5</c:v>
                </c:pt>
              </c:strCache>
            </c:strRef>
          </c:tx>
          <c:invertIfNegative val="0"/>
          <c:cat>
            <c:strRef>
              <c:f>Sheet1!$A$2:$A$6</c:f>
              <c:strCache>
                <c:ptCount val="5"/>
                <c:pt idx="0">
                  <c:v>0-1</c:v>
                </c:pt>
                <c:pt idx="1">
                  <c:v>1-2</c:v>
                </c:pt>
                <c:pt idx="2">
                  <c:v>2-3</c:v>
                </c:pt>
                <c:pt idx="3">
                  <c:v>3-4</c:v>
                </c:pt>
                <c:pt idx="4">
                  <c:v>4+</c:v>
                </c:pt>
              </c:strCache>
            </c:strRef>
          </c:cat>
          <c:val>
            <c:numRef>
              <c:f>Sheet1!$E$2:$E$6</c:f>
              <c:numCache>
                <c:formatCode>0.00%</c:formatCode>
                <c:ptCount val="5"/>
                <c:pt idx="0">
                  <c:v>0.2112</c:v>
                </c:pt>
                <c:pt idx="1">
                  <c:v>0.18309999999999998</c:v>
                </c:pt>
                <c:pt idx="2">
                  <c:v>0.32550000000000001</c:v>
                </c:pt>
                <c:pt idx="3">
                  <c:v>0.12970000000000001</c:v>
                </c:pt>
                <c:pt idx="4">
                  <c:v>0.15050000000000002</c:v>
                </c:pt>
              </c:numCache>
            </c:numRef>
          </c:val>
          <c:extLst xmlns:c16r2="http://schemas.microsoft.com/office/drawing/2015/06/chart">
            <c:ext xmlns:c16="http://schemas.microsoft.com/office/drawing/2014/chart" uri="{C3380CC4-5D6E-409C-BE32-E72D297353CC}">
              <c16:uniqueId val="{00000003-70E7-497A-811D-C20FF51ABBA6}"/>
            </c:ext>
          </c:extLst>
        </c:ser>
        <c:dLbls>
          <c:showLegendKey val="0"/>
          <c:showVal val="0"/>
          <c:showCatName val="0"/>
          <c:showSerName val="0"/>
          <c:showPercent val="0"/>
          <c:showBubbleSize val="0"/>
        </c:dLbls>
        <c:gapWidth val="150"/>
        <c:axId val="211068416"/>
        <c:axId val="211069952"/>
      </c:barChart>
      <c:catAx>
        <c:axId val="211068416"/>
        <c:scaling>
          <c:orientation val="minMax"/>
        </c:scaling>
        <c:delete val="0"/>
        <c:axPos val="b"/>
        <c:numFmt formatCode="General" sourceLinked="0"/>
        <c:majorTickMark val="out"/>
        <c:minorTickMark val="none"/>
        <c:tickLblPos val="nextTo"/>
        <c:crossAx val="211069952"/>
        <c:crosses val="autoZero"/>
        <c:auto val="1"/>
        <c:lblAlgn val="ctr"/>
        <c:lblOffset val="100"/>
        <c:noMultiLvlLbl val="0"/>
      </c:catAx>
      <c:valAx>
        <c:axId val="211069952"/>
        <c:scaling>
          <c:orientation val="minMax"/>
        </c:scaling>
        <c:delete val="0"/>
        <c:axPos val="l"/>
        <c:majorGridlines>
          <c:spPr>
            <a:ln>
              <a:solidFill>
                <a:schemeClr val="bg1">
                  <a:lumMod val="75000"/>
                </a:schemeClr>
              </a:solidFill>
            </a:ln>
          </c:spPr>
        </c:majorGridlines>
        <c:numFmt formatCode="0%" sourceLinked="0"/>
        <c:majorTickMark val="out"/>
        <c:minorTickMark val="none"/>
        <c:tickLblPos val="nextTo"/>
        <c:spPr>
          <a:ln>
            <a:noFill/>
          </a:ln>
        </c:spPr>
        <c:crossAx val="211068416"/>
        <c:crosses val="autoZero"/>
        <c:crossBetween val="between"/>
      </c:valAx>
    </c:plotArea>
    <c:legend>
      <c:legendPos val="r"/>
      <c:layout>
        <c:manualLayout>
          <c:xMode val="edge"/>
          <c:yMode val="edge"/>
          <c:x val="8.5272196578875914E-2"/>
          <c:y val="7.0500288073746878E-2"/>
          <c:w val="0.90616481129513993"/>
          <c:h val="0.15787807451903565"/>
        </c:manualLayout>
      </c:layout>
      <c:overlay val="0"/>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2"/>
          <c:order val="0"/>
          <c:tx>
            <c:strRef>
              <c:f>Sliders!$B$1</c:f>
              <c:strCache>
                <c:ptCount val="1"/>
                <c:pt idx="0">
                  <c:v>GDP</c:v>
                </c:pt>
              </c:strCache>
            </c:strRef>
          </c:tx>
          <c:spPr>
            <a:ln w="38100">
              <a:noFill/>
            </a:ln>
          </c:spPr>
          <c:marker>
            <c:symbol val="square"/>
            <c:size val="10"/>
            <c:spPr>
              <a:blipFill>
                <a:blip xmlns:r="http://schemas.openxmlformats.org/officeDocument/2006/relationships" r:embed="rId2"/>
                <a:stretch>
                  <a:fillRect/>
                </a:stretch>
              </a:blipFill>
              <a:ln w="38100">
                <a:solidFill>
                  <a:schemeClr val="tx2"/>
                </a:solidFill>
              </a:ln>
            </c:spPr>
          </c:marker>
          <c:dPt>
            <c:idx val="0"/>
            <c:marker>
              <c:symbol val="x"/>
              <c:size val="10"/>
              <c:spPr>
                <a:blipFill>
                  <a:blip xmlns:r="http://schemas.openxmlformats.org/officeDocument/2006/relationships" r:embed="rId2"/>
                  <a:stretch>
                    <a:fillRect/>
                  </a:stretch>
                </a:blipFill>
                <a:ln w="57150">
                  <a:solidFill>
                    <a:schemeClr val="accent6">
                      <a:lumMod val="75000"/>
                    </a:schemeClr>
                  </a:solidFill>
                </a:ln>
              </c:spPr>
            </c:marker>
            <c:bubble3D val="0"/>
            <c:spPr>
              <a:ln w="57150">
                <a:noFill/>
              </a:ln>
            </c:spPr>
            <c:extLst xmlns:c16r2="http://schemas.microsoft.com/office/drawing/2015/06/chart">
              <c:ext xmlns:c16="http://schemas.microsoft.com/office/drawing/2014/chart" uri="{C3380CC4-5D6E-409C-BE32-E72D297353CC}">
                <c16:uniqueId val="{00000001-4C14-4276-8AB0-A09DF07A70BB}"/>
              </c:ext>
            </c:extLst>
          </c:dPt>
          <c:dPt>
            <c:idx val="1"/>
            <c:marker>
              <c:symbol val="circle"/>
              <c:size val="12"/>
              <c:spPr>
                <a:noFill/>
                <a:ln w="38100">
                  <a:solidFill>
                    <a:srgbClr val="FF0000"/>
                  </a:solidFill>
                </a:ln>
              </c:spPr>
            </c:marker>
            <c:bubble3D val="0"/>
            <c:extLst xmlns:c16r2="http://schemas.microsoft.com/office/drawing/2015/06/chart">
              <c:ext xmlns:c16="http://schemas.microsoft.com/office/drawing/2014/chart" uri="{C3380CC4-5D6E-409C-BE32-E72D297353CC}">
                <c16:uniqueId val="{00000002-4C14-4276-8AB0-A09DF07A70BB}"/>
              </c:ext>
            </c:extLst>
          </c:dPt>
          <c:dPt>
            <c:idx val="2"/>
            <c:marker>
              <c:spPr>
                <a:noFill/>
                <a:ln w="38100">
                  <a:solidFill>
                    <a:srgbClr val="00B050"/>
                  </a:solidFill>
                </a:ln>
              </c:spPr>
            </c:marker>
            <c:bubble3D val="0"/>
            <c:extLst xmlns:c16r2="http://schemas.microsoft.com/office/drawing/2015/06/chart">
              <c:ext xmlns:c16="http://schemas.microsoft.com/office/drawing/2014/chart" uri="{C3380CC4-5D6E-409C-BE32-E72D297353CC}">
                <c16:uniqueId val="{00000003-4C14-4276-8AB0-A09DF07A70BB}"/>
              </c:ext>
            </c:extLst>
          </c:dPt>
          <c:dPt>
            <c:idx val="3"/>
            <c:marker>
              <c:symbol val="picture"/>
              <c:spPr>
                <a:blipFill dpi="0" rotWithShape="1">
                  <a:blip xmlns:r="http://schemas.openxmlformats.org/officeDocument/2006/relationships" r:embed="rId2">
                    <a:alphaModFix amt="67000"/>
                  </a:blip>
                  <a:srcRect/>
                  <a:stretch>
                    <a:fillRect/>
                  </a:stretch>
                </a:blipFill>
                <a:ln w="38100">
                  <a:noFill/>
                </a:ln>
              </c:spPr>
            </c:marker>
            <c:bubble3D val="0"/>
            <c:extLst xmlns:c16r2="http://schemas.microsoft.com/office/drawing/2015/06/chart">
              <c:ext xmlns:c16="http://schemas.microsoft.com/office/drawing/2014/chart" uri="{C3380CC4-5D6E-409C-BE32-E72D297353CC}">
                <c16:uniqueId val="{00000004-4C14-4276-8AB0-A09DF07A70BB}"/>
              </c:ext>
            </c:extLst>
          </c:dPt>
          <c:dPt>
            <c:idx val="4"/>
            <c:marker>
              <c:symbol val="triangle"/>
              <c:size val="12"/>
              <c:spPr>
                <a:noFill/>
                <a:ln w="38100">
                  <a:solidFill>
                    <a:sysClr val="windowText" lastClr="000000"/>
                  </a:solidFill>
                </a:ln>
              </c:spPr>
            </c:marker>
            <c:bubble3D val="0"/>
            <c:extLst xmlns:c16r2="http://schemas.microsoft.com/office/drawing/2015/06/chart">
              <c:ext xmlns:c16="http://schemas.microsoft.com/office/drawing/2014/chart" uri="{C3380CC4-5D6E-409C-BE32-E72D297353CC}">
                <c16:uniqueId val="{00000006-4C14-4276-8AB0-A09DF07A70BB}"/>
              </c:ext>
            </c:extLst>
          </c:dPt>
          <c:xVal>
            <c:numRef>
              <c:f>Sliders!$B$2:$B$6</c:f>
              <c:numCache>
                <c:formatCode>0.00</c:formatCode>
                <c:ptCount val="5"/>
                <c:pt idx="0">
                  <c:v>2.2962500000000001</c:v>
                </c:pt>
                <c:pt idx="1">
                  <c:v>2</c:v>
                </c:pt>
                <c:pt idx="2">
                  <c:v>2.35</c:v>
                </c:pt>
                <c:pt idx="3">
                  <c:v>2</c:v>
                </c:pt>
                <c:pt idx="4">
                  <c:v>2.2000000000000002</c:v>
                </c:pt>
              </c:numCache>
            </c:numRef>
          </c:xVal>
          <c:yVal>
            <c:numRef>
              <c:f>Sliders!$B$8:$F$8</c:f>
              <c:numCache>
                <c:formatCode>General</c:formatCode>
                <c:ptCount val="5"/>
                <c:pt idx="0">
                  <c:v>0</c:v>
                </c:pt>
                <c:pt idx="1">
                  <c:v>0</c:v>
                </c:pt>
                <c:pt idx="2">
                  <c:v>0</c:v>
                </c:pt>
                <c:pt idx="3">
                  <c:v>0</c:v>
                </c:pt>
                <c:pt idx="4">
                  <c:v>0</c:v>
                </c:pt>
              </c:numCache>
            </c:numRef>
          </c:yVal>
          <c:smooth val="0"/>
          <c:extLst xmlns:c16r2="http://schemas.microsoft.com/office/drawing/2015/06/chart">
            <c:ext xmlns:c16="http://schemas.microsoft.com/office/drawing/2014/chart" uri="{C3380CC4-5D6E-409C-BE32-E72D297353CC}">
              <c16:uniqueId val="{00000007-4C14-4276-8AB0-A09DF07A70BB}"/>
            </c:ext>
          </c:extLst>
        </c:ser>
        <c:dLbls>
          <c:showLegendKey val="0"/>
          <c:showVal val="0"/>
          <c:showCatName val="0"/>
          <c:showSerName val="0"/>
          <c:showPercent val="0"/>
          <c:showBubbleSize val="0"/>
        </c:dLbls>
        <c:axId val="132728704"/>
        <c:axId val="132730880"/>
      </c:scatterChart>
      <c:valAx>
        <c:axId val="132728704"/>
        <c:scaling>
          <c:orientation val="minMax"/>
          <c:max val="2.5"/>
          <c:min val="1.5"/>
        </c:scaling>
        <c:delete val="0"/>
        <c:axPos val="b"/>
        <c:numFmt formatCode="0.0%" sourceLinked="0"/>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132730880"/>
        <c:crosses val="autoZero"/>
        <c:crossBetween val="midCat"/>
        <c:majorUnit val="0.1"/>
        <c:dispUnits>
          <c:builtInUnit val="hundreds"/>
        </c:dispUnits>
      </c:valAx>
      <c:valAx>
        <c:axId val="132730880"/>
        <c:scaling>
          <c:orientation val="minMax"/>
          <c:max val="1"/>
          <c:min val="-1"/>
        </c:scaling>
        <c:delete val="1"/>
        <c:axPos val="l"/>
        <c:numFmt formatCode="General" sourceLinked="1"/>
        <c:majorTickMark val="out"/>
        <c:minorTickMark val="none"/>
        <c:tickLblPos val="nextTo"/>
        <c:crossAx val="132728704"/>
        <c:crosses val="autoZero"/>
        <c:crossBetween val="midCat"/>
        <c:majorUnit val="1"/>
      </c:valAx>
      <c:spPr>
        <a:noFill/>
        <a:ln w="25400">
          <a:noFill/>
        </a:ln>
      </c:spPr>
    </c:plotArea>
    <c:plotVisOnly val="1"/>
    <c:dispBlanksAs val="gap"/>
    <c:showDLblsOverMax val="0"/>
  </c:chart>
  <c:spPr>
    <a:ln>
      <a:noFill/>
    </a:ln>
  </c:spPr>
  <c:txPr>
    <a:bodyPr/>
    <a:lstStyle/>
    <a:p>
      <a:pPr>
        <a:defRPr sz="1100">
          <a:latin typeface="Frutiger LT Std 47 Light Cn" panose="020B0406020204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1"/>
          <c:order val="0"/>
          <c:tx>
            <c:strRef>
              <c:f>Sliders!$E$1</c:f>
              <c:strCache>
                <c:ptCount val="1"/>
                <c:pt idx="0">
                  <c:v>Fed Funds</c:v>
                </c:pt>
              </c:strCache>
            </c:strRef>
          </c:tx>
          <c:spPr>
            <a:ln w="38100">
              <a:noFill/>
            </a:ln>
          </c:spPr>
          <c:marker>
            <c:symbol val="square"/>
            <c:size val="10"/>
            <c:spPr>
              <a:blipFill>
                <a:blip xmlns:r="http://schemas.openxmlformats.org/officeDocument/2006/relationships" r:embed="rId2"/>
                <a:stretch>
                  <a:fillRect/>
                </a:stretch>
              </a:blipFill>
              <a:ln w="38100">
                <a:solidFill>
                  <a:schemeClr val="tx2"/>
                </a:solidFill>
              </a:ln>
            </c:spPr>
          </c:marker>
          <c:dPt>
            <c:idx val="0"/>
            <c:marker>
              <c:symbol val="x"/>
              <c:size val="10"/>
              <c:spPr>
                <a:blipFill>
                  <a:blip xmlns:r="http://schemas.openxmlformats.org/officeDocument/2006/relationships" r:embed="rId2"/>
                  <a:stretch>
                    <a:fillRect/>
                  </a:stretch>
                </a:blipFill>
                <a:ln w="57150">
                  <a:solidFill>
                    <a:schemeClr val="accent6">
                      <a:lumMod val="75000"/>
                    </a:schemeClr>
                  </a:solidFill>
                </a:ln>
              </c:spPr>
            </c:marker>
            <c:bubble3D val="0"/>
            <c:spPr>
              <a:ln w="57150">
                <a:noFill/>
              </a:ln>
            </c:spPr>
            <c:extLst xmlns:c16r2="http://schemas.microsoft.com/office/drawing/2015/06/chart">
              <c:ext xmlns:c16="http://schemas.microsoft.com/office/drawing/2014/chart" uri="{C3380CC4-5D6E-409C-BE32-E72D297353CC}">
                <c16:uniqueId val="{00000001-5CB4-4106-AB54-E388A174D3B3}"/>
              </c:ext>
            </c:extLst>
          </c:dPt>
          <c:dPt>
            <c:idx val="1"/>
            <c:marker>
              <c:symbol val="circle"/>
              <c:size val="12"/>
              <c:spPr>
                <a:noFill/>
                <a:ln w="38100">
                  <a:solidFill>
                    <a:srgbClr val="FF0000"/>
                  </a:solidFill>
                </a:ln>
              </c:spPr>
            </c:marker>
            <c:bubble3D val="0"/>
            <c:extLst xmlns:c16r2="http://schemas.microsoft.com/office/drawing/2015/06/chart">
              <c:ext xmlns:c16="http://schemas.microsoft.com/office/drawing/2014/chart" uri="{C3380CC4-5D6E-409C-BE32-E72D297353CC}">
                <c16:uniqueId val="{00000002-5CB4-4106-AB54-E388A174D3B3}"/>
              </c:ext>
            </c:extLst>
          </c:dPt>
          <c:dPt>
            <c:idx val="2"/>
            <c:marker>
              <c:spPr>
                <a:noFill/>
                <a:ln w="38100">
                  <a:solidFill>
                    <a:srgbClr val="00B050"/>
                  </a:solidFill>
                </a:ln>
              </c:spPr>
            </c:marker>
            <c:bubble3D val="0"/>
            <c:extLst xmlns:c16r2="http://schemas.microsoft.com/office/drawing/2015/06/chart">
              <c:ext xmlns:c16="http://schemas.microsoft.com/office/drawing/2014/chart" uri="{C3380CC4-5D6E-409C-BE32-E72D297353CC}">
                <c16:uniqueId val="{00000003-5CB4-4106-AB54-E388A174D3B3}"/>
              </c:ext>
            </c:extLst>
          </c:dPt>
          <c:dPt>
            <c:idx val="3"/>
            <c:marker>
              <c:symbol val="picture"/>
              <c:spPr>
                <a:blipFill dpi="0" rotWithShape="1">
                  <a:blip xmlns:r="http://schemas.openxmlformats.org/officeDocument/2006/relationships" r:embed="rId2">
                    <a:alphaModFix amt="67000"/>
                  </a:blip>
                  <a:srcRect/>
                  <a:stretch>
                    <a:fillRect/>
                  </a:stretch>
                </a:blipFill>
                <a:ln w="38100">
                  <a:noFill/>
                </a:ln>
              </c:spPr>
            </c:marker>
            <c:bubble3D val="0"/>
            <c:extLst xmlns:c16r2="http://schemas.microsoft.com/office/drawing/2015/06/chart">
              <c:ext xmlns:c16="http://schemas.microsoft.com/office/drawing/2014/chart" uri="{C3380CC4-5D6E-409C-BE32-E72D297353CC}">
                <c16:uniqueId val="{00000004-5CB4-4106-AB54-E388A174D3B3}"/>
              </c:ext>
            </c:extLst>
          </c:dPt>
          <c:dPt>
            <c:idx val="4"/>
            <c:marker>
              <c:symbol val="triangle"/>
              <c:size val="12"/>
              <c:spPr>
                <a:noFill/>
                <a:ln w="38100">
                  <a:solidFill>
                    <a:sysClr val="windowText" lastClr="000000"/>
                  </a:solidFill>
                </a:ln>
              </c:spPr>
            </c:marker>
            <c:bubble3D val="0"/>
            <c:spPr>
              <a:ln w="38100">
                <a:solidFill>
                  <a:sysClr val="windowText" lastClr="000000"/>
                </a:solidFill>
              </a:ln>
            </c:spPr>
            <c:extLst xmlns:c16r2="http://schemas.microsoft.com/office/drawing/2015/06/chart">
              <c:ext xmlns:c16="http://schemas.microsoft.com/office/drawing/2014/chart" uri="{C3380CC4-5D6E-409C-BE32-E72D297353CC}">
                <c16:uniqueId val="{00000005-5CB4-4106-AB54-E388A174D3B3}"/>
              </c:ext>
            </c:extLst>
          </c:dPt>
          <c:xVal>
            <c:numRef>
              <c:f>Sliders!$E$2:$E$6</c:f>
              <c:numCache>
                <c:formatCode>0.00</c:formatCode>
                <c:ptCount val="5"/>
                <c:pt idx="0" formatCode="0.0">
                  <c:v>2.325927734375</c:v>
                </c:pt>
                <c:pt idx="1">
                  <c:v>0.75</c:v>
                </c:pt>
                <c:pt idx="2">
                  <c:v>1.5</c:v>
                </c:pt>
                <c:pt idx="3" formatCode="0.000">
                  <c:v>1.5</c:v>
                </c:pt>
                <c:pt idx="4" formatCode="0.000">
                  <c:v>1.5</c:v>
                </c:pt>
              </c:numCache>
            </c:numRef>
          </c:xVal>
          <c:yVal>
            <c:numRef>
              <c:f>Sliders!$B$8:$F$8</c:f>
              <c:numCache>
                <c:formatCode>General</c:formatCode>
                <c:ptCount val="5"/>
                <c:pt idx="0">
                  <c:v>0</c:v>
                </c:pt>
                <c:pt idx="1">
                  <c:v>0</c:v>
                </c:pt>
                <c:pt idx="2">
                  <c:v>0</c:v>
                </c:pt>
                <c:pt idx="3">
                  <c:v>0</c:v>
                </c:pt>
                <c:pt idx="4">
                  <c:v>0</c:v>
                </c:pt>
              </c:numCache>
            </c:numRef>
          </c:yVal>
          <c:smooth val="0"/>
          <c:extLst xmlns:c16r2="http://schemas.microsoft.com/office/drawing/2015/06/chart">
            <c:ext xmlns:c16="http://schemas.microsoft.com/office/drawing/2014/chart" uri="{C3380CC4-5D6E-409C-BE32-E72D297353CC}">
              <c16:uniqueId val="{00000006-5CB4-4106-AB54-E388A174D3B3}"/>
            </c:ext>
          </c:extLst>
        </c:ser>
        <c:dLbls>
          <c:showLegendKey val="0"/>
          <c:showVal val="0"/>
          <c:showCatName val="0"/>
          <c:showSerName val="0"/>
          <c:showPercent val="0"/>
          <c:showBubbleSize val="0"/>
        </c:dLbls>
        <c:axId val="132858240"/>
        <c:axId val="132860160"/>
      </c:scatterChart>
      <c:valAx>
        <c:axId val="132858240"/>
        <c:scaling>
          <c:orientation val="minMax"/>
          <c:max val="2.5"/>
          <c:min val="0.5"/>
        </c:scaling>
        <c:delete val="0"/>
        <c:axPos val="b"/>
        <c:numFmt formatCode="0.0%" sourceLinked="0"/>
        <c:majorTickMark val="out"/>
        <c:minorTickMark val="none"/>
        <c:tickLblPos val="nextTo"/>
        <c:txPr>
          <a:bodyPr/>
          <a:lstStyle/>
          <a:p>
            <a:pPr>
              <a:defRPr sz="1000">
                <a:latin typeface="Arial" panose="020B0604020202020204" pitchFamily="34" charset="0"/>
                <a:cs typeface="Arial" panose="020B0604020202020204" pitchFamily="34" charset="0"/>
              </a:defRPr>
            </a:pPr>
            <a:endParaRPr lang="en-US"/>
          </a:p>
        </c:txPr>
        <c:crossAx val="132860160"/>
        <c:crosses val="autoZero"/>
        <c:crossBetween val="midCat"/>
        <c:majorUnit val="0.2"/>
        <c:dispUnits>
          <c:builtInUnit val="hundreds"/>
        </c:dispUnits>
      </c:valAx>
      <c:valAx>
        <c:axId val="132860160"/>
        <c:scaling>
          <c:orientation val="minMax"/>
          <c:max val="1"/>
          <c:min val="-1"/>
        </c:scaling>
        <c:delete val="1"/>
        <c:axPos val="l"/>
        <c:numFmt formatCode="General" sourceLinked="1"/>
        <c:majorTickMark val="out"/>
        <c:minorTickMark val="none"/>
        <c:tickLblPos val="nextTo"/>
        <c:crossAx val="132858240"/>
        <c:crosses val="autoZero"/>
        <c:crossBetween val="midCat"/>
        <c:majorUnit val="1"/>
      </c:valAx>
      <c:spPr>
        <a:noFill/>
        <a:ln w="25400">
          <a:noFill/>
        </a:ln>
      </c:spPr>
    </c:plotArea>
    <c:plotVisOnly val="1"/>
    <c:dispBlanksAs val="gap"/>
    <c:showDLblsOverMax val="0"/>
  </c:chart>
  <c:spPr>
    <a:ln>
      <a:noFill/>
    </a:ln>
  </c:spPr>
  <c:txPr>
    <a:bodyPr/>
    <a:lstStyle/>
    <a:p>
      <a:pPr>
        <a:defRPr sz="1050">
          <a:latin typeface="Frutiger LT Std 47 Light Cn" panose="020B0406020204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2"/>
          <c:order val="0"/>
          <c:tx>
            <c:strRef>
              <c:f>Sliders!$C$1</c:f>
              <c:strCache>
                <c:ptCount val="1"/>
                <c:pt idx="0">
                  <c:v>UR</c:v>
                </c:pt>
              </c:strCache>
            </c:strRef>
          </c:tx>
          <c:spPr>
            <a:ln w="38100">
              <a:noFill/>
            </a:ln>
          </c:spPr>
          <c:marker>
            <c:symbol val="square"/>
            <c:size val="10"/>
            <c:spPr>
              <a:blipFill>
                <a:blip xmlns:r="http://schemas.openxmlformats.org/officeDocument/2006/relationships" r:embed="rId2"/>
                <a:stretch>
                  <a:fillRect/>
                </a:stretch>
              </a:blipFill>
              <a:ln w="38100">
                <a:solidFill>
                  <a:schemeClr val="tx2"/>
                </a:solidFill>
              </a:ln>
            </c:spPr>
          </c:marker>
          <c:dPt>
            <c:idx val="0"/>
            <c:marker>
              <c:symbol val="x"/>
              <c:size val="10"/>
              <c:spPr>
                <a:blipFill>
                  <a:blip xmlns:r="http://schemas.openxmlformats.org/officeDocument/2006/relationships" r:embed="rId2"/>
                  <a:stretch>
                    <a:fillRect/>
                  </a:stretch>
                </a:blipFill>
                <a:ln w="57150">
                  <a:solidFill>
                    <a:schemeClr val="accent6">
                      <a:lumMod val="75000"/>
                    </a:schemeClr>
                  </a:solidFill>
                </a:ln>
              </c:spPr>
            </c:marker>
            <c:bubble3D val="0"/>
            <c:spPr>
              <a:ln w="57150">
                <a:noFill/>
              </a:ln>
            </c:spPr>
            <c:extLst xmlns:c16r2="http://schemas.microsoft.com/office/drawing/2015/06/chart">
              <c:ext xmlns:c16="http://schemas.microsoft.com/office/drawing/2014/chart" uri="{C3380CC4-5D6E-409C-BE32-E72D297353CC}">
                <c16:uniqueId val="{00000001-53DC-41B7-80A1-2B1B6930887E}"/>
              </c:ext>
            </c:extLst>
          </c:dPt>
          <c:dPt>
            <c:idx val="1"/>
            <c:marker>
              <c:symbol val="circle"/>
              <c:size val="12"/>
              <c:spPr>
                <a:noFill/>
                <a:ln w="38100">
                  <a:solidFill>
                    <a:srgbClr val="FF0000"/>
                  </a:solidFill>
                </a:ln>
              </c:spPr>
            </c:marker>
            <c:bubble3D val="0"/>
            <c:extLst xmlns:c16r2="http://schemas.microsoft.com/office/drawing/2015/06/chart">
              <c:ext xmlns:c16="http://schemas.microsoft.com/office/drawing/2014/chart" uri="{C3380CC4-5D6E-409C-BE32-E72D297353CC}">
                <c16:uniqueId val="{00000002-53DC-41B7-80A1-2B1B6930887E}"/>
              </c:ext>
            </c:extLst>
          </c:dPt>
          <c:dPt>
            <c:idx val="2"/>
            <c:marker>
              <c:spPr>
                <a:noFill/>
                <a:ln w="38100">
                  <a:solidFill>
                    <a:srgbClr val="00B050"/>
                  </a:solidFill>
                </a:ln>
              </c:spPr>
            </c:marker>
            <c:bubble3D val="0"/>
            <c:extLst xmlns:c16r2="http://schemas.microsoft.com/office/drawing/2015/06/chart">
              <c:ext xmlns:c16="http://schemas.microsoft.com/office/drawing/2014/chart" uri="{C3380CC4-5D6E-409C-BE32-E72D297353CC}">
                <c16:uniqueId val="{00000003-53DC-41B7-80A1-2B1B6930887E}"/>
              </c:ext>
            </c:extLst>
          </c:dPt>
          <c:dPt>
            <c:idx val="3"/>
            <c:marker>
              <c:symbol val="picture"/>
              <c:spPr>
                <a:blipFill dpi="0" rotWithShape="1">
                  <a:blip xmlns:r="http://schemas.openxmlformats.org/officeDocument/2006/relationships" r:embed="rId2">
                    <a:alphaModFix amt="67000"/>
                  </a:blip>
                  <a:srcRect/>
                  <a:stretch>
                    <a:fillRect/>
                  </a:stretch>
                </a:blipFill>
                <a:ln w="38100">
                  <a:noFill/>
                </a:ln>
              </c:spPr>
            </c:marker>
            <c:bubble3D val="0"/>
            <c:extLst xmlns:c16r2="http://schemas.microsoft.com/office/drawing/2015/06/chart">
              <c:ext xmlns:c16="http://schemas.microsoft.com/office/drawing/2014/chart" uri="{C3380CC4-5D6E-409C-BE32-E72D297353CC}">
                <c16:uniqueId val="{00000004-53DC-41B7-80A1-2B1B6930887E}"/>
              </c:ext>
            </c:extLst>
          </c:dPt>
          <c:dPt>
            <c:idx val="4"/>
            <c:marker>
              <c:symbol val="triangle"/>
              <c:size val="12"/>
              <c:spPr>
                <a:noFill/>
                <a:ln w="38100">
                  <a:solidFill>
                    <a:sysClr val="windowText" lastClr="000000"/>
                  </a:solidFill>
                </a:ln>
              </c:spPr>
            </c:marker>
            <c:bubble3D val="0"/>
            <c:extLst xmlns:c16r2="http://schemas.microsoft.com/office/drawing/2015/06/chart">
              <c:ext xmlns:c16="http://schemas.microsoft.com/office/drawing/2014/chart" uri="{C3380CC4-5D6E-409C-BE32-E72D297353CC}">
                <c16:uniqueId val="{00000005-53DC-41B7-80A1-2B1B6930887E}"/>
              </c:ext>
            </c:extLst>
          </c:dPt>
          <c:xVal>
            <c:numRef>
              <c:f>Sliders!$C$2:$C$6</c:f>
              <c:numCache>
                <c:formatCode>0.0</c:formatCode>
                <c:ptCount val="5"/>
                <c:pt idx="0">
                  <c:v>5.962500000000003</c:v>
                </c:pt>
                <c:pt idx="1">
                  <c:v>4.9000000000000004</c:v>
                </c:pt>
                <c:pt idx="2">
                  <c:v>4.4000000000000004</c:v>
                </c:pt>
                <c:pt idx="3">
                  <c:v>4.5</c:v>
                </c:pt>
                <c:pt idx="4">
                  <c:v>4.3</c:v>
                </c:pt>
              </c:numCache>
            </c:numRef>
          </c:xVal>
          <c:yVal>
            <c:numRef>
              <c:f>Sliders!$B$8:$F$8</c:f>
              <c:numCache>
                <c:formatCode>General</c:formatCode>
                <c:ptCount val="5"/>
                <c:pt idx="0">
                  <c:v>0</c:v>
                </c:pt>
                <c:pt idx="1">
                  <c:v>0</c:v>
                </c:pt>
                <c:pt idx="2">
                  <c:v>0</c:v>
                </c:pt>
                <c:pt idx="3">
                  <c:v>0</c:v>
                </c:pt>
                <c:pt idx="4">
                  <c:v>0</c:v>
                </c:pt>
              </c:numCache>
            </c:numRef>
          </c:yVal>
          <c:smooth val="0"/>
          <c:extLst xmlns:c16r2="http://schemas.microsoft.com/office/drawing/2015/06/chart">
            <c:ext xmlns:c16="http://schemas.microsoft.com/office/drawing/2014/chart" uri="{C3380CC4-5D6E-409C-BE32-E72D297353CC}">
              <c16:uniqueId val="{00000006-53DC-41B7-80A1-2B1B6930887E}"/>
            </c:ext>
          </c:extLst>
        </c:ser>
        <c:dLbls>
          <c:showLegendKey val="0"/>
          <c:showVal val="0"/>
          <c:showCatName val="0"/>
          <c:showSerName val="0"/>
          <c:showPercent val="0"/>
          <c:showBubbleSize val="0"/>
        </c:dLbls>
        <c:axId val="132909312"/>
        <c:axId val="132919680"/>
      </c:scatterChart>
      <c:valAx>
        <c:axId val="132909312"/>
        <c:scaling>
          <c:orientation val="minMax"/>
          <c:max val="6.2"/>
          <c:min val="4"/>
        </c:scaling>
        <c:delete val="0"/>
        <c:axPos val="b"/>
        <c:numFmt formatCode="0.0%" sourceLinked="0"/>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132919680"/>
        <c:crosses val="autoZero"/>
        <c:crossBetween val="midCat"/>
        <c:majorUnit val="0.2"/>
        <c:dispUnits>
          <c:builtInUnit val="hundreds"/>
        </c:dispUnits>
      </c:valAx>
      <c:valAx>
        <c:axId val="132919680"/>
        <c:scaling>
          <c:orientation val="minMax"/>
          <c:max val="1"/>
          <c:min val="-1"/>
        </c:scaling>
        <c:delete val="1"/>
        <c:axPos val="l"/>
        <c:numFmt formatCode="General" sourceLinked="1"/>
        <c:majorTickMark val="out"/>
        <c:minorTickMark val="none"/>
        <c:tickLblPos val="nextTo"/>
        <c:crossAx val="132909312"/>
        <c:crosses val="autoZero"/>
        <c:crossBetween val="midCat"/>
        <c:majorUnit val="1"/>
      </c:valAx>
      <c:spPr>
        <a:noFill/>
        <a:ln w="25400">
          <a:noFill/>
        </a:ln>
      </c:spPr>
    </c:plotArea>
    <c:plotVisOnly val="1"/>
    <c:dispBlanksAs val="gap"/>
    <c:showDLblsOverMax val="0"/>
  </c:chart>
  <c:spPr>
    <a:ln>
      <a:noFill/>
    </a:ln>
  </c:spPr>
  <c:txPr>
    <a:bodyPr/>
    <a:lstStyle/>
    <a:p>
      <a:pPr>
        <a:defRPr sz="1100">
          <a:latin typeface="Frutiger LT Std 47 Light Cn" panose="020B0406020204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2"/>
          <c:order val="0"/>
          <c:tx>
            <c:strRef>
              <c:f>Sliders!$D$1</c:f>
              <c:strCache>
                <c:ptCount val="1"/>
                <c:pt idx="0">
                  <c:v>Core PCE</c:v>
                </c:pt>
              </c:strCache>
            </c:strRef>
          </c:tx>
          <c:spPr>
            <a:ln w="38100">
              <a:noFill/>
            </a:ln>
          </c:spPr>
          <c:marker>
            <c:symbol val="square"/>
            <c:size val="10"/>
            <c:spPr>
              <a:blipFill>
                <a:blip xmlns:r="http://schemas.openxmlformats.org/officeDocument/2006/relationships" r:embed="rId2"/>
                <a:stretch>
                  <a:fillRect/>
                </a:stretch>
              </a:blipFill>
              <a:ln w="38100">
                <a:solidFill>
                  <a:schemeClr val="tx2"/>
                </a:solidFill>
              </a:ln>
            </c:spPr>
          </c:marker>
          <c:dPt>
            <c:idx val="0"/>
            <c:marker>
              <c:symbol val="x"/>
              <c:size val="10"/>
              <c:spPr>
                <a:blipFill>
                  <a:blip xmlns:r="http://schemas.openxmlformats.org/officeDocument/2006/relationships" r:embed="rId2"/>
                  <a:stretch>
                    <a:fillRect/>
                  </a:stretch>
                </a:blipFill>
                <a:ln w="57150">
                  <a:solidFill>
                    <a:schemeClr val="accent6">
                      <a:lumMod val="75000"/>
                    </a:schemeClr>
                  </a:solidFill>
                </a:ln>
              </c:spPr>
            </c:marker>
            <c:bubble3D val="0"/>
            <c:spPr>
              <a:ln w="57150">
                <a:noFill/>
              </a:ln>
            </c:spPr>
            <c:extLst xmlns:c16r2="http://schemas.microsoft.com/office/drawing/2015/06/chart">
              <c:ext xmlns:c16="http://schemas.microsoft.com/office/drawing/2014/chart" uri="{C3380CC4-5D6E-409C-BE32-E72D297353CC}">
                <c16:uniqueId val="{00000001-53DC-41B7-80A1-2B1B6930887E}"/>
              </c:ext>
            </c:extLst>
          </c:dPt>
          <c:dPt>
            <c:idx val="1"/>
            <c:marker>
              <c:symbol val="circle"/>
              <c:size val="12"/>
              <c:spPr>
                <a:noFill/>
                <a:ln w="38100">
                  <a:solidFill>
                    <a:srgbClr val="FF0000"/>
                  </a:solidFill>
                </a:ln>
              </c:spPr>
            </c:marker>
            <c:bubble3D val="0"/>
            <c:extLst xmlns:c16r2="http://schemas.microsoft.com/office/drawing/2015/06/chart">
              <c:ext xmlns:c16="http://schemas.microsoft.com/office/drawing/2014/chart" uri="{C3380CC4-5D6E-409C-BE32-E72D297353CC}">
                <c16:uniqueId val="{00000002-53DC-41B7-80A1-2B1B6930887E}"/>
              </c:ext>
            </c:extLst>
          </c:dPt>
          <c:dPt>
            <c:idx val="2"/>
            <c:marker>
              <c:spPr>
                <a:noFill/>
                <a:ln w="38100">
                  <a:solidFill>
                    <a:srgbClr val="00B050"/>
                  </a:solidFill>
                </a:ln>
              </c:spPr>
            </c:marker>
            <c:bubble3D val="0"/>
            <c:extLst xmlns:c16r2="http://schemas.microsoft.com/office/drawing/2015/06/chart">
              <c:ext xmlns:c16="http://schemas.microsoft.com/office/drawing/2014/chart" uri="{C3380CC4-5D6E-409C-BE32-E72D297353CC}">
                <c16:uniqueId val="{00000003-53DC-41B7-80A1-2B1B6930887E}"/>
              </c:ext>
            </c:extLst>
          </c:dPt>
          <c:dPt>
            <c:idx val="3"/>
            <c:marker>
              <c:symbol val="picture"/>
              <c:spPr>
                <a:blipFill dpi="0" rotWithShape="1">
                  <a:blip xmlns:r="http://schemas.openxmlformats.org/officeDocument/2006/relationships" r:embed="rId2">
                    <a:alphaModFix amt="67000"/>
                  </a:blip>
                  <a:srcRect/>
                  <a:stretch>
                    <a:fillRect/>
                  </a:stretch>
                </a:blipFill>
                <a:ln w="38100">
                  <a:noFill/>
                </a:ln>
              </c:spPr>
            </c:marker>
            <c:bubble3D val="0"/>
            <c:extLst xmlns:c16r2="http://schemas.microsoft.com/office/drawing/2015/06/chart">
              <c:ext xmlns:c16="http://schemas.microsoft.com/office/drawing/2014/chart" uri="{C3380CC4-5D6E-409C-BE32-E72D297353CC}">
                <c16:uniqueId val="{00000004-53DC-41B7-80A1-2B1B6930887E}"/>
              </c:ext>
            </c:extLst>
          </c:dPt>
          <c:dPt>
            <c:idx val="4"/>
            <c:marker>
              <c:symbol val="triangle"/>
              <c:size val="12"/>
              <c:spPr>
                <a:noFill/>
                <a:ln w="38100">
                  <a:solidFill>
                    <a:sysClr val="windowText" lastClr="000000"/>
                  </a:solidFill>
                </a:ln>
              </c:spPr>
            </c:marker>
            <c:bubble3D val="0"/>
            <c:extLst xmlns:c16r2="http://schemas.microsoft.com/office/drawing/2015/06/chart">
              <c:ext xmlns:c16="http://schemas.microsoft.com/office/drawing/2014/chart" uri="{C3380CC4-5D6E-409C-BE32-E72D297353CC}">
                <c16:uniqueId val="{00000005-53DC-41B7-80A1-2B1B6930887E}"/>
              </c:ext>
            </c:extLst>
          </c:dPt>
          <c:xVal>
            <c:numRef>
              <c:f>Sliders!$D$2:$D$6</c:f>
              <c:numCache>
                <c:formatCode>0.0</c:formatCode>
                <c:ptCount val="5"/>
                <c:pt idx="0">
                  <c:v>1.6798750000000005</c:v>
                </c:pt>
                <c:pt idx="1">
                  <c:v>1.7</c:v>
                </c:pt>
                <c:pt idx="2">
                  <c:v>1.6</c:v>
                </c:pt>
                <c:pt idx="3">
                  <c:v>1.7</c:v>
                </c:pt>
                <c:pt idx="4">
                  <c:v>1.7</c:v>
                </c:pt>
              </c:numCache>
            </c:numRef>
          </c:xVal>
          <c:yVal>
            <c:numRef>
              <c:f>Sliders!$B$8:$F$8</c:f>
              <c:numCache>
                <c:formatCode>General</c:formatCode>
                <c:ptCount val="5"/>
                <c:pt idx="0">
                  <c:v>0</c:v>
                </c:pt>
                <c:pt idx="1">
                  <c:v>0</c:v>
                </c:pt>
                <c:pt idx="2">
                  <c:v>0</c:v>
                </c:pt>
                <c:pt idx="3">
                  <c:v>0</c:v>
                </c:pt>
                <c:pt idx="4">
                  <c:v>0</c:v>
                </c:pt>
              </c:numCache>
            </c:numRef>
          </c:yVal>
          <c:smooth val="0"/>
          <c:extLst xmlns:c16r2="http://schemas.microsoft.com/office/drawing/2015/06/chart">
            <c:ext xmlns:c16="http://schemas.microsoft.com/office/drawing/2014/chart" uri="{C3380CC4-5D6E-409C-BE32-E72D297353CC}">
              <c16:uniqueId val="{00000006-53DC-41B7-80A1-2B1B6930887E}"/>
            </c:ext>
          </c:extLst>
        </c:ser>
        <c:dLbls>
          <c:showLegendKey val="0"/>
          <c:showVal val="0"/>
          <c:showCatName val="0"/>
          <c:showSerName val="0"/>
          <c:showPercent val="0"/>
          <c:showBubbleSize val="0"/>
        </c:dLbls>
        <c:axId val="132960640"/>
        <c:axId val="132962560"/>
      </c:scatterChart>
      <c:valAx>
        <c:axId val="132960640"/>
        <c:scaling>
          <c:orientation val="minMax"/>
          <c:min val="1.5"/>
        </c:scaling>
        <c:delete val="0"/>
        <c:axPos val="b"/>
        <c:numFmt formatCode="0.0%" sourceLinked="0"/>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132962560"/>
        <c:crosses val="autoZero"/>
        <c:crossBetween val="midCat"/>
        <c:majorUnit val="0.2"/>
        <c:dispUnits>
          <c:builtInUnit val="hundreds"/>
        </c:dispUnits>
      </c:valAx>
      <c:valAx>
        <c:axId val="132962560"/>
        <c:scaling>
          <c:orientation val="minMax"/>
          <c:max val="1"/>
          <c:min val="-1"/>
        </c:scaling>
        <c:delete val="1"/>
        <c:axPos val="l"/>
        <c:numFmt formatCode="General" sourceLinked="1"/>
        <c:majorTickMark val="out"/>
        <c:minorTickMark val="none"/>
        <c:tickLblPos val="nextTo"/>
        <c:crossAx val="132960640"/>
        <c:crosses val="autoZero"/>
        <c:crossBetween val="midCat"/>
        <c:majorUnit val="1"/>
      </c:valAx>
      <c:spPr>
        <a:noFill/>
        <a:ln w="25400">
          <a:noFill/>
        </a:ln>
      </c:spPr>
    </c:plotArea>
    <c:plotVisOnly val="1"/>
    <c:dispBlanksAs val="gap"/>
    <c:showDLblsOverMax val="0"/>
  </c:chart>
  <c:spPr>
    <a:ln>
      <a:noFill/>
    </a:ln>
  </c:spPr>
  <c:txPr>
    <a:bodyPr/>
    <a:lstStyle/>
    <a:p>
      <a:pPr>
        <a:defRPr sz="1100">
          <a:latin typeface="Frutiger LT Std 47 Light Cn" panose="020B0406020204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9524321574341E-2"/>
          <c:y val="0.14253324584426946"/>
          <c:w val="0.74599858938337549"/>
          <c:h val="0.78682786526684168"/>
        </c:manualLayout>
      </c:layout>
      <c:lineChart>
        <c:grouping val="standard"/>
        <c:varyColors val="0"/>
        <c:ser>
          <c:idx val="0"/>
          <c:order val="0"/>
          <c:tx>
            <c:strRef>
              <c:f>Sheet1!$J$7</c:f>
              <c:strCache>
                <c:ptCount val="1"/>
                <c:pt idx="0">
                  <c:v>Core CPI</c:v>
                </c:pt>
              </c:strCache>
            </c:strRef>
          </c:tx>
          <c:spPr>
            <a:ln w="38100" cap="rnd">
              <a:solidFill>
                <a:schemeClr val="accent4"/>
              </a:solidFill>
              <a:round/>
            </a:ln>
            <a:effectLst/>
          </c:spPr>
          <c:marker>
            <c:symbol val="none"/>
          </c:marker>
          <c:cat>
            <c:numRef>
              <c:f>Sheet1!$I$8:$I$336</c:f>
              <c:numCache>
                <c:formatCode>mm/dd/yyyy</c:formatCode>
                <c:ptCount val="329"/>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numCache>
            </c:numRef>
          </c:cat>
          <c:val>
            <c:numRef>
              <c:f>Sheet1!$J$8:$J$336</c:f>
              <c:numCache>
                <c:formatCode>General</c:formatCode>
                <c:ptCount val="329"/>
                <c:pt idx="0">
                  <c:v>100</c:v>
                </c:pt>
                <c:pt idx="1">
                  <c:v>100.45420136260408</c:v>
                </c:pt>
                <c:pt idx="2">
                  <c:v>101.05980317940954</c:v>
                </c:pt>
                <c:pt idx="3">
                  <c:v>101.43830431491294</c:v>
                </c:pt>
                <c:pt idx="4">
                  <c:v>101.74110522331567</c:v>
                </c:pt>
                <c:pt idx="5">
                  <c:v>102.27100681302043</c:v>
                </c:pt>
                <c:pt idx="6">
                  <c:v>102.80090840272523</c:v>
                </c:pt>
                <c:pt idx="7">
                  <c:v>103.40651021953067</c:v>
                </c:pt>
                <c:pt idx="8">
                  <c:v>103.78501135503406</c:v>
                </c:pt>
                <c:pt idx="9">
                  <c:v>104.16351249053749</c:v>
                </c:pt>
                <c:pt idx="10">
                  <c:v>104.46631339894019</c:v>
                </c:pt>
                <c:pt idx="11">
                  <c:v>104.9205147615443</c:v>
                </c:pt>
                <c:pt idx="12">
                  <c:v>105.60181680545043</c:v>
                </c:pt>
                <c:pt idx="13">
                  <c:v>106.13171839515519</c:v>
                </c:pt>
                <c:pt idx="14">
                  <c:v>106.35881907645724</c:v>
                </c:pt>
                <c:pt idx="15">
                  <c:v>106.66161998485997</c:v>
                </c:pt>
                <c:pt idx="16">
                  <c:v>106.9644208932627</c:v>
                </c:pt>
                <c:pt idx="17">
                  <c:v>107.3429220287661</c:v>
                </c:pt>
                <c:pt idx="18">
                  <c:v>107.72142316426951</c:v>
                </c:pt>
                <c:pt idx="19">
                  <c:v>108.17562452687359</c:v>
                </c:pt>
                <c:pt idx="20">
                  <c:v>108.55412566237699</c:v>
                </c:pt>
                <c:pt idx="21">
                  <c:v>108.78122634367901</c:v>
                </c:pt>
                <c:pt idx="22">
                  <c:v>109.15972747918244</c:v>
                </c:pt>
                <c:pt idx="23">
                  <c:v>109.53822861468585</c:v>
                </c:pt>
                <c:pt idx="24">
                  <c:v>109.84102952308857</c:v>
                </c:pt>
                <c:pt idx="25">
                  <c:v>110.06813020439061</c:v>
                </c:pt>
                <c:pt idx="26">
                  <c:v>110.44663133989403</c:v>
                </c:pt>
                <c:pt idx="27">
                  <c:v>110.74943224829677</c:v>
                </c:pt>
                <c:pt idx="28">
                  <c:v>111.12793338380015</c:v>
                </c:pt>
                <c:pt idx="29">
                  <c:v>111.35503406510219</c:v>
                </c:pt>
                <c:pt idx="30">
                  <c:v>111.7335352006056</c:v>
                </c:pt>
                <c:pt idx="31">
                  <c:v>111.96063588190765</c:v>
                </c:pt>
                <c:pt idx="32">
                  <c:v>112.112036336109</c:v>
                </c:pt>
                <c:pt idx="33">
                  <c:v>112.64193792581378</c:v>
                </c:pt>
                <c:pt idx="34">
                  <c:v>112.94473883421649</c:v>
                </c:pt>
                <c:pt idx="35">
                  <c:v>113.24753974261922</c:v>
                </c:pt>
                <c:pt idx="36">
                  <c:v>113.62604087812262</c:v>
                </c:pt>
                <c:pt idx="37">
                  <c:v>114.00454201362604</c:v>
                </c:pt>
                <c:pt idx="38">
                  <c:v>114.15594246782742</c:v>
                </c:pt>
                <c:pt idx="39">
                  <c:v>114.61014383043151</c:v>
                </c:pt>
                <c:pt idx="40">
                  <c:v>114.91294473883423</c:v>
                </c:pt>
                <c:pt idx="41">
                  <c:v>115.14004542013625</c:v>
                </c:pt>
                <c:pt idx="42">
                  <c:v>115.29144587433764</c:v>
                </c:pt>
                <c:pt idx="43">
                  <c:v>115.66994700984104</c:v>
                </c:pt>
                <c:pt idx="44">
                  <c:v>115.74564723694172</c:v>
                </c:pt>
                <c:pt idx="45">
                  <c:v>116.12414837244513</c:v>
                </c:pt>
                <c:pt idx="46">
                  <c:v>116.50264950794853</c:v>
                </c:pt>
                <c:pt idx="47">
                  <c:v>116.80545041635126</c:v>
                </c:pt>
                <c:pt idx="48">
                  <c:v>116.95685087055261</c:v>
                </c:pt>
                <c:pt idx="49">
                  <c:v>117.18395155185466</c:v>
                </c:pt>
                <c:pt idx="50">
                  <c:v>117.56245268735807</c:v>
                </c:pt>
                <c:pt idx="51">
                  <c:v>117.71385314155943</c:v>
                </c:pt>
                <c:pt idx="52">
                  <c:v>118.01665404996216</c:v>
                </c:pt>
                <c:pt idx="53">
                  <c:v>118.39515518546557</c:v>
                </c:pt>
                <c:pt idx="54">
                  <c:v>118.6222558667676</c:v>
                </c:pt>
                <c:pt idx="55">
                  <c:v>118.92505677517033</c:v>
                </c:pt>
                <c:pt idx="56">
                  <c:v>119.22785768357305</c:v>
                </c:pt>
                <c:pt idx="57">
                  <c:v>119.45495836487513</c:v>
                </c:pt>
                <c:pt idx="58">
                  <c:v>119.75775927327781</c:v>
                </c:pt>
                <c:pt idx="59">
                  <c:v>119.83345950037851</c:v>
                </c:pt>
                <c:pt idx="60">
                  <c:v>120.36336109008327</c:v>
                </c:pt>
                <c:pt idx="61">
                  <c:v>120.666161998486</c:v>
                </c:pt>
                <c:pt idx="62">
                  <c:v>121.0446631339894</c:v>
                </c:pt>
                <c:pt idx="63">
                  <c:v>121.42316426949282</c:v>
                </c:pt>
                <c:pt idx="64">
                  <c:v>121.65026495079485</c:v>
                </c:pt>
                <c:pt idx="65">
                  <c:v>121.95306585919758</c:v>
                </c:pt>
                <c:pt idx="66">
                  <c:v>122.18016654049964</c:v>
                </c:pt>
                <c:pt idx="67">
                  <c:v>122.48296744890237</c:v>
                </c:pt>
                <c:pt idx="68">
                  <c:v>122.78576835730506</c:v>
                </c:pt>
                <c:pt idx="69">
                  <c:v>123.16426949280847</c:v>
                </c:pt>
                <c:pt idx="70">
                  <c:v>123.39137017411052</c:v>
                </c:pt>
                <c:pt idx="71">
                  <c:v>123.4670704012112</c:v>
                </c:pt>
                <c:pt idx="72">
                  <c:v>123.92127176381528</c:v>
                </c:pt>
                <c:pt idx="73">
                  <c:v>124.14837244511733</c:v>
                </c:pt>
                <c:pt idx="74">
                  <c:v>124.45117335352008</c:v>
                </c:pt>
                <c:pt idx="75">
                  <c:v>124.60257380772141</c:v>
                </c:pt>
                <c:pt idx="76">
                  <c:v>124.90537471612416</c:v>
                </c:pt>
                <c:pt idx="77">
                  <c:v>125.20817562452689</c:v>
                </c:pt>
                <c:pt idx="78">
                  <c:v>125.43527630582891</c:v>
                </c:pt>
                <c:pt idx="79">
                  <c:v>125.66237698713097</c:v>
                </c:pt>
                <c:pt idx="80">
                  <c:v>126.04087812263438</c:v>
                </c:pt>
                <c:pt idx="81">
                  <c:v>126.26797880393643</c:v>
                </c:pt>
                <c:pt idx="82">
                  <c:v>126.57077971233915</c:v>
                </c:pt>
                <c:pt idx="83">
                  <c:v>126.72218016654051</c:v>
                </c:pt>
                <c:pt idx="84">
                  <c:v>127.02498107494324</c:v>
                </c:pt>
                <c:pt idx="85">
                  <c:v>127.25208175624527</c:v>
                </c:pt>
                <c:pt idx="86">
                  <c:v>127.47918243754732</c:v>
                </c:pt>
                <c:pt idx="87">
                  <c:v>127.85768357305074</c:v>
                </c:pt>
                <c:pt idx="88">
                  <c:v>128.08478425435277</c:v>
                </c:pt>
                <c:pt idx="89">
                  <c:v>128.23618470855413</c:v>
                </c:pt>
                <c:pt idx="90">
                  <c:v>128.46328538985617</c:v>
                </c:pt>
                <c:pt idx="91">
                  <c:v>128.53898561695686</c:v>
                </c:pt>
                <c:pt idx="92">
                  <c:v>128.84178652535957</c:v>
                </c:pt>
                <c:pt idx="93">
                  <c:v>129.1445874337623</c:v>
                </c:pt>
                <c:pt idx="94">
                  <c:v>129.29598788796369</c:v>
                </c:pt>
                <c:pt idx="95">
                  <c:v>129.59878879636639</c:v>
                </c:pt>
                <c:pt idx="96">
                  <c:v>129.90158970476909</c:v>
                </c:pt>
                <c:pt idx="97">
                  <c:v>130.12869038607118</c:v>
                </c:pt>
                <c:pt idx="98">
                  <c:v>130.35579106737322</c:v>
                </c:pt>
                <c:pt idx="99">
                  <c:v>130.58289174867525</c:v>
                </c:pt>
                <c:pt idx="100">
                  <c:v>130.88569265707798</c:v>
                </c:pt>
                <c:pt idx="101">
                  <c:v>131.11279333838002</c:v>
                </c:pt>
                <c:pt idx="102">
                  <c:v>131.33989401968208</c:v>
                </c:pt>
                <c:pt idx="103">
                  <c:v>131.71839515518548</c:v>
                </c:pt>
                <c:pt idx="104">
                  <c:v>131.86979560938684</c:v>
                </c:pt>
                <c:pt idx="105">
                  <c:v>132.02119606358821</c:v>
                </c:pt>
                <c:pt idx="106">
                  <c:v>132.32399697199094</c:v>
                </c:pt>
                <c:pt idx="107">
                  <c:v>132.778198334595</c:v>
                </c:pt>
                <c:pt idx="108">
                  <c:v>132.92959878879637</c:v>
                </c:pt>
                <c:pt idx="109">
                  <c:v>132.92959878879637</c:v>
                </c:pt>
                <c:pt idx="110">
                  <c:v>133.00529901589704</c:v>
                </c:pt>
                <c:pt idx="111">
                  <c:v>133.45950037850113</c:v>
                </c:pt>
                <c:pt idx="112">
                  <c:v>133.6109008327025</c:v>
                </c:pt>
                <c:pt idx="113">
                  <c:v>133.68660105980319</c:v>
                </c:pt>
                <c:pt idx="114">
                  <c:v>134.06510219530659</c:v>
                </c:pt>
                <c:pt idx="115">
                  <c:v>134.21650264950799</c:v>
                </c:pt>
                <c:pt idx="116">
                  <c:v>134.59500378501136</c:v>
                </c:pt>
                <c:pt idx="117">
                  <c:v>134.82210446631339</c:v>
                </c:pt>
                <c:pt idx="118">
                  <c:v>135.04920514761545</c:v>
                </c:pt>
                <c:pt idx="119">
                  <c:v>135.27630582891749</c:v>
                </c:pt>
                <c:pt idx="120">
                  <c:v>135.73050719152161</c:v>
                </c:pt>
                <c:pt idx="121">
                  <c:v>135.80620741862225</c:v>
                </c:pt>
                <c:pt idx="122">
                  <c:v>136.26040878122635</c:v>
                </c:pt>
                <c:pt idx="123">
                  <c:v>136.48750946252841</c:v>
                </c:pt>
                <c:pt idx="124">
                  <c:v>136.79031037093111</c:v>
                </c:pt>
                <c:pt idx="125">
                  <c:v>137.09311127933384</c:v>
                </c:pt>
                <c:pt idx="126">
                  <c:v>137.39591218773657</c:v>
                </c:pt>
                <c:pt idx="127">
                  <c:v>137.6987130961393</c:v>
                </c:pt>
                <c:pt idx="128">
                  <c:v>138.00151400454203</c:v>
                </c:pt>
                <c:pt idx="129">
                  <c:v>138.22861468584406</c:v>
                </c:pt>
                <c:pt idx="130">
                  <c:v>138.60711582134746</c:v>
                </c:pt>
                <c:pt idx="131">
                  <c:v>138.75851627554886</c:v>
                </c:pt>
                <c:pt idx="132">
                  <c:v>139.21271763815292</c:v>
                </c:pt>
                <c:pt idx="133">
                  <c:v>139.59121877365632</c:v>
                </c:pt>
                <c:pt idx="134">
                  <c:v>139.81831945495838</c:v>
                </c:pt>
                <c:pt idx="135">
                  <c:v>140.12112036336109</c:v>
                </c:pt>
                <c:pt idx="136">
                  <c:v>140.27252081756248</c:v>
                </c:pt>
                <c:pt idx="137">
                  <c:v>140.80242240726724</c:v>
                </c:pt>
                <c:pt idx="138">
                  <c:v>141.10522331566995</c:v>
                </c:pt>
                <c:pt idx="139">
                  <c:v>141.33232399697201</c:v>
                </c:pt>
                <c:pt idx="140">
                  <c:v>141.63512490537471</c:v>
                </c:pt>
                <c:pt idx="141">
                  <c:v>141.86222558667677</c:v>
                </c:pt>
                <c:pt idx="142">
                  <c:v>142.39212717638154</c:v>
                </c:pt>
                <c:pt idx="143">
                  <c:v>142.61922785768357</c:v>
                </c:pt>
                <c:pt idx="144">
                  <c:v>142.84632853898563</c:v>
                </c:pt>
                <c:pt idx="145">
                  <c:v>143.14912944738833</c:v>
                </c:pt>
                <c:pt idx="146">
                  <c:v>143.22482967448903</c:v>
                </c:pt>
                <c:pt idx="147">
                  <c:v>143.60333080999243</c:v>
                </c:pt>
                <c:pt idx="148">
                  <c:v>143.83043149129449</c:v>
                </c:pt>
                <c:pt idx="149">
                  <c:v>143.98183194549583</c:v>
                </c:pt>
                <c:pt idx="150">
                  <c:v>144.20893262679789</c:v>
                </c:pt>
                <c:pt idx="151">
                  <c:v>144.66313398940196</c:v>
                </c:pt>
                <c:pt idx="152">
                  <c:v>144.81453444360335</c:v>
                </c:pt>
                <c:pt idx="153">
                  <c:v>144.96593489780469</c:v>
                </c:pt>
                <c:pt idx="154">
                  <c:v>145.26873580620742</c:v>
                </c:pt>
                <c:pt idx="155">
                  <c:v>145.42013626040878</c:v>
                </c:pt>
                <c:pt idx="156">
                  <c:v>145.64723694171084</c:v>
                </c:pt>
                <c:pt idx="157">
                  <c:v>145.72293716881151</c:v>
                </c:pt>
                <c:pt idx="158">
                  <c:v>145.72293716881151</c:v>
                </c:pt>
                <c:pt idx="159">
                  <c:v>145.72293716881151</c:v>
                </c:pt>
                <c:pt idx="160">
                  <c:v>146.02573807721424</c:v>
                </c:pt>
                <c:pt idx="161">
                  <c:v>146.10143830431491</c:v>
                </c:pt>
                <c:pt idx="162">
                  <c:v>146.40423921271767</c:v>
                </c:pt>
                <c:pt idx="163">
                  <c:v>146.55563966691901</c:v>
                </c:pt>
                <c:pt idx="164">
                  <c:v>146.63133989401967</c:v>
                </c:pt>
                <c:pt idx="165">
                  <c:v>146.85844057532174</c:v>
                </c:pt>
                <c:pt idx="166">
                  <c:v>146.85844057532174</c:v>
                </c:pt>
                <c:pt idx="167">
                  <c:v>147.00984102952307</c:v>
                </c:pt>
                <c:pt idx="168">
                  <c:v>147.3126419379258</c:v>
                </c:pt>
                <c:pt idx="169">
                  <c:v>147.53974261922787</c:v>
                </c:pt>
                <c:pt idx="170">
                  <c:v>147.99394398183193</c:v>
                </c:pt>
                <c:pt idx="171">
                  <c:v>148.29674489023466</c:v>
                </c:pt>
                <c:pt idx="172">
                  <c:v>148.5238455715367</c:v>
                </c:pt>
                <c:pt idx="173">
                  <c:v>148.82664647993943</c:v>
                </c:pt>
                <c:pt idx="174">
                  <c:v>148.97804693414082</c:v>
                </c:pt>
                <c:pt idx="175">
                  <c:v>149.05374716124149</c:v>
                </c:pt>
                <c:pt idx="176">
                  <c:v>149.50794852384556</c:v>
                </c:pt>
                <c:pt idx="177">
                  <c:v>149.81074943224831</c:v>
                </c:pt>
                <c:pt idx="178">
                  <c:v>150.11355034065105</c:v>
                </c:pt>
                <c:pt idx="179">
                  <c:v>150.34065102195308</c:v>
                </c:pt>
                <c:pt idx="180">
                  <c:v>150.64345193035581</c:v>
                </c:pt>
                <c:pt idx="181">
                  <c:v>150.94625283875854</c:v>
                </c:pt>
                <c:pt idx="182">
                  <c:v>151.4761544284633</c:v>
                </c:pt>
                <c:pt idx="183">
                  <c:v>151.55185465556394</c:v>
                </c:pt>
                <c:pt idx="184">
                  <c:v>151.77895533686601</c:v>
                </c:pt>
                <c:pt idx="185">
                  <c:v>151.8546555639667</c:v>
                </c:pt>
                <c:pt idx="186">
                  <c:v>152.08175624526874</c:v>
                </c:pt>
                <c:pt idx="187">
                  <c:v>152.2331566994701</c:v>
                </c:pt>
                <c:pt idx="188">
                  <c:v>152.38455715367147</c:v>
                </c:pt>
                <c:pt idx="189">
                  <c:v>152.91445874337623</c:v>
                </c:pt>
                <c:pt idx="190">
                  <c:v>153.29295987887966</c:v>
                </c:pt>
                <c:pt idx="191">
                  <c:v>153.52006056018169</c:v>
                </c:pt>
                <c:pt idx="192">
                  <c:v>153.82286146858439</c:v>
                </c:pt>
                <c:pt idx="193">
                  <c:v>154.12566237698712</c:v>
                </c:pt>
                <c:pt idx="194">
                  <c:v>154.65556396669191</c:v>
                </c:pt>
                <c:pt idx="195">
                  <c:v>155.03406510219534</c:v>
                </c:pt>
                <c:pt idx="196">
                  <c:v>155.48826646479941</c:v>
                </c:pt>
                <c:pt idx="197">
                  <c:v>155.86676760030281</c:v>
                </c:pt>
                <c:pt idx="198">
                  <c:v>156.16956850870554</c:v>
                </c:pt>
                <c:pt idx="199">
                  <c:v>156.54806964420897</c:v>
                </c:pt>
                <c:pt idx="200">
                  <c:v>156.85087055261167</c:v>
                </c:pt>
                <c:pt idx="201">
                  <c:v>157.15367146101437</c:v>
                </c:pt>
                <c:pt idx="202">
                  <c:v>157.30507191521576</c:v>
                </c:pt>
                <c:pt idx="203">
                  <c:v>157.5321725965178</c:v>
                </c:pt>
                <c:pt idx="204">
                  <c:v>157.91067373202119</c:v>
                </c:pt>
                <c:pt idx="205">
                  <c:v>158.31566994700984</c:v>
                </c:pt>
                <c:pt idx="206">
                  <c:v>158.52990158970479</c:v>
                </c:pt>
                <c:pt idx="207">
                  <c:v>158.77895533686603</c:v>
                </c:pt>
                <c:pt idx="208">
                  <c:v>159.01438304314911</c:v>
                </c:pt>
                <c:pt idx="209">
                  <c:v>159.26722180166541</c:v>
                </c:pt>
                <c:pt idx="210">
                  <c:v>159.55563966691901</c:v>
                </c:pt>
                <c:pt idx="211">
                  <c:v>159.81756245268735</c:v>
                </c:pt>
                <c:pt idx="212">
                  <c:v>160.14685844057533</c:v>
                </c:pt>
                <c:pt idx="213">
                  <c:v>160.54277062831187</c:v>
                </c:pt>
                <c:pt idx="214">
                  <c:v>160.98410295230886</c:v>
                </c:pt>
                <c:pt idx="215">
                  <c:v>161.36866010598033</c:v>
                </c:pt>
                <c:pt idx="216">
                  <c:v>161.82513247539742</c:v>
                </c:pt>
                <c:pt idx="217">
                  <c:v>161.95230885692658</c:v>
                </c:pt>
                <c:pt idx="218">
                  <c:v>162.31642694928087</c:v>
                </c:pt>
                <c:pt idx="219">
                  <c:v>162.42240726722181</c:v>
                </c:pt>
                <c:pt idx="220">
                  <c:v>162.70704012112037</c:v>
                </c:pt>
                <c:pt idx="221">
                  <c:v>163.0764572293717</c:v>
                </c:pt>
                <c:pt idx="222">
                  <c:v>163.48599545798638</c:v>
                </c:pt>
                <c:pt idx="223">
                  <c:v>163.80999242997729</c:v>
                </c:pt>
                <c:pt idx="224">
                  <c:v>164.05223315669949</c:v>
                </c:pt>
                <c:pt idx="225">
                  <c:v>164.10900832702501</c:v>
                </c:pt>
                <c:pt idx="226">
                  <c:v>164.22937168811507</c:v>
                </c:pt>
                <c:pt idx="227">
                  <c:v>164.21271763815292</c:v>
                </c:pt>
                <c:pt idx="228">
                  <c:v>164.53141559424679</c:v>
                </c:pt>
                <c:pt idx="229">
                  <c:v>164.86903860711584</c:v>
                </c:pt>
                <c:pt idx="230">
                  <c:v>165.21801665404996</c:v>
                </c:pt>
                <c:pt idx="231">
                  <c:v>165.56093868281604</c:v>
                </c:pt>
                <c:pt idx="232">
                  <c:v>165.71082513247541</c:v>
                </c:pt>
                <c:pt idx="233">
                  <c:v>165.86828160484481</c:v>
                </c:pt>
                <c:pt idx="234">
                  <c:v>165.98258894776686</c:v>
                </c:pt>
                <c:pt idx="235">
                  <c:v>166.15897047691143</c:v>
                </c:pt>
                <c:pt idx="236">
                  <c:v>166.47993943981831</c:v>
                </c:pt>
                <c:pt idx="237">
                  <c:v>166.91975775927327</c:v>
                </c:pt>
                <c:pt idx="238">
                  <c:v>167.04466313398939</c:v>
                </c:pt>
                <c:pt idx="239">
                  <c:v>167.20741862225589</c:v>
                </c:pt>
                <c:pt idx="240">
                  <c:v>167.01968205904618</c:v>
                </c:pt>
                <c:pt idx="241">
                  <c:v>167.09386828160484</c:v>
                </c:pt>
                <c:pt idx="242">
                  <c:v>167.13323239969719</c:v>
                </c:pt>
                <c:pt idx="243">
                  <c:v>167.16275548826647</c:v>
                </c:pt>
                <c:pt idx="244">
                  <c:v>167.26873580620742</c:v>
                </c:pt>
                <c:pt idx="245">
                  <c:v>167.44436033308099</c:v>
                </c:pt>
                <c:pt idx="246">
                  <c:v>167.57229371688115</c:v>
                </c:pt>
                <c:pt idx="247">
                  <c:v>167.68281604844816</c:v>
                </c:pt>
                <c:pt idx="248">
                  <c:v>167.83573050719153</c:v>
                </c:pt>
                <c:pt idx="249">
                  <c:v>167.92581377744136</c:v>
                </c:pt>
                <c:pt idx="250">
                  <c:v>168.16729750189253</c:v>
                </c:pt>
                <c:pt idx="251">
                  <c:v>168.31415594246783</c:v>
                </c:pt>
                <c:pt idx="252">
                  <c:v>168.66237698713095</c:v>
                </c:pt>
                <c:pt idx="253">
                  <c:v>168.97274791824375</c:v>
                </c:pt>
                <c:pt idx="254">
                  <c:v>169.1551854655564</c:v>
                </c:pt>
                <c:pt idx="255">
                  <c:v>169.36184708554129</c:v>
                </c:pt>
                <c:pt idx="256">
                  <c:v>169.70098410295233</c:v>
                </c:pt>
                <c:pt idx="257">
                  <c:v>170.09613928841787</c:v>
                </c:pt>
                <c:pt idx="258">
                  <c:v>170.49053747161241</c:v>
                </c:pt>
                <c:pt idx="259">
                  <c:v>170.97804693414079</c:v>
                </c:pt>
                <c:pt idx="260">
                  <c:v>171.17183951551854</c:v>
                </c:pt>
                <c:pt idx="261">
                  <c:v>171.4655563966692</c:v>
                </c:pt>
                <c:pt idx="262">
                  <c:v>171.76305828917489</c:v>
                </c:pt>
                <c:pt idx="263">
                  <c:v>172.14610143830433</c:v>
                </c:pt>
                <c:pt idx="264">
                  <c:v>172.50340651021955</c:v>
                </c:pt>
                <c:pt idx="265">
                  <c:v>172.6222558667676</c:v>
                </c:pt>
                <c:pt idx="266">
                  <c:v>172.95836487509465</c:v>
                </c:pt>
                <c:pt idx="267">
                  <c:v>173.28160484481455</c:v>
                </c:pt>
                <c:pt idx="268">
                  <c:v>173.5230885692657</c:v>
                </c:pt>
                <c:pt idx="269">
                  <c:v>173.82513247539742</c:v>
                </c:pt>
                <c:pt idx="270">
                  <c:v>174.0878122634368</c:v>
                </c:pt>
                <c:pt idx="271">
                  <c:v>174.28690386071159</c:v>
                </c:pt>
                <c:pt idx="272">
                  <c:v>174.6093868281605</c:v>
                </c:pt>
                <c:pt idx="273">
                  <c:v>174.88569265707798</c:v>
                </c:pt>
                <c:pt idx="274">
                  <c:v>175.11733535200605</c:v>
                </c:pt>
                <c:pt idx="275">
                  <c:v>175.41635124905375</c:v>
                </c:pt>
                <c:pt idx="276">
                  <c:v>175.80923542770631</c:v>
                </c:pt>
                <c:pt idx="277">
                  <c:v>176.08099924299773</c:v>
                </c:pt>
                <c:pt idx="278">
                  <c:v>176.23012869038607</c:v>
                </c:pt>
                <c:pt idx="279">
                  <c:v>176.25813777441331</c:v>
                </c:pt>
                <c:pt idx="280">
                  <c:v>176.42997728993188</c:v>
                </c:pt>
                <c:pt idx="281">
                  <c:v>176.65783497350495</c:v>
                </c:pt>
                <c:pt idx="282">
                  <c:v>177.03633610900835</c:v>
                </c:pt>
                <c:pt idx="283">
                  <c:v>177.37471612414839</c:v>
                </c:pt>
                <c:pt idx="284">
                  <c:v>177.63663890991671</c:v>
                </c:pt>
                <c:pt idx="285">
                  <c:v>177.81377744133232</c:v>
                </c:pt>
                <c:pt idx="286">
                  <c:v>178.14383043149132</c:v>
                </c:pt>
                <c:pt idx="287">
                  <c:v>178.45193035579109</c:v>
                </c:pt>
                <c:pt idx="288">
                  <c:v>178.66691900075702</c:v>
                </c:pt>
                <c:pt idx="289">
                  <c:v>178.82664647993946</c:v>
                </c:pt>
                <c:pt idx="290">
                  <c:v>179.13474640423922</c:v>
                </c:pt>
                <c:pt idx="291">
                  <c:v>179.47085541256624</c:v>
                </c:pt>
                <c:pt idx="292">
                  <c:v>179.85162755488267</c:v>
                </c:pt>
                <c:pt idx="293">
                  <c:v>180.04390613171839</c:v>
                </c:pt>
                <c:pt idx="294">
                  <c:v>180.31566994700984</c:v>
                </c:pt>
                <c:pt idx="295">
                  <c:v>180.4542013626041</c:v>
                </c:pt>
                <c:pt idx="296">
                  <c:v>180.71839515518548</c:v>
                </c:pt>
                <c:pt idx="297">
                  <c:v>181.03482210446631</c:v>
                </c:pt>
                <c:pt idx="298">
                  <c:v>181.20590461771386</c:v>
                </c:pt>
                <c:pt idx="299">
                  <c:v>181.34216502649508</c:v>
                </c:pt>
                <c:pt idx="300">
                  <c:v>181.6124148372445</c:v>
                </c:pt>
                <c:pt idx="301">
                  <c:v>181.85919757759274</c:v>
                </c:pt>
                <c:pt idx="302">
                  <c:v>182.27327781983348</c:v>
                </c:pt>
                <c:pt idx="303">
                  <c:v>182.71461014383047</c:v>
                </c:pt>
                <c:pt idx="304">
                  <c:v>182.93868281604847</c:v>
                </c:pt>
                <c:pt idx="305">
                  <c:v>183.21044663133989</c:v>
                </c:pt>
                <c:pt idx="306">
                  <c:v>183.55791067373201</c:v>
                </c:pt>
                <c:pt idx="307">
                  <c:v>183.76532929598787</c:v>
                </c:pt>
                <c:pt idx="308">
                  <c:v>184.14004542013626</c:v>
                </c:pt>
                <c:pt idx="309">
                  <c:v>184.49583648750948</c:v>
                </c:pt>
                <c:pt idx="310">
                  <c:v>184.87585162755488</c:v>
                </c:pt>
                <c:pt idx="311">
                  <c:v>185.14837244511733</c:v>
                </c:pt>
                <c:pt idx="312">
                  <c:v>185.64118092354278</c:v>
                </c:pt>
                <c:pt idx="313">
                  <c:v>186.10522331566995</c:v>
                </c:pt>
                <c:pt idx="314">
                  <c:v>186.26949280847845</c:v>
                </c:pt>
                <c:pt idx="315">
                  <c:v>186.61392884178653</c:v>
                </c:pt>
                <c:pt idx="316">
                  <c:v>186.999242997729</c:v>
                </c:pt>
                <c:pt idx="317">
                  <c:v>187.27403482210448</c:v>
                </c:pt>
                <c:pt idx="318">
                  <c:v>187.51324753974262</c:v>
                </c:pt>
                <c:pt idx="319">
                  <c:v>188.00227100681303</c:v>
                </c:pt>
                <c:pt idx="320">
                  <c:v>188.22558667676003</c:v>
                </c:pt>
                <c:pt idx="321">
                  <c:v>188.50189250567752</c:v>
                </c:pt>
                <c:pt idx="322">
                  <c:v>188.84481453444363</c:v>
                </c:pt>
                <c:pt idx="323">
                  <c:v>189.26040878122637</c:v>
                </c:pt>
                <c:pt idx="324">
                  <c:v>189.8433005299016</c:v>
                </c:pt>
                <c:pt idx="325">
                  <c:v>190.23391370174113</c:v>
                </c:pt>
                <c:pt idx="326">
                  <c:v>190.002271006813</c:v>
                </c:pt>
                <c:pt idx="327">
                  <c:v>190.13777441332326</c:v>
                </c:pt>
                <c:pt idx="328">
                  <c:v>190.25662376987131</c:v>
                </c:pt>
              </c:numCache>
            </c:numRef>
          </c:val>
          <c:smooth val="0"/>
          <c:extLst xmlns:c16r2="http://schemas.microsoft.com/office/drawing/2015/06/chart">
            <c:ext xmlns:c16="http://schemas.microsoft.com/office/drawing/2014/chart" uri="{C3380CC4-5D6E-409C-BE32-E72D297353CC}">
              <c16:uniqueId val="{00000000-16B6-414F-A89A-16B136EC123E}"/>
            </c:ext>
          </c:extLst>
        </c:ser>
        <c:ser>
          <c:idx val="1"/>
          <c:order val="1"/>
          <c:tx>
            <c:strRef>
              <c:f>Sheet1!$K$7</c:f>
              <c:strCache>
                <c:ptCount val="1"/>
                <c:pt idx="0">
                  <c:v>Durable Goods</c:v>
                </c:pt>
              </c:strCache>
            </c:strRef>
          </c:tx>
          <c:spPr>
            <a:ln w="38100" cap="rnd">
              <a:solidFill>
                <a:schemeClr val="bg2"/>
              </a:solidFill>
              <a:round/>
            </a:ln>
            <a:effectLst/>
          </c:spPr>
          <c:marker>
            <c:symbol val="none"/>
          </c:marker>
          <c:cat>
            <c:numRef>
              <c:f>Sheet1!$I$8:$I$336</c:f>
              <c:numCache>
                <c:formatCode>mm/dd/yyyy</c:formatCode>
                <c:ptCount val="329"/>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numCache>
            </c:numRef>
          </c:cat>
          <c:val>
            <c:numRef>
              <c:f>Sheet1!$K$8:$K$336</c:f>
              <c:numCache>
                <c:formatCode>General</c:formatCode>
                <c:ptCount val="329"/>
                <c:pt idx="0">
                  <c:v>100</c:v>
                </c:pt>
                <c:pt idx="1">
                  <c:v>100.08826125330981</c:v>
                </c:pt>
                <c:pt idx="2">
                  <c:v>100</c:v>
                </c:pt>
                <c:pt idx="3">
                  <c:v>99.911738746690204</c:v>
                </c:pt>
                <c:pt idx="4">
                  <c:v>99.911738746690204</c:v>
                </c:pt>
                <c:pt idx="5">
                  <c:v>99.735216240070613</c:v>
                </c:pt>
                <c:pt idx="6">
                  <c:v>99.911738746690204</c:v>
                </c:pt>
                <c:pt idx="7">
                  <c:v>100.08826125330981</c:v>
                </c:pt>
                <c:pt idx="8">
                  <c:v>100.08826125330981</c:v>
                </c:pt>
                <c:pt idx="9">
                  <c:v>100.44130626654899</c:v>
                </c:pt>
                <c:pt idx="10">
                  <c:v>100.44130626654899</c:v>
                </c:pt>
                <c:pt idx="11">
                  <c:v>100.70609002647836</c:v>
                </c:pt>
                <c:pt idx="12">
                  <c:v>101.05913503971757</c:v>
                </c:pt>
                <c:pt idx="13">
                  <c:v>101.58870255957635</c:v>
                </c:pt>
                <c:pt idx="14">
                  <c:v>101.76522506619594</c:v>
                </c:pt>
                <c:pt idx="15">
                  <c:v>101.94174757281553</c:v>
                </c:pt>
                <c:pt idx="16">
                  <c:v>102.29479258605474</c:v>
                </c:pt>
                <c:pt idx="17">
                  <c:v>102.4713150926743</c:v>
                </c:pt>
                <c:pt idx="18">
                  <c:v>102.82436010591351</c:v>
                </c:pt>
                <c:pt idx="19">
                  <c:v>102.7360988526037</c:v>
                </c:pt>
                <c:pt idx="20">
                  <c:v>102.82436010591351</c:v>
                </c:pt>
                <c:pt idx="21">
                  <c:v>102.82436010591351</c:v>
                </c:pt>
                <c:pt idx="22">
                  <c:v>103.0008826125331</c:v>
                </c:pt>
                <c:pt idx="23">
                  <c:v>103.08914386584289</c:v>
                </c:pt>
                <c:pt idx="24">
                  <c:v>103.35392762577229</c:v>
                </c:pt>
                <c:pt idx="25">
                  <c:v>103.53045013239188</c:v>
                </c:pt>
                <c:pt idx="26">
                  <c:v>103.97175639894087</c:v>
                </c:pt>
                <c:pt idx="27">
                  <c:v>104.23654015887026</c:v>
                </c:pt>
                <c:pt idx="28">
                  <c:v>104.41306266548985</c:v>
                </c:pt>
                <c:pt idx="29">
                  <c:v>104.58958517210945</c:v>
                </c:pt>
                <c:pt idx="30">
                  <c:v>104.76610767872904</c:v>
                </c:pt>
                <c:pt idx="31">
                  <c:v>104.94263018534863</c:v>
                </c:pt>
                <c:pt idx="32">
                  <c:v>105.11915269196822</c:v>
                </c:pt>
                <c:pt idx="33">
                  <c:v>105.38393645189763</c:v>
                </c:pt>
                <c:pt idx="34">
                  <c:v>105.73698146513681</c:v>
                </c:pt>
                <c:pt idx="35">
                  <c:v>105.73698146513681</c:v>
                </c:pt>
                <c:pt idx="36">
                  <c:v>105.73698146513681</c:v>
                </c:pt>
                <c:pt idx="37">
                  <c:v>105.73698146513681</c:v>
                </c:pt>
                <c:pt idx="38">
                  <c:v>106.00176522506619</c:v>
                </c:pt>
                <c:pt idx="39">
                  <c:v>106.26654898499559</c:v>
                </c:pt>
                <c:pt idx="40">
                  <c:v>106.531332744925</c:v>
                </c:pt>
                <c:pt idx="41">
                  <c:v>106.79611650485437</c:v>
                </c:pt>
                <c:pt idx="42">
                  <c:v>106.97263901147396</c:v>
                </c:pt>
                <c:pt idx="43">
                  <c:v>107.41394527802295</c:v>
                </c:pt>
                <c:pt idx="44">
                  <c:v>107.76699029126213</c:v>
                </c:pt>
                <c:pt idx="45">
                  <c:v>108.12003530450131</c:v>
                </c:pt>
                <c:pt idx="46">
                  <c:v>108.47308031774052</c:v>
                </c:pt>
                <c:pt idx="47">
                  <c:v>108.56134157105031</c:v>
                </c:pt>
                <c:pt idx="48">
                  <c:v>108.7378640776699</c:v>
                </c:pt>
                <c:pt idx="49">
                  <c:v>108.64960282436012</c:v>
                </c:pt>
                <c:pt idx="50">
                  <c:v>108.82612533097971</c:v>
                </c:pt>
                <c:pt idx="51">
                  <c:v>109.0026478375993</c:v>
                </c:pt>
                <c:pt idx="52">
                  <c:v>109.70873786407766</c:v>
                </c:pt>
                <c:pt idx="53">
                  <c:v>110.15004413062665</c:v>
                </c:pt>
                <c:pt idx="54">
                  <c:v>110.59135039717565</c:v>
                </c:pt>
                <c:pt idx="55">
                  <c:v>110.76787290379524</c:v>
                </c:pt>
                <c:pt idx="56">
                  <c:v>110.94439541041483</c:v>
                </c:pt>
                <c:pt idx="57">
                  <c:v>111.12091791703442</c:v>
                </c:pt>
                <c:pt idx="58">
                  <c:v>111.4739629302736</c:v>
                </c:pt>
                <c:pt idx="59">
                  <c:v>111.738746690203</c:v>
                </c:pt>
                <c:pt idx="60">
                  <c:v>112.0035304501324</c:v>
                </c:pt>
                <c:pt idx="61">
                  <c:v>112.44483671668139</c:v>
                </c:pt>
                <c:pt idx="62">
                  <c:v>112.62135922330097</c:v>
                </c:pt>
                <c:pt idx="63">
                  <c:v>112.88614298323037</c:v>
                </c:pt>
                <c:pt idx="64">
                  <c:v>112.97440423654017</c:v>
                </c:pt>
                <c:pt idx="65">
                  <c:v>112.97440423654017</c:v>
                </c:pt>
                <c:pt idx="66">
                  <c:v>112.97440423654017</c:v>
                </c:pt>
                <c:pt idx="67">
                  <c:v>113.15092674315974</c:v>
                </c:pt>
                <c:pt idx="68">
                  <c:v>113.23918799646957</c:v>
                </c:pt>
                <c:pt idx="69">
                  <c:v>113.32744924977935</c:v>
                </c:pt>
                <c:pt idx="70">
                  <c:v>113.50397175639895</c:v>
                </c:pt>
                <c:pt idx="71">
                  <c:v>113.59223300970874</c:v>
                </c:pt>
                <c:pt idx="72">
                  <c:v>113.85701676963814</c:v>
                </c:pt>
                <c:pt idx="73">
                  <c:v>113.94527802294792</c:v>
                </c:pt>
                <c:pt idx="74">
                  <c:v>114.12180052956754</c:v>
                </c:pt>
                <c:pt idx="75">
                  <c:v>114.03353927625773</c:v>
                </c:pt>
                <c:pt idx="76">
                  <c:v>114.03353927625773</c:v>
                </c:pt>
                <c:pt idx="77">
                  <c:v>114.12180052956754</c:v>
                </c:pt>
                <c:pt idx="78">
                  <c:v>114.12180052956754</c:v>
                </c:pt>
                <c:pt idx="79">
                  <c:v>114.29832303618713</c:v>
                </c:pt>
                <c:pt idx="80">
                  <c:v>114.47484554280669</c:v>
                </c:pt>
                <c:pt idx="81">
                  <c:v>114.38658428949691</c:v>
                </c:pt>
                <c:pt idx="82">
                  <c:v>114.29832303618713</c:v>
                </c:pt>
                <c:pt idx="83">
                  <c:v>114.38658428949691</c:v>
                </c:pt>
                <c:pt idx="84">
                  <c:v>114.21006178287732</c:v>
                </c:pt>
                <c:pt idx="85">
                  <c:v>114.29832303618713</c:v>
                </c:pt>
                <c:pt idx="86">
                  <c:v>114.38658428949691</c:v>
                </c:pt>
                <c:pt idx="87">
                  <c:v>114.12180052956754</c:v>
                </c:pt>
                <c:pt idx="88">
                  <c:v>114.12180052956754</c:v>
                </c:pt>
                <c:pt idx="89">
                  <c:v>113.85701676963814</c:v>
                </c:pt>
                <c:pt idx="90">
                  <c:v>113.50397175639895</c:v>
                </c:pt>
                <c:pt idx="91">
                  <c:v>113.23918799646957</c:v>
                </c:pt>
                <c:pt idx="92">
                  <c:v>113.06266548984996</c:v>
                </c:pt>
                <c:pt idx="93">
                  <c:v>113.06266548984996</c:v>
                </c:pt>
                <c:pt idx="94">
                  <c:v>112.79788172992056</c:v>
                </c:pt>
                <c:pt idx="95">
                  <c:v>112.70962047661077</c:v>
                </c:pt>
                <c:pt idx="96">
                  <c:v>112.79788172992056</c:v>
                </c:pt>
                <c:pt idx="97">
                  <c:v>112.88614298323037</c:v>
                </c:pt>
                <c:pt idx="98">
                  <c:v>112.70962047661077</c:v>
                </c:pt>
                <c:pt idx="99">
                  <c:v>112.79788172992056</c:v>
                </c:pt>
                <c:pt idx="100">
                  <c:v>112.53309796999118</c:v>
                </c:pt>
                <c:pt idx="101">
                  <c:v>112.53309796999118</c:v>
                </c:pt>
                <c:pt idx="102">
                  <c:v>112.79788172992056</c:v>
                </c:pt>
                <c:pt idx="103">
                  <c:v>112.79788172992056</c:v>
                </c:pt>
                <c:pt idx="104">
                  <c:v>112.35657546337158</c:v>
                </c:pt>
                <c:pt idx="105">
                  <c:v>112.18005295675198</c:v>
                </c:pt>
                <c:pt idx="106">
                  <c:v>112.26831421006179</c:v>
                </c:pt>
                <c:pt idx="107">
                  <c:v>112.09179170344218</c:v>
                </c:pt>
                <c:pt idx="108">
                  <c:v>111.82700794351281</c:v>
                </c:pt>
                <c:pt idx="109">
                  <c:v>111.38570167696382</c:v>
                </c:pt>
                <c:pt idx="110">
                  <c:v>111.12091791703442</c:v>
                </c:pt>
                <c:pt idx="111">
                  <c:v>111.12091791703442</c:v>
                </c:pt>
                <c:pt idx="112">
                  <c:v>110.94439541041483</c:v>
                </c:pt>
                <c:pt idx="113">
                  <c:v>111.03265666372462</c:v>
                </c:pt>
                <c:pt idx="114">
                  <c:v>111.12091791703442</c:v>
                </c:pt>
                <c:pt idx="115">
                  <c:v>111.20917917034423</c:v>
                </c:pt>
                <c:pt idx="116">
                  <c:v>111.29744042365401</c:v>
                </c:pt>
                <c:pt idx="117">
                  <c:v>111.29744042365401</c:v>
                </c:pt>
                <c:pt idx="118">
                  <c:v>111.03265666372462</c:v>
                </c:pt>
                <c:pt idx="119">
                  <c:v>110.76787290379524</c:v>
                </c:pt>
                <c:pt idx="120">
                  <c:v>110.59135039717565</c:v>
                </c:pt>
                <c:pt idx="121">
                  <c:v>110.41482789055604</c:v>
                </c:pt>
                <c:pt idx="122">
                  <c:v>110.76787290379524</c:v>
                </c:pt>
                <c:pt idx="123">
                  <c:v>110.67961165048546</c:v>
                </c:pt>
                <c:pt idx="124">
                  <c:v>111.03265666372462</c:v>
                </c:pt>
                <c:pt idx="125">
                  <c:v>110.76787290379524</c:v>
                </c:pt>
                <c:pt idx="126">
                  <c:v>110.67961165048546</c:v>
                </c:pt>
                <c:pt idx="127">
                  <c:v>110.59135039717565</c:v>
                </c:pt>
                <c:pt idx="128">
                  <c:v>110.59135039717565</c:v>
                </c:pt>
                <c:pt idx="129">
                  <c:v>110.50308914386584</c:v>
                </c:pt>
                <c:pt idx="130">
                  <c:v>110.59135039717565</c:v>
                </c:pt>
                <c:pt idx="131">
                  <c:v>110.76787290379524</c:v>
                </c:pt>
                <c:pt idx="132">
                  <c:v>110.76787290379524</c:v>
                </c:pt>
                <c:pt idx="133">
                  <c:v>110.94439541041483</c:v>
                </c:pt>
                <c:pt idx="134">
                  <c:v>110.67961165048546</c:v>
                </c:pt>
                <c:pt idx="135">
                  <c:v>110.50308914386584</c:v>
                </c:pt>
                <c:pt idx="136">
                  <c:v>110.15004413062665</c:v>
                </c:pt>
                <c:pt idx="137">
                  <c:v>109.97352162400706</c:v>
                </c:pt>
                <c:pt idx="138">
                  <c:v>109.79699911738747</c:v>
                </c:pt>
                <c:pt idx="139">
                  <c:v>109.62047661076788</c:v>
                </c:pt>
                <c:pt idx="140">
                  <c:v>109.35569285083848</c:v>
                </c:pt>
                <c:pt idx="141">
                  <c:v>109.35569285083848</c:v>
                </c:pt>
                <c:pt idx="142">
                  <c:v>109.44395410414829</c:v>
                </c:pt>
                <c:pt idx="143">
                  <c:v>109.44395410414829</c:v>
                </c:pt>
                <c:pt idx="144">
                  <c:v>108.7378640776699</c:v>
                </c:pt>
                <c:pt idx="145">
                  <c:v>107.94351279788172</c:v>
                </c:pt>
                <c:pt idx="146">
                  <c:v>107.59046778464254</c:v>
                </c:pt>
                <c:pt idx="147">
                  <c:v>107.41394527802295</c:v>
                </c:pt>
                <c:pt idx="148">
                  <c:v>107.32568402471314</c:v>
                </c:pt>
                <c:pt idx="149">
                  <c:v>107.14916151809358</c:v>
                </c:pt>
                <c:pt idx="150">
                  <c:v>107.06090026478377</c:v>
                </c:pt>
                <c:pt idx="151">
                  <c:v>107.06090026478377</c:v>
                </c:pt>
                <c:pt idx="152">
                  <c:v>106.88437775816418</c:v>
                </c:pt>
                <c:pt idx="153">
                  <c:v>106.70785525154459</c:v>
                </c:pt>
                <c:pt idx="154">
                  <c:v>106.26654898499559</c:v>
                </c:pt>
                <c:pt idx="155">
                  <c:v>105.91350397175641</c:v>
                </c:pt>
                <c:pt idx="156">
                  <c:v>105.47219770520742</c:v>
                </c:pt>
                <c:pt idx="157">
                  <c:v>105.29567519858783</c:v>
                </c:pt>
                <c:pt idx="158">
                  <c:v>105.29567519858783</c:v>
                </c:pt>
                <c:pt idx="159">
                  <c:v>105.03089143865843</c:v>
                </c:pt>
                <c:pt idx="160">
                  <c:v>104.50132391879964</c:v>
                </c:pt>
                <c:pt idx="161">
                  <c:v>104.14827890556046</c:v>
                </c:pt>
                <c:pt idx="162">
                  <c:v>103.79523389232126</c:v>
                </c:pt>
                <c:pt idx="163">
                  <c:v>103.4421888790821</c:v>
                </c:pt>
                <c:pt idx="164">
                  <c:v>102.55957634598411</c:v>
                </c:pt>
                <c:pt idx="165">
                  <c:v>101.94174757281553</c:v>
                </c:pt>
                <c:pt idx="166">
                  <c:v>101.58870255957635</c:v>
                </c:pt>
                <c:pt idx="167">
                  <c:v>101.41218005295676</c:v>
                </c:pt>
                <c:pt idx="168">
                  <c:v>101.32391879964695</c:v>
                </c:pt>
                <c:pt idx="169">
                  <c:v>101.41218005295676</c:v>
                </c:pt>
                <c:pt idx="170">
                  <c:v>101.32391879964695</c:v>
                </c:pt>
                <c:pt idx="171">
                  <c:v>101.23565754633717</c:v>
                </c:pt>
                <c:pt idx="172">
                  <c:v>101.23565754633717</c:v>
                </c:pt>
                <c:pt idx="173">
                  <c:v>101.05913503971757</c:v>
                </c:pt>
                <c:pt idx="174">
                  <c:v>100.88261253309796</c:v>
                </c:pt>
                <c:pt idx="175">
                  <c:v>100.61782877316858</c:v>
                </c:pt>
                <c:pt idx="176">
                  <c:v>101.14739629302736</c:v>
                </c:pt>
                <c:pt idx="177">
                  <c:v>101.50044130626654</c:v>
                </c:pt>
                <c:pt idx="178">
                  <c:v>101.85348631950575</c:v>
                </c:pt>
                <c:pt idx="179">
                  <c:v>101.94174757281553</c:v>
                </c:pt>
                <c:pt idx="180">
                  <c:v>102.11827007943512</c:v>
                </c:pt>
                <c:pt idx="181">
                  <c:v>102.03000882612531</c:v>
                </c:pt>
                <c:pt idx="182">
                  <c:v>101.85348631950575</c:v>
                </c:pt>
                <c:pt idx="183">
                  <c:v>101.76522506619594</c:v>
                </c:pt>
                <c:pt idx="184">
                  <c:v>101.94174757281553</c:v>
                </c:pt>
                <c:pt idx="185">
                  <c:v>101.85348631950575</c:v>
                </c:pt>
                <c:pt idx="186">
                  <c:v>101.50044130626654</c:v>
                </c:pt>
                <c:pt idx="187">
                  <c:v>101.23565754633717</c:v>
                </c:pt>
                <c:pt idx="188">
                  <c:v>101.58870255957635</c:v>
                </c:pt>
                <c:pt idx="189">
                  <c:v>101.58870255957635</c:v>
                </c:pt>
                <c:pt idx="190">
                  <c:v>101.50044130626654</c:v>
                </c:pt>
                <c:pt idx="191">
                  <c:v>101.50044130626654</c:v>
                </c:pt>
                <c:pt idx="192">
                  <c:v>101.50044130626654</c:v>
                </c:pt>
                <c:pt idx="193">
                  <c:v>101.41218005295676</c:v>
                </c:pt>
                <c:pt idx="194">
                  <c:v>101.32391879964695</c:v>
                </c:pt>
                <c:pt idx="195">
                  <c:v>101.41218005295676</c:v>
                </c:pt>
                <c:pt idx="196">
                  <c:v>101.32391879964695</c:v>
                </c:pt>
                <c:pt idx="197">
                  <c:v>101.14739629302736</c:v>
                </c:pt>
                <c:pt idx="198">
                  <c:v>101.23565754633717</c:v>
                </c:pt>
                <c:pt idx="199">
                  <c:v>101.05913503971757</c:v>
                </c:pt>
                <c:pt idx="200">
                  <c:v>100.88261253309796</c:v>
                </c:pt>
                <c:pt idx="201">
                  <c:v>100.61782877316858</c:v>
                </c:pt>
                <c:pt idx="202">
                  <c:v>100.2647837599294</c:v>
                </c:pt>
                <c:pt idx="203">
                  <c:v>100.08826125330981</c:v>
                </c:pt>
                <c:pt idx="204">
                  <c:v>99.804942630185352</c:v>
                </c:pt>
                <c:pt idx="205">
                  <c:v>99.71050308914387</c:v>
                </c:pt>
                <c:pt idx="206">
                  <c:v>99.678729037952351</c:v>
                </c:pt>
                <c:pt idx="207">
                  <c:v>99.563106796116514</c:v>
                </c:pt>
                <c:pt idx="208">
                  <c:v>99.323918799646961</c:v>
                </c:pt>
                <c:pt idx="209">
                  <c:v>99.174757281553397</c:v>
                </c:pt>
                <c:pt idx="210">
                  <c:v>98.93380406001765</c:v>
                </c:pt>
                <c:pt idx="211">
                  <c:v>98.955869373345109</c:v>
                </c:pt>
                <c:pt idx="212">
                  <c:v>98.954986760812005</c:v>
                </c:pt>
                <c:pt idx="213">
                  <c:v>98.928508384819068</c:v>
                </c:pt>
                <c:pt idx="214">
                  <c:v>99.069726390114738</c:v>
                </c:pt>
                <c:pt idx="215">
                  <c:v>99.067961165048544</c:v>
                </c:pt>
                <c:pt idx="216">
                  <c:v>99.054721977052068</c:v>
                </c:pt>
                <c:pt idx="217">
                  <c:v>98.830538393645185</c:v>
                </c:pt>
                <c:pt idx="218">
                  <c:v>98.751103265666387</c:v>
                </c:pt>
                <c:pt idx="219">
                  <c:v>98.458075904677841</c:v>
                </c:pt>
                <c:pt idx="220">
                  <c:v>98.21270962047663</c:v>
                </c:pt>
                <c:pt idx="221">
                  <c:v>98.056487202118277</c:v>
                </c:pt>
                <c:pt idx="222">
                  <c:v>97.976169461606361</c:v>
                </c:pt>
                <c:pt idx="223">
                  <c:v>97.722859664607242</c:v>
                </c:pt>
                <c:pt idx="224">
                  <c:v>97.389232127096207</c:v>
                </c:pt>
                <c:pt idx="225">
                  <c:v>96.978817299205645</c:v>
                </c:pt>
                <c:pt idx="226">
                  <c:v>96.566637246248902</c:v>
                </c:pt>
                <c:pt idx="227">
                  <c:v>96.265666372462491</c:v>
                </c:pt>
                <c:pt idx="228">
                  <c:v>96.226831421006182</c:v>
                </c:pt>
                <c:pt idx="229">
                  <c:v>96.399823477493385</c:v>
                </c:pt>
                <c:pt idx="230">
                  <c:v>96.43777581641659</c:v>
                </c:pt>
                <c:pt idx="231">
                  <c:v>96.561341571050306</c:v>
                </c:pt>
                <c:pt idx="232">
                  <c:v>96.778464254192414</c:v>
                </c:pt>
                <c:pt idx="233">
                  <c:v>97.072374227714036</c:v>
                </c:pt>
                <c:pt idx="234">
                  <c:v>97.020300088261251</c:v>
                </c:pt>
                <c:pt idx="235">
                  <c:v>96.318623124448379</c:v>
                </c:pt>
                <c:pt idx="236">
                  <c:v>96.546337157987651</c:v>
                </c:pt>
                <c:pt idx="237">
                  <c:v>97.691085613415709</c:v>
                </c:pt>
                <c:pt idx="238">
                  <c:v>98.110326566637255</c:v>
                </c:pt>
                <c:pt idx="239">
                  <c:v>98.390997352162401</c:v>
                </c:pt>
                <c:pt idx="240">
                  <c:v>98.794351279788174</c:v>
                </c:pt>
                <c:pt idx="241">
                  <c:v>98.685789938217127</c:v>
                </c:pt>
                <c:pt idx="242">
                  <c:v>98.572815533980602</c:v>
                </c:pt>
                <c:pt idx="243">
                  <c:v>98.320388349514573</c:v>
                </c:pt>
                <c:pt idx="244">
                  <c:v>98.151809355692848</c:v>
                </c:pt>
                <c:pt idx="245">
                  <c:v>97.960282436010587</c:v>
                </c:pt>
                <c:pt idx="246">
                  <c:v>98.045013239187995</c:v>
                </c:pt>
                <c:pt idx="247">
                  <c:v>98.180935569285083</c:v>
                </c:pt>
                <c:pt idx="248">
                  <c:v>98.219770520741406</c:v>
                </c:pt>
                <c:pt idx="249">
                  <c:v>98.147396293027356</c:v>
                </c:pt>
                <c:pt idx="250">
                  <c:v>97.974404236540153</c:v>
                </c:pt>
                <c:pt idx="251">
                  <c:v>98.000000000000014</c:v>
                </c:pt>
                <c:pt idx="252">
                  <c:v>98.063548102383052</c:v>
                </c:pt>
                <c:pt idx="253">
                  <c:v>98.323918799646961</c:v>
                </c:pt>
                <c:pt idx="254">
                  <c:v>98.634598411297446</c:v>
                </c:pt>
                <c:pt idx="255">
                  <c:v>98.960282436010587</c:v>
                </c:pt>
                <c:pt idx="256">
                  <c:v>99.339805825242721</c:v>
                </c:pt>
                <c:pt idx="257">
                  <c:v>99.666372462488965</c:v>
                </c:pt>
                <c:pt idx="258">
                  <c:v>99.915269196822592</c:v>
                </c:pt>
                <c:pt idx="259">
                  <c:v>100.00529567519858</c:v>
                </c:pt>
                <c:pt idx="260">
                  <c:v>99.929390997352158</c:v>
                </c:pt>
                <c:pt idx="261">
                  <c:v>99.815533980582515</c:v>
                </c:pt>
                <c:pt idx="262">
                  <c:v>99.759046778464253</c:v>
                </c:pt>
                <c:pt idx="263">
                  <c:v>99.721094439541034</c:v>
                </c:pt>
                <c:pt idx="264">
                  <c:v>99.685789938217127</c:v>
                </c:pt>
                <c:pt idx="265">
                  <c:v>99.731685789938211</c:v>
                </c:pt>
                <c:pt idx="266">
                  <c:v>99.692850838481903</c:v>
                </c:pt>
                <c:pt idx="267">
                  <c:v>99.770520741394535</c:v>
                </c:pt>
                <c:pt idx="268">
                  <c:v>99.815533980582515</c:v>
                </c:pt>
                <c:pt idx="269">
                  <c:v>99.771403353927624</c:v>
                </c:pt>
                <c:pt idx="270">
                  <c:v>99.85083848190645</c:v>
                </c:pt>
                <c:pt idx="271">
                  <c:v>99.563989408649604</c:v>
                </c:pt>
                <c:pt idx="272">
                  <c:v>99.224183583406884</c:v>
                </c:pt>
                <c:pt idx="273">
                  <c:v>99.14121800529567</c:v>
                </c:pt>
                <c:pt idx="274">
                  <c:v>99.204766107678736</c:v>
                </c:pt>
                <c:pt idx="275">
                  <c:v>99.195939982347753</c:v>
                </c:pt>
                <c:pt idx="276">
                  <c:v>99.225066195939988</c:v>
                </c:pt>
                <c:pt idx="277">
                  <c:v>99.152691968225952</c:v>
                </c:pt>
                <c:pt idx="278">
                  <c:v>99.063548102383052</c:v>
                </c:pt>
                <c:pt idx="279">
                  <c:v>98.892321270962043</c:v>
                </c:pt>
                <c:pt idx="280">
                  <c:v>98.778464254192414</c:v>
                </c:pt>
                <c:pt idx="281">
                  <c:v>98.673433362753755</c:v>
                </c:pt>
                <c:pt idx="282">
                  <c:v>98.606354810238301</c:v>
                </c:pt>
                <c:pt idx="283">
                  <c:v>98.545454545454547</c:v>
                </c:pt>
                <c:pt idx="284">
                  <c:v>98.586937334510154</c:v>
                </c:pt>
                <c:pt idx="285">
                  <c:v>98.574580759046782</c:v>
                </c:pt>
                <c:pt idx="286">
                  <c:v>98.546337157987651</c:v>
                </c:pt>
                <c:pt idx="287">
                  <c:v>98.50397175639894</c:v>
                </c:pt>
                <c:pt idx="288">
                  <c:v>98.267431597528685</c:v>
                </c:pt>
                <c:pt idx="289">
                  <c:v>98.037952338923219</c:v>
                </c:pt>
                <c:pt idx="290">
                  <c:v>97.812886142983231</c:v>
                </c:pt>
                <c:pt idx="291">
                  <c:v>97.653133274492504</c:v>
                </c:pt>
                <c:pt idx="292">
                  <c:v>97.449249779346871</c:v>
                </c:pt>
                <c:pt idx="293">
                  <c:v>97.251544571932939</c:v>
                </c:pt>
                <c:pt idx="294">
                  <c:v>97.271844660194191</c:v>
                </c:pt>
                <c:pt idx="295">
                  <c:v>97.21359223300972</c:v>
                </c:pt>
                <c:pt idx="296">
                  <c:v>97.166813768755517</c:v>
                </c:pt>
                <c:pt idx="297">
                  <c:v>97.251544571932939</c:v>
                </c:pt>
                <c:pt idx="298">
                  <c:v>96.878199470432492</c:v>
                </c:pt>
                <c:pt idx="299">
                  <c:v>96.612533097970001</c:v>
                </c:pt>
                <c:pt idx="300">
                  <c:v>96.300970873786412</c:v>
                </c:pt>
                <c:pt idx="301">
                  <c:v>96.433362753751112</c:v>
                </c:pt>
                <c:pt idx="302">
                  <c:v>96.557811120917918</c:v>
                </c:pt>
                <c:pt idx="303">
                  <c:v>96.658428949691086</c:v>
                </c:pt>
                <c:pt idx="304">
                  <c:v>96.613415710503077</c:v>
                </c:pt>
                <c:pt idx="305">
                  <c:v>96.565754633715812</c:v>
                </c:pt>
                <c:pt idx="306">
                  <c:v>96.376875551632835</c:v>
                </c:pt>
                <c:pt idx="307">
                  <c:v>96.135039717563998</c:v>
                </c:pt>
                <c:pt idx="308">
                  <c:v>96.237422771403359</c:v>
                </c:pt>
                <c:pt idx="309">
                  <c:v>96.101500441306271</c:v>
                </c:pt>
                <c:pt idx="310">
                  <c:v>95.959399823477483</c:v>
                </c:pt>
                <c:pt idx="311">
                  <c:v>95.848190644307152</c:v>
                </c:pt>
                <c:pt idx="312">
                  <c:v>95.749338040600179</c:v>
                </c:pt>
                <c:pt idx="313">
                  <c:v>95.667255075022069</c:v>
                </c:pt>
                <c:pt idx="314">
                  <c:v>95.571932921447484</c:v>
                </c:pt>
                <c:pt idx="315">
                  <c:v>95.238305383936449</c:v>
                </c:pt>
                <c:pt idx="316">
                  <c:v>94.953221535745797</c:v>
                </c:pt>
                <c:pt idx="317">
                  <c:v>94.635481023830536</c:v>
                </c:pt>
                <c:pt idx="318">
                  <c:v>94.44483671668138</c:v>
                </c:pt>
                <c:pt idx="319">
                  <c:v>94.233009708737868</c:v>
                </c:pt>
                <c:pt idx="320">
                  <c:v>94.039717563989413</c:v>
                </c:pt>
                <c:pt idx="321">
                  <c:v>94.008826125330984</c:v>
                </c:pt>
                <c:pt idx="322">
                  <c:v>93.816416593115619</c:v>
                </c:pt>
                <c:pt idx="323">
                  <c:v>93.934686672550754</c:v>
                </c:pt>
                <c:pt idx="324">
                  <c:v>94.226831421006182</c:v>
                </c:pt>
                <c:pt idx="325">
                  <c:v>93.964695498676093</c:v>
                </c:pt>
                <c:pt idx="326">
                  <c:v>93.649602824360116</c:v>
                </c:pt>
                <c:pt idx="327">
                  <c:v>93.240953221535747</c:v>
                </c:pt>
                <c:pt idx="328">
                  <c:v>93.121800529567523</c:v>
                </c:pt>
              </c:numCache>
            </c:numRef>
          </c:val>
          <c:smooth val="0"/>
          <c:extLst xmlns:c16r2="http://schemas.microsoft.com/office/drawing/2015/06/chart">
            <c:ext xmlns:c16="http://schemas.microsoft.com/office/drawing/2014/chart" uri="{C3380CC4-5D6E-409C-BE32-E72D297353CC}">
              <c16:uniqueId val="{00000001-16B6-414F-A89A-16B136EC123E}"/>
            </c:ext>
          </c:extLst>
        </c:ser>
        <c:ser>
          <c:idx val="2"/>
          <c:order val="2"/>
          <c:tx>
            <c:strRef>
              <c:f>Sheet1!$L$7</c:f>
              <c:strCache>
                <c:ptCount val="1"/>
                <c:pt idx="0">
                  <c:v>Nondurable Goods</c:v>
                </c:pt>
              </c:strCache>
            </c:strRef>
          </c:tx>
          <c:spPr>
            <a:ln w="38100" cap="rnd">
              <a:solidFill>
                <a:srgbClr val="B4C6D3"/>
              </a:solidFill>
              <a:round/>
            </a:ln>
            <a:effectLst/>
          </c:spPr>
          <c:marker>
            <c:symbol val="none"/>
          </c:marker>
          <c:cat>
            <c:numRef>
              <c:f>Sheet1!$I$8:$I$336</c:f>
              <c:numCache>
                <c:formatCode>mm/dd/yyyy</c:formatCode>
                <c:ptCount val="329"/>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numCache>
            </c:numRef>
          </c:cat>
          <c:val>
            <c:numRef>
              <c:f>Sheet1!$L$8:$L$336</c:f>
              <c:numCache>
                <c:formatCode>General</c:formatCode>
                <c:ptCount val="329"/>
                <c:pt idx="0">
                  <c:v>100</c:v>
                </c:pt>
                <c:pt idx="1">
                  <c:v>100.81566068515497</c:v>
                </c:pt>
                <c:pt idx="2">
                  <c:v>101.06035889070148</c:v>
                </c:pt>
                <c:pt idx="3">
                  <c:v>100.81566068515497</c:v>
                </c:pt>
                <c:pt idx="4">
                  <c:v>100.81566068515497</c:v>
                </c:pt>
                <c:pt idx="5">
                  <c:v>101.54975530179446</c:v>
                </c:pt>
                <c:pt idx="6">
                  <c:v>102.03915171288745</c:v>
                </c:pt>
                <c:pt idx="7">
                  <c:v>103.3442088091354</c:v>
                </c:pt>
                <c:pt idx="8">
                  <c:v>104.64926590538337</c:v>
                </c:pt>
                <c:pt idx="9">
                  <c:v>105.87275693311584</c:v>
                </c:pt>
                <c:pt idx="10">
                  <c:v>106.11745513866231</c:v>
                </c:pt>
                <c:pt idx="11">
                  <c:v>106.28058727569332</c:v>
                </c:pt>
                <c:pt idx="12">
                  <c:v>106.19902120717781</c:v>
                </c:pt>
                <c:pt idx="13">
                  <c:v>105.87275693311584</c:v>
                </c:pt>
                <c:pt idx="14">
                  <c:v>105.38336052202284</c:v>
                </c:pt>
                <c:pt idx="15">
                  <c:v>105.79119086460031</c:v>
                </c:pt>
                <c:pt idx="16">
                  <c:v>106.19902120717781</c:v>
                </c:pt>
                <c:pt idx="17">
                  <c:v>106.36215334420882</c:v>
                </c:pt>
                <c:pt idx="18">
                  <c:v>106.19902120717781</c:v>
                </c:pt>
                <c:pt idx="19">
                  <c:v>106.52528548123981</c:v>
                </c:pt>
                <c:pt idx="20">
                  <c:v>106.52528548123981</c:v>
                </c:pt>
                <c:pt idx="21">
                  <c:v>106.36215334420882</c:v>
                </c:pt>
                <c:pt idx="22">
                  <c:v>106.93311582381727</c:v>
                </c:pt>
                <c:pt idx="23">
                  <c:v>107.09624796084832</c:v>
                </c:pt>
                <c:pt idx="24">
                  <c:v>106.8515497553018</c:v>
                </c:pt>
                <c:pt idx="25">
                  <c:v>107.2593800978793</c:v>
                </c:pt>
                <c:pt idx="26">
                  <c:v>107.66721044045677</c:v>
                </c:pt>
                <c:pt idx="27">
                  <c:v>107.66721044045677</c:v>
                </c:pt>
                <c:pt idx="28">
                  <c:v>107.91190864600328</c:v>
                </c:pt>
                <c:pt idx="29">
                  <c:v>108.40130505709627</c:v>
                </c:pt>
                <c:pt idx="30">
                  <c:v>108.64600326264274</c:v>
                </c:pt>
                <c:pt idx="31">
                  <c:v>108.80913539967374</c:v>
                </c:pt>
                <c:pt idx="32">
                  <c:v>108.89070146818925</c:v>
                </c:pt>
                <c:pt idx="33">
                  <c:v>109.05383360522023</c:v>
                </c:pt>
                <c:pt idx="34">
                  <c:v>109.13539967373573</c:v>
                </c:pt>
                <c:pt idx="35">
                  <c:v>109.21696574225123</c:v>
                </c:pt>
                <c:pt idx="36">
                  <c:v>109.70636215334422</c:v>
                </c:pt>
                <c:pt idx="37">
                  <c:v>110.27732463295268</c:v>
                </c:pt>
                <c:pt idx="38">
                  <c:v>110.1957585644372</c:v>
                </c:pt>
                <c:pt idx="39">
                  <c:v>110.3588907014682</c:v>
                </c:pt>
                <c:pt idx="40">
                  <c:v>110.44045676998368</c:v>
                </c:pt>
                <c:pt idx="41">
                  <c:v>110.11419249592169</c:v>
                </c:pt>
                <c:pt idx="42">
                  <c:v>109.9510603588907</c:v>
                </c:pt>
                <c:pt idx="43">
                  <c:v>109.9510603588907</c:v>
                </c:pt>
                <c:pt idx="44">
                  <c:v>109.62479608482872</c:v>
                </c:pt>
                <c:pt idx="45">
                  <c:v>110.3588907014682</c:v>
                </c:pt>
                <c:pt idx="46">
                  <c:v>110.44045676998368</c:v>
                </c:pt>
                <c:pt idx="47">
                  <c:v>110.5220228384992</c:v>
                </c:pt>
                <c:pt idx="48">
                  <c:v>110.60358890701467</c:v>
                </c:pt>
                <c:pt idx="49">
                  <c:v>110.60358890701467</c:v>
                </c:pt>
                <c:pt idx="50">
                  <c:v>110.7667210440457</c:v>
                </c:pt>
                <c:pt idx="51">
                  <c:v>110.7667210440457</c:v>
                </c:pt>
                <c:pt idx="52">
                  <c:v>110.84828711256118</c:v>
                </c:pt>
                <c:pt idx="53">
                  <c:v>111.33768352365416</c:v>
                </c:pt>
                <c:pt idx="54">
                  <c:v>111.90864600326265</c:v>
                </c:pt>
                <c:pt idx="55">
                  <c:v>112.39804241435564</c:v>
                </c:pt>
                <c:pt idx="56">
                  <c:v>112.47960848287113</c:v>
                </c:pt>
                <c:pt idx="57">
                  <c:v>112.23491027732464</c:v>
                </c:pt>
                <c:pt idx="58">
                  <c:v>112.56117455138663</c:v>
                </c:pt>
                <c:pt idx="59">
                  <c:v>112.80587275693313</c:v>
                </c:pt>
                <c:pt idx="60">
                  <c:v>112.88743882544863</c:v>
                </c:pt>
                <c:pt idx="61">
                  <c:v>112.96900489396411</c:v>
                </c:pt>
                <c:pt idx="62">
                  <c:v>112.96900489396411</c:v>
                </c:pt>
                <c:pt idx="63">
                  <c:v>113.2952691680261</c:v>
                </c:pt>
                <c:pt idx="64">
                  <c:v>113.53996737357259</c:v>
                </c:pt>
                <c:pt idx="65">
                  <c:v>113.86623164763459</c:v>
                </c:pt>
                <c:pt idx="66">
                  <c:v>113.86623164763459</c:v>
                </c:pt>
                <c:pt idx="67">
                  <c:v>113.94779771615006</c:v>
                </c:pt>
                <c:pt idx="68">
                  <c:v>114.02936378466559</c:v>
                </c:pt>
                <c:pt idx="69">
                  <c:v>114.11092985318108</c:v>
                </c:pt>
                <c:pt idx="70">
                  <c:v>114.11092985318108</c:v>
                </c:pt>
                <c:pt idx="71">
                  <c:v>114.35562805872756</c:v>
                </c:pt>
                <c:pt idx="72">
                  <c:v>115.25285481239807</c:v>
                </c:pt>
                <c:pt idx="73">
                  <c:v>115.33442088091354</c:v>
                </c:pt>
                <c:pt idx="74">
                  <c:v>116.15008156606852</c:v>
                </c:pt>
                <c:pt idx="75">
                  <c:v>116.80261011419249</c:v>
                </c:pt>
                <c:pt idx="76">
                  <c:v>117.047308319739</c:v>
                </c:pt>
                <c:pt idx="77">
                  <c:v>117.12887438825447</c:v>
                </c:pt>
                <c:pt idx="78">
                  <c:v>117.21044045676999</c:v>
                </c:pt>
                <c:pt idx="79">
                  <c:v>116.96574225122349</c:v>
                </c:pt>
                <c:pt idx="80">
                  <c:v>117.45513866231647</c:v>
                </c:pt>
                <c:pt idx="81">
                  <c:v>117.86296900489397</c:v>
                </c:pt>
                <c:pt idx="82">
                  <c:v>118.59706362153347</c:v>
                </c:pt>
                <c:pt idx="83">
                  <c:v>118.92332789559545</c:v>
                </c:pt>
                <c:pt idx="84">
                  <c:v>119.08646003262643</c:v>
                </c:pt>
                <c:pt idx="85">
                  <c:v>119.33115823817293</c:v>
                </c:pt>
                <c:pt idx="86">
                  <c:v>119.24959216965743</c:v>
                </c:pt>
                <c:pt idx="87">
                  <c:v>119.00489396411093</c:v>
                </c:pt>
                <c:pt idx="88">
                  <c:v>118.76019575856445</c:v>
                </c:pt>
                <c:pt idx="89">
                  <c:v>118.92332789559545</c:v>
                </c:pt>
                <c:pt idx="90">
                  <c:v>119.08646003262643</c:v>
                </c:pt>
                <c:pt idx="91">
                  <c:v>119.49429037520392</c:v>
                </c:pt>
                <c:pt idx="92">
                  <c:v>119.82055464926592</c:v>
                </c:pt>
                <c:pt idx="93">
                  <c:v>119.82055464926592</c:v>
                </c:pt>
                <c:pt idx="94">
                  <c:v>119.9836867862969</c:v>
                </c:pt>
                <c:pt idx="95">
                  <c:v>119.90212071778141</c:v>
                </c:pt>
                <c:pt idx="96">
                  <c:v>119.73898858075043</c:v>
                </c:pt>
                <c:pt idx="97">
                  <c:v>119.57585644371942</c:v>
                </c:pt>
                <c:pt idx="98">
                  <c:v>119.33115823817293</c:v>
                </c:pt>
                <c:pt idx="99">
                  <c:v>119.00489396411093</c:v>
                </c:pt>
                <c:pt idx="100">
                  <c:v>119.57585644371942</c:v>
                </c:pt>
                <c:pt idx="101">
                  <c:v>119.73898858075043</c:v>
                </c:pt>
                <c:pt idx="102">
                  <c:v>119.90212071778141</c:v>
                </c:pt>
                <c:pt idx="103">
                  <c:v>120.1468189233279</c:v>
                </c:pt>
                <c:pt idx="104">
                  <c:v>119.6574225122349</c:v>
                </c:pt>
                <c:pt idx="105">
                  <c:v>120.22838499184341</c:v>
                </c:pt>
                <c:pt idx="106">
                  <c:v>120.3915171288744</c:v>
                </c:pt>
                <c:pt idx="107">
                  <c:v>120.88091353996737</c:v>
                </c:pt>
                <c:pt idx="108">
                  <c:v>121.37030995106038</c:v>
                </c:pt>
                <c:pt idx="109">
                  <c:v>121.12561174551387</c:v>
                </c:pt>
                <c:pt idx="110">
                  <c:v>121.28874388254485</c:v>
                </c:pt>
                <c:pt idx="111">
                  <c:v>122.83849918433931</c:v>
                </c:pt>
                <c:pt idx="112">
                  <c:v>122.75693311582383</c:v>
                </c:pt>
                <c:pt idx="113">
                  <c:v>122.51223491027731</c:v>
                </c:pt>
                <c:pt idx="114">
                  <c:v>123.24632952691681</c:v>
                </c:pt>
                <c:pt idx="115">
                  <c:v>123.98042414355628</c:v>
                </c:pt>
                <c:pt idx="116">
                  <c:v>124.38825448613377</c:v>
                </c:pt>
                <c:pt idx="117">
                  <c:v>125.04078303425776</c:v>
                </c:pt>
                <c:pt idx="118">
                  <c:v>125.28548123980426</c:v>
                </c:pt>
                <c:pt idx="119">
                  <c:v>126.10114192495922</c:v>
                </c:pt>
                <c:pt idx="120">
                  <c:v>126.42740619902122</c:v>
                </c:pt>
                <c:pt idx="121">
                  <c:v>127.48776508972269</c:v>
                </c:pt>
                <c:pt idx="122">
                  <c:v>129.03752039151712</c:v>
                </c:pt>
                <c:pt idx="123">
                  <c:v>128.30342577487767</c:v>
                </c:pt>
                <c:pt idx="124">
                  <c:v>127.65089722675367</c:v>
                </c:pt>
                <c:pt idx="125">
                  <c:v>129.11908646003266</c:v>
                </c:pt>
                <c:pt idx="126">
                  <c:v>129.60848287112563</c:v>
                </c:pt>
                <c:pt idx="127">
                  <c:v>128.95595432300163</c:v>
                </c:pt>
                <c:pt idx="128">
                  <c:v>129.85318107667209</c:v>
                </c:pt>
                <c:pt idx="129">
                  <c:v>130.01631321370311</c:v>
                </c:pt>
                <c:pt idx="130">
                  <c:v>130.7504078303426</c:v>
                </c:pt>
                <c:pt idx="131">
                  <c:v>130.91353996737359</c:v>
                </c:pt>
                <c:pt idx="132">
                  <c:v>131.07667210440457</c:v>
                </c:pt>
                <c:pt idx="133">
                  <c:v>130.99510603588905</c:v>
                </c:pt>
                <c:pt idx="134">
                  <c:v>130.66884176182708</c:v>
                </c:pt>
                <c:pt idx="135">
                  <c:v>131.23980424143556</c:v>
                </c:pt>
                <c:pt idx="136">
                  <c:v>132.13703099510604</c:v>
                </c:pt>
                <c:pt idx="137">
                  <c:v>132.21859706362153</c:v>
                </c:pt>
                <c:pt idx="138">
                  <c:v>131.15823817292008</c:v>
                </c:pt>
                <c:pt idx="139">
                  <c:v>130.7504078303426</c:v>
                </c:pt>
                <c:pt idx="140">
                  <c:v>131.56606851549756</c:v>
                </c:pt>
                <c:pt idx="141">
                  <c:v>130.5872756933116</c:v>
                </c:pt>
                <c:pt idx="142">
                  <c:v>129.93474714518763</c:v>
                </c:pt>
                <c:pt idx="143">
                  <c:v>129.28221859706363</c:v>
                </c:pt>
                <c:pt idx="144">
                  <c:v>129.60848287112563</c:v>
                </c:pt>
                <c:pt idx="145">
                  <c:v>129.69004893964112</c:v>
                </c:pt>
                <c:pt idx="146">
                  <c:v>130.66884176182708</c:v>
                </c:pt>
                <c:pt idx="147">
                  <c:v>131.32137030995105</c:v>
                </c:pt>
                <c:pt idx="148">
                  <c:v>130.83197389885808</c:v>
                </c:pt>
                <c:pt idx="149">
                  <c:v>130.83197389885808</c:v>
                </c:pt>
                <c:pt idx="150">
                  <c:v>131.15823817292008</c:v>
                </c:pt>
                <c:pt idx="151">
                  <c:v>131.72920065252856</c:v>
                </c:pt>
                <c:pt idx="152">
                  <c:v>131.48450244698205</c:v>
                </c:pt>
                <c:pt idx="153">
                  <c:v>132.13703099510604</c:v>
                </c:pt>
                <c:pt idx="154">
                  <c:v>133.3605220228385</c:v>
                </c:pt>
                <c:pt idx="155">
                  <c:v>133.52365415986949</c:v>
                </c:pt>
                <c:pt idx="156">
                  <c:v>134.17618270799346</c:v>
                </c:pt>
                <c:pt idx="157">
                  <c:v>135.88907014681894</c:v>
                </c:pt>
                <c:pt idx="158">
                  <c:v>135.97063621533442</c:v>
                </c:pt>
                <c:pt idx="159">
                  <c:v>133.93148450244698</c:v>
                </c:pt>
                <c:pt idx="160">
                  <c:v>132.38172920065253</c:v>
                </c:pt>
                <c:pt idx="161">
                  <c:v>132.78955954323004</c:v>
                </c:pt>
                <c:pt idx="162">
                  <c:v>133.3605220228385</c:v>
                </c:pt>
                <c:pt idx="163">
                  <c:v>135.07340946166394</c:v>
                </c:pt>
                <c:pt idx="164">
                  <c:v>135.88907014681894</c:v>
                </c:pt>
                <c:pt idx="165">
                  <c:v>135.56280587275694</c:v>
                </c:pt>
                <c:pt idx="166">
                  <c:v>135.97063621533442</c:v>
                </c:pt>
                <c:pt idx="167">
                  <c:v>136.62316476345842</c:v>
                </c:pt>
                <c:pt idx="168">
                  <c:v>137.84665579119087</c:v>
                </c:pt>
                <c:pt idx="169">
                  <c:v>138.33605220228384</c:v>
                </c:pt>
                <c:pt idx="170">
                  <c:v>138.74388254486135</c:v>
                </c:pt>
                <c:pt idx="171">
                  <c:v>138.33605220228384</c:v>
                </c:pt>
                <c:pt idx="172">
                  <c:v>139.72267536704732</c:v>
                </c:pt>
                <c:pt idx="173">
                  <c:v>140.6199021207178</c:v>
                </c:pt>
                <c:pt idx="174">
                  <c:v>140.6199021207178</c:v>
                </c:pt>
                <c:pt idx="175">
                  <c:v>140.6199021207178</c:v>
                </c:pt>
                <c:pt idx="176">
                  <c:v>140.2936378466558</c:v>
                </c:pt>
                <c:pt idx="177">
                  <c:v>142.82218597063621</c:v>
                </c:pt>
                <c:pt idx="178">
                  <c:v>143.63784665579121</c:v>
                </c:pt>
                <c:pt idx="179">
                  <c:v>143.39314845024472</c:v>
                </c:pt>
                <c:pt idx="180">
                  <c:v>142.74061990212073</c:v>
                </c:pt>
                <c:pt idx="181">
                  <c:v>143.55628058727569</c:v>
                </c:pt>
                <c:pt idx="182">
                  <c:v>144.20880913539969</c:v>
                </c:pt>
                <c:pt idx="183">
                  <c:v>145.51386623164763</c:v>
                </c:pt>
                <c:pt idx="184">
                  <c:v>143.71941272430669</c:v>
                </c:pt>
                <c:pt idx="185">
                  <c:v>143.80097879282221</c:v>
                </c:pt>
                <c:pt idx="186">
                  <c:v>146.24796084828714</c:v>
                </c:pt>
                <c:pt idx="187">
                  <c:v>149.10277324632955</c:v>
                </c:pt>
                <c:pt idx="188">
                  <c:v>154.1598694942904</c:v>
                </c:pt>
                <c:pt idx="189">
                  <c:v>152.93637846655793</c:v>
                </c:pt>
                <c:pt idx="190">
                  <c:v>149.10277324632955</c:v>
                </c:pt>
                <c:pt idx="191">
                  <c:v>148.77650897226755</c:v>
                </c:pt>
                <c:pt idx="192">
                  <c:v>150.652528548124</c:v>
                </c:pt>
                <c:pt idx="193">
                  <c:v>150.40783034257748</c:v>
                </c:pt>
                <c:pt idx="194">
                  <c:v>150.40783034257748</c:v>
                </c:pt>
                <c:pt idx="195">
                  <c:v>152.28384991843393</c:v>
                </c:pt>
                <c:pt idx="196">
                  <c:v>153.01794453507341</c:v>
                </c:pt>
                <c:pt idx="197">
                  <c:v>153.34420880913541</c:v>
                </c:pt>
                <c:pt idx="198">
                  <c:v>155.22022838499186</c:v>
                </c:pt>
                <c:pt idx="199">
                  <c:v>156.44371941272433</c:v>
                </c:pt>
                <c:pt idx="200">
                  <c:v>153.01794453507341</c:v>
                </c:pt>
                <c:pt idx="201">
                  <c:v>150.489396411093</c:v>
                </c:pt>
                <c:pt idx="202">
                  <c:v>150.24469820554648</c:v>
                </c:pt>
                <c:pt idx="203">
                  <c:v>152.36541598694944</c:v>
                </c:pt>
                <c:pt idx="204">
                  <c:v>152.21370309951061</c:v>
                </c:pt>
                <c:pt idx="205">
                  <c:v>153.34339314845025</c:v>
                </c:pt>
                <c:pt idx="206">
                  <c:v>155.05872756933115</c:v>
                </c:pt>
                <c:pt idx="207">
                  <c:v>156.06606851549756</c:v>
                </c:pt>
                <c:pt idx="208">
                  <c:v>157.54241435562807</c:v>
                </c:pt>
                <c:pt idx="209">
                  <c:v>157.70228384991842</c:v>
                </c:pt>
                <c:pt idx="210">
                  <c:v>158.21370309951061</c:v>
                </c:pt>
                <c:pt idx="211">
                  <c:v>157.85725938009787</c:v>
                </c:pt>
                <c:pt idx="212">
                  <c:v>159.19575856443723</c:v>
                </c:pt>
                <c:pt idx="213">
                  <c:v>159.89967373572597</c:v>
                </c:pt>
                <c:pt idx="214">
                  <c:v>163.12561174551388</c:v>
                </c:pt>
                <c:pt idx="215">
                  <c:v>163.6647634584013</c:v>
                </c:pt>
                <c:pt idx="216">
                  <c:v>164.4673735725938</c:v>
                </c:pt>
                <c:pt idx="217">
                  <c:v>165.11582381729198</c:v>
                </c:pt>
                <c:pt idx="218">
                  <c:v>165.97471451876024</c:v>
                </c:pt>
                <c:pt idx="219">
                  <c:v>166.83523654159868</c:v>
                </c:pt>
                <c:pt idx="220">
                  <c:v>169.04404567699837</c:v>
                </c:pt>
                <c:pt idx="221">
                  <c:v>173.23980424143556</c:v>
                </c:pt>
                <c:pt idx="222">
                  <c:v>175.53181076672104</c:v>
                </c:pt>
                <c:pt idx="223">
                  <c:v>173.97553017944537</c:v>
                </c:pt>
                <c:pt idx="224">
                  <c:v>174.27650897226755</c:v>
                </c:pt>
                <c:pt idx="225">
                  <c:v>169.79608482871126</c:v>
                </c:pt>
                <c:pt idx="226">
                  <c:v>160.76835236541601</c:v>
                </c:pt>
                <c:pt idx="227">
                  <c:v>156.38417618270802</c:v>
                </c:pt>
                <c:pt idx="228">
                  <c:v>156.95024469820555</c:v>
                </c:pt>
                <c:pt idx="229">
                  <c:v>158.91924959216968</c:v>
                </c:pt>
                <c:pt idx="230">
                  <c:v>157.70146818923331</c:v>
                </c:pt>
                <c:pt idx="231">
                  <c:v>157.75856443719414</c:v>
                </c:pt>
                <c:pt idx="232">
                  <c:v>158.47716150081567</c:v>
                </c:pt>
                <c:pt idx="233">
                  <c:v>162.99347471451878</c:v>
                </c:pt>
                <c:pt idx="234">
                  <c:v>162.87112561174553</c:v>
                </c:pt>
                <c:pt idx="235">
                  <c:v>164.33931484502446</c:v>
                </c:pt>
                <c:pt idx="236">
                  <c:v>164.88417618270802</c:v>
                </c:pt>
                <c:pt idx="237">
                  <c:v>165.31647634584016</c:v>
                </c:pt>
                <c:pt idx="238">
                  <c:v>166.72756933115824</c:v>
                </c:pt>
                <c:pt idx="239">
                  <c:v>166.86296900489398</c:v>
                </c:pt>
                <c:pt idx="240">
                  <c:v>167.57830342577489</c:v>
                </c:pt>
                <c:pt idx="241">
                  <c:v>166.94535073409463</c:v>
                </c:pt>
                <c:pt idx="242">
                  <c:v>166.61337683523655</c:v>
                </c:pt>
                <c:pt idx="243">
                  <c:v>166.31158238172921</c:v>
                </c:pt>
                <c:pt idx="244">
                  <c:v>165.9551386623165</c:v>
                </c:pt>
                <c:pt idx="245">
                  <c:v>165.47063621533442</c:v>
                </c:pt>
                <c:pt idx="246">
                  <c:v>166.03833605220228</c:v>
                </c:pt>
                <c:pt idx="247">
                  <c:v>166.53996737357261</c:v>
                </c:pt>
                <c:pt idx="248">
                  <c:v>166.9551386623165</c:v>
                </c:pt>
                <c:pt idx="249">
                  <c:v>168.91761827079935</c:v>
                </c:pt>
                <c:pt idx="250">
                  <c:v>170.00163132137033</c:v>
                </c:pt>
                <c:pt idx="251">
                  <c:v>172.05057096247961</c:v>
                </c:pt>
                <c:pt idx="252">
                  <c:v>172.98123980424143</c:v>
                </c:pt>
                <c:pt idx="253">
                  <c:v>173.89967373572594</c:v>
                </c:pt>
                <c:pt idx="254">
                  <c:v>176.31239804241437</c:v>
                </c:pt>
                <c:pt idx="255">
                  <c:v>178.65660685154975</c:v>
                </c:pt>
                <c:pt idx="256">
                  <c:v>179.93800978792825</c:v>
                </c:pt>
                <c:pt idx="257">
                  <c:v>179.03425774877653</c:v>
                </c:pt>
                <c:pt idx="258">
                  <c:v>179.51386623164765</c:v>
                </c:pt>
                <c:pt idx="259">
                  <c:v>180.21859706362156</c:v>
                </c:pt>
                <c:pt idx="260">
                  <c:v>180.76916802610114</c:v>
                </c:pt>
                <c:pt idx="261">
                  <c:v>180.6615008156607</c:v>
                </c:pt>
                <c:pt idx="262">
                  <c:v>181.19168026101141</c:v>
                </c:pt>
                <c:pt idx="263">
                  <c:v>180.6973898858075</c:v>
                </c:pt>
                <c:pt idx="264">
                  <c:v>181.5546492659054</c:v>
                </c:pt>
                <c:pt idx="265">
                  <c:v>182.63376835236542</c:v>
                </c:pt>
                <c:pt idx="266">
                  <c:v>183.35644371941274</c:v>
                </c:pt>
                <c:pt idx="267">
                  <c:v>183.95432300163134</c:v>
                </c:pt>
                <c:pt idx="268">
                  <c:v>182.37438825448615</c:v>
                </c:pt>
                <c:pt idx="269">
                  <c:v>181.27977161500817</c:v>
                </c:pt>
                <c:pt idx="270">
                  <c:v>180.64192495921699</c:v>
                </c:pt>
                <c:pt idx="271">
                  <c:v>183.35073409461666</c:v>
                </c:pt>
                <c:pt idx="272">
                  <c:v>185.20309951060358</c:v>
                </c:pt>
                <c:pt idx="273">
                  <c:v>185.97471451876021</c:v>
                </c:pt>
                <c:pt idx="274">
                  <c:v>184.26672104404568</c:v>
                </c:pt>
                <c:pt idx="275">
                  <c:v>183.44698205546496</c:v>
                </c:pt>
                <c:pt idx="276">
                  <c:v>183.5203915171289</c:v>
                </c:pt>
                <c:pt idx="277">
                  <c:v>186.01876019575857</c:v>
                </c:pt>
                <c:pt idx="278">
                  <c:v>184.03344208809136</c:v>
                </c:pt>
                <c:pt idx="279">
                  <c:v>182.75856443719414</c:v>
                </c:pt>
                <c:pt idx="280">
                  <c:v>182.47716150081567</c:v>
                </c:pt>
                <c:pt idx="281">
                  <c:v>183.19249592169658</c:v>
                </c:pt>
                <c:pt idx="282">
                  <c:v>183.57830342577489</c:v>
                </c:pt>
                <c:pt idx="283">
                  <c:v>183.83442088091354</c:v>
                </c:pt>
                <c:pt idx="284">
                  <c:v>183.63784665579118</c:v>
                </c:pt>
                <c:pt idx="285">
                  <c:v>183.4021207177814</c:v>
                </c:pt>
                <c:pt idx="286">
                  <c:v>183.62316476345842</c:v>
                </c:pt>
                <c:pt idx="287">
                  <c:v>184.37275693311582</c:v>
                </c:pt>
                <c:pt idx="288">
                  <c:v>184.98450244698205</c:v>
                </c:pt>
                <c:pt idx="289">
                  <c:v>185.06035889070148</c:v>
                </c:pt>
                <c:pt idx="290">
                  <c:v>184.70880913539969</c:v>
                </c:pt>
                <c:pt idx="291">
                  <c:v>185.74877650897227</c:v>
                </c:pt>
                <c:pt idx="292">
                  <c:v>185.87357259380099</c:v>
                </c:pt>
                <c:pt idx="293">
                  <c:v>185.91761827079935</c:v>
                </c:pt>
                <c:pt idx="294">
                  <c:v>186.15008156606851</c:v>
                </c:pt>
                <c:pt idx="295">
                  <c:v>185.32055464926592</c:v>
                </c:pt>
                <c:pt idx="296">
                  <c:v>185.39070146818923</c:v>
                </c:pt>
                <c:pt idx="297">
                  <c:v>184.70799347471453</c:v>
                </c:pt>
                <c:pt idx="298">
                  <c:v>183.45758564437196</c:v>
                </c:pt>
                <c:pt idx="299">
                  <c:v>180.57667210440457</c:v>
                </c:pt>
                <c:pt idx="300">
                  <c:v>176.45106035889071</c:v>
                </c:pt>
                <c:pt idx="301">
                  <c:v>177.23001631321372</c:v>
                </c:pt>
                <c:pt idx="302">
                  <c:v>177.489396411093</c:v>
                </c:pt>
                <c:pt idx="303">
                  <c:v>176.69820554649266</c:v>
                </c:pt>
                <c:pt idx="304">
                  <c:v>178.28058727569331</c:v>
                </c:pt>
                <c:pt idx="305">
                  <c:v>178.61092985318109</c:v>
                </c:pt>
                <c:pt idx="306">
                  <c:v>179.40946166394781</c:v>
                </c:pt>
                <c:pt idx="307">
                  <c:v>178.53588907014682</c:v>
                </c:pt>
                <c:pt idx="308">
                  <c:v>176.91109298531811</c:v>
                </c:pt>
                <c:pt idx="309">
                  <c:v>176.95840130505709</c:v>
                </c:pt>
                <c:pt idx="310">
                  <c:v>177.16639477977162</c:v>
                </c:pt>
                <c:pt idx="311">
                  <c:v>175.90456769983686</c:v>
                </c:pt>
                <c:pt idx="312">
                  <c:v>175.57667210440457</c:v>
                </c:pt>
                <c:pt idx="313">
                  <c:v>173.99510603588908</c:v>
                </c:pt>
                <c:pt idx="314">
                  <c:v>173.28711256117455</c:v>
                </c:pt>
                <c:pt idx="315">
                  <c:v>174.27732463295268</c:v>
                </c:pt>
                <c:pt idx="316">
                  <c:v>174.51549755301795</c:v>
                </c:pt>
                <c:pt idx="317">
                  <c:v>174.88825448613377</c:v>
                </c:pt>
                <c:pt idx="318">
                  <c:v>174.6394779771615</c:v>
                </c:pt>
                <c:pt idx="319">
                  <c:v>174.70880913539969</c:v>
                </c:pt>
                <c:pt idx="320">
                  <c:v>175.78303425774877</c:v>
                </c:pt>
                <c:pt idx="321">
                  <c:v>176.8882544861338</c:v>
                </c:pt>
                <c:pt idx="322">
                  <c:v>177.40130505709627</c:v>
                </c:pt>
                <c:pt idx="323">
                  <c:v>178.00897226753671</c:v>
                </c:pt>
                <c:pt idx="324">
                  <c:v>180.10685154975533</c:v>
                </c:pt>
                <c:pt idx="325">
                  <c:v>179.86623164763458</c:v>
                </c:pt>
                <c:pt idx="326">
                  <c:v>178.08972267536706</c:v>
                </c:pt>
                <c:pt idx="327">
                  <c:v>178.32381729200654</c:v>
                </c:pt>
                <c:pt idx="328">
                  <c:v>176.87030995106036</c:v>
                </c:pt>
              </c:numCache>
            </c:numRef>
          </c:val>
          <c:smooth val="0"/>
          <c:extLst xmlns:c16r2="http://schemas.microsoft.com/office/drawing/2015/06/chart">
            <c:ext xmlns:c16="http://schemas.microsoft.com/office/drawing/2014/chart" uri="{C3380CC4-5D6E-409C-BE32-E72D297353CC}">
              <c16:uniqueId val="{00000002-16B6-414F-A89A-16B136EC123E}"/>
            </c:ext>
          </c:extLst>
        </c:ser>
        <c:ser>
          <c:idx val="3"/>
          <c:order val="3"/>
          <c:tx>
            <c:strRef>
              <c:f>Sheet1!$M$7</c:f>
              <c:strCache>
                <c:ptCount val="1"/>
                <c:pt idx="0">
                  <c:v>Services</c:v>
                </c:pt>
              </c:strCache>
            </c:strRef>
          </c:tx>
          <c:spPr>
            <a:ln w="38100" cap="rnd">
              <a:solidFill>
                <a:schemeClr val="tx2"/>
              </a:solidFill>
              <a:round/>
            </a:ln>
            <a:effectLst/>
          </c:spPr>
          <c:marker>
            <c:symbol val="none"/>
          </c:marker>
          <c:cat>
            <c:numRef>
              <c:f>Sheet1!$I$8:$I$336</c:f>
              <c:numCache>
                <c:formatCode>mm/dd/yyyy</c:formatCode>
                <c:ptCount val="329"/>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numCache>
            </c:numRef>
          </c:cat>
          <c:val>
            <c:numRef>
              <c:f>Sheet1!$M$8:$M$336</c:f>
              <c:numCache>
                <c:formatCode>General</c:formatCode>
                <c:ptCount val="329"/>
                <c:pt idx="0">
                  <c:v>100</c:v>
                </c:pt>
                <c:pt idx="1">
                  <c:v>100.44313146233381</c:v>
                </c:pt>
                <c:pt idx="2">
                  <c:v>101.03397341211226</c:v>
                </c:pt>
                <c:pt idx="3">
                  <c:v>101.47710487444608</c:v>
                </c:pt>
                <c:pt idx="4">
                  <c:v>101.84638109305762</c:v>
                </c:pt>
                <c:pt idx="5">
                  <c:v>102.51107828655834</c:v>
                </c:pt>
                <c:pt idx="6">
                  <c:v>103.10192023633678</c:v>
                </c:pt>
                <c:pt idx="7">
                  <c:v>103.84047267355983</c:v>
                </c:pt>
                <c:pt idx="8">
                  <c:v>104.20974889217133</c:v>
                </c:pt>
                <c:pt idx="9">
                  <c:v>104.57902511078285</c:v>
                </c:pt>
                <c:pt idx="10">
                  <c:v>105.02215657311669</c:v>
                </c:pt>
                <c:pt idx="11">
                  <c:v>105.39143279172821</c:v>
                </c:pt>
                <c:pt idx="12">
                  <c:v>106.12998522895126</c:v>
                </c:pt>
                <c:pt idx="13">
                  <c:v>106.64697193500739</c:v>
                </c:pt>
                <c:pt idx="14">
                  <c:v>106.86853766617428</c:v>
                </c:pt>
                <c:pt idx="15">
                  <c:v>107.0162481536189</c:v>
                </c:pt>
                <c:pt idx="16">
                  <c:v>107.38552437223044</c:v>
                </c:pt>
                <c:pt idx="17">
                  <c:v>107.75480059084195</c:v>
                </c:pt>
                <c:pt idx="18">
                  <c:v>108.19793205317576</c:v>
                </c:pt>
                <c:pt idx="19">
                  <c:v>108.493353028065</c:v>
                </c:pt>
                <c:pt idx="20">
                  <c:v>109.0103397341211</c:v>
                </c:pt>
                <c:pt idx="21">
                  <c:v>109.30576070901033</c:v>
                </c:pt>
                <c:pt idx="22">
                  <c:v>109.67503692762186</c:v>
                </c:pt>
                <c:pt idx="23">
                  <c:v>110.19202363367798</c:v>
                </c:pt>
                <c:pt idx="24">
                  <c:v>110.48744460856722</c:v>
                </c:pt>
                <c:pt idx="25">
                  <c:v>110.70901033973412</c:v>
                </c:pt>
                <c:pt idx="26">
                  <c:v>111.07828655834564</c:v>
                </c:pt>
                <c:pt idx="27">
                  <c:v>111.44756277695716</c:v>
                </c:pt>
                <c:pt idx="28">
                  <c:v>111.7429837518464</c:v>
                </c:pt>
                <c:pt idx="29">
                  <c:v>112.03840472673559</c:v>
                </c:pt>
                <c:pt idx="30">
                  <c:v>112.4076809453471</c:v>
                </c:pt>
                <c:pt idx="31">
                  <c:v>112.70310192023634</c:v>
                </c:pt>
                <c:pt idx="32">
                  <c:v>112.92466765140325</c:v>
                </c:pt>
                <c:pt idx="33">
                  <c:v>113.51550960118166</c:v>
                </c:pt>
                <c:pt idx="34">
                  <c:v>113.95864106351551</c:v>
                </c:pt>
                <c:pt idx="35">
                  <c:v>114.25406203840471</c:v>
                </c:pt>
                <c:pt idx="36">
                  <c:v>114.69719350073855</c:v>
                </c:pt>
                <c:pt idx="37">
                  <c:v>114.91875923190547</c:v>
                </c:pt>
                <c:pt idx="38">
                  <c:v>115.21418020679468</c:v>
                </c:pt>
                <c:pt idx="39">
                  <c:v>115.7311669128508</c:v>
                </c:pt>
                <c:pt idx="40">
                  <c:v>116.17429837518465</c:v>
                </c:pt>
                <c:pt idx="41">
                  <c:v>116.54357459379617</c:v>
                </c:pt>
                <c:pt idx="42">
                  <c:v>116.76514032496306</c:v>
                </c:pt>
                <c:pt idx="43">
                  <c:v>117.13441654357459</c:v>
                </c:pt>
                <c:pt idx="44">
                  <c:v>117.42983751846381</c:v>
                </c:pt>
                <c:pt idx="45">
                  <c:v>117.72525849335302</c:v>
                </c:pt>
                <c:pt idx="46">
                  <c:v>118.09453471196454</c:v>
                </c:pt>
                <c:pt idx="47">
                  <c:v>118.53766617429838</c:v>
                </c:pt>
                <c:pt idx="48">
                  <c:v>118.75923190546528</c:v>
                </c:pt>
                <c:pt idx="49">
                  <c:v>119.20236336779911</c:v>
                </c:pt>
                <c:pt idx="50">
                  <c:v>119.64549483013293</c:v>
                </c:pt>
                <c:pt idx="51">
                  <c:v>119.79320531757753</c:v>
                </c:pt>
                <c:pt idx="52">
                  <c:v>119.94091580502216</c:v>
                </c:pt>
                <c:pt idx="53">
                  <c:v>120.23633677991137</c:v>
                </c:pt>
                <c:pt idx="54">
                  <c:v>120.45790251107829</c:v>
                </c:pt>
                <c:pt idx="55">
                  <c:v>120.97488921713442</c:v>
                </c:pt>
                <c:pt idx="56">
                  <c:v>121.19645494830131</c:v>
                </c:pt>
                <c:pt idx="57">
                  <c:v>121.49187592319055</c:v>
                </c:pt>
                <c:pt idx="58">
                  <c:v>121.86115214180207</c:v>
                </c:pt>
                <c:pt idx="59">
                  <c:v>122.00886262924666</c:v>
                </c:pt>
                <c:pt idx="60">
                  <c:v>122.59970457902511</c:v>
                </c:pt>
                <c:pt idx="61">
                  <c:v>122.96898079763663</c:v>
                </c:pt>
                <c:pt idx="62">
                  <c:v>123.41211225997044</c:v>
                </c:pt>
                <c:pt idx="63">
                  <c:v>123.85524372230428</c:v>
                </c:pt>
                <c:pt idx="64">
                  <c:v>124.15066469719349</c:v>
                </c:pt>
                <c:pt idx="65">
                  <c:v>124.4460856720827</c:v>
                </c:pt>
                <c:pt idx="66">
                  <c:v>124.74150664697194</c:v>
                </c:pt>
                <c:pt idx="67">
                  <c:v>125.03692762186117</c:v>
                </c:pt>
                <c:pt idx="68">
                  <c:v>125.33234859675035</c:v>
                </c:pt>
                <c:pt idx="69">
                  <c:v>125.77548005908419</c:v>
                </c:pt>
                <c:pt idx="70">
                  <c:v>126.0709010339734</c:v>
                </c:pt>
                <c:pt idx="71">
                  <c:v>126.21861152141803</c:v>
                </c:pt>
                <c:pt idx="72">
                  <c:v>126.66174298375184</c:v>
                </c:pt>
                <c:pt idx="73">
                  <c:v>127.03101920236337</c:v>
                </c:pt>
                <c:pt idx="74">
                  <c:v>127.32644017725259</c:v>
                </c:pt>
                <c:pt idx="75">
                  <c:v>127.6218611521418</c:v>
                </c:pt>
                <c:pt idx="76">
                  <c:v>128.06499261447564</c:v>
                </c:pt>
                <c:pt idx="77">
                  <c:v>128.36041358936484</c:v>
                </c:pt>
                <c:pt idx="78">
                  <c:v>128.80354505169868</c:v>
                </c:pt>
                <c:pt idx="79">
                  <c:v>129.17282127031021</c:v>
                </c:pt>
                <c:pt idx="80">
                  <c:v>129.54209748892171</c:v>
                </c:pt>
                <c:pt idx="81">
                  <c:v>129.83751846381094</c:v>
                </c:pt>
                <c:pt idx="82">
                  <c:v>130.20679468242244</c:v>
                </c:pt>
                <c:pt idx="83">
                  <c:v>130.50221565731167</c:v>
                </c:pt>
                <c:pt idx="84">
                  <c:v>130.9453471196455</c:v>
                </c:pt>
                <c:pt idx="85">
                  <c:v>131.16691285081239</c:v>
                </c:pt>
                <c:pt idx="86">
                  <c:v>131.46233382570162</c:v>
                </c:pt>
                <c:pt idx="87">
                  <c:v>131.75775480059085</c:v>
                </c:pt>
                <c:pt idx="88">
                  <c:v>131.97932053175774</c:v>
                </c:pt>
                <c:pt idx="89">
                  <c:v>132.34859675036924</c:v>
                </c:pt>
                <c:pt idx="90">
                  <c:v>132.7178729689808</c:v>
                </c:pt>
                <c:pt idx="91">
                  <c:v>132.86558345642541</c:v>
                </c:pt>
                <c:pt idx="92">
                  <c:v>133.23485967503692</c:v>
                </c:pt>
                <c:pt idx="93">
                  <c:v>133.60413589364845</c:v>
                </c:pt>
                <c:pt idx="94">
                  <c:v>133.97341211225998</c:v>
                </c:pt>
                <c:pt idx="95">
                  <c:v>134.19497784342687</c:v>
                </c:pt>
                <c:pt idx="96">
                  <c:v>134.49039881831609</c:v>
                </c:pt>
                <c:pt idx="97">
                  <c:v>134.63810930576074</c:v>
                </c:pt>
                <c:pt idx="98">
                  <c:v>135.00738552437224</c:v>
                </c:pt>
                <c:pt idx="99">
                  <c:v>135.37666174298374</c:v>
                </c:pt>
                <c:pt idx="100">
                  <c:v>135.67208271787294</c:v>
                </c:pt>
                <c:pt idx="101">
                  <c:v>135.89364844903989</c:v>
                </c:pt>
                <c:pt idx="102">
                  <c:v>136.11521418020681</c:v>
                </c:pt>
                <c:pt idx="103">
                  <c:v>136.410635155096</c:v>
                </c:pt>
                <c:pt idx="104">
                  <c:v>136.7060561299852</c:v>
                </c:pt>
                <c:pt idx="105">
                  <c:v>137.00147710487445</c:v>
                </c:pt>
                <c:pt idx="106">
                  <c:v>137.37075332348596</c:v>
                </c:pt>
                <c:pt idx="107">
                  <c:v>137.66617429837518</c:v>
                </c:pt>
                <c:pt idx="108">
                  <c:v>137.81388478581977</c:v>
                </c:pt>
                <c:pt idx="109">
                  <c:v>138.03545051698671</c:v>
                </c:pt>
                <c:pt idx="110">
                  <c:v>138.40472673559822</c:v>
                </c:pt>
                <c:pt idx="111">
                  <c:v>138.77400295420975</c:v>
                </c:pt>
                <c:pt idx="112">
                  <c:v>138.92171344165433</c:v>
                </c:pt>
                <c:pt idx="113">
                  <c:v>139.06942392909897</c:v>
                </c:pt>
                <c:pt idx="114">
                  <c:v>139.51255539143278</c:v>
                </c:pt>
                <c:pt idx="115">
                  <c:v>139.80797636632201</c:v>
                </c:pt>
                <c:pt idx="116">
                  <c:v>140.17725258493354</c:v>
                </c:pt>
                <c:pt idx="117">
                  <c:v>140.47267355982274</c:v>
                </c:pt>
                <c:pt idx="118">
                  <c:v>140.98966026587888</c:v>
                </c:pt>
                <c:pt idx="119">
                  <c:v>141.21122599704577</c:v>
                </c:pt>
                <c:pt idx="120">
                  <c:v>141.80206794682422</c:v>
                </c:pt>
                <c:pt idx="121">
                  <c:v>142.17134416543573</c:v>
                </c:pt>
                <c:pt idx="122">
                  <c:v>142.61447562776956</c:v>
                </c:pt>
                <c:pt idx="123">
                  <c:v>142.90989660265879</c:v>
                </c:pt>
                <c:pt idx="124">
                  <c:v>143.27917282127029</c:v>
                </c:pt>
                <c:pt idx="125">
                  <c:v>143.94387001477105</c:v>
                </c:pt>
                <c:pt idx="126">
                  <c:v>144.53471196454947</c:v>
                </c:pt>
                <c:pt idx="127">
                  <c:v>144.97784342688331</c:v>
                </c:pt>
                <c:pt idx="128">
                  <c:v>145.42097488921712</c:v>
                </c:pt>
                <c:pt idx="129">
                  <c:v>146.01181683899554</c:v>
                </c:pt>
                <c:pt idx="130">
                  <c:v>146.30723781388477</c:v>
                </c:pt>
                <c:pt idx="131">
                  <c:v>146.82422451994091</c:v>
                </c:pt>
                <c:pt idx="132">
                  <c:v>148.1536189069424</c:v>
                </c:pt>
                <c:pt idx="133">
                  <c:v>148.59675036927621</c:v>
                </c:pt>
                <c:pt idx="134">
                  <c:v>148.89217134416543</c:v>
                </c:pt>
                <c:pt idx="135">
                  <c:v>149.18759231905466</c:v>
                </c:pt>
                <c:pt idx="136">
                  <c:v>149.70457902511077</c:v>
                </c:pt>
                <c:pt idx="137">
                  <c:v>150.29542097488923</c:v>
                </c:pt>
                <c:pt idx="138">
                  <c:v>150.51698670605614</c:v>
                </c:pt>
                <c:pt idx="139">
                  <c:v>150.96011816838995</c:v>
                </c:pt>
                <c:pt idx="140">
                  <c:v>151.03397341211223</c:v>
                </c:pt>
                <c:pt idx="141">
                  <c:v>151.25553914327918</c:v>
                </c:pt>
                <c:pt idx="142">
                  <c:v>151.8463810930576</c:v>
                </c:pt>
                <c:pt idx="143">
                  <c:v>152.21565731166913</c:v>
                </c:pt>
                <c:pt idx="144">
                  <c:v>152.73264401772525</c:v>
                </c:pt>
                <c:pt idx="145">
                  <c:v>153.24963072378137</c:v>
                </c:pt>
                <c:pt idx="146">
                  <c:v>153.54505169867062</c:v>
                </c:pt>
                <c:pt idx="147">
                  <c:v>153.98818316100443</c:v>
                </c:pt>
                <c:pt idx="148">
                  <c:v>154.35745937961593</c:v>
                </c:pt>
                <c:pt idx="149">
                  <c:v>154.57902511078288</c:v>
                </c:pt>
                <c:pt idx="150">
                  <c:v>155.02215657311669</c:v>
                </c:pt>
                <c:pt idx="151">
                  <c:v>155.53914327917283</c:v>
                </c:pt>
                <c:pt idx="152">
                  <c:v>155.90841949778434</c:v>
                </c:pt>
                <c:pt idx="153">
                  <c:v>156.35155096011815</c:v>
                </c:pt>
                <c:pt idx="154">
                  <c:v>156.86853766617429</c:v>
                </c:pt>
                <c:pt idx="155">
                  <c:v>157.3116691285081</c:v>
                </c:pt>
                <c:pt idx="156">
                  <c:v>157.82865583456424</c:v>
                </c:pt>
                <c:pt idx="157">
                  <c:v>158.19793205317575</c:v>
                </c:pt>
                <c:pt idx="158">
                  <c:v>158.78877400295423</c:v>
                </c:pt>
                <c:pt idx="159">
                  <c:v>158.86262924667651</c:v>
                </c:pt>
                <c:pt idx="160">
                  <c:v>159.52732644017723</c:v>
                </c:pt>
                <c:pt idx="161">
                  <c:v>159.67503692762185</c:v>
                </c:pt>
                <c:pt idx="162">
                  <c:v>160.11816838995568</c:v>
                </c:pt>
                <c:pt idx="163">
                  <c:v>160.41358936484488</c:v>
                </c:pt>
                <c:pt idx="164">
                  <c:v>160.85672082717872</c:v>
                </c:pt>
                <c:pt idx="165">
                  <c:v>161.29985228951256</c:v>
                </c:pt>
                <c:pt idx="166">
                  <c:v>161.44756277695714</c:v>
                </c:pt>
                <c:pt idx="167">
                  <c:v>161.74298375184637</c:v>
                </c:pt>
                <c:pt idx="168">
                  <c:v>162.25997045790251</c:v>
                </c:pt>
                <c:pt idx="169">
                  <c:v>162.55539143279171</c:v>
                </c:pt>
                <c:pt idx="170">
                  <c:v>163.07237813884785</c:v>
                </c:pt>
                <c:pt idx="171">
                  <c:v>163.51550960118169</c:v>
                </c:pt>
                <c:pt idx="172">
                  <c:v>163.88478581979319</c:v>
                </c:pt>
                <c:pt idx="173">
                  <c:v>164.47562776957164</c:v>
                </c:pt>
                <c:pt idx="174">
                  <c:v>164.84490398818315</c:v>
                </c:pt>
                <c:pt idx="175">
                  <c:v>165.21418020679465</c:v>
                </c:pt>
                <c:pt idx="176">
                  <c:v>165.58345642540618</c:v>
                </c:pt>
                <c:pt idx="177">
                  <c:v>165.87887740029541</c:v>
                </c:pt>
                <c:pt idx="178">
                  <c:v>166.46971935007383</c:v>
                </c:pt>
                <c:pt idx="179">
                  <c:v>166.76514032496308</c:v>
                </c:pt>
                <c:pt idx="180">
                  <c:v>167.06056129985228</c:v>
                </c:pt>
                <c:pt idx="181">
                  <c:v>167.57754800590843</c:v>
                </c:pt>
                <c:pt idx="182">
                  <c:v>168.38995568685377</c:v>
                </c:pt>
                <c:pt idx="183">
                  <c:v>168.7592319054653</c:v>
                </c:pt>
                <c:pt idx="184">
                  <c:v>169.0546528803545</c:v>
                </c:pt>
                <c:pt idx="185">
                  <c:v>169.20236336779911</c:v>
                </c:pt>
                <c:pt idx="186">
                  <c:v>169.79320531757756</c:v>
                </c:pt>
                <c:pt idx="187">
                  <c:v>170.16248153618906</c:v>
                </c:pt>
                <c:pt idx="188">
                  <c:v>170.90103397341213</c:v>
                </c:pt>
                <c:pt idx="189">
                  <c:v>172.15657311669128</c:v>
                </c:pt>
                <c:pt idx="190">
                  <c:v>172.96898079763662</c:v>
                </c:pt>
                <c:pt idx="191">
                  <c:v>173.11669128508126</c:v>
                </c:pt>
                <c:pt idx="192">
                  <c:v>173.92909896602657</c:v>
                </c:pt>
                <c:pt idx="193">
                  <c:v>174.2245199409158</c:v>
                </c:pt>
                <c:pt idx="194">
                  <c:v>174.66765140324964</c:v>
                </c:pt>
                <c:pt idx="195">
                  <c:v>175.11078286558345</c:v>
                </c:pt>
                <c:pt idx="196">
                  <c:v>175.62776957163959</c:v>
                </c:pt>
                <c:pt idx="197">
                  <c:v>176.14475627769571</c:v>
                </c:pt>
                <c:pt idx="198">
                  <c:v>176.66174298375182</c:v>
                </c:pt>
                <c:pt idx="199">
                  <c:v>177.17872968980797</c:v>
                </c:pt>
                <c:pt idx="200">
                  <c:v>177.76957163958639</c:v>
                </c:pt>
                <c:pt idx="201">
                  <c:v>177.99113737075331</c:v>
                </c:pt>
                <c:pt idx="202">
                  <c:v>178.50812407680942</c:v>
                </c:pt>
                <c:pt idx="203">
                  <c:v>179.02511078286557</c:v>
                </c:pt>
                <c:pt idx="204">
                  <c:v>179.62629246676514</c:v>
                </c:pt>
                <c:pt idx="205">
                  <c:v>180.27400295420975</c:v>
                </c:pt>
                <c:pt idx="206">
                  <c:v>180.75553914327915</c:v>
                </c:pt>
                <c:pt idx="207">
                  <c:v>181.17799113737075</c:v>
                </c:pt>
                <c:pt idx="208">
                  <c:v>181.60709010339733</c:v>
                </c:pt>
                <c:pt idx="209">
                  <c:v>182.1602658788774</c:v>
                </c:pt>
                <c:pt idx="210">
                  <c:v>182.47045790251107</c:v>
                </c:pt>
                <c:pt idx="211">
                  <c:v>182.79542097488923</c:v>
                </c:pt>
                <c:pt idx="212">
                  <c:v>183.34416543574591</c:v>
                </c:pt>
                <c:pt idx="213">
                  <c:v>183.93943870014772</c:v>
                </c:pt>
                <c:pt idx="214">
                  <c:v>184.50369276218612</c:v>
                </c:pt>
                <c:pt idx="215">
                  <c:v>185.04135893648447</c:v>
                </c:pt>
                <c:pt idx="216">
                  <c:v>185.56425406203837</c:v>
                </c:pt>
                <c:pt idx="217">
                  <c:v>185.98744460856719</c:v>
                </c:pt>
                <c:pt idx="218">
                  <c:v>186.79394387001477</c:v>
                </c:pt>
                <c:pt idx="219">
                  <c:v>187.28951255539144</c:v>
                </c:pt>
                <c:pt idx="220">
                  <c:v>188.09231905465288</c:v>
                </c:pt>
                <c:pt idx="221">
                  <c:v>188.95051698670605</c:v>
                </c:pt>
                <c:pt idx="222">
                  <c:v>189.86262924667651</c:v>
                </c:pt>
                <c:pt idx="223">
                  <c:v>190.22156573116692</c:v>
                </c:pt>
                <c:pt idx="224">
                  <c:v>190.23781388478579</c:v>
                </c:pt>
                <c:pt idx="225">
                  <c:v>190.33382570162479</c:v>
                </c:pt>
                <c:pt idx="226">
                  <c:v>190.41432791728215</c:v>
                </c:pt>
                <c:pt idx="227">
                  <c:v>190.53766617429838</c:v>
                </c:pt>
                <c:pt idx="228">
                  <c:v>190.88109305760705</c:v>
                </c:pt>
                <c:pt idx="229">
                  <c:v>191.03101920236335</c:v>
                </c:pt>
                <c:pt idx="230">
                  <c:v>191.09601181683902</c:v>
                </c:pt>
                <c:pt idx="231">
                  <c:v>191.06203840472671</c:v>
                </c:pt>
                <c:pt idx="232">
                  <c:v>190.97784342688331</c:v>
                </c:pt>
                <c:pt idx="233">
                  <c:v>191.05317577548004</c:v>
                </c:pt>
                <c:pt idx="234">
                  <c:v>191.09822747415066</c:v>
                </c:pt>
                <c:pt idx="235">
                  <c:v>191.49556868537667</c:v>
                </c:pt>
                <c:pt idx="236">
                  <c:v>191.67134416543576</c:v>
                </c:pt>
                <c:pt idx="237">
                  <c:v>192.03175775480059</c:v>
                </c:pt>
                <c:pt idx="238">
                  <c:v>192.18094534711966</c:v>
                </c:pt>
                <c:pt idx="239">
                  <c:v>192.23412112259973</c:v>
                </c:pt>
                <c:pt idx="240">
                  <c:v>191.90029542097491</c:v>
                </c:pt>
                <c:pt idx="241">
                  <c:v>192.00147710487445</c:v>
                </c:pt>
                <c:pt idx="242">
                  <c:v>192.27621861152139</c:v>
                </c:pt>
                <c:pt idx="243">
                  <c:v>192.51994091580505</c:v>
                </c:pt>
                <c:pt idx="244">
                  <c:v>192.71196454948301</c:v>
                </c:pt>
                <c:pt idx="245">
                  <c:v>192.9010339734121</c:v>
                </c:pt>
                <c:pt idx="246">
                  <c:v>193.14992614475625</c:v>
                </c:pt>
                <c:pt idx="247">
                  <c:v>193.2954209748892</c:v>
                </c:pt>
                <c:pt idx="248">
                  <c:v>193.41506646971936</c:v>
                </c:pt>
                <c:pt idx="249">
                  <c:v>193.55612998522892</c:v>
                </c:pt>
                <c:pt idx="250">
                  <c:v>193.80354505169868</c:v>
                </c:pt>
                <c:pt idx="251">
                  <c:v>194.04209748892171</c:v>
                </c:pt>
                <c:pt idx="252">
                  <c:v>194.35672082717872</c:v>
                </c:pt>
                <c:pt idx="253">
                  <c:v>194.75701624815363</c:v>
                </c:pt>
                <c:pt idx="254">
                  <c:v>195.06203840472671</c:v>
                </c:pt>
                <c:pt idx="255">
                  <c:v>195.32127031019201</c:v>
                </c:pt>
                <c:pt idx="256">
                  <c:v>195.61299852289514</c:v>
                </c:pt>
                <c:pt idx="257">
                  <c:v>195.92614475627767</c:v>
                </c:pt>
                <c:pt idx="258">
                  <c:v>196.42688330871491</c:v>
                </c:pt>
                <c:pt idx="259">
                  <c:v>196.96454948301329</c:v>
                </c:pt>
                <c:pt idx="260">
                  <c:v>197.28434268833087</c:v>
                </c:pt>
                <c:pt idx="261">
                  <c:v>197.5775480059084</c:v>
                </c:pt>
                <c:pt idx="262">
                  <c:v>197.80576070901034</c:v>
                </c:pt>
                <c:pt idx="263">
                  <c:v>198.27400295420975</c:v>
                </c:pt>
                <c:pt idx="264">
                  <c:v>198.62629246676514</c:v>
                </c:pt>
                <c:pt idx="265">
                  <c:v>198.69571639586411</c:v>
                </c:pt>
                <c:pt idx="266">
                  <c:v>199.08567208271788</c:v>
                </c:pt>
                <c:pt idx="267">
                  <c:v>199.48670605613</c:v>
                </c:pt>
                <c:pt idx="268">
                  <c:v>199.67725258493351</c:v>
                </c:pt>
                <c:pt idx="269">
                  <c:v>200.11521418020681</c:v>
                </c:pt>
                <c:pt idx="270">
                  <c:v>200.43722304283605</c:v>
                </c:pt>
                <c:pt idx="271">
                  <c:v>200.93870014771051</c:v>
                </c:pt>
                <c:pt idx="272">
                  <c:v>201.39660265878874</c:v>
                </c:pt>
                <c:pt idx="273">
                  <c:v>201.80354505169868</c:v>
                </c:pt>
                <c:pt idx="274">
                  <c:v>202.20310192023635</c:v>
                </c:pt>
                <c:pt idx="275">
                  <c:v>202.68611521418021</c:v>
                </c:pt>
                <c:pt idx="276">
                  <c:v>203.14771048744461</c:v>
                </c:pt>
                <c:pt idx="277">
                  <c:v>203.64549483013295</c:v>
                </c:pt>
                <c:pt idx="278">
                  <c:v>203.9586410635155</c:v>
                </c:pt>
                <c:pt idx="279">
                  <c:v>204.17577548005909</c:v>
                </c:pt>
                <c:pt idx="280">
                  <c:v>204.60856720827181</c:v>
                </c:pt>
                <c:pt idx="281">
                  <c:v>204.93279172821269</c:v>
                </c:pt>
                <c:pt idx="282">
                  <c:v>205.42614475627769</c:v>
                </c:pt>
                <c:pt idx="283">
                  <c:v>205.88183161004432</c:v>
                </c:pt>
                <c:pt idx="284">
                  <c:v>206.3397341211226</c:v>
                </c:pt>
                <c:pt idx="285">
                  <c:v>206.61595273264402</c:v>
                </c:pt>
                <c:pt idx="286">
                  <c:v>207.04062038404726</c:v>
                </c:pt>
                <c:pt idx="287">
                  <c:v>207.42983751846381</c:v>
                </c:pt>
                <c:pt idx="288">
                  <c:v>208.07533234859673</c:v>
                </c:pt>
                <c:pt idx="289">
                  <c:v>208.54652880354507</c:v>
                </c:pt>
                <c:pt idx="290">
                  <c:v>209.410635155096</c:v>
                </c:pt>
                <c:pt idx="291">
                  <c:v>209.60487444608566</c:v>
                </c:pt>
                <c:pt idx="292">
                  <c:v>210.32717872968982</c:v>
                </c:pt>
                <c:pt idx="293">
                  <c:v>210.58124076809452</c:v>
                </c:pt>
                <c:pt idx="294">
                  <c:v>211.00443131462333</c:v>
                </c:pt>
                <c:pt idx="295">
                  <c:v>211.19423929098966</c:v>
                </c:pt>
                <c:pt idx="296">
                  <c:v>211.46528803545053</c:v>
                </c:pt>
                <c:pt idx="297">
                  <c:v>211.86041358936484</c:v>
                </c:pt>
                <c:pt idx="298">
                  <c:v>212.21270310192023</c:v>
                </c:pt>
                <c:pt idx="299">
                  <c:v>212.66691285081242</c:v>
                </c:pt>
                <c:pt idx="300">
                  <c:v>213.15952732644016</c:v>
                </c:pt>
                <c:pt idx="301">
                  <c:v>213.47267355982274</c:v>
                </c:pt>
                <c:pt idx="302">
                  <c:v>213.79763663220089</c:v>
                </c:pt>
                <c:pt idx="303">
                  <c:v>214.36041358936487</c:v>
                </c:pt>
                <c:pt idx="304">
                  <c:v>214.63072378138847</c:v>
                </c:pt>
                <c:pt idx="305">
                  <c:v>215.13441654357456</c:v>
                </c:pt>
                <c:pt idx="306">
                  <c:v>215.59748892171342</c:v>
                </c:pt>
                <c:pt idx="307">
                  <c:v>215.96085672082719</c:v>
                </c:pt>
                <c:pt idx="308">
                  <c:v>216.43500738552436</c:v>
                </c:pt>
                <c:pt idx="309">
                  <c:v>217.02880354505169</c:v>
                </c:pt>
                <c:pt idx="310">
                  <c:v>217.57976366322009</c:v>
                </c:pt>
                <c:pt idx="311">
                  <c:v>217.92983751846381</c:v>
                </c:pt>
                <c:pt idx="312">
                  <c:v>218.49483013293943</c:v>
                </c:pt>
                <c:pt idx="313">
                  <c:v>219.04505169867056</c:v>
                </c:pt>
                <c:pt idx="314">
                  <c:v>219.46676514032495</c:v>
                </c:pt>
                <c:pt idx="315">
                  <c:v>220.05169867060559</c:v>
                </c:pt>
                <c:pt idx="316">
                  <c:v>220.74076809453467</c:v>
                </c:pt>
                <c:pt idx="317">
                  <c:v>221.25775480059087</c:v>
                </c:pt>
                <c:pt idx="318">
                  <c:v>221.78138847858193</c:v>
                </c:pt>
                <c:pt idx="319">
                  <c:v>222.50221565731164</c:v>
                </c:pt>
                <c:pt idx="320">
                  <c:v>222.9586410635155</c:v>
                </c:pt>
                <c:pt idx="321">
                  <c:v>223.40251107828655</c:v>
                </c:pt>
                <c:pt idx="322">
                  <c:v>224.0162481536189</c:v>
                </c:pt>
                <c:pt idx="323">
                  <c:v>224.61447562776956</c:v>
                </c:pt>
                <c:pt idx="324">
                  <c:v>225.23190546528804</c:v>
                </c:pt>
                <c:pt idx="325">
                  <c:v>225.95420974889214</c:v>
                </c:pt>
                <c:pt idx="326">
                  <c:v>225.79394387001477</c:v>
                </c:pt>
                <c:pt idx="327">
                  <c:v>226.22156573116689</c:v>
                </c:pt>
                <c:pt idx="328">
                  <c:v>226.66322008862628</c:v>
                </c:pt>
              </c:numCache>
            </c:numRef>
          </c:val>
          <c:smooth val="0"/>
          <c:extLst xmlns:c16r2="http://schemas.microsoft.com/office/drawing/2015/06/chart">
            <c:ext xmlns:c16="http://schemas.microsoft.com/office/drawing/2014/chart" uri="{C3380CC4-5D6E-409C-BE32-E72D297353CC}">
              <c16:uniqueId val="{00000003-16B6-414F-A89A-16B136EC123E}"/>
            </c:ext>
          </c:extLst>
        </c:ser>
        <c:dLbls>
          <c:showLegendKey val="0"/>
          <c:showVal val="0"/>
          <c:showCatName val="0"/>
          <c:showSerName val="0"/>
          <c:showPercent val="0"/>
          <c:showBubbleSize val="0"/>
        </c:dLbls>
        <c:marker val="1"/>
        <c:smooth val="0"/>
        <c:axId val="132499328"/>
        <c:axId val="132500864"/>
      </c:lineChart>
      <c:dateAx>
        <c:axId val="132499328"/>
        <c:scaling>
          <c:orientation val="minMax"/>
        </c:scaling>
        <c:delete val="0"/>
        <c:axPos val="b"/>
        <c:numFmt formatCode="yyyy" sourceLinked="0"/>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2500864"/>
        <c:crossesAt val="100"/>
        <c:auto val="1"/>
        <c:lblOffset val="100"/>
        <c:baseTimeUnit val="months"/>
        <c:majorUnit val="3"/>
        <c:majorTimeUnit val="years"/>
      </c:dateAx>
      <c:valAx>
        <c:axId val="132500864"/>
        <c:scaling>
          <c:orientation val="minMax"/>
          <c:max val="230"/>
          <c:min val="75"/>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t>Jan.</a:t>
                </a:r>
                <a:r>
                  <a:rPr lang="en-US" baseline="0" dirty="0"/>
                  <a:t> 1990 = 100</a:t>
                </a:r>
                <a:endParaRPr lang="en-US" dirty="0"/>
              </a:p>
            </c:rich>
          </c:tx>
          <c:layout/>
          <c:overlay val="0"/>
          <c:spPr>
            <a:noFill/>
            <a:ln>
              <a:noFill/>
            </a:ln>
            <a:effectLst/>
          </c:spPr>
        </c:title>
        <c:numFmt formatCode="General" sourceLinked="1"/>
        <c:majorTickMark val="none"/>
        <c:minorTickMark val="none"/>
        <c:tickLblPos val="low"/>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2499328"/>
        <c:crosses val="autoZero"/>
        <c:crossBetween val="between"/>
        <c:majorUnit val="25"/>
      </c:valAx>
      <c:spPr>
        <a:noFill/>
        <a:ln>
          <a:noFill/>
        </a:ln>
        <a:effectLst/>
      </c:spPr>
    </c:plotArea>
    <c:legend>
      <c:legendPos val="t"/>
      <c:layout>
        <c:manualLayout>
          <c:xMode val="edge"/>
          <c:yMode val="edge"/>
          <c:x val="0.14188328881797263"/>
          <c:y val="3.6111111111111108E-2"/>
          <c:w val="0.61638014961786169"/>
          <c:h val="5.046391076115485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368975600119296E-2"/>
          <c:y val="3.0120066581177413E-2"/>
          <c:w val="0.87375676070244901"/>
          <c:h val="0.89304579094514713"/>
        </c:manualLayout>
      </c:layout>
      <c:areaChart>
        <c:grouping val="stacked"/>
        <c:varyColors val="0"/>
        <c:ser>
          <c:idx val="4"/>
          <c:order val="3"/>
          <c:tx>
            <c:strRef>
              <c:f>MAIN_SHEET!$F$1</c:f>
              <c:strCache>
                <c:ptCount val="1"/>
                <c:pt idx="0">
                  <c:v>FOMC LOW</c:v>
                </c:pt>
              </c:strCache>
            </c:strRef>
          </c:tx>
          <c:spPr>
            <a:noFill/>
            <a:ln>
              <a:noFill/>
            </a:ln>
            <a:effectLst/>
          </c:spPr>
          <c:cat>
            <c:numRef>
              <c:f>MAIN_SHEET!$A$5:$A$15</c:f>
              <c:numCache>
                <c:formatCode>m/d/yyyy</c:formatCode>
                <c:ptCount val="11"/>
                <c:pt idx="0">
                  <c:v>42907</c:v>
                </c:pt>
                <c:pt idx="1">
                  <c:v>42998</c:v>
                </c:pt>
                <c:pt idx="2">
                  <c:v>43089</c:v>
                </c:pt>
                <c:pt idx="3">
                  <c:v>43180</c:v>
                </c:pt>
                <c:pt idx="4">
                  <c:v>43271</c:v>
                </c:pt>
                <c:pt idx="5">
                  <c:v>43362</c:v>
                </c:pt>
                <c:pt idx="6">
                  <c:v>43453</c:v>
                </c:pt>
                <c:pt idx="7">
                  <c:v>43545</c:v>
                </c:pt>
                <c:pt idx="8">
                  <c:v>43636</c:v>
                </c:pt>
                <c:pt idx="9">
                  <c:v>43727</c:v>
                </c:pt>
                <c:pt idx="10">
                  <c:v>43818</c:v>
                </c:pt>
              </c:numCache>
            </c:numRef>
          </c:cat>
          <c:val>
            <c:numRef>
              <c:f>MAIN_SHEET!$F$5:$F$15</c:f>
              <c:numCache>
                <c:formatCode>0.00</c:formatCode>
                <c:ptCount val="11"/>
                <c:pt idx="0">
                  <c:v>0.76250000000000007</c:v>
                </c:pt>
                <c:pt idx="1">
                  <c:v>0.94375000000000009</c:v>
                </c:pt>
                <c:pt idx="2">
                  <c:v>1.125</c:v>
                </c:pt>
                <c:pt idx="3">
                  <c:v>1.125</c:v>
                </c:pt>
                <c:pt idx="4">
                  <c:v>1.125</c:v>
                </c:pt>
                <c:pt idx="5">
                  <c:v>1.125</c:v>
                </c:pt>
                <c:pt idx="6">
                  <c:v>1.125</c:v>
                </c:pt>
                <c:pt idx="7">
                  <c:v>1.125</c:v>
                </c:pt>
                <c:pt idx="8">
                  <c:v>1.125</c:v>
                </c:pt>
                <c:pt idx="9">
                  <c:v>1.125</c:v>
                </c:pt>
                <c:pt idx="10">
                  <c:v>1.125</c:v>
                </c:pt>
              </c:numCache>
            </c:numRef>
          </c:val>
          <c:extLst xmlns:c16r2="http://schemas.microsoft.com/office/drawing/2015/06/chart">
            <c:ext xmlns:c16="http://schemas.microsoft.com/office/drawing/2014/chart" uri="{C3380CC4-5D6E-409C-BE32-E72D297353CC}">
              <c16:uniqueId val="{00000000-44E1-4BED-894C-A24F3C3A8286}"/>
            </c:ext>
          </c:extLst>
        </c:ser>
        <c:ser>
          <c:idx val="5"/>
          <c:order val="4"/>
          <c:tx>
            <c:strRef>
              <c:f>MAIN_SHEET!$G$1</c:f>
              <c:strCache>
                <c:ptCount val="1"/>
                <c:pt idx="0">
                  <c:v>FOMC HIGH</c:v>
                </c:pt>
              </c:strCache>
            </c:strRef>
          </c:tx>
          <c:spPr>
            <a:solidFill>
              <a:srgbClr val="FFDCC4">
                <a:alpha val="80000"/>
              </a:srgbClr>
            </a:solidFill>
            <a:ln w="25400">
              <a:noFill/>
            </a:ln>
            <a:effectLst/>
          </c:spPr>
          <c:cat>
            <c:numRef>
              <c:f>MAIN_SHEET!$A$5:$A$15</c:f>
              <c:numCache>
                <c:formatCode>m/d/yyyy</c:formatCode>
                <c:ptCount val="11"/>
                <c:pt idx="0">
                  <c:v>42907</c:v>
                </c:pt>
                <c:pt idx="1">
                  <c:v>42998</c:v>
                </c:pt>
                <c:pt idx="2">
                  <c:v>43089</c:v>
                </c:pt>
                <c:pt idx="3">
                  <c:v>43180</c:v>
                </c:pt>
                <c:pt idx="4">
                  <c:v>43271</c:v>
                </c:pt>
                <c:pt idx="5">
                  <c:v>43362</c:v>
                </c:pt>
                <c:pt idx="6">
                  <c:v>43453</c:v>
                </c:pt>
                <c:pt idx="7">
                  <c:v>43545</c:v>
                </c:pt>
                <c:pt idx="8">
                  <c:v>43636</c:v>
                </c:pt>
                <c:pt idx="9">
                  <c:v>43727</c:v>
                </c:pt>
                <c:pt idx="10">
                  <c:v>43818</c:v>
                </c:pt>
              </c:numCache>
            </c:numRef>
          </c:cat>
          <c:val>
            <c:numRef>
              <c:f>MAIN_SHEET!$H$5:$H$15</c:f>
              <c:numCache>
                <c:formatCode>General</c:formatCode>
                <c:ptCount val="11"/>
                <c:pt idx="0">
                  <c:v>0.6000000000000002</c:v>
                </c:pt>
                <c:pt idx="1">
                  <c:v>0.55000000000000027</c:v>
                </c:pt>
                <c:pt idx="2">
                  <c:v>0.5</c:v>
                </c:pt>
                <c:pt idx="3">
                  <c:v>0.875</c:v>
                </c:pt>
                <c:pt idx="4">
                  <c:v>1.25</c:v>
                </c:pt>
                <c:pt idx="5">
                  <c:v>1.625</c:v>
                </c:pt>
                <c:pt idx="6">
                  <c:v>2</c:v>
                </c:pt>
                <c:pt idx="7" formatCode="0.00">
                  <c:v>2.25</c:v>
                </c:pt>
                <c:pt idx="8">
                  <c:v>2.5</c:v>
                </c:pt>
                <c:pt idx="9">
                  <c:v>2.75</c:v>
                </c:pt>
                <c:pt idx="10">
                  <c:v>3</c:v>
                </c:pt>
              </c:numCache>
            </c:numRef>
          </c:val>
          <c:extLst xmlns:c16r2="http://schemas.microsoft.com/office/drawing/2015/06/chart">
            <c:ext xmlns:c16="http://schemas.microsoft.com/office/drawing/2014/chart" uri="{C3380CC4-5D6E-409C-BE32-E72D297353CC}">
              <c16:uniqueId val="{00000001-44E1-4BED-894C-A24F3C3A8286}"/>
            </c:ext>
          </c:extLst>
        </c:ser>
        <c:dLbls>
          <c:showLegendKey val="0"/>
          <c:showVal val="0"/>
          <c:showCatName val="0"/>
          <c:showSerName val="0"/>
          <c:showPercent val="0"/>
          <c:showBubbleSize val="0"/>
        </c:dLbls>
        <c:axId val="132704512"/>
        <c:axId val="133308800"/>
      </c:areaChart>
      <c:lineChart>
        <c:grouping val="standard"/>
        <c:varyColors val="0"/>
        <c:ser>
          <c:idx val="0"/>
          <c:order val="0"/>
          <c:tx>
            <c:strRef>
              <c:f>MAIN_SHEET!$B$1</c:f>
              <c:strCache>
                <c:ptCount val="1"/>
                <c:pt idx="0">
                  <c:v>Median FOMC Forecast</c:v>
                </c:pt>
              </c:strCache>
            </c:strRef>
          </c:tx>
          <c:spPr>
            <a:ln w="28575" cap="rnd">
              <a:solidFill>
                <a:schemeClr val="accent4"/>
              </a:solidFill>
              <a:prstDash val="sysDash"/>
              <a:round/>
            </a:ln>
            <a:effectLst/>
          </c:spPr>
          <c:marker>
            <c:symbol val="square"/>
            <c:size val="5"/>
            <c:spPr>
              <a:solidFill>
                <a:schemeClr val="accent4"/>
              </a:solidFill>
              <a:ln w="9525">
                <a:solidFill>
                  <a:schemeClr val="accent4"/>
                </a:solidFill>
                <a:prstDash val="sysDash"/>
              </a:ln>
              <a:effectLst/>
            </c:spPr>
          </c:marker>
          <c:cat>
            <c:numRef>
              <c:f>MAIN_SHEET!$A$5:$A$15</c:f>
              <c:numCache>
                <c:formatCode>m/d/yyyy</c:formatCode>
                <c:ptCount val="11"/>
                <c:pt idx="0">
                  <c:v>42907</c:v>
                </c:pt>
                <c:pt idx="1">
                  <c:v>42998</c:v>
                </c:pt>
                <c:pt idx="2">
                  <c:v>43089</c:v>
                </c:pt>
                <c:pt idx="3">
                  <c:v>43180</c:v>
                </c:pt>
                <c:pt idx="4">
                  <c:v>43271</c:v>
                </c:pt>
                <c:pt idx="5">
                  <c:v>43362</c:v>
                </c:pt>
                <c:pt idx="6">
                  <c:v>43453</c:v>
                </c:pt>
                <c:pt idx="7">
                  <c:v>43545</c:v>
                </c:pt>
                <c:pt idx="8">
                  <c:v>43636</c:v>
                </c:pt>
                <c:pt idx="9">
                  <c:v>43727</c:v>
                </c:pt>
                <c:pt idx="10">
                  <c:v>43818</c:v>
                </c:pt>
              </c:numCache>
            </c:numRef>
          </c:cat>
          <c:val>
            <c:numRef>
              <c:f>MAIN_SHEET!$B$5:$B$15</c:f>
              <c:numCache>
                <c:formatCode>General</c:formatCode>
                <c:ptCount val="11"/>
                <c:pt idx="0">
                  <c:v>1.125</c:v>
                </c:pt>
                <c:pt idx="1">
                  <c:v>#N/A</c:v>
                </c:pt>
                <c:pt idx="2">
                  <c:v>1.4</c:v>
                </c:pt>
                <c:pt idx="3">
                  <c:v>#N/A</c:v>
                </c:pt>
                <c:pt idx="4">
                  <c:v>#N/A</c:v>
                </c:pt>
                <c:pt idx="5">
                  <c:v>#N/A</c:v>
                </c:pt>
                <c:pt idx="6">
                  <c:v>2.1</c:v>
                </c:pt>
                <c:pt idx="7">
                  <c:v>#N/A</c:v>
                </c:pt>
                <c:pt idx="8">
                  <c:v>#N/A</c:v>
                </c:pt>
                <c:pt idx="9">
                  <c:v>#N/A</c:v>
                </c:pt>
                <c:pt idx="10">
                  <c:v>2.9</c:v>
                </c:pt>
              </c:numCache>
            </c:numRef>
          </c:val>
          <c:smooth val="0"/>
          <c:extLst xmlns:c16r2="http://schemas.microsoft.com/office/drawing/2015/06/chart">
            <c:ext xmlns:c16="http://schemas.microsoft.com/office/drawing/2014/chart" uri="{C3380CC4-5D6E-409C-BE32-E72D297353CC}">
              <c16:uniqueId val="{00000002-44E1-4BED-894C-A24F3C3A8286}"/>
            </c:ext>
          </c:extLst>
        </c:ser>
        <c:ser>
          <c:idx val="1"/>
          <c:order val="1"/>
          <c:tx>
            <c:strRef>
              <c:f>MAIN_SHEET!$C$1</c:f>
              <c:strCache>
                <c:ptCount val="1"/>
                <c:pt idx="0">
                  <c:v>Payden Forecast</c:v>
                </c:pt>
              </c:strCache>
            </c:strRef>
          </c:tx>
          <c:spPr>
            <a:ln w="28575" cap="rnd">
              <a:solidFill>
                <a:schemeClr val="tx2"/>
              </a:solidFill>
              <a:round/>
            </a:ln>
            <a:effectLst/>
          </c:spPr>
          <c:marker>
            <c:symbol val="square"/>
            <c:size val="5"/>
            <c:spPr>
              <a:solidFill>
                <a:schemeClr val="tx2"/>
              </a:solidFill>
              <a:ln w="9525">
                <a:solidFill>
                  <a:schemeClr val="tx2"/>
                </a:solidFill>
              </a:ln>
              <a:effectLst/>
            </c:spPr>
          </c:marker>
          <c:cat>
            <c:numRef>
              <c:f>MAIN_SHEET!$A$5:$A$15</c:f>
              <c:numCache>
                <c:formatCode>m/d/yyyy</c:formatCode>
                <c:ptCount val="11"/>
                <c:pt idx="0">
                  <c:v>42907</c:v>
                </c:pt>
                <c:pt idx="1">
                  <c:v>42998</c:v>
                </c:pt>
                <c:pt idx="2">
                  <c:v>43089</c:v>
                </c:pt>
                <c:pt idx="3">
                  <c:v>43180</c:v>
                </c:pt>
                <c:pt idx="4">
                  <c:v>43271</c:v>
                </c:pt>
                <c:pt idx="5">
                  <c:v>43362</c:v>
                </c:pt>
                <c:pt idx="6">
                  <c:v>43453</c:v>
                </c:pt>
                <c:pt idx="7">
                  <c:v>43545</c:v>
                </c:pt>
                <c:pt idx="8">
                  <c:v>43636</c:v>
                </c:pt>
                <c:pt idx="9">
                  <c:v>43727</c:v>
                </c:pt>
                <c:pt idx="10">
                  <c:v>43818</c:v>
                </c:pt>
              </c:numCache>
            </c:numRef>
          </c:cat>
          <c:val>
            <c:numRef>
              <c:f>MAIN_SHEET!$C$5:$C$15</c:f>
              <c:numCache>
                <c:formatCode>General</c:formatCode>
                <c:ptCount val="11"/>
                <c:pt idx="0">
                  <c:v>1.125</c:v>
                </c:pt>
                <c:pt idx="1">
                  <c:v>1.125</c:v>
                </c:pt>
                <c:pt idx="2">
                  <c:v>1.375</c:v>
                </c:pt>
                <c:pt idx="3">
                  <c:v>1.625</c:v>
                </c:pt>
                <c:pt idx="4">
                  <c:v>1.875</c:v>
                </c:pt>
                <c:pt idx="5">
                  <c:v>1.875</c:v>
                </c:pt>
                <c:pt idx="6">
                  <c:v>2.125</c:v>
                </c:pt>
                <c:pt idx="7">
                  <c:v>2.375</c:v>
                </c:pt>
                <c:pt idx="8">
                  <c:v>2.625</c:v>
                </c:pt>
                <c:pt idx="9">
                  <c:v>2.875</c:v>
                </c:pt>
                <c:pt idx="10">
                  <c:v>2.875</c:v>
                </c:pt>
              </c:numCache>
            </c:numRef>
          </c:val>
          <c:smooth val="0"/>
          <c:extLst xmlns:c16r2="http://schemas.microsoft.com/office/drawing/2015/06/chart">
            <c:ext xmlns:c16="http://schemas.microsoft.com/office/drawing/2014/chart" uri="{C3380CC4-5D6E-409C-BE32-E72D297353CC}">
              <c16:uniqueId val="{00000003-44E1-4BED-894C-A24F3C3A8286}"/>
            </c:ext>
          </c:extLst>
        </c:ser>
        <c:ser>
          <c:idx val="3"/>
          <c:order val="2"/>
          <c:tx>
            <c:strRef>
              <c:f>MAIN_SHEET!$E$1</c:f>
              <c:strCache>
                <c:ptCount val="1"/>
                <c:pt idx="0">
                  <c:v>Fed Funds Futures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MAIN_SHEET!$A$5:$A$15</c:f>
              <c:numCache>
                <c:formatCode>m/d/yyyy</c:formatCode>
                <c:ptCount val="11"/>
                <c:pt idx="0">
                  <c:v>42907</c:v>
                </c:pt>
                <c:pt idx="1">
                  <c:v>42998</c:v>
                </c:pt>
                <c:pt idx="2">
                  <c:v>43089</c:v>
                </c:pt>
                <c:pt idx="3">
                  <c:v>43180</c:v>
                </c:pt>
                <c:pt idx="4">
                  <c:v>43271</c:v>
                </c:pt>
                <c:pt idx="5">
                  <c:v>43362</c:v>
                </c:pt>
                <c:pt idx="6">
                  <c:v>43453</c:v>
                </c:pt>
                <c:pt idx="7">
                  <c:v>43545</c:v>
                </c:pt>
                <c:pt idx="8">
                  <c:v>43636</c:v>
                </c:pt>
                <c:pt idx="9">
                  <c:v>43727</c:v>
                </c:pt>
                <c:pt idx="10">
                  <c:v>43818</c:v>
                </c:pt>
              </c:numCache>
            </c:numRef>
          </c:cat>
          <c:val>
            <c:numRef>
              <c:f>MAIN_SHEET!$E$5:$E$13</c:f>
              <c:numCache>
                <c:formatCode>General</c:formatCode>
                <c:ptCount val="9"/>
                <c:pt idx="0">
                  <c:v>1.125</c:v>
                </c:pt>
                <c:pt idx="1">
                  <c:v>1.1599999999999966</c:v>
                </c:pt>
                <c:pt idx="2">
                  <c:v>1.2199999999999989</c:v>
                </c:pt>
                <c:pt idx="3">
                  <c:v>1.2849999999999966</c:v>
                </c:pt>
                <c:pt idx="4">
                  <c:v>1.3599999999999994</c:v>
                </c:pt>
                <c:pt idx="5">
                  <c:v>1.3850000000000051</c:v>
                </c:pt>
                <c:pt idx="6">
                  <c:v>1.4350000000000023</c:v>
                </c:pt>
                <c:pt idx="7">
                  <c:v>1.519999999999996</c:v>
                </c:pt>
                <c:pt idx="8">
                  <c:v>1.5600000000000023</c:v>
                </c:pt>
              </c:numCache>
            </c:numRef>
          </c:val>
          <c:smooth val="0"/>
          <c:extLst xmlns:c16r2="http://schemas.microsoft.com/office/drawing/2015/06/chart">
            <c:ext xmlns:c16="http://schemas.microsoft.com/office/drawing/2014/chart" uri="{C3380CC4-5D6E-409C-BE32-E72D297353CC}">
              <c16:uniqueId val="{00000004-44E1-4BED-894C-A24F3C3A8286}"/>
            </c:ext>
          </c:extLst>
        </c:ser>
        <c:dLbls>
          <c:showLegendKey val="0"/>
          <c:showVal val="0"/>
          <c:showCatName val="0"/>
          <c:showSerName val="0"/>
          <c:showPercent val="0"/>
          <c:showBubbleSize val="0"/>
        </c:dLbls>
        <c:marker val="1"/>
        <c:smooth val="0"/>
        <c:axId val="132704512"/>
        <c:axId val="133308800"/>
      </c:lineChart>
      <c:dateAx>
        <c:axId val="132704512"/>
        <c:scaling>
          <c:orientation val="minMax"/>
          <c:max val="43830"/>
        </c:scaling>
        <c:delete val="0"/>
        <c:axPos val="b"/>
        <c:numFmt formatCode="mmm\ 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3308800"/>
        <c:crosses val="autoZero"/>
        <c:auto val="1"/>
        <c:lblOffset val="100"/>
        <c:baseTimeUnit val="months"/>
        <c:majorUnit val="3"/>
        <c:majorTimeUnit val="months"/>
      </c:dateAx>
      <c:valAx>
        <c:axId val="133308800"/>
        <c:scaling>
          <c:orientation val="minMax"/>
          <c:max val="4.25"/>
          <c:min val="0"/>
        </c:scaling>
        <c:delete val="0"/>
        <c:axPos val="l"/>
        <c:majorGridlines>
          <c:spPr>
            <a:ln w="9525" cap="flat" cmpd="sng" algn="ctr">
              <a:solidFill>
                <a:srgbClr val="A6A6A6">
                  <a:alpha val="20000"/>
                </a:srgb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t>% Yield</a:t>
                </a:r>
              </a:p>
            </c:rich>
          </c:tx>
          <c:layout>
            <c:manualLayout>
              <c:xMode val="edge"/>
              <c:yMode val="edge"/>
              <c:x val="1.6249612472332476E-3"/>
              <c:y val="0.41137583082831081"/>
            </c:manualLayout>
          </c:layout>
          <c:overlay val="0"/>
          <c:spPr>
            <a:noFill/>
            <a:ln>
              <a:noFill/>
            </a:ln>
            <a:effectLst/>
          </c:sp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2704512"/>
        <c:crossesAt val="42248"/>
        <c:crossBetween val="between"/>
      </c:valAx>
      <c:spPr>
        <a:noFill/>
        <a:ln>
          <a:noFill/>
        </a:ln>
        <a:effectLst/>
      </c:spPr>
    </c:plotArea>
    <c:plotVisOnly val="1"/>
    <c:dispBlanksAs val="span"/>
    <c:showDLblsOverMax val="0"/>
  </c:chart>
  <c:spPr>
    <a:noFill/>
    <a:ln>
      <a:noFill/>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87971468844172"/>
          <c:y val="0.12557824803149609"/>
          <c:w val="0.85639156216584034"/>
          <c:h val="0.69883833661417361"/>
        </c:manualLayout>
      </c:layout>
      <c:scatterChart>
        <c:scatterStyle val="smoothMarker"/>
        <c:varyColors val="0"/>
        <c:ser>
          <c:idx val="0"/>
          <c:order val="0"/>
          <c:tx>
            <c:strRef>
              <c:f>Sheet1!$B$1</c:f>
              <c:strCache>
                <c:ptCount val="1"/>
                <c:pt idx="0">
                  <c:v>Current Yield</c:v>
                </c:pt>
              </c:strCache>
            </c:strRef>
          </c:tx>
          <c:spPr>
            <a:ln w="25400">
              <a:solidFill>
                <a:schemeClr val="tx2"/>
              </a:solidFill>
            </a:ln>
          </c:spPr>
          <c:marker>
            <c:symbol val="none"/>
          </c:marker>
          <c:dPt>
            <c:idx val="8"/>
            <c:marker>
              <c:symbol val="diamond"/>
              <c:size val="12"/>
              <c:spPr>
                <a:solidFill>
                  <a:schemeClr val="accent4"/>
                </a:solidFill>
              </c:spPr>
            </c:marker>
            <c:bubble3D val="0"/>
            <c:extLst xmlns:c16r2="http://schemas.microsoft.com/office/drawing/2015/06/chart">
              <c:ext xmlns:c16="http://schemas.microsoft.com/office/drawing/2014/chart" uri="{C3380CC4-5D6E-409C-BE32-E72D297353CC}">
                <c16:uniqueId val="{00000000-5518-484F-865E-00D9EC888663}"/>
              </c:ext>
            </c:extLst>
          </c:dPt>
          <c:xVal>
            <c:numRef>
              <c:f>Sheet1!$A$2:$A$10</c:f>
              <c:numCache>
                <c:formatCode>General</c:formatCode>
                <c:ptCount val="9"/>
                <c:pt idx="0">
                  <c:v>0.25</c:v>
                </c:pt>
                <c:pt idx="1">
                  <c:v>1</c:v>
                </c:pt>
                <c:pt idx="2">
                  <c:v>2</c:v>
                </c:pt>
                <c:pt idx="3">
                  <c:v>3</c:v>
                </c:pt>
                <c:pt idx="4">
                  <c:v>5</c:v>
                </c:pt>
                <c:pt idx="5">
                  <c:v>7</c:v>
                </c:pt>
                <c:pt idx="6">
                  <c:v>10</c:v>
                </c:pt>
                <c:pt idx="7">
                  <c:v>30</c:v>
                </c:pt>
              </c:numCache>
            </c:numRef>
          </c:xVal>
          <c:yVal>
            <c:numRef>
              <c:f>Sheet1!$B$2:$B$10</c:f>
              <c:numCache>
                <c:formatCode>0.00%</c:formatCode>
                <c:ptCount val="9"/>
                <c:pt idx="0">
                  <c:v>1.03E-2</c:v>
                </c:pt>
                <c:pt idx="1">
                  <c:v>1.24E-2</c:v>
                </c:pt>
                <c:pt idx="2">
                  <c:v>1.38E-2</c:v>
                </c:pt>
                <c:pt idx="3">
                  <c:v>1.55E-2</c:v>
                </c:pt>
                <c:pt idx="4">
                  <c:v>1.89E-2</c:v>
                </c:pt>
                <c:pt idx="5">
                  <c:v>2.1399999999999999E-2</c:v>
                </c:pt>
                <c:pt idx="6">
                  <c:v>2.3099999999999999E-2</c:v>
                </c:pt>
                <c:pt idx="7">
                  <c:v>2.8400000000000002E-2</c:v>
                </c:pt>
              </c:numCache>
            </c:numRef>
          </c:yVal>
          <c:smooth val="1"/>
          <c:extLst xmlns:c16r2="http://schemas.microsoft.com/office/drawing/2015/06/chart">
            <c:ext xmlns:c16="http://schemas.microsoft.com/office/drawing/2014/chart" uri="{C3380CC4-5D6E-409C-BE32-E72D297353CC}">
              <c16:uniqueId val="{00000001-5518-484F-865E-00D9EC888663}"/>
            </c:ext>
          </c:extLst>
        </c:ser>
        <c:dLbls>
          <c:showLegendKey val="0"/>
          <c:showVal val="0"/>
          <c:showCatName val="0"/>
          <c:showSerName val="0"/>
          <c:showPercent val="0"/>
          <c:showBubbleSize val="0"/>
        </c:dLbls>
        <c:axId val="156419200"/>
        <c:axId val="42541824"/>
      </c:scatterChart>
      <c:valAx>
        <c:axId val="156419200"/>
        <c:scaling>
          <c:orientation val="minMax"/>
          <c:max val="30"/>
        </c:scaling>
        <c:delete val="0"/>
        <c:axPos val="b"/>
        <c:title>
          <c:tx>
            <c:rich>
              <a:bodyPr/>
              <a:lstStyle/>
              <a:p>
                <a:pPr>
                  <a:defRPr b="0"/>
                </a:pPr>
                <a:r>
                  <a:rPr lang="en-US" b="0" dirty="0"/>
                  <a:t>Maturity (years)</a:t>
                </a:r>
              </a:p>
            </c:rich>
          </c:tx>
          <c:layout>
            <c:manualLayout>
              <c:xMode val="edge"/>
              <c:yMode val="edge"/>
              <c:x val="0.45972981675901625"/>
              <c:y val="0.94166141732283459"/>
            </c:manualLayout>
          </c:layout>
          <c:overlay val="0"/>
        </c:title>
        <c:numFmt formatCode="General" sourceLinked="1"/>
        <c:majorTickMark val="out"/>
        <c:minorTickMark val="none"/>
        <c:tickLblPos val="nextTo"/>
        <c:crossAx val="42541824"/>
        <c:crosses val="autoZero"/>
        <c:crossBetween val="midCat"/>
      </c:valAx>
      <c:valAx>
        <c:axId val="42541824"/>
        <c:scaling>
          <c:orientation val="minMax"/>
        </c:scaling>
        <c:delete val="0"/>
        <c:axPos val="l"/>
        <c:majorGridlines>
          <c:spPr>
            <a:ln>
              <a:solidFill>
                <a:schemeClr val="bg1">
                  <a:lumMod val="75000"/>
                </a:schemeClr>
              </a:solidFill>
            </a:ln>
          </c:spPr>
        </c:majorGridlines>
        <c:title>
          <c:tx>
            <c:rich>
              <a:bodyPr rot="-5400000" vert="horz"/>
              <a:lstStyle/>
              <a:p>
                <a:pPr>
                  <a:defRPr b="0"/>
                </a:pPr>
                <a:r>
                  <a:rPr lang="en-US" b="0" dirty="0"/>
                  <a:t>Yield (%)</a:t>
                </a:r>
              </a:p>
            </c:rich>
          </c:tx>
          <c:layout>
            <c:manualLayout>
              <c:xMode val="edge"/>
              <c:yMode val="edge"/>
              <c:x val="1.4393166132011276E-2"/>
              <c:y val="0.39963804133858266"/>
            </c:manualLayout>
          </c:layout>
          <c:overlay val="0"/>
        </c:title>
        <c:numFmt formatCode="0.0%" sourceLinked="0"/>
        <c:majorTickMark val="out"/>
        <c:minorTickMark val="none"/>
        <c:tickLblPos val="nextTo"/>
        <c:spPr>
          <a:ln>
            <a:noFill/>
          </a:ln>
        </c:spPr>
        <c:crossAx val="156419200"/>
        <c:crosses val="autoZero"/>
        <c:crossBetween val="midCat"/>
      </c:valAx>
    </c:plotArea>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87971468844172"/>
          <c:y val="0.12557824803149609"/>
          <c:w val="0.85639156216584034"/>
          <c:h val="0.69883833661417361"/>
        </c:manualLayout>
      </c:layout>
      <c:scatterChart>
        <c:scatterStyle val="smoothMarker"/>
        <c:varyColors val="0"/>
        <c:ser>
          <c:idx val="0"/>
          <c:order val="0"/>
          <c:tx>
            <c:strRef>
              <c:f>Sheet1!$B$1</c:f>
              <c:strCache>
                <c:ptCount val="1"/>
                <c:pt idx="0">
                  <c:v>Current Yield</c:v>
                </c:pt>
              </c:strCache>
            </c:strRef>
          </c:tx>
          <c:spPr>
            <a:ln w="25400"/>
          </c:spPr>
          <c:marker>
            <c:symbol val="none"/>
          </c:marker>
          <c:xVal>
            <c:numRef>
              <c:f>Sheet1!$A$2:$A$7</c:f>
              <c:numCache>
                <c:formatCode>General</c:formatCode>
                <c:ptCount val="6"/>
                <c:pt idx="0">
                  <c:v>0.25</c:v>
                </c:pt>
                <c:pt idx="1">
                  <c:v>1</c:v>
                </c:pt>
                <c:pt idx="2">
                  <c:v>2</c:v>
                </c:pt>
                <c:pt idx="3">
                  <c:v>3</c:v>
                </c:pt>
                <c:pt idx="4">
                  <c:v>5</c:v>
                </c:pt>
                <c:pt idx="5">
                  <c:v>10</c:v>
                </c:pt>
              </c:numCache>
            </c:numRef>
          </c:xVal>
          <c:yVal>
            <c:numRef>
              <c:f>Sheet1!$B$2:$B$7</c:f>
              <c:numCache>
                <c:formatCode>0.00%</c:formatCode>
                <c:ptCount val="6"/>
                <c:pt idx="0">
                  <c:v>2.9999999999999997E-4</c:v>
                </c:pt>
                <c:pt idx="1">
                  <c:v>8.9999999999999998E-4</c:v>
                </c:pt>
                <c:pt idx="2">
                  <c:v>5.7000000000000002E-3</c:v>
                </c:pt>
                <c:pt idx="3">
                  <c:v>1.09E-2</c:v>
                </c:pt>
                <c:pt idx="4">
                  <c:v>1.78E-2</c:v>
                </c:pt>
                <c:pt idx="5">
                  <c:v>2.5399999999999999E-2</c:v>
                </c:pt>
              </c:numCache>
            </c:numRef>
          </c:yVal>
          <c:smooth val="1"/>
          <c:extLst xmlns:c16r2="http://schemas.microsoft.com/office/drawing/2015/06/chart">
            <c:ext xmlns:c16="http://schemas.microsoft.com/office/drawing/2014/chart" uri="{C3380CC4-5D6E-409C-BE32-E72D297353CC}">
              <c16:uniqueId val="{00000000-1BAB-45AE-8B5C-BFA0CB500555}"/>
            </c:ext>
          </c:extLst>
        </c:ser>
        <c:dLbls>
          <c:showLegendKey val="0"/>
          <c:showVal val="0"/>
          <c:showCatName val="0"/>
          <c:showSerName val="0"/>
          <c:showPercent val="0"/>
          <c:showBubbleSize val="0"/>
        </c:dLbls>
        <c:axId val="42563456"/>
        <c:axId val="42594304"/>
      </c:scatterChart>
      <c:valAx>
        <c:axId val="42563456"/>
        <c:scaling>
          <c:orientation val="minMax"/>
          <c:max val="10"/>
        </c:scaling>
        <c:delete val="0"/>
        <c:axPos val="b"/>
        <c:title>
          <c:tx>
            <c:rich>
              <a:bodyPr/>
              <a:lstStyle/>
              <a:p>
                <a:pPr>
                  <a:defRPr b="0"/>
                </a:pPr>
                <a:r>
                  <a:rPr lang="en-US" b="0" dirty="0"/>
                  <a:t>Maturity</a:t>
                </a:r>
              </a:p>
            </c:rich>
          </c:tx>
          <c:layout>
            <c:manualLayout>
              <c:xMode val="edge"/>
              <c:yMode val="edge"/>
              <c:x val="0.45972981675901625"/>
              <c:y val="0.94166141732283459"/>
            </c:manualLayout>
          </c:layout>
          <c:overlay val="0"/>
        </c:title>
        <c:numFmt formatCode="General" sourceLinked="1"/>
        <c:majorTickMark val="out"/>
        <c:minorTickMark val="none"/>
        <c:tickLblPos val="nextTo"/>
        <c:crossAx val="42594304"/>
        <c:crosses val="autoZero"/>
        <c:crossBetween val="midCat"/>
      </c:valAx>
      <c:valAx>
        <c:axId val="42594304"/>
        <c:scaling>
          <c:orientation val="minMax"/>
        </c:scaling>
        <c:delete val="0"/>
        <c:axPos val="l"/>
        <c:majorGridlines>
          <c:spPr>
            <a:ln>
              <a:solidFill>
                <a:schemeClr val="bg1">
                  <a:lumMod val="75000"/>
                </a:schemeClr>
              </a:solidFill>
            </a:ln>
          </c:spPr>
        </c:majorGridlines>
        <c:title>
          <c:tx>
            <c:rich>
              <a:bodyPr rot="-5400000" vert="horz"/>
              <a:lstStyle/>
              <a:p>
                <a:pPr>
                  <a:defRPr b="0"/>
                </a:pPr>
                <a:r>
                  <a:rPr lang="en-US" b="0" dirty="0"/>
                  <a:t>Yield (%)</a:t>
                </a:r>
              </a:p>
            </c:rich>
          </c:tx>
          <c:layout>
            <c:manualLayout>
              <c:xMode val="edge"/>
              <c:yMode val="edge"/>
              <c:x val="1.4393166132011276E-2"/>
              <c:y val="0.39963804133858266"/>
            </c:manualLayout>
          </c:layout>
          <c:overlay val="0"/>
        </c:title>
        <c:numFmt formatCode="0.0%" sourceLinked="0"/>
        <c:majorTickMark val="out"/>
        <c:minorTickMark val="none"/>
        <c:tickLblPos val="nextTo"/>
        <c:spPr>
          <a:ln>
            <a:noFill/>
          </a:ln>
        </c:spPr>
        <c:crossAx val="42563456"/>
        <c:crosses val="autoZero"/>
        <c:crossBetween val="midCat"/>
      </c:valAx>
    </c:plotArea>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57650166114793"/>
          <c:y val="3.1447346379484709E-2"/>
          <c:w val="0.82977131330805898"/>
          <c:h val="0.75926658568674787"/>
        </c:manualLayout>
      </c:layout>
      <c:scatterChart>
        <c:scatterStyle val="smoothMarker"/>
        <c:varyColors val="0"/>
        <c:ser>
          <c:idx val="0"/>
          <c:order val="0"/>
          <c:tx>
            <c:strRef>
              <c:f>Sheet1!$B$1</c:f>
              <c:strCache>
                <c:ptCount val="1"/>
                <c:pt idx="0">
                  <c:v>Spot Yield Curve</c:v>
                </c:pt>
              </c:strCache>
            </c:strRef>
          </c:tx>
          <c:spPr>
            <a:ln>
              <a:solidFill>
                <a:srgbClr val="0C5184"/>
              </a:solidFill>
            </a:ln>
          </c:spPr>
          <c:marker>
            <c:symbol val="none"/>
          </c:marker>
          <c:xVal>
            <c:numRef>
              <c:f>Sheet1!$A$2:$A$11</c:f>
              <c:numCache>
                <c:formatCode>General</c:formatCode>
                <c:ptCount val="10"/>
                <c:pt idx="0">
                  <c:v>0.1</c:v>
                </c:pt>
                <c:pt idx="1">
                  <c:v>0.25</c:v>
                </c:pt>
                <c:pt idx="2">
                  <c:v>0.5</c:v>
                </c:pt>
                <c:pt idx="3">
                  <c:v>1</c:v>
                </c:pt>
                <c:pt idx="4">
                  <c:v>2</c:v>
                </c:pt>
                <c:pt idx="5">
                  <c:v>3</c:v>
                </c:pt>
                <c:pt idx="6">
                  <c:v>5</c:v>
                </c:pt>
                <c:pt idx="7">
                  <c:v>7</c:v>
                </c:pt>
                <c:pt idx="8">
                  <c:v>10</c:v>
                </c:pt>
                <c:pt idx="9">
                  <c:v>30</c:v>
                </c:pt>
              </c:numCache>
            </c:numRef>
          </c:xVal>
          <c:yVal>
            <c:numRef>
              <c:f>Sheet1!$B$2:$B$11</c:f>
              <c:numCache>
                <c:formatCode>0.00</c:formatCode>
                <c:ptCount val="10"/>
                <c:pt idx="0">
                  <c:v>0.95899999999999996</c:v>
                </c:pt>
                <c:pt idx="1">
                  <c:v>1.042</c:v>
                </c:pt>
                <c:pt idx="2">
                  <c:v>1.137</c:v>
                </c:pt>
                <c:pt idx="3">
                  <c:v>1.2270000000000001</c:v>
                </c:pt>
                <c:pt idx="4">
                  <c:v>1.41</c:v>
                </c:pt>
                <c:pt idx="5">
                  <c:v>1.58</c:v>
                </c:pt>
                <c:pt idx="6">
                  <c:v>1.93</c:v>
                </c:pt>
                <c:pt idx="7">
                  <c:v>2.1800000000000002</c:v>
                </c:pt>
                <c:pt idx="8">
                  <c:v>2.34</c:v>
                </c:pt>
                <c:pt idx="9">
                  <c:v>2.86</c:v>
                </c:pt>
              </c:numCache>
            </c:numRef>
          </c:yVal>
          <c:smooth val="1"/>
          <c:extLst xmlns:c16r2="http://schemas.microsoft.com/office/drawing/2015/06/chart">
            <c:ext xmlns:c16="http://schemas.microsoft.com/office/drawing/2014/chart" uri="{C3380CC4-5D6E-409C-BE32-E72D297353CC}">
              <c16:uniqueId val="{00000000-898E-472A-8C0E-8A9C72252340}"/>
            </c:ext>
          </c:extLst>
        </c:ser>
        <c:ser>
          <c:idx val="1"/>
          <c:order val="1"/>
          <c:tx>
            <c:strRef>
              <c:f>Sheet1!$C$1</c:f>
              <c:strCache>
                <c:ptCount val="1"/>
                <c:pt idx="0">
                  <c:v>Breakeven Yield Curve</c:v>
                </c:pt>
              </c:strCache>
            </c:strRef>
          </c:tx>
          <c:marker>
            <c:symbol val="none"/>
          </c:marker>
          <c:xVal>
            <c:numRef>
              <c:f>Sheet1!$A$2:$A$11</c:f>
              <c:numCache>
                <c:formatCode>General</c:formatCode>
                <c:ptCount val="10"/>
                <c:pt idx="0">
                  <c:v>0.1</c:v>
                </c:pt>
                <c:pt idx="1">
                  <c:v>0.25</c:v>
                </c:pt>
                <c:pt idx="2">
                  <c:v>0.5</c:v>
                </c:pt>
                <c:pt idx="3">
                  <c:v>1</c:v>
                </c:pt>
                <c:pt idx="4">
                  <c:v>2</c:v>
                </c:pt>
                <c:pt idx="5">
                  <c:v>3</c:v>
                </c:pt>
                <c:pt idx="6">
                  <c:v>5</c:v>
                </c:pt>
                <c:pt idx="7">
                  <c:v>7</c:v>
                </c:pt>
                <c:pt idx="8">
                  <c:v>10</c:v>
                </c:pt>
                <c:pt idx="9">
                  <c:v>30</c:v>
                </c:pt>
              </c:numCache>
            </c:numRef>
          </c:xVal>
          <c:yVal>
            <c:numRef>
              <c:f>Sheet1!$C$2:$C$11</c:f>
              <c:numCache>
                <c:formatCode>General</c:formatCode>
                <c:ptCount val="10"/>
                <c:pt idx="4">
                  <c:v>1.88</c:v>
                </c:pt>
                <c:pt idx="5">
                  <c:v>1.9</c:v>
                </c:pt>
                <c:pt idx="6">
                  <c:v>2.14</c:v>
                </c:pt>
                <c:pt idx="7">
                  <c:v>2.35</c:v>
                </c:pt>
                <c:pt idx="8">
                  <c:v>2.4700000000000002</c:v>
                </c:pt>
                <c:pt idx="9">
                  <c:v>2.93</c:v>
                </c:pt>
              </c:numCache>
            </c:numRef>
          </c:yVal>
          <c:smooth val="1"/>
          <c:extLst xmlns:c16r2="http://schemas.microsoft.com/office/drawing/2015/06/chart">
            <c:ext xmlns:c16="http://schemas.microsoft.com/office/drawing/2014/chart" uri="{C3380CC4-5D6E-409C-BE32-E72D297353CC}">
              <c16:uniqueId val="{00000000-371A-45F8-AD06-E2A04612D057}"/>
            </c:ext>
          </c:extLst>
        </c:ser>
        <c:dLbls>
          <c:showLegendKey val="0"/>
          <c:showVal val="0"/>
          <c:showCatName val="0"/>
          <c:showSerName val="0"/>
          <c:showPercent val="0"/>
          <c:showBubbleSize val="0"/>
        </c:dLbls>
        <c:axId val="42698240"/>
        <c:axId val="44244992"/>
        <c:extLst xmlns:c16r2="http://schemas.microsoft.com/office/drawing/2015/06/chart"/>
      </c:scatterChart>
      <c:valAx>
        <c:axId val="42698240"/>
        <c:scaling>
          <c:orientation val="minMax"/>
          <c:max val="30"/>
        </c:scaling>
        <c:delete val="0"/>
        <c:axPos val="b"/>
        <c:title>
          <c:tx>
            <c:rich>
              <a:bodyPr/>
              <a:lstStyle/>
              <a:p>
                <a:pPr>
                  <a:defRPr b="0"/>
                </a:pPr>
                <a:r>
                  <a:rPr lang="en-US" b="0" dirty="0"/>
                  <a:t>Maturity</a:t>
                </a:r>
              </a:p>
            </c:rich>
          </c:tx>
          <c:layout>
            <c:manualLayout>
              <c:xMode val="edge"/>
              <c:yMode val="edge"/>
              <c:x val="0.46976080101585144"/>
              <c:y val="0.91291476807908878"/>
            </c:manualLayout>
          </c:layout>
          <c:overlay val="0"/>
        </c:title>
        <c:numFmt formatCode="General" sourceLinked="1"/>
        <c:majorTickMark val="out"/>
        <c:minorTickMark val="none"/>
        <c:tickLblPos val="nextTo"/>
        <c:crossAx val="44244992"/>
        <c:crosses val="autoZero"/>
        <c:crossBetween val="midCat"/>
      </c:valAx>
      <c:valAx>
        <c:axId val="44244992"/>
        <c:scaling>
          <c:orientation val="minMax"/>
          <c:max val="3.25"/>
          <c:min val="-2.0000000000000004E-2"/>
        </c:scaling>
        <c:delete val="0"/>
        <c:axPos val="l"/>
        <c:majorGridlines>
          <c:spPr>
            <a:ln>
              <a:solidFill>
                <a:srgbClr val="E1E1E1"/>
              </a:solidFill>
            </a:ln>
          </c:spPr>
        </c:majorGridlines>
        <c:title>
          <c:tx>
            <c:rich>
              <a:bodyPr rot="-5400000" vert="horz"/>
              <a:lstStyle/>
              <a:p>
                <a:pPr>
                  <a:defRPr b="0"/>
                </a:pPr>
                <a:r>
                  <a:rPr lang="en-US" b="0" dirty="0"/>
                  <a:t>Yield (%)</a:t>
                </a:r>
              </a:p>
            </c:rich>
          </c:tx>
          <c:layout/>
          <c:overlay val="0"/>
        </c:title>
        <c:numFmt formatCode="#,##0.0" sourceLinked="0"/>
        <c:majorTickMark val="out"/>
        <c:minorTickMark val="none"/>
        <c:tickLblPos val="nextTo"/>
        <c:spPr>
          <a:ln>
            <a:noFill/>
          </a:ln>
        </c:spPr>
        <c:crossAx val="42698240"/>
        <c:crosses val="autoZero"/>
        <c:crossBetween val="midCat"/>
        <c:majorUnit val="0.5"/>
      </c:valAx>
    </c:plotArea>
    <c:legend>
      <c:legendPos val="r"/>
      <c:layout>
        <c:manualLayout>
          <c:xMode val="edge"/>
          <c:yMode val="edge"/>
          <c:x val="0.44341610671474824"/>
          <c:y val="0.32907364536359057"/>
          <c:w val="0.55326714283363831"/>
          <c:h val="0.21100729334408944"/>
        </c:manualLayout>
      </c:layout>
      <c:overlay val="1"/>
    </c:legend>
    <c:plotVisOnly val="1"/>
    <c:dispBlanksAs val="gap"/>
    <c:showDLblsOverMax val="0"/>
  </c:chart>
  <c:txPr>
    <a:bodyPr/>
    <a:lstStyle/>
    <a:p>
      <a:pPr>
        <a:defRPr sz="10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j-lt"/>
                <a:ea typeface="+mn-ea"/>
                <a:cs typeface="+mn-cs"/>
              </a:defRPr>
            </a:pPr>
            <a:r>
              <a:rPr lang="en-US" sz="1600" b="1" dirty="0">
                <a:latin typeface="+mj-lt"/>
              </a:rPr>
              <a:t>Outstanding U.S.</a:t>
            </a:r>
            <a:r>
              <a:rPr lang="en-US" sz="1600" b="1" baseline="0" dirty="0">
                <a:latin typeface="+mj-lt"/>
              </a:rPr>
              <a:t> Bond Market ($40 Trillion)</a:t>
            </a:r>
            <a:endParaRPr lang="en-US" sz="1600" b="1" dirty="0">
              <a:latin typeface="+mj-lt"/>
            </a:endParaRPr>
          </a:p>
        </c:rich>
      </c:tx>
      <c:layout>
        <c:manualLayout>
          <c:xMode val="edge"/>
          <c:yMode val="edge"/>
          <c:x val="0.25597037671001627"/>
          <c:y val="0"/>
        </c:manualLayout>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6E03-4D74-A635-4A1211015605}"/>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6E03-4D74-A635-4A1211015605}"/>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6E03-4D74-A635-4A1211015605}"/>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6E03-4D74-A635-4A1211015605}"/>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6E03-4D74-A635-4A1211015605}"/>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6E03-4D74-A635-4A1211015605}"/>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6E03-4D74-A635-4A1211015605}"/>
              </c:ext>
            </c:extLst>
          </c:dPt>
          <c:dLbls>
            <c:dLbl>
              <c:idx val="1"/>
              <c:layout>
                <c:manualLayout>
                  <c:x val="-7.5613383129270251E-4"/>
                  <c:y val="-1.9653370037347191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E03-4D74-A635-4A1211015605}"/>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Sheet1!$B$1:$H$1</c:f>
              <c:strCache>
                <c:ptCount val="7"/>
                <c:pt idx="0">
                  <c:v>Municipal</c:v>
                </c:pt>
                <c:pt idx="1">
                  <c:v>Treasury</c:v>
                </c:pt>
                <c:pt idx="2">
                  <c:v>Mortgage Related</c:v>
                </c:pt>
                <c:pt idx="3">
                  <c:v>Corporate Debt</c:v>
                </c:pt>
                <c:pt idx="4">
                  <c:v>Federal Agency Securities</c:v>
                </c:pt>
                <c:pt idx="5">
                  <c:v>Money Markets</c:v>
                </c:pt>
                <c:pt idx="6">
                  <c:v>Asset-Backed</c:v>
                </c:pt>
              </c:strCache>
            </c:strRef>
          </c:cat>
          <c:val>
            <c:numRef>
              <c:f>Sheet1!$B$2:$H$2</c:f>
              <c:numCache>
                <c:formatCode>General</c:formatCode>
                <c:ptCount val="7"/>
                <c:pt idx="0">
                  <c:v>3787.8</c:v>
                </c:pt>
                <c:pt idx="1">
                  <c:v>13191.6</c:v>
                </c:pt>
                <c:pt idx="2">
                  <c:v>8759.1</c:v>
                </c:pt>
                <c:pt idx="3">
                  <c:v>8165.9</c:v>
                </c:pt>
                <c:pt idx="4">
                  <c:v>1995.4</c:v>
                </c:pt>
                <c:pt idx="5">
                  <c:v>2806.9</c:v>
                </c:pt>
                <c:pt idx="6">
                  <c:v>1358.8</c:v>
                </c:pt>
              </c:numCache>
            </c:numRef>
          </c:val>
          <c:extLst xmlns:c16r2="http://schemas.microsoft.com/office/drawing/2015/06/chart">
            <c:ext xmlns:c16="http://schemas.microsoft.com/office/drawing/2014/chart" uri="{C3380CC4-5D6E-409C-BE32-E72D297353CC}">
              <c16:uniqueId val="{0000000E-6E03-4D74-A635-4A121101560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10261824979177E-2"/>
          <c:y val="5.4138883579913789E-2"/>
          <c:w val="0.90212764807685353"/>
          <c:h val="0.83996585900338194"/>
        </c:manualLayout>
      </c:layout>
      <c:barChart>
        <c:barDir val="col"/>
        <c:grouping val="clustered"/>
        <c:varyColors val="0"/>
        <c:ser>
          <c:idx val="0"/>
          <c:order val="0"/>
          <c:tx>
            <c:strRef>
              <c:f>Sheet1!$B$1</c:f>
              <c:strCache>
                <c:ptCount val="1"/>
                <c:pt idx="0">
                  <c:v>2017 YTD</c:v>
                </c:pt>
              </c:strCache>
            </c:strRef>
          </c:tx>
          <c:spPr>
            <a:solidFill>
              <a:schemeClr val="accent1">
                <a:lumMod val="60000"/>
                <a:lumOff val="40000"/>
              </a:schemeClr>
            </a:solidFill>
            <a:ln w="25400">
              <a:noFill/>
            </a:ln>
          </c:spPr>
          <c:invertIfNegative val="0"/>
          <c:dLbls>
            <c:dLbl>
              <c:idx val="0"/>
              <c:layout>
                <c:manualLayout>
                  <c:x val="4.0648744700751512E-4"/>
                  <c:y val="3.015708894584330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D3C-4289-8144-1A1FC896A307}"/>
                </c:ext>
              </c:extLst>
            </c:dLbl>
            <c:dLbl>
              <c:idx val="1"/>
              <c:layout>
                <c:manualLayout>
                  <c:x val="-5.6799382694960815E-3"/>
                  <c:y val="1.1871000214865103E-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D3C-4289-8144-1A1FC896A307}"/>
                </c:ext>
              </c:extLst>
            </c:dLbl>
            <c:dLbl>
              <c:idx val="2"/>
              <c:layout>
                <c:manualLayout>
                  <c:x val="-6.7442173686411491E-3"/>
                  <c:y val="9.4968001718920834E-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3AC-4D8A-BF04-11B549C8F3C7}"/>
                </c:ext>
              </c:extLst>
            </c:dLbl>
            <c:dLbl>
              <c:idx val="3"/>
              <c:layout>
                <c:manualLayout>
                  <c:x val="-8.824599276915578E-3"/>
                  <c:y val="6.030468109151472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3AC-4D8A-BF04-11B549C8F3C7}"/>
                </c:ext>
              </c:extLst>
            </c:dLbl>
            <c:dLbl>
              <c:idx val="4"/>
              <c:layout>
                <c:manualLayout>
                  <c:x val="-4.4127628720156322E-3"/>
                  <c:y val="6.030942949160067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3AC-4D8A-BF04-11B549C8F3C7}"/>
                </c:ext>
              </c:extLst>
            </c:dLbl>
            <c:dLbl>
              <c:idx val="5"/>
              <c:layout>
                <c:manualLayout>
                  <c:x val="-4.412299638457789E-3"/>
                  <c:y val="1.4245200257838125E-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3AC-4D8A-BF04-11B549C8F3C7}"/>
                </c:ext>
              </c:extLst>
            </c:dLbl>
            <c:dLbl>
              <c:idx val="6"/>
              <c:layout>
                <c:manualLayout>
                  <c:x val="-4.412299638457789E-3"/>
                  <c:y val="3.015471474580033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73AC-4D8A-BF04-11B549C8F3C7}"/>
                </c:ext>
              </c:extLst>
            </c:dLbl>
            <c:dLbl>
              <c:idx val="7"/>
              <c:layout>
                <c:manualLayout>
                  <c:x val="-5.8830661846102777E-3"/>
                  <c:y val="6.030705529155770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4B1-42BD-A536-04B769645233}"/>
                </c:ext>
              </c:extLst>
            </c:dLbl>
            <c:dLbl>
              <c:idx val="8"/>
              <c:layout>
                <c:manualLayout>
                  <c:x val="-6.9473452837554529E-3"/>
                  <c:y val="6.030705529155770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73AC-4D8A-BF04-11B549C8F3C7}"/>
                </c:ext>
              </c:extLst>
            </c:dLbl>
            <c:dLbl>
              <c:idx val="9"/>
              <c:layout>
                <c:manualLayout>
                  <c:x val="-5.8409119308465334E-3"/>
                  <c:y val="6.033791989211634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3AC-4D8A-BF04-11B549C8F3C7}"/>
                </c:ext>
              </c:extLst>
            </c:dLbl>
            <c:dLbl>
              <c:idx val="10"/>
              <c:layout>
                <c:manualLayout>
                  <c:x val="-2.7387526023592715E-3"/>
                  <c:y val="2.3742000429730206E-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73AC-4D8A-BF04-11B549C8F3C7}"/>
                </c:ext>
              </c:extLst>
            </c:dLbl>
            <c:numFmt formatCode="0.00%" sourceLinked="0"/>
            <c:spPr>
              <a:noFill/>
              <a:ln>
                <a:noFill/>
              </a:ln>
              <a:effectLst/>
            </c:spPr>
            <c:txPr>
              <a:bodyPr/>
              <a:lstStyle/>
              <a:p>
                <a:pPr>
                  <a:defRPr sz="800" baseline="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Tsy</c:v>
                </c:pt>
                <c:pt idx="1">
                  <c:v>Agcy</c:v>
                </c:pt>
                <c:pt idx="2">
                  <c:v>Muni</c:v>
                </c:pt>
                <c:pt idx="3">
                  <c:v>ABS</c:v>
                </c:pt>
                <c:pt idx="4">
                  <c:v>MBS</c:v>
                </c:pt>
                <c:pt idx="5">
                  <c:v>Corporate</c:v>
                </c:pt>
                <c:pt idx="6">
                  <c:v>Financial</c:v>
                </c:pt>
                <c:pt idx="7">
                  <c:v>Industrial</c:v>
                </c:pt>
                <c:pt idx="8">
                  <c:v>High Yield</c:v>
                </c:pt>
              </c:strCache>
            </c:strRef>
          </c:cat>
          <c:val>
            <c:numRef>
              <c:f>Sheet1!$B$2:$B$10</c:f>
              <c:numCache>
                <c:formatCode>0.00%</c:formatCode>
                <c:ptCount val="9"/>
                <c:pt idx="0">
                  <c:v>7.4999999999999997E-3</c:v>
                </c:pt>
                <c:pt idx="1">
                  <c:v>7.9000000000000008E-3</c:v>
                </c:pt>
                <c:pt idx="2">
                  <c:v>1.6799999999999999E-2</c:v>
                </c:pt>
                <c:pt idx="3">
                  <c:v>1.04E-2</c:v>
                </c:pt>
                <c:pt idx="4">
                  <c:v>1.15E-2</c:v>
                </c:pt>
                <c:pt idx="5">
                  <c:v>1.9E-2</c:v>
                </c:pt>
                <c:pt idx="6">
                  <c:v>1.9699999999999999E-2</c:v>
                </c:pt>
                <c:pt idx="7">
                  <c:v>1.8599999999999998E-2</c:v>
                </c:pt>
                <c:pt idx="8">
                  <c:v>4.4900000000000002E-2</c:v>
                </c:pt>
              </c:numCache>
            </c:numRef>
          </c:val>
          <c:extLst xmlns:c16r2="http://schemas.microsoft.com/office/drawing/2015/06/chart">
            <c:ext xmlns:c16="http://schemas.microsoft.com/office/drawing/2014/chart" uri="{C3380CC4-5D6E-409C-BE32-E72D297353CC}">
              <c16:uniqueId val="{0000000B-73AC-4D8A-BF04-11B549C8F3C7}"/>
            </c:ext>
          </c:extLst>
        </c:ser>
        <c:ser>
          <c:idx val="1"/>
          <c:order val="1"/>
          <c:tx>
            <c:strRef>
              <c:f>Sheet1!$C$1</c:f>
              <c:strCache>
                <c:ptCount val="1"/>
                <c:pt idx="0">
                  <c:v>QTD</c:v>
                </c:pt>
              </c:strCache>
            </c:strRef>
          </c:tx>
          <c:spPr>
            <a:solidFill>
              <a:schemeClr val="accent1">
                <a:lumMod val="75000"/>
              </a:schemeClr>
            </a:solidFill>
          </c:spPr>
          <c:invertIfNegative val="0"/>
          <c:dLbls>
            <c:dLbl>
              <c:idx val="0"/>
              <c:layout>
                <c:manualLayout>
                  <c:x val="7.3538327307629816E-3"/>
                  <c:y val="6.030468109151472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5C0-49C9-9C8D-F74DDF822846}"/>
                </c:ext>
              </c:extLst>
            </c:dLbl>
            <c:dLbl>
              <c:idx val="1"/>
              <c:layout>
                <c:manualLayout>
                  <c:x val="8.8245992769156057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64E-4DEE-B9F8-6FD1B2762025}"/>
                </c:ext>
              </c:extLst>
            </c:dLbl>
            <c:dLbl>
              <c:idx val="2"/>
              <c:layout>
                <c:manualLayout>
                  <c:x val="8.824599276915578E-3"/>
                  <c:y val="-1.1055730483369068E-1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D78-4E51-9A0A-E901B4ED7A79}"/>
                </c:ext>
              </c:extLst>
            </c:dLbl>
            <c:dLbl>
              <c:idx val="4"/>
              <c:layout>
                <c:manualLayout>
                  <c:x val="5.8830661846103853E-3"/>
                  <c:y val="-6.030468109151472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64E-4DEE-B9F8-6FD1B2762025}"/>
                </c:ext>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Tsy</c:v>
                </c:pt>
                <c:pt idx="1">
                  <c:v>Agcy</c:v>
                </c:pt>
                <c:pt idx="2">
                  <c:v>Muni</c:v>
                </c:pt>
                <c:pt idx="3">
                  <c:v>ABS</c:v>
                </c:pt>
                <c:pt idx="4">
                  <c:v>MBS</c:v>
                </c:pt>
                <c:pt idx="5">
                  <c:v>Corporate</c:v>
                </c:pt>
                <c:pt idx="6">
                  <c:v>Financial</c:v>
                </c:pt>
                <c:pt idx="7">
                  <c:v>Industrial</c:v>
                </c:pt>
                <c:pt idx="8">
                  <c:v>High Yield</c:v>
                </c:pt>
              </c:strCache>
            </c:strRef>
          </c:cat>
          <c:val>
            <c:numRef>
              <c:f>Sheet1!$C$2:$C$10</c:f>
            </c:numRef>
          </c:val>
          <c:extLst xmlns:c16r2="http://schemas.microsoft.com/office/drawing/2015/06/chart">
            <c:ext xmlns:c16="http://schemas.microsoft.com/office/drawing/2014/chart" uri="{C3380CC4-5D6E-409C-BE32-E72D297353CC}">
              <c16:uniqueId val="{00000002-7D3C-4289-8144-1A1FC896A307}"/>
            </c:ext>
          </c:extLst>
        </c:ser>
        <c:ser>
          <c:idx val="2"/>
          <c:order val="2"/>
          <c:tx>
            <c:strRef>
              <c:f>Sheet1!$D$1</c:f>
              <c:strCache>
                <c:ptCount val="1"/>
                <c:pt idx="0">
                  <c:v>Trailing 1 Year</c:v>
                </c:pt>
              </c:strCache>
            </c:strRef>
          </c:tx>
          <c:spPr>
            <a:solidFill>
              <a:schemeClr val="tx2"/>
            </a:solidFill>
          </c:spPr>
          <c:invertIfNegative val="0"/>
          <c:dLbls>
            <c:dLbl>
              <c:idx val="1"/>
              <c:layout>
                <c:manualLayout>
                  <c:x val="8.824599276915578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C1A-49EB-82E8-A64661BFD573}"/>
                </c:ext>
              </c:extLst>
            </c:dLbl>
            <c:dLbl>
              <c:idx val="2"/>
              <c:layout>
                <c:manualLayout>
                  <c:x val="5.8830661846103315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C1A-49EB-82E8-A64661BFD573}"/>
                </c:ext>
              </c:extLst>
            </c:dLbl>
            <c:dLbl>
              <c:idx val="4"/>
              <c:layout>
                <c:manualLayout>
                  <c:x val="4.412299638457789E-3"/>
                  <c:y val="-1.1055730483369068E-1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C1A-49EB-82E8-A64661BFD573}"/>
                </c:ext>
              </c:extLst>
            </c:dLbl>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Sheet1!$A$2:$A$10</c:f>
              <c:strCache>
                <c:ptCount val="9"/>
                <c:pt idx="0">
                  <c:v>Tsy</c:v>
                </c:pt>
                <c:pt idx="1">
                  <c:v>Agcy</c:v>
                </c:pt>
                <c:pt idx="2">
                  <c:v>Muni</c:v>
                </c:pt>
                <c:pt idx="3">
                  <c:v>ABS</c:v>
                </c:pt>
                <c:pt idx="4">
                  <c:v>MBS</c:v>
                </c:pt>
                <c:pt idx="5">
                  <c:v>Corporate</c:v>
                </c:pt>
                <c:pt idx="6">
                  <c:v>Financial</c:v>
                </c:pt>
                <c:pt idx="7">
                  <c:v>Industrial</c:v>
                </c:pt>
                <c:pt idx="8">
                  <c:v>High Yield</c:v>
                </c:pt>
              </c:strCache>
            </c:strRef>
          </c:cat>
          <c:val>
            <c:numRef>
              <c:f>Sheet1!$D$2:$D$10</c:f>
              <c:numCache>
                <c:formatCode>0.00%</c:formatCode>
                <c:ptCount val="9"/>
                <c:pt idx="0">
                  <c:v>-5.3E-3</c:v>
                </c:pt>
                <c:pt idx="1">
                  <c:v>5.9999999999999995E-4</c:v>
                </c:pt>
                <c:pt idx="2">
                  <c:v>4.3E-3</c:v>
                </c:pt>
                <c:pt idx="3">
                  <c:v>1.2699999999999999E-2</c:v>
                </c:pt>
                <c:pt idx="4">
                  <c:v>-5.0000000000000001E-4</c:v>
                </c:pt>
                <c:pt idx="5">
                  <c:v>1.5900000000000001E-2</c:v>
                </c:pt>
                <c:pt idx="6">
                  <c:v>1.7000000000000001E-2</c:v>
                </c:pt>
                <c:pt idx="7">
                  <c:v>1.55E-2</c:v>
                </c:pt>
                <c:pt idx="8">
                  <c:v>0.12540000000000001</c:v>
                </c:pt>
              </c:numCache>
            </c:numRef>
          </c:val>
          <c:extLst xmlns:c16r2="http://schemas.microsoft.com/office/drawing/2015/06/chart">
            <c:ext xmlns:c16="http://schemas.microsoft.com/office/drawing/2014/chart" uri="{C3380CC4-5D6E-409C-BE32-E72D297353CC}">
              <c16:uniqueId val="{00000002-5C1A-49EB-82E8-A64661BFD573}"/>
            </c:ext>
          </c:extLst>
        </c:ser>
        <c:dLbls>
          <c:showLegendKey val="0"/>
          <c:showVal val="0"/>
          <c:showCatName val="0"/>
          <c:showSerName val="0"/>
          <c:showPercent val="0"/>
          <c:showBubbleSize val="0"/>
        </c:dLbls>
        <c:gapWidth val="100"/>
        <c:axId val="183764864"/>
        <c:axId val="183766400"/>
      </c:barChart>
      <c:catAx>
        <c:axId val="183764864"/>
        <c:scaling>
          <c:orientation val="minMax"/>
        </c:scaling>
        <c:delete val="0"/>
        <c:axPos val="b"/>
        <c:numFmt formatCode="General" sourceLinked="1"/>
        <c:majorTickMark val="out"/>
        <c:minorTickMark val="none"/>
        <c:tickLblPos val="low"/>
        <c:spPr>
          <a:ln w="3175">
            <a:solidFill>
              <a:schemeClr val="tx1"/>
            </a:solidFill>
            <a:prstDash val="solid"/>
          </a:ln>
        </c:spPr>
        <c:txPr>
          <a:bodyPr rot="0" vert="horz"/>
          <a:lstStyle/>
          <a:p>
            <a:pPr>
              <a:defRPr/>
            </a:pPr>
            <a:endParaRPr lang="en-US"/>
          </a:p>
        </c:txPr>
        <c:crossAx val="183766400"/>
        <c:crosses val="autoZero"/>
        <c:auto val="1"/>
        <c:lblAlgn val="ctr"/>
        <c:lblOffset val="100"/>
        <c:tickLblSkip val="1"/>
        <c:tickMarkSkip val="1"/>
        <c:noMultiLvlLbl val="0"/>
      </c:catAx>
      <c:valAx>
        <c:axId val="183766400"/>
        <c:scaling>
          <c:orientation val="minMax"/>
          <c:max val="8.0000000000000016E-2"/>
          <c:min val="-1.0000000000000002E-2"/>
        </c:scaling>
        <c:delete val="0"/>
        <c:axPos val="l"/>
        <c:majorGridlines>
          <c:spPr>
            <a:ln w="12700">
              <a:solidFill>
                <a:srgbClr val="C0C0C0"/>
              </a:solidFill>
              <a:prstDash val="solid"/>
            </a:ln>
          </c:spPr>
        </c:majorGridlines>
        <c:title>
          <c:tx>
            <c:rich>
              <a:bodyPr/>
              <a:lstStyle/>
              <a:p>
                <a:pPr>
                  <a:defRPr/>
                </a:pPr>
                <a:r>
                  <a:rPr lang="en-US" dirty="0"/>
                  <a:t>Total Return (%)</a:t>
                </a:r>
              </a:p>
            </c:rich>
          </c:tx>
          <c:layout>
            <c:manualLayout>
              <c:xMode val="edge"/>
              <c:yMode val="edge"/>
              <c:x val="0"/>
              <c:y val="0.313528785394871"/>
            </c:manualLayout>
          </c:layout>
          <c:overlay val="0"/>
          <c:spPr>
            <a:noFill/>
            <a:ln w="25400">
              <a:noFill/>
            </a:ln>
          </c:spPr>
        </c:title>
        <c:numFmt formatCode="0%" sourceLinked="0"/>
        <c:majorTickMark val="out"/>
        <c:minorTickMark val="none"/>
        <c:tickLblPos val="nextTo"/>
        <c:spPr>
          <a:ln w="9525">
            <a:noFill/>
          </a:ln>
        </c:spPr>
        <c:txPr>
          <a:bodyPr rot="0" vert="horz"/>
          <a:lstStyle/>
          <a:p>
            <a:pPr>
              <a:defRPr/>
            </a:pPr>
            <a:endParaRPr lang="en-US"/>
          </a:p>
        </c:txPr>
        <c:crossAx val="183764864"/>
        <c:crosses val="autoZero"/>
        <c:crossBetween val="between"/>
      </c:valAx>
      <c:spPr>
        <a:noFill/>
        <a:ln w="25400">
          <a:noFill/>
        </a:ln>
      </c:spPr>
    </c:plotArea>
    <c:legend>
      <c:legendPos val="t"/>
      <c:layout>
        <c:manualLayout>
          <c:xMode val="edge"/>
          <c:yMode val="edge"/>
          <c:x val="0.2121720870976368"/>
          <c:y val="6.6335149200666202E-2"/>
          <c:w val="0.22971300480732204"/>
          <c:h val="5.1449627191238252E-2"/>
        </c:manualLayout>
      </c:layout>
      <c:overlay val="0"/>
      <c:txPr>
        <a:bodyPr/>
        <a:lstStyle/>
        <a:p>
          <a:pPr>
            <a:defRPr sz="1000"/>
          </a:pPr>
          <a:endParaRPr lang="en-US"/>
        </a:p>
      </c:txPr>
    </c:legend>
    <c:plotVisOnly val="1"/>
    <c:dispBlanksAs val="gap"/>
    <c:showDLblsOverMax val="0"/>
  </c:chart>
  <c:spPr>
    <a:noFill/>
    <a:ln>
      <a:noFill/>
    </a:ln>
  </c:spPr>
  <c:txPr>
    <a:bodyPr/>
    <a:lstStyle/>
    <a:p>
      <a:pPr>
        <a:defRPr sz="1100" b="0"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544181977252836E-2"/>
          <c:y val="8.1022034407273139E-2"/>
          <c:w val="0.89032322348595316"/>
          <c:h val="0.63523720824973784"/>
        </c:manualLayout>
      </c:layout>
      <c:barChart>
        <c:barDir val="col"/>
        <c:grouping val="clustered"/>
        <c:varyColors val="0"/>
        <c:ser>
          <c:idx val="0"/>
          <c:order val="0"/>
          <c:tx>
            <c:strRef>
              <c:f>Sheet1!$B$1</c:f>
              <c:strCache>
                <c:ptCount val="1"/>
                <c:pt idx="0">
                  <c:v>2017 YTD</c:v>
                </c:pt>
              </c:strCache>
            </c:strRef>
          </c:tx>
          <c:spPr>
            <a:solidFill>
              <a:srgbClr val="BEDFB1"/>
            </a:solidFill>
          </c:spPr>
          <c:invertIfNegative val="0"/>
          <c:dPt>
            <c:idx val="0"/>
            <c:invertIfNegative val="0"/>
            <c:bubble3D val="0"/>
            <c:extLst xmlns:c16r2="http://schemas.microsoft.com/office/drawing/2015/06/chart">
              <c:ext xmlns:c16="http://schemas.microsoft.com/office/drawing/2014/chart" uri="{C3380CC4-5D6E-409C-BE32-E72D297353CC}">
                <c16:uniqueId val="{00000000-5BB0-446F-9CDB-79D002C3A961}"/>
              </c:ext>
            </c:extLst>
          </c:dPt>
          <c:dPt>
            <c:idx val="1"/>
            <c:invertIfNegative val="0"/>
            <c:bubble3D val="0"/>
            <c:extLst xmlns:c16r2="http://schemas.microsoft.com/office/drawing/2015/06/chart">
              <c:ext xmlns:c16="http://schemas.microsoft.com/office/drawing/2014/chart" uri="{C3380CC4-5D6E-409C-BE32-E72D297353CC}">
                <c16:uniqueId val="{00000001-5BB0-446F-9CDB-79D002C3A961}"/>
              </c:ext>
            </c:extLst>
          </c:dPt>
          <c:dPt>
            <c:idx val="2"/>
            <c:invertIfNegative val="0"/>
            <c:bubble3D val="0"/>
            <c:extLst xmlns:c16r2="http://schemas.microsoft.com/office/drawing/2015/06/chart">
              <c:ext xmlns:c16="http://schemas.microsoft.com/office/drawing/2014/chart" uri="{C3380CC4-5D6E-409C-BE32-E72D297353CC}">
                <c16:uniqueId val="{00000002-5BB0-446F-9CDB-79D002C3A961}"/>
              </c:ext>
            </c:extLst>
          </c:dPt>
          <c:dPt>
            <c:idx val="3"/>
            <c:invertIfNegative val="0"/>
            <c:bubble3D val="0"/>
            <c:extLst xmlns:c16r2="http://schemas.microsoft.com/office/drawing/2015/06/chart">
              <c:ext xmlns:c16="http://schemas.microsoft.com/office/drawing/2014/chart" uri="{C3380CC4-5D6E-409C-BE32-E72D297353CC}">
                <c16:uniqueId val="{00000003-5BB0-446F-9CDB-79D002C3A961}"/>
              </c:ext>
            </c:extLst>
          </c:dPt>
          <c:dPt>
            <c:idx val="4"/>
            <c:invertIfNegative val="0"/>
            <c:bubble3D val="0"/>
            <c:extLst xmlns:c16r2="http://schemas.microsoft.com/office/drawing/2015/06/chart">
              <c:ext xmlns:c16="http://schemas.microsoft.com/office/drawing/2014/chart" uri="{C3380CC4-5D6E-409C-BE32-E72D297353CC}">
                <c16:uniqueId val="{00000004-5BB0-446F-9CDB-79D002C3A961}"/>
              </c:ext>
            </c:extLst>
          </c:dPt>
          <c:dLbls>
            <c:dLbl>
              <c:idx val="0"/>
              <c:layout>
                <c:manualLayout>
                  <c:x val="-6.1730825313502475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BB0-446F-9CDB-79D002C3A961}"/>
                </c:ext>
              </c:extLst>
            </c:dLbl>
            <c:dLbl>
              <c:idx val="1"/>
              <c:layout>
                <c:manualLayout>
                  <c:x val="-9.2592592592592587E-3"/>
                  <c:y val="-1.147486327293815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BB0-446F-9CDB-79D002C3A961}"/>
                </c:ext>
              </c:extLst>
            </c:dLbl>
            <c:dLbl>
              <c:idx val="2"/>
              <c:layout>
                <c:manualLayout>
                  <c:x val="-9.2592592592592587E-3"/>
                  <c:y val="5.2592515781069916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BB0-446F-9CDB-79D002C3A961}"/>
                </c:ext>
              </c:extLst>
            </c:dLbl>
            <c:dLbl>
              <c:idx val="3"/>
              <c:layout>
                <c:manualLayout>
                  <c:x val="-6.1728395061728392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BB0-446F-9CDB-79D002C3A961}"/>
                </c:ext>
              </c:extLst>
            </c:dLbl>
            <c:numFmt formatCode="#,##0.00&quot;%&quot;"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1-1.5yr</c:v>
                </c:pt>
                <c:pt idx="1">
                  <c:v>1.5-2</c:v>
                </c:pt>
                <c:pt idx="2">
                  <c:v>2-2.5</c:v>
                </c:pt>
                <c:pt idx="3">
                  <c:v>2.5-3</c:v>
                </c:pt>
              </c:strCache>
            </c:strRef>
          </c:cat>
          <c:val>
            <c:numRef>
              <c:f>Sheet1!$B$2:$B$5</c:f>
              <c:numCache>
                <c:formatCode>#,##0.00</c:formatCode>
                <c:ptCount val="4"/>
                <c:pt idx="0">
                  <c:v>1.06</c:v>
                </c:pt>
                <c:pt idx="1">
                  <c:v>1.05</c:v>
                </c:pt>
                <c:pt idx="2">
                  <c:v>1.45</c:v>
                </c:pt>
                <c:pt idx="3">
                  <c:v>1.6</c:v>
                </c:pt>
              </c:numCache>
            </c:numRef>
          </c:val>
          <c:extLst xmlns:c16r2="http://schemas.microsoft.com/office/drawing/2015/06/chart">
            <c:ext xmlns:c16="http://schemas.microsoft.com/office/drawing/2014/chart" uri="{C3380CC4-5D6E-409C-BE32-E72D297353CC}">
              <c16:uniqueId val="{00000005-5BB0-446F-9CDB-79D002C3A961}"/>
            </c:ext>
          </c:extLst>
        </c:ser>
        <c:ser>
          <c:idx val="1"/>
          <c:order val="1"/>
          <c:tx>
            <c:strRef>
              <c:f>Sheet1!$C$1</c:f>
              <c:strCache>
                <c:ptCount val="1"/>
                <c:pt idx="0">
                  <c:v>2016</c:v>
                </c:pt>
              </c:strCache>
            </c:strRef>
          </c:tx>
          <c:spPr>
            <a:solidFill>
              <a:srgbClr val="9FB6C7"/>
            </a:solidFill>
          </c:spPr>
          <c:invertIfNegative val="0"/>
          <c:dLbls>
            <c:numFmt formatCode="#,##0.00&quot;%&quot;"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1-1.5yr</c:v>
                </c:pt>
                <c:pt idx="1">
                  <c:v>1.5-2</c:v>
                </c:pt>
                <c:pt idx="2">
                  <c:v>2-2.5</c:v>
                </c:pt>
                <c:pt idx="3">
                  <c:v>2.5-3</c:v>
                </c:pt>
              </c:strCache>
            </c:strRef>
          </c:cat>
          <c:val>
            <c:numRef>
              <c:f>Sheet1!$C$2:$C$5</c:f>
              <c:numCache>
                <c:formatCode>#,##0.00</c:formatCode>
                <c:ptCount val="4"/>
                <c:pt idx="0">
                  <c:v>1.81</c:v>
                </c:pt>
                <c:pt idx="1">
                  <c:v>2.2200000000000002</c:v>
                </c:pt>
                <c:pt idx="2">
                  <c:v>2.42</c:v>
                </c:pt>
                <c:pt idx="3">
                  <c:v>2.82</c:v>
                </c:pt>
              </c:numCache>
            </c:numRef>
          </c:val>
          <c:extLst xmlns:c16r2="http://schemas.microsoft.com/office/drawing/2015/06/chart">
            <c:ext xmlns:c16="http://schemas.microsoft.com/office/drawing/2014/chart" uri="{C3380CC4-5D6E-409C-BE32-E72D297353CC}">
              <c16:uniqueId val="{00000006-5BB0-446F-9CDB-79D002C3A961}"/>
            </c:ext>
          </c:extLst>
        </c:ser>
        <c:dLbls>
          <c:showLegendKey val="0"/>
          <c:showVal val="0"/>
          <c:showCatName val="0"/>
          <c:showSerName val="0"/>
          <c:showPercent val="0"/>
          <c:showBubbleSize val="0"/>
        </c:dLbls>
        <c:gapWidth val="150"/>
        <c:axId val="184123392"/>
        <c:axId val="184125312"/>
      </c:barChart>
      <c:catAx>
        <c:axId val="184123392"/>
        <c:scaling>
          <c:orientation val="minMax"/>
        </c:scaling>
        <c:delete val="0"/>
        <c:axPos val="b"/>
        <c:title>
          <c:tx>
            <c:rich>
              <a:bodyPr/>
              <a:lstStyle/>
              <a:p>
                <a:pPr>
                  <a:defRPr sz="900" b="0"/>
                </a:pPr>
                <a:r>
                  <a:rPr lang="en-US" sz="900" b="0" dirty="0"/>
                  <a:t>Maturity (Years)</a:t>
                </a:r>
              </a:p>
            </c:rich>
          </c:tx>
          <c:layout>
            <c:manualLayout>
              <c:xMode val="edge"/>
              <c:yMode val="edge"/>
              <c:x val="0.42907626130067072"/>
              <c:y val="0.8038218522959214"/>
            </c:manualLayout>
          </c:layout>
          <c:overlay val="0"/>
        </c:title>
        <c:numFmt formatCode="General" sourceLinked="0"/>
        <c:majorTickMark val="out"/>
        <c:minorTickMark val="none"/>
        <c:tickLblPos val="low"/>
        <c:txPr>
          <a:bodyPr/>
          <a:lstStyle/>
          <a:p>
            <a:pPr>
              <a:defRPr sz="800"/>
            </a:pPr>
            <a:endParaRPr lang="en-US"/>
          </a:p>
        </c:txPr>
        <c:crossAx val="184125312"/>
        <c:crosses val="autoZero"/>
        <c:auto val="1"/>
        <c:lblAlgn val="ctr"/>
        <c:lblOffset val="100"/>
        <c:noMultiLvlLbl val="0"/>
      </c:catAx>
      <c:valAx>
        <c:axId val="184125312"/>
        <c:scaling>
          <c:orientation val="minMax"/>
          <c:max val="3.1"/>
          <c:min val="-1"/>
        </c:scaling>
        <c:delete val="0"/>
        <c:axPos val="l"/>
        <c:majorGridlines>
          <c:spPr>
            <a:ln>
              <a:solidFill>
                <a:sysClr val="window" lastClr="FFFFFF">
                  <a:lumMod val="85000"/>
                </a:sysClr>
              </a:solidFill>
            </a:ln>
          </c:spPr>
        </c:majorGridlines>
        <c:numFmt formatCode="#,##0.0&quot;%&quot;" sourceLinked="0"/>
        <c:majorTickMark val="out"/>
        <c:minorTickMark val="none"/>
        <c:tickLblPos val="nextTo"/>
        <c:spPr>
          <a:ln>
            <a:noFill/>
          </a:ln>
        </c:spPr>
        <c:txPr>
          <a:bodyPr/>
          <a:lstStyle/>
          <a:p>
            <a:pPr>
              <a:defRPr sz="800"/>
            </a:pPr>
            <a:endParaRPr lang="en-US"/>
          </a:p>
        </c:txPr>
        <c:crossAx val="184123392"/>
        <c:crosses val="autoZero"/>
        <c:crossBetween val="between"/>
        <c:majorUnit val="0.5"/>
      </c:valAx>
    </c:plotArea>
    <c:legend>
      <c:legendPos val="t"/>
      <c:layout>
        <c:manualLayout>
          <c:xMode val="edge"/>
          <c:yMode val="edge"/>
          <c:x val="0.33957346014898582"/>
          <c:y val="0"/>
          <c:w val="0.34496451832409836"/>
          <c:h val="8.8154602070703317E-2"/>
        </c:manualLayout>
      </c:layout>
      <c:overlay val="0"/>
      <c:txPr>
        <a:bodyPr/>
        <a:lstStyle/>
        <a:p>
          <a:pPr>
            <a:defRPr sz="900"/>
          </a:pPr>
          <a:endParaRPr lang="en-US"/>
        </a:p>
      </c:txPr>
    </c:legend>
    <c:plotVisOnly val="1"/>
    <c:dispBlanksAs val="gap"/>
    <c:showDLblsOverMax val="0"/>
  </c:chart>
  <c:txPr>
    <a:bodyPr/>
    <a:lstStyle/>
    <a:p>
      <a:pPr>
        <a:defRPr sz="1000">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97628074268493"/>
          <c:y val="0.10066335287280301"/>
          <c:w val="0.89032322348595316"/>
          <c:h val="0.67747302584961533"/>
        </c:manualLayout>
      </c:layout>
      <c:barChart>
        <c:barDir val="col"/>
        <c:grouping val="clustered"/>
        <c:varyColors val="0"/>
        <c:ser>
          <c:idx val="0"/>
          <c:order val="0"/>
          <c:tx>
            <c:strRef>
              <c:f>Sheet1!$B$1</c:f>
              <c:strCache>
                <c:ptCount val="1"/>
                <c:pt idx="0">
                  <c:v>2017 YTD</c:v>
                </c:pt>
              </c:strCache>
            </c:strRef>
          </c:tx>
          <c:spPr>
            <a:solidFill>
              <a:srgbClr val="BEDFB1"/>
            </a:solidFill>
          </c:spPr>
          <c:invertIfNegative val="0"/>
          <c:dLbls>
            <c:dLbl>
              <c:idx val="0"/>
              <c:layout>
                <c:manualLayout>
                  <c:x val="3.0864197530864196E-3"/>
                  <c:y val="1.223621354654139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20F-4BC6-996C-72892B364841}"/>
                </c:ext>
              </c:extLst>
            </c:dLbl>
            <c:dLbl>
              <c:idx val="1"/>
              <c:layout>
                <c:manualLayout>
                  <c:x val="-1.2345679012345678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20F-4BC6-996C-72892B364841}"/>
                </c:ext>
              </c:extLst>
            </c:dLbl>
            <c:dLbl>
              <c:idx val="2"/>
              <c:layout>
                <c:manualLayout>
                  <c:x val="-9.2592592592592587E-3"/>
                  <c:y val="5.607758199998883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20F-4BC6-996C-72892B364841}"/>
                </c:ext>
              </c:extLst>
            </c:dLbl>
            <c:dLbl>
              <c:idx val="3"/>
              <c:layout>
                <c:manualLayout>
                  <c:x val="-6.1728395061729528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20F-4BC6-996C-72892B364841}"/>
                </c:ext>
              </c:extLst>
            </c:dLbl>
            <c:numFmt formatCode="#,##0.00&quot;%&quot;"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Aaa</c:v>
                </c:pt>
                <c:pt idx="1">
                  <c:v>Aa</c:v>
                </c:pt>
                <c:pt idx="2">
                  <c:v>A</c:v>
                </c:pt>
                <c:pt idx="3">
                  <c:v>Baa</c:v>
                </c:pt>
              </c:strCache>
            </c:strRef>
          </c:cat>
          <c:val>
            <c:numRef>
              <c:f>Sheet1!$B$2:$B$5</c:f>
              <c:numCache>
                <c:formatCode>#,##0.00</c:formatCode>
                <c:ptCount val="4"/>
                <c:pt idx="0">
                  <c:v>0.77</c:v>
                </c:pt>
                <c:pt idx="1">
                  <c:v>1.04</c:v>
                </c:pt>
                <c:pt idx="2">
                  <c:v>1.2</c:v>
                </c:pt>
                <c:pt idx="3">
                  <c:v>1.5</c:v>
                </c:pt>
              </c:numCache>
            </c:numRef>
          </c:val>
          <c:extLst xmlns:c16r2="http://schemas.microsoft.com/office/drawing/2015/06/chart">
            <c:ext xmlns:c16="http://schemas.microsoft.com/office/drawing/2014/chart" uri="{C3380CC4-5D6E-409C-BE32-E72D297353CC}">
              <c16:uniqueId val="{00000004-B20F-4BC6-996C-72892B364841}"/>
            </c:ext>
          </c:extLst>
        </c:ser>
        <c:ser>
          <c:idx val="1"/>
          <c:order val="1"/>
          <c:tx>
            <c:strRef>
              <c:f>Sheet1!$C$1</c:f>
              <c:strCache>
                <c:ptCount val="1"/>
                <c:pt idx="0">
                  <c:v>2016</c:v>
                </c:pt>
              </c:strCache>
            </c:strRef>
          </c:tx>
          <c:spPr>
            <a:solidFill>
              <a:srgbClr val="9FB6C7"/>
            </a:solidFill>
          </c:spPr>
          <c:invertIfNegative val="0"/>
          <c:dLbls>
            <c:numFmt formatCode="#,##0.00&quot;%&quot;"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Aaa</c:v>
                </c:pt>
                <c:pt idx="1">
                  <c:v>Aa</c:v>
                </c:pt>
                <c:pt idx="2">
                  <c:v>A</c:v>
                </c:pt>
                <c:pt idx="3">
                  <c:v>Baa</c:v>
                </c:pt>
              </c:strCache>
            </c:strRef>
          </c:cat>
          <c:val>
            <c:numRef>
              <c:f>Sheet1!$C$2:$C$5</c:f>
              <c:numCache>
                <c:formatCode>#,##0.00</c:formatCode>
                <c:ptCount val="4"/>
                <c:pt idx="0">
                  <c:v>1.21</c:v>
                </c:pt>
                <c:pt idx="1">
                  <c:v>1.58</c:v>
                </c:pt>
                <c:pt idx="2">
                  <c:v>1.93</c:v>
                </c:pt>
                <c:pt idx="3">
                  <c:v>3.17</c:v>
                </c:pt>
              </c:numCache>
            </c:numRef>
          </c:val>
          <c:extLst xmlns:c16r2="http://schemas.microsoft.com/office/drawing/2015/06/chart">
            <c:ext xmlns:c16="http://schemas.microsoft.com/office/drawing/2014/chart" uri="{C3380CC4-5D6E-409C-BE32-E72D297353CC}">
              <c16:uniqueId val="{00000005-B20F-4BC6-996C-72892B364841}"/>
            </c:ext>
          </c:extLst>
        </c:ser>
        <c:dLbls>
          <c:showLegendKey val="0"/>
          <c:showVal val="0"/>
          <c:showCatName val="0"/>
          <c:showSerName val="0"/>
          <c:showPercent val="0"/>
          <c:showBubbleSize val="0"/>
        </c:dLbls>
        <c:gapWidth val="150"/>
        <c:axId val="183936512"/>
        <c:axId val="183938432"/>
      </c:barChart>
      <c:catAx>
        <c:axId val="183936512"/>
        <c:scaling>
          <c:orientation val="minMax"/>
        </c:scaling>
        <c:delete val="0"/>
        <c:axPos val="b"/>
        <c:title>
          <c:tx>
            <c:rich>
              <a:bodyPr/>
              <a:lstStyle/>
              <a:p>
                <a:pPr>
                  <a:defRPr sz="900" b="0"/>
                </a:pPr>
                <a:r>
                  <a:rPr lang="en-US" sz="900" b="0" dirty="0"/>
                  <a:t>Rating</a:t>
                </a:r>
              </a:p>
            </c:rich>
          </c:tx>
          <c:layout>
            <c:manualLayout>
              <c:xMode val="edge"/>
              <c:yMode val="edge"/>
              <c:x val="0.49851317196461553"/>
              <c:y val="0.87150145305637994"/>
            </c:manualLayout>
          </c:layout>
          <c:overlay val="0"/>
        </c:title>
        <c:numFmt formatCode="General" sourceLinked="0"/>
        <c:majorTickMark val="out"/>
        <c:minorTickMark val="none"/>
        <c:tickLblPos val="low"/>
        <c:txPr>
          <a:bodyPr/>
          <a:lstStyle/>
          <a:p>
            <a:pPr>
              <a:defRPr sz="800"/>
            </a:pPr>
            <a:endParaRPr lang="en-US"/>
          </a:p>
        </c:txPr>
        <c:crossAx val="183938432"/>
        <c:crosses val="autoZero"/>
        <c:auto val="1"/>
        <c:lblAlgn val="ctr"/>
        <c:lblOffset val="100"/>
        <c:noMultiLvlLbl val="0"/>
      </c:catAx>
      <c:valAx>
        <c:axId val="183938432"/>
        <c:scaling>
          <c:orientation val="minMax"/>
          <c:max val="3.5"/>
        </c:scaling>
        <c:delete val="0"/>
        <c:axPos val="l"/>
        <c:majorGridlines>
          <c:spPr>
            <a:ln>
              <a:solidFill>
                <a:sysClr val="window" lastClr="FFFFFF">
                  <a:lumMod val="75000"/>
                </a:sysClr>
              </a:solidFill>
            </a:ln>
          </c:spPr>
        </c:majorGridlines>
        <c:numFmt formatCode="#,##0.0&quot;%&quot;" sourceLinked="0"/>
        <c:majorTickMark val="out"/>
        <c:minorTickMark val="none"/>
        <c:tickLblPos val="nextTo"/>
        <c:spPr>
          <a:ln>
            <a:noFill/>
          </a:ln>
        </c:spPr>
        <c:txPr>
          <a:bodyPr/>
          <a:lstStyle/>
          <a:p>
            <a:pPr>
              <a:defRPr sz="800"/>
            </a:pPr>
            <a:endParaRPr lang="en-US"/>
          </a:p>
        </c:txPr>
        <c:crossAx val="183936512"/>
        <c:crosses val="autoZero"/>
        <c:crossBetween val="between"/>
        <c:majorUnit val="0.5"/>
      </c:valAx>
    </c:plotArea>
    <c:legend>
      <c:legendPos val="t"/>
      <c:layout>
        <c:manualLayout>
          <c:xMode val="edge"/>
          <c:yMode val="edge"/>
          <c:x val="0.32068824730242051"/>
          <c:y val="0"/>
          <c:w val="0.34496451832409836"/>
          <c:h val="9.7573229658053665E-2"/>
        </c:manualLayout>
      </c:layout>
      <c:overlay val="0"/>
      <c:txPr>
        <a:bodyPr/>
        <a:lstStyle/>
        <a:p>
          <a:pPr>
            <a:defRPr sz="900"/>
          </a:pPr>
          <a:endParaRPr lang="en-US"/>
        </a:p>
      </c:txPr>
    </c:legend>
    <c:plotVisOnly val="1"/>
    <c:dispBlanksAs val="gap"/>
    <c:showDLblsOverMax val="0"/>
  </c:chart>
  <c:txPr>
    <a:bodyPr/>
    <a:lstStyle/>
    <a:p>
      <a:pPr>
        <a:defRPr sz="1000">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944529503256571E-2"/>
          <c:y val="0.12557824803149609"/>
          <c:w val="0.88532674735102557"/>
          <c:h val="0.69883833661417361"/>
        </c:manualLayout>
      </c:layout>
      <c:scatterChart>
        <c:scatterStyle val="smoothMarker"/>
        <c:varyColors val="0"/>
        <c:ser>
          <c:idx val="0"/>
          <c:order val="0"/>
          <c:tx>
            <c:strRef>
              <c:f>Sheet1!$B$1</c:f>
              <c:strCache>
                <c:ptCount val="1"/>
                <c:pt idx="0">
                  <c:v>UK</c:v>
                </c:pt>
              </c:strCache>
            </c:strRef>
          </c:tx>
          <c:spPr>
            <a:ln w="25400"/>
          </c:spPr>
          <c:marker>
            <c:symbol val="none"/>
          </c:marker>
          <c:xVal>
            <c:numRef>
              <c:f>Sheet1!$A$2:$A$10</c:f>
              <c:numCache>
                <c:formatCode>General</c:formatCode>
                <c:ptCount val="9"/>
                <c:pt idx="0">
                  <c:v>0.25</c:v>
                </c:pt>
                <c:pt idx="1">
                  <c:v>1</c:v>
                </c:pt>
                <c:pt idx="2">
                  <c:v>2</c:v>
                </c:pt>
                <c:pt idx="3">
                  <c:v>3</c:v>
                </c:pt>
                <c:pt idx="4">
                  <c:v>5</c:v>
                </c:pt>
                <c:pt idx="5">
                  <c:v>7</c:v>
                </c:pt>
                <c:pt idx="6">
                  <c:v>10</c:v>
                </c:pt>
                <c:pt idx="7">
                  <c:v>20</c:v>
                </c:pt>
                <c:pt idx="8">
                  <c:v>30</c:v>
                </c:pt>
              </c:numCache>
            </c:numRef>
          </c:xVal>
          <c:yVal>
            <c:numRef>
              <c:f>Sheet1!$B$2:$B$10</c:f>
              <c:numCache>
                <c:formatCode>General</c:formatCode>
                <c:ptCount val="9"/>
                <c:pt idx="0">
                  <c:v>0.27</c:v>
                </c:pt>
                <c:pt idx="1">
                  <c:v>0.15</c:v>
                </c:pt>
                <c:pt idx="2">
                  <c:v>0.125</c:v>
                </c:pt>
                <c:pt idx="3">
                  <c:v>0.23</c:v>
                </c:pt>
                <c:pt idx="4">
                  <c:v>0.56000000000000005</c:v>
                </c:pt>
                <c:pt idx="5">
                  <c:v>0.8</c:v>
                </c:pt>
                <c:pt idx="6">
                  <c:v>1.1399999999999999</c:v>
                </c:pt>
                <c:pt idx="7">
                  <c:v>1.65</c:v>
                </c:pt>
                <c:pt idx="8">
                  <c:v>1.73</c:v>
                </c:pt>
              </c:numCache>
            </c:numRef>
          </c:yVal>
          <c:smooth val="1"/>
          <c:extLst xmlns:c16r2="http://schemas.microsoft.com/office/drawing/2015/06/chart">
            <c:ext xmlns:c16="http://schemas.microsoft.com/office/drawing/2014/chart" uri="{C3380CC4-5D6E-409C-BE32-E72D297353CC}">
              <c16:uniqueId val="{00000000-D759-46F8-B0D8-00D1889832FF}"/>
            </c:ext>
          </c:extLst>
        </c:ser>
        <c:ser>
          <c:idx val="1"/>
          <c:order val="1"/>
          <c:tx>
            <c:strRef>
              <c:f>Sheet1!$C$1</c:f>
              <c:strCache>
                <c:ptCount val="1"/>
                <c:pt idx="0">
                  <c:v>UK.</c:v>
                </c:pt>
              </c:strCache>
            </c:strRef>
          </c:tx>
          <c:spPr>
            <a:ln w="25400">
              <a:solidFill>
                <a:srgbClr val="9FB6C7"/>
              </a:solidFill>
              <a:prstDash val="sysDash"/>
            </a:ln>
          </c:spPr>
          <c:marker>
            <c:symbol val="none"/>
          </c:marker>
          <c:xVal>
            <c:numRef>
              <c:f>Sheet1!$A$2:$A$10</c:f>
              <c:numCache>
                <c:formatCode>General</c:formatCode>
                <c:ptCount val="9"/>
                <c:pt idx="0">
                  <c:v>0.25</c:v>
                </c:pt>
                <c:pt idx="1">
                  <c:v>1</c:v>
                </c:pt>
                <c:pt idx="2">
                  <c:v>2</c:v>
                </c:pt>
                <c:pt idx="3">
                  <c:v>3</c:v>
                </c:pt>
                <c:pt idx="4">
                  <c:v>5</c:v>
                </c:pt>
                <c:pt idx="5">
                  <c:v>7</c:v>
                </c:pt>
                <c:pt idx="6">
                  <c:v>10</c:v>
                </c:pt>
                <c:pt idx="7">
                  <c:v>20</c:v>
                </c:pt>
                <c:pt idx="8">
                  <c:v>30</c:v>
                </c:pt>
              </c:numCache>
            </c:numRef>
          </c:xVal>
          <c:yVal>
            <c:numRef>
              <c:f>Sheet1!$C$2:$C$10</c:f>
              <c:numCache>
                <c:formatCode>General</c:formatCode>
                <c:ptCount val="9"/>
                <c:pt idx="0">
                  <c:v>0.17</c:v>
                </c:pt>
                <c:pt idx="1">
                  <c:v>0.34</c:v>
                </c:pt>
                <c:pt idx="2">
                  <c:v>0.36</c:v>
                </c:pt>
                <c:pt idx="3">
                  <c:v>0.44</c:v>
                </c:pt>
                <c:pt idx="4">
                  <c:v>0.7</c:v>
                </c:pt>
                <c:pt idx="5">
                  <c:v>0.94</c:v>
                </c:pt>
                <c:pt idx="6">
                  <c:v>1.26</c:v>
                </c:pt>
                <c:pt idx="7">
                  <c:v>1.79</c:v>
                </c:pt>
                <c:pt idx="8">
                  <c:v>1.87</c:v>
                </c:pt>
              </c:numCache>
            </c:numRef>
          </c:yVal>
          <c:smooth val="1"/>
          <c:extLst xmlns:c16r2="http://schemas.microsoft.com/office/drawing/2015/06/chart">
            <c:ext xmlns:c16="http://schemas.microsoft.com/office/drawing/2014/chart" uri="{C3380CC4-5D6E-409C-BE32-E72D297353CC}">
              <c16:uniqueId val="{00000001-D759-46F8-B0D8-00D1889832FF}"/>
            </c:ext>
          </c:extLst>
        </c:ser>
        <c:ser>
          <c:idx val="2"/>
          <c:order val="2"/>
          <c:tx>
            <c:strRef>
              <c:f>Sheet1!$D$1</c:f>
              <c:strCache>
                <c:ptCount val="1"/>
                <c:pt idx="0">
                  <c:v>Germany</c:v>
                </c:pt>
              </c:strCache>
            </c:strRef>
          </c:tx>
          <c:spPr>
            <a:ln w="25400">
              <a:solidFill>
                <a:srgbClr val="601A3D"/>
              </a:solidFill>
            </a:ln>
          </c:spPr>
          <c:marker>
            <c:symbol val="none"/>
          </c:marker>
          <c:xVal>
            <c:numRef>
              <c:f>Sheet1!$A$2:$A$10</c:f>
              <c:numCache>
                <c:formatCode>General</c:formatCode>
                <c:ptCount val="9"/>
                <c:pt idx="0">
                  <c:v>0.25</c:v>
                </c:pt>
                <c:pt idx="1">
                  <c:v>1</c:v>
                </c:pt>
                <c:pt idx="2">
                  <c:v>2</c:v>
                </c:pt>
                <c:pt idx="3">
                  <c:v>3</c:v>
                </c:pt>
                <c:pt idx="4">
                  <c:v>5</c:v>
                </c:pt>
                <c:pt idx="5">
                  <c:v>7</c:v>
                </c:pt>
                <c:pt idx="6">
                  <c:v>10</c:v>
                </c:pt>
                <c:pt idx="7">
                  <c:v>20</c:v>
                </c:pt>
                <c:pt idx="8">
                  <c:v>30</c:v>
                </c:pt>
              </c:numCache>
            </c:numRef>
          </c:xVal>
          <c:yVal>
            <c:numRef>
              <c:f>Sheet1!$D$2:$D$10</c:f>
              <c:numCache>
                <c:formatCode>General</c:formatCode>
                <c:ptCount val="9"/>
                <c:pt idx="0">
                  <c:v>-0.91500000000000004</c:v>
                </c:pt>
                <c:pt idx="1">
                  <c:v>-0.76200000000000001</c:v>
                </c:pt>
                <c:pt idx="2">
                  <c:v>-0.75</c:v>
                </c:pt>
                <c:pt idx="3">
                  <c:v>-0.66400000000000003</c:v>
                </c:pt>
                <c:pt idx="4">
                  <c:v>-0.38600000000000001</c:v>
                </c:pt>
                <c:pt idx="5">
                  <c:v>-0.155</c:v>
                </c:pt>
                <c:pt idx="6">
                  <c:v>0.32500000000000001</c:v>
                </c:pt>
                <c:pt idx="7">
                  <c:v>0.83399999999999996</c:v>
                </c:pt>
                <c:pt idx="8">
                  <c:v>1.1060000000000001</c:v>
                </c:pt>
              </c:numCache>
            </c:numRef>
          </c:yVal>
          <c:smooth val="1"/>
          <c:extLst xmlns:c16r2="http://schemas.microsoft.com/office/drawing/2015/06/chart">
            <c:ext xmlns:c16="http://schemas.microsoft.com/office/drawing/2014/chart" uri="{C3380CC4-5D6E-409C-BE32-E72D297353CC}">
              <c16:uniqueId val="{00000002-D759-46F8-B0D8-00D1889832FF}"/>
            </c:ext>
          </c:extLst>
        </c:ser>
        <c:ser>
          <c:idx val="3"/>
          <c:order val="3"/>
          <c:tx>
            <c:strRef>
              <c:f>Sheet1!$E$1</c:f>
              <c:strCache>
                <c:ptCount val="1"/>
                <c:pt idx="0">
                  <c:v>Germany .</c:v>
                </c:pt>
              </c:strCache>
            </c:strRef>
          </c:tx>
          <c:spPr>
            <a:ln>
              <a:solidFill>
                <a:srgbClr val="601A3D"/>
              </a:solidFill>
              <a:prstDash val="sysDash"/>
            </a:ln>
          </c:spPr>
          <c:marker>
            <c:symbol val="none"/>
          </c:marker>
          <c:xVal>
            <c:numRef>
              <c:f>Sheet1!$A$2:$A$10</c:f>
              <c:numCache>
                <c:formatCode>General</c:formatCode>
                <c:ptCount val="9"/>
                <c:pt idx="0">
                  <c:v>0.25</c:v>
                </c:pt>
                <c:pt idx="1">
                  <c:v>1</c:v>
                </c:pt>
                <c:pt idx="2">
                  <c:v>2</c:v>
                </c:pt>
                <c:pt idx="3">
                  <c:v>3</c:v>
                </c:pt>
                <c:pt idx="4">
                  <c:v>5</c:v>
                </c:pt>
                <c:pt idx="5">
                  <c:v>7</c:v>
                </c:pt>
                <c:pt idx="6">
                  <c:v>10</c:v>
                </c:pt>
                <c:pt idx="7">
                  <c:v>20</c:v>
                </c:pt>
                <c:pt idx="8">
                  <c:v>30</c:v>
                </c:pt>
              </c:numCache>
            </c:numRef>
          </c:xVal>
          <c:yVal>
            <c:numRef>
              <c:f>Sheet1!$E$2:$E$10</c:f>
              <c:numCache>
                <c:formatCode>General</c:formatCode>
                <c:ptCount val="9"/>
                <c:pt idx="0">
                  <c:v>-0.69</c:v>
                </c:pt>
                <c:pt idx="1">
                  <c:v>-0.65</c:v>
                </c:pt>
                <c:pt idx="2">
                  <c:v>-0.59</c:v>
                </c:pt>
                <c:pt idx="3">
                  <c:v>-0.48</c:v>
                </c:pt>
                <c:pt idx="4">
                  <c:v>-0.17</c:v>
                </c:pt>
                <c:pt idx="5">
                  <c:v>0.15</c:v>
                </c:pt>
                <c:pt idx="6">
                  <c:v>0.54</c:v>
                </c:pt>
                <c:pt idx="7">
                  <c:v>1.1599999999999999</c:v>
                </c:pt>
                <c:pt idx="8">
                  <c:v>1.38</c:v>
                </c:pt>
              </c:numCache>
            </c:numRef>
          </c:yVal>
          <c:smooth val="1"/>
          <c:extLst xmlns:c16r2="http://schemas.microsoft.com/office/drawing/2015/06/chart">
            <c:ext xmlns:c16="http://schemas.microsoft.com/office/drawing/2014/chart" uri="{C3380CC4-5D6E-409C-BE32-E72D297353CC}">
              <c16:uniqueId val="{00000000-173F-49C7-AFD1-8B578915F117}"/>
            </c:ext>
          </c:extLst>
        </c:ser>
        <c:ser>
          <c:idx val="4"/>
          <c:order val="4"/>
          <c:tx>
            <c:strRef>
              <c:f>Sheet1!$F$1</c:f>
              <c:strCache>
                <c:ptCount val="1"/>
                <c:pt idx="0">
                  <c:v>US</c:v>
                </c:pt>
              </c:strCache>
            </c:strRef>
          </c:tx>
          <c:spPr>
            <a:ln>
              <a:solidFill>
                <a:srgbClr val="0C5184"/>
              </a:solidFill>
              <a:prstDash val="solid"/>
            </a:ln>
          </c:spPr>
          <c:marker>
            <c:symbol val="none"/>
          </c:marker>
          <c:xVal>
            <c:numRef>
              <c:f>Sheet1!$A$2:$A$10</c:f>
              <c:numCache>
                <c:formatCode>General</c:formatCode>
                <c:ptCount val="9"/>
                <c:pt idx="0">
                  <c:v>0.25</c:v>
                </c:pt>
                <c:pt idx="1">
                  <c:v>1</c:v>
                </c:pt>
                <c:pt idx="2">
                  <c:v>2</c:v>
                </c:pt>
                <c:pt idx="3">
                  <c:v>3</c:v>
                </c:pt>
                <c:pt idx="4">
                  <c:v>5</c:v>
                </c:pt>
                <c:pt idx="5">
                  <c:v>7</c:v>
                </c:pt>
                <c:pt idx="6">
                  <c:v>10</c:v>
                </c:pt>
                <c:pt idx="7">
                  <c:v>20</c:v>
                </c:pt>
                <c:pt idx="8">
                  <c:v>30</c:v>
                </c:pt>
              </c:numCache>
            </c:numRef>
          </c:xVal>
          <c:yVal>
            <c:numRef>
              <c:f>Sheet1!$F$2:$F$10</c:f>
              <c:numCache>
                <c:formatCode>General</c:formatCode>
                <c:ptCount val="9"/>
                <c:pt idx="0">
                  <c:v>0.75</c:v>
                </c:pt>
                <c:pt idx="1">
                  <c:v>1.02</c:v>
                </c:pt>
                <c:pt idx="2">
                  <c:v>1.25</c:v>
                </c:pt>
                <c:pt idx="3">
                  <c:v>1.49</c:v>
                </c:pt>
                <c:pt idx="4">
                  <c:v>1.92</c:v>
                </c:pt>
                <c:pt idx="5">
                  <c:v>2.21</c:v>
                </c:pt>
                <c:pt idx="6">
                  <c:v>2.39</c:v>
                </c:pt>
                <c:pt idx="7">
                  <c:v>2.76</c:v>
                </c:pt>
                <c:pt idx="8">
                  <c:v>3.01</c:v>
                </c:pt>
              </c:numCache>
            </c:numRef>
          </c:yVal>
          <c:smooth val="1"/>
          <c:extLst xmlns:c16r2="http://schemas.microsoft.com/office/drawing/2015/06/chart">
            <c:ext xmlns:c16="http://schemas.microsoft.com/office/drawing/2014/chart" uri="{C3380CC4-5D6E-409C-BE32-E72D297353CC}">
              <c16:uniqueId val="{00000001-173F-49C7-AFD1-8B578915F117}"/>
            </c:ext>
          </c:extLst>
        </c:ser>
        <c:ser>
          <c:idx val="5"/>
          <c:order val="5"/>
          <c:tx>
            <c:strRef>
              <c:f>Sheet1!$G$1</c:f>
              <c:strCache>
                <c:ptCount val="1"/>
                <c:pt idx="0">
                  <c:v>US .</c:v>
                </c:pt>
              </c:strCache>
            </c:strRef>
          </c:tx>
          <c:spPr>
            <a:ln>
              <a:solidFill>
                <a:srgbClr val="0C5184"/>
              </a:solidFill>
              <a:prstDash val="sysDash"/>
            </a:ln>
          </c:spPr>
          <c:marker>
            <c:symbol val="none"/>
          </c:marker>
          <c:xVal>
            <c:numRef>
              <c:f>Sheet1!$A$2:$A$10</c:f>
              <c:numCache>
                <c:formatCode>General</c:formatCode>
                <c:ptCount val="9"/>
                <c:pt idx="0">
                  <c:v>0.25</c:v>
                </c:pt>
                <c:pt idx="1">
                  <c:v>1</c:v>
                </c:pt>
                <c:pt idx="2">
                  <c:v>2</c:v>
                </c:pt>
                <c:pt idx="3">
                  <c:v>3</c:v>
                </c:pt>
                <c:pt idx="4">
                  <c:v>5</c:v>
                </c:pt>
                <c:pt idx="5">
                  <c:v>7</c:v>
                </c:pt>
                <c:pt idx="6">
                  <c:v>10</c:v>
                </c:pt>
                <c:pt idx="7">
                  <c:v>20</c:v>
                </c:pt>
                <c:pt idx="8">
                  <c:v>30</c:v>
                </c:pt>
              </c:numCache>
            </c:numRef>
          </c:xVal>
          <c:yVal>
            <c:numRef>
              <c:f>Sheet1!$G$2:$G$10</c:f>
              <c:numCache>
                <c:formatCode>General</c:formatCode>
                <c:ptCount val="9"/>
                <c:pt idx="0">
                  <c:v>1.03</c:v>
                </c:pt>
                <c:pt idx="1">
                  <c:v>1.24</c:v>
                </c:pt>
                <c:pt idx="2">
                  <c:v>1.38</c:v>
                </c:pt>
                <c:pt idx="3">
                  <c:v>1.55</c:v>
                </c:pt>
                <c:pt idx="4">
                  <c:v>1.89</c:v>
                </c:pt>
                <c:pt idx="5">
                  <c:v>2.14</c:v>
                </c:pt>
                <c:pt idx="6">
                  <c:v>2.31</c:v>
                </c:pt>
                <c:pt idx="7">
                  <c:v>2.61</c:v>
                </c:pt>
                <c:pt idx="8">
                  <c:v>2.84</c:v>
                </c:pt>
              </c:numCache>
            </c:numRef>
          </c:yVal>
          <c:smooth val="1"/>
          <c:extLst xmlns:c16r2="http://schemas.microsoft.com/office/drawing/2015/06/chart">
            <c:ext xmlns:c16="http://schemas.microsoft.com/office/drawing/2014/chart" uri="{C3380CC4-5D6E-409C-BE32-E72D297353CC}">
              <c16:uniqueId val="{00000002-173F-49C7-AFD1-8B578915F117}"/>
            </c:ext>
          </c:extLst>
        </c:ser>
        <c:dLbls>
          <c:showLegendKey val="0"/>
          <c:showVal val="0"/>
          <c:showCatName val="0"/>
          <c:showSerName val="0"/>
          <c:showPercent val="0"/>
          <c:showBubbleSize val="0"/>
        </c:dLbls>
        <c:axId val="200645248"/>
        <c:axId val="200655616"/>
      </c:scatterChart>
      <c:valAx>
        <c:axId val="200645248"/>
        <c:scaling>
          <c:orientation val="minMax"/>
          <c:max val="30"/>
        </c:scaling>
        <c:delete val="0"/>
        <c:axPos val="b"/>
        <c:title>
          <c:tx>
            <c:rich>
              <a:bodyPr/>
              <a:lstStyle/>
              <a:p>
                <a:pPr>
                  <a:defRPr b="0"/>
                </a:pPr>
                <a:r>
                  <a:rPr lang="en-US" b="0" dirty="0"/>
                  <a:t>Maturity (years)</a:t>
                </a:r>
              </a:p>
            </c:rich>
          </c:tx>
          <c:layout>
            <c:manualLayout>
              <c:xMode val="edge"/>
              <c:yMode val="edge"/>
              <c:x val="0.45972981675901625"/>
              <c:y val="0.88541141732283468"/>
            </c:manualLayout>
          </c:layout>
          <c:overlay val="0"/>
        </c:title>
        <c:numFmt formatCode="General" sourceLinked="1"/>
        <c:majorTickMark val="out"/>
        <c:minorTickMark val="none"/>
        <c:tickLblPos val="low"/>
        <c:crossAx val="200655616"/>
        <c:crosses val="autoZero"/>
        <c:crossBetween val="midCat"/>
      </c:valAx>
      <c:valAx>
        <c:axId val="200655616"/>
        <c:scaling>
          <c:orientation val="minMax"/>
          <c:max val="3.5"/>
          <c:min val="-1.5"/>
        </c:scaling>
        <c:delete val="0"/>
        <c:axPos val="l"/>
        <c:majorGridlines>
          <c:spPr>
            <a:ln>
              <a:solidFill>
                <a:schemeClr val="bg1">
                  <a:lumMod val="75000"/>
                </a:schemeClr>
              </a:solidFill>
            </a:ln>
          </c:spPr>
        </c:majorGridlines>
        <c:title>
          <c:tx>
            <c:rich>
              <a:bodyPr rot="-5400000" vert="horz"/>
              <a:lstStyle/>
              <a:p>
                <a:pPr>
                  <a:defRPr b="0"/>
                </a:pPr>
                <a:r>
                  <a:rPr lang="en-US" b="0" dirty="0"/>
                  <a:t>Yield (percent)</a:t>
                </a:r>
              </a:p>
            </c:rich>
          </c:tx>
          <c:layout>
            <c:manualLayout>
              <c:xMode val="edge"/>
              <c:yMode val="edge"/>
              <c:x val="1.4393166132011276E-2"/>
              <c:y val="0.39963804133858266"/>
            </c:manualLayout>
          </c:layout>
          <c:overlay val="0"/>
        </c:title>
        <c:numFmt formatCode="#,##0.0" sourceLinked="0"/>
        <c:majorTickMark val="out"/>
        <c:minorTickMark val="none"/>
        <c:tickLblPos val="nextTo"/>
        <c:spPr>
          <a:ln>
            <a:noFill/>
          </a:ln>
        </c:spPr>
        <c:crossAx val="200645248"/>
        <c:crosses val="autoZero"/>
        <c:crossBetween val="midCat"/>
      </c:valAx>
    </c:plotArea>
    <c:legend>
      <c:legendPos val="t"/>
      <c:layout/>
      <c:overlay val="0"/>
    </c:legend>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0.36735</cdr:x>
      <cdr:y>0.10535</cdr:y>
    </cdr:from>
    <cdr:to>
      <cdr:x>0.75502</cdr:x>
      <cdr:y>0.21138</cdr:y>
    </cdr:to>
    <cdr:sp macro="" textlink="">
      <cdr:nvSpPr>
        <cdr:cNvPr id="2" name="TextBox 1"/>
        <cdr:cNvSpPr txBox="1"/>
      </cdr:nvSpPr>
      <cdr:spPr>
        <a:xfrm xmlns:a="http://schemas.openxmlformats.org/drawingml/2006/main">
          <a:off x="2418532" y="428159"/>
          <a:ext cx="2552295" cy="430906"/>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b="0" i="1" dirty="0"/>
            <a:t>- Solid lines as of March 31, 2017</a:t>
          </a:r>
        </a:p>
        <a:p xmlns:a="http://schemas.openxmlformats.org/drawingml/2006/main">
          <a:r>
            <a:rPr lang="en-US" i="1" dirty="0"/>
            <a:t>- Broken lines as of June 30, 2017</a:t>
          </a:r>
          <a:endParaRPr lang="en-US" b="0" i="1" dirty="0"/>
        </a:p>
      </cdr:txBody>
    </cdr:sp>
  </cdr:relSizeAnchor>
</c:userShapes>
</file>

<file path=ppt/drawings/drawing2.xml><?xml version="1.0" encoding="utf-8"?>
<c:userShapes xmlns:c="http://schemas.openxmlformats.org/drawingml/2006/chart">
  <cdr:relSizeAnchor xmlns:cdr="http://schemas.openxmlformats.org/drawingml/2006/chartDrawing">
    <cdr:from>
      <cdr:x>0.16757</cdr:x>
      <cdr:y>0.59167</cdr:y>
    </cdr:from>
    <cdr:to>
      <cdr:x>0.16757</cdr:x>
      <cdr:y>0.64113</cdr:y>
    </cdr:to>
    <cdr:cxnSp macro="">
      <cdr:nvCxnSpPr>
        <cdr:cNvPr id="2" name="Straight Arrow Connector 1"/>
        <cdr:cNvCxnSpPr/>
      </cdr:nvCxnSpPr>
      <cdr:spPr bwMode="auto">
        <a:xfrm xmlns:a="http://schemas.openxmlformats.org/drawingml/2006/main" flipV="1">
          <a:off x="744389" y="2187818"/>
          <a:ext cx="0" cy="182888"/>
        </a:xfrm>
        <a:prstGeom xmlns:a="http://schemas.openxmlformats.org/drawingml/2006/main" prst="straightConnector1">
          <a:avLst/>
        </a:prstGeom>
        <a:solidFill xmlns:a="http://schemas.openxmlformats.org/drawingml/2006/main">
          <a:schemeClr val="accent1"/>
        </a:solidFill>
        <a:ln xmlns:a="http://schemas.openxmlformats.org/drawingml/2006/main" w="12700" cap="flat" cmpd="sng" algn="ctr">
          <a:solidFill>
            <a:schemeClr val="tx2"/>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0.22961</cdr:x>
      <cdr:y>0.54125</cdr:y>
    </cdr:from>
    <cdr:to>
      <cdr:x>0.23047</cdr:x>
      <cdr:y>0.58571</cdr:y>
    </cdr:to>
    <cdr:cxnSp macro="">
      <cdr:nvCxnSpPr>
        <cdr:cNvPr id="3" name="Straight Arrow Connector 2"/>
        <cdr:cNvCxnSpPr/>
      </cdr:nvCxnSpPr>
      <cdr:spPr bwMode="auto">
        <a:xfrm xmlns:a="http://schemas.openxmlformats.org/drawingml/2006/main" flipV="1">
          <a:off x="1019986" y="2001364"/>
          <a:ext cx="3836" cy="164416"/>
        </a:xfrm>
        <a:prstGeom xmlns:a="http://schemas.openxmlformats.org/drawingml/2006/main" prst="straightConnector1">
          <a:avLst/>
        </a:prstGeom>
        <a:solidFill xmlns:a="http://schemas.openxmlformats.org/drawingml/2006/main">
          <a:schemeClr val="accent1"/>
        </a:solidFill>
        <a:ln xmlns:a="http://schemas.openxmlformats.org/drawingml/2006/main" w="12700" cap="flat" cmpd="sng" algn="ctr">
          <a:solidFill>
            <a:schemeClr val="tx2"/>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0.88094</cdr:x>
      <cdr:y>0.29633</cdr:y>
    </cdr:from>
    <cdr:to>
      <cdr:x>0.88164</cdr:x>
      <cdr:y>0.31398</cdr:y>
    </cdr:to>
    <cdr:cxnSp macro="">
      <cdr:nvCxnSpPr>
        <cdr:cNvPr id="4" name="Straight Arrow Connector 3"/>
        <cdr:cNvCxnSpPr/>
      </cdr:nvCxnSpPr>
      <cdr:spPr bwMode="auto">
        <a:xfrm xmlns:a="http://schemas.openxmlformats.org/drawingml/2006/main" flipH="1">
          <a:off x="3913359" y="1095756"/>
          <a:ext cx="3132" cy="65248"/>
        </a:xfrm>
        <a:prstGeom xmlns:a="http://schemas.openxmlformats.org/drawingml/2006/main" prst="straightConnector1">
          <a:avLst/>
        </a:prstGeom>
        <a:solidFill xmlns:a="http://schemas.openxmlformats.org/drawingml/2006/main">
          <a:schemeClr val="accent1"/>
        </a:solidFill>
        <a:ln xmlns:a="http://schemas.openxmlformats.org/drawingml/2006/main" w="12700" cap="flat" cmpd="sng" algn="ctr">
          <a:solidFill>
            <a:schemeClr val="tx2"/>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0.52759</cdr:x>
      <cdr:y>0.3933</cdr:y>
    </cdr:from>
    <cdr:to>
      <cdr:x>0.52759</cdr:x>
      <cdr:y>0.4304</cdr:y>
    </cdr:to>
    <cdr:cxnSp macro="">
      <cdr:nvCxnSpPr>
        <cdr:cNvPr id="6" name="Straight Arrow Connector 5"/>
        <cdr:cNvCxnSpPr/>
      </cdr:nvCxnSpPr>
      <cdr:spPr bwMode="auto">
        <a:xfrm xmlns:a="http://schemas.openxmlformats.org/drawingml/2006/main">
          <a:off x="2343679" y="1454322"/>
          <a:ext cx="0" cy="137185"/>
        </a:xfrm>
        <a:prstGeom xmlns:a="http://schemas.openxmlformats.org/drawingml/2006/main" prst="straightConnector1">
          <a:avLst/>
        </a:prstGeom>
        <a:solidFill xmlns:a="http://schemas.openxmlformats.org/drawingml/2006/main">
          <a:schemeClr val="accent1"/>
        </a:solidFill>
        <a:ln xmlns:a="http://schemas.openxmlformats.org/drawingml/2006/main" w="12700" cap="flat" cmpd="sng" algn="ctr">
          <a:solidFill>
            <a:schemeClr val="tx2"/>
          </a:solidFill>
          <a:prstDash val="solid"/>
          <a:round/>
          <a:headEnd type="none" w="med" len="med"/>
          <a:tailEnd type="triangle"/>
        </a:ln>
        <a:effectLst xmlns:a="http://schemas.openxmlformats.org/drawingml/2006/main"/>
      </cdr:spPr>
    </cdr:cxnSp>
  </cdr:relSizeAnchor>
</c:userShapes>
</file>

<file path=ppt/drawings/drawing3.xml><?xml version="1.0" encoding="utf-8"?>
<c:userShapes xmlns:c="http://schemas.openxmlformats.org/drawingml/2006/chart">
  <cdr:relSizeAnchor xmlns:cdr="http://schemas.openxmlformats.org/drawingml/2006/chartDrawing">
    <cdr:from>
      <cdr:x>0.84581</cdr:x>
      <cdr:y>0.11976</cdr:y>
    </cdr:from>
    <cdr:to>
      <cdr:x>1</cdr:x>
      <cdr:y>0.17698</cdr:y>
    </cdr:to>
    <cdr:sp macro="" textlink="">
      <cdr:nvSpPr>
        <cdr:cNvPr id="7" name="TextBox 6"/>
        <cdr:cNvSpPr txBox="1"/>
      </cdr:nvSpPr>
      <cdr:spPr>
        <a:xfrm xmlns:a="http://schemas.openxmlformats.org/drawingml/2006/main">
          <a:off x="7315200" y="547532"/>
          <a:ext cx="1333500" cy="26161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1100" b="1" dirty="0">
              <a:solidFill>
                <a:srgbClr val="0C5184"/>
              </a:solidFill>
              <a:latin typeface="Arial" panose="020B0604020202020204" pitchFamily="34" charset="0"/>
              <a:cs typeface="Arial" panose="020B0604020202020204" pitchFamily="34" charset="0"/>
            </a:rPr>
            <a:t>Services: 3.0%</a:t>
          </a:r>
        </a:p>
      </cdr:txBody>
    </cdr:sp>
  </cdr:relSizeAnchor>
  <cdr:relSizeAnchor xmlns:cdr="http://schemas.openxmlformats.org/drawingml/2006/chartDrawing">
    <cdr:from>
      <cdr:x>0.84581</cdr:x>
      <cdr:y>0.30503</cdr:y>
    </cdr:from>
    <cdr:to>
      <cdr:x>1</cdr:x>
      <cdr:y>0.36225</cdr:y>
    </cdr:to>
    <cdr:sp macro="" textlink="">
      <cdr:nvSpPr>
        <cdr:cNvPr id="8" name="TextBox 1"/>
        <cdr:cNvSpPr txBox="1"/>
      </cdr:nvSpPr>
      <cdr:spPr>
        <a:xfrm xmlns:a="http://schemas.openxmlformats.org/drawingml/2006/main">
          <a:off x="7315200" y="1394610"/>
          <a:ext cx="1333500"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rgbClr val="DD681A"/>
              </a:solidFill>
              <a:latin typeface="Arial" panose="020B0604020202020204" pitchFamily="34" charset="0"/>
              <a:cs typeface="Arial" panose="020B0604020202020204" pitchFamily="34" charset="0"/>
            </a:rPr>
            <a:t>Core CPI: 2.4%</a:t>
          </a:r>
        </a:p>
      </cdr:txBody>
    </cdr:sp>
  </cdr:relSizeAnchor>
  <cdr:relSizeAnchor xmlns:cdr="http://schemas.openxmlformats.org/drawingml/2006/chartDrawing">
    <cdr:from>
      <cdr:x>0.84581</cdr:x>
      <cdr:y>0.38509</cdr:y>
    </cdr:from>
    <cdr:to>
      <cdr:x>1</cdr:x>
      <cdr:y>0.47933</cdr:y>
    </cdr:to>
    <cdr:sp macro="" textlink="">
      <cdr:nvSpPr>
        <cdr:cNvPr id="9" name="TextBox 1"/>
        <cdr:cNvSpPr txBox="1"/>
      </cdr:nvSpPr>
      <cdr:spPr>
        <a:xfrm xmlns:a="http://schemas.openxmlformats.org/drawingml/2006/main">
          <a:off x="7315200" y="1760621"/>
          <a:ext cx="1333500"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rgbClr val="B4C6D3"/>
              </a:solidFill>
              <a:latin typeface="Arial" panose="020B0604020202020204" pitchFamily="34" charset="0"/>
              <a:cs typeface="Arial" panose="020B0604020202020204" pitchFamily="34" charset="0"/>
            </a:rPr>
            <a:t>Non-Durable Goods: 2.1%</a:t>
          </a:r>
        </a:p>
      </cdr:txBody>
    </cdr:sp>
  </cdr:relSizeAnchor>
  <cdr:relSizeAnchor xmlns:cdr="http://schemas.openxmlformats.org/drawingml/2006/chartDrawing">
    <cdr:from>
      <cdr:x>0.84581</cdr:x>
      <cdr:y>0.80833</cdr:y>
    </cdr:from>
    <cdr:to>
      <cdr:x>1</cdr:x>
      <cdr:y>0.90258</cdr:y>
    </cdr:to>
    <cdr:sp macro="" textlink="">
      <cdr:nvSpPr>
        <cdr:cNvPr id="10" name="TextBox 1"/>
        <cdr:cNvSpPr txBox="1"/>
      </cdr:nvSpPr>
      <cdr:spPr>
        <a:xfrm xmlns:a="http://schemas.openxmlformats.org/drawingml/2006/main">
          <a:off x="7315200" y="3695700"/>
          <a:ext cx="1333500"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rgbClr val="77943C"/>
              </a:solidFill>
              <a:latin typeface="Arial" panose="020B0604020202020204" pitchFamily="34" charset="0"/>
              <a:cs typeface="Arial" panose="020B0604020202020204" pitchFamily="34" charset="0"/>
            </a:rPr>
            <a:t>Durable Goods: </a:t>
          </a:r>
        </a:p>
        <a:p xmlns:a="http://schemas.openxmlformats.org/drawingml/2006/main">
          <a:r>
            <a:rPr lang="en-US" sz="1100" b="1" dirty="0">
              <a:solidFill>
                <a:srgbClr val="77943C"/>
              </a:solidFill>
              <a:latin typeface="Arial" panose="020B0604020202020204" pitchFamily="34" charset="0"/>
              <a:cs typeface="Arial" panose="020B0604020202020204" pitchFamily="34" charset="0"/>
            </a:rPr>
            <a:t>-0.3%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60E437-202A-4CEE-AA89-AB743E991053}" type="datetimeFigureOut">
              <a:rPr lang="en-US" smtClean="0"/>
              <a:t>8/15/2017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E0D18-6CD8-42B3-997C-24275CE73C22}" type="slidenum">
              <a:rPr lang="en-US" smtClean="0"/>
              <a:t>‹#›</a:t>
            </a:fld>
            <a:endParaRPr lang="en-US" dirty="0"/>
          </a:p>
        </p:txBody>
      </p:sp>
    </p:spTree>
    <p:extLst>
      <p:ext uri="{BB962C8B-B14F-4D97-AF65-F5344CB8AC3E}">
        <p14:creationId xmlns:p14="http://schemas.microsoft.com/office/powerpoint/2010/main" val="2518471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9E0D18-6CD8-42B3-997C-24275CE73C22}" type="slidenum">
              <a:rPr lang="en-US" smtClean="0"/>
              <a:t>0</a:t>
            </a:fld>
            <a:endParaRPr lang="en-US" dirty="0"/>
          </a:p>
        </p:txBody>
      </p:sp>
    </p:spTree>
    <p:extLst>
      <p:ext uri="{BB962C8B-B14F-4D97-AF65-F5344CB8AC3E}">
        <p14:creationId xmlns:p14="http://schemas.microsoft.com/office/powerpoint/2010/main" val="4000463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4A6972-0DED-4CFB-A885-EDB1ECA03006}" type="slidenum">
              <a:rPr lang="en-US" smtClean="0"/>
              <a:pPr/>
              <a:t>41</a:t>
            </a:fld>
            <a:endParaRPr lang="en-US" dirty="0"/>
          </a:p>
        </p:txBody>
      </p:sp>
    </p:spTree>
    <p:extLst>
      <p:ext uri="{BB962C8B-B14F-4D97-AF65-F5344CB8AC3E}">
        <p14:creationId xmlns:p14="http://schemas.microsoft.com/office/powerpoint/2010/main" val="758999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4A6972-0DED-4CFB-A885-EDB1ECA03006}" type="slidenum">
              <a:rPr lang="en-US" smtClean="0"/>
              <a:pPr/>
              <a:t>42</a:t>
            </a:fld>
            <a:endParaRPr lang="en-US" dirty="0"/>
          </a:p>
        </p:txBody>
      </p:sp>
    </p:spTree>
    <p:extLst>
      <p:ext uri="{BB962C8B-B14F-4D97-AF65-F5344CB8AC3E}">
        <p14:creationId xmlns:p14="http://schemas.microsoft.com/office/powerpoint/2010/main" val="326668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8183F68C-25CC-4E20-A7B9-AF1817050820}" type="slidenum">
              <a:rPr lang="en-US" smtClean="0"/>
              <a:pPr/>
              <a:t>44</a:t>
            </a:fld>
            <a:endParaRPr lang="en-US" dirty="0"/>
          </a:p>
        </p:txBody>
      </p:sp>
      <p:sp>
        <p:nvSpPr>
          <p:cNvPr id="14339" name="Rectangle 2"/>
          <p:cNvSpPr>
            <a:spLocks noGrp="1" noRot="1" noChangeAspect="1" noChangeArrowheads="1" noTextEdit="1"/>
          </p:cNvSpPr>
          <p:nvPr>
            <p:ph type="sldImg"/>
          </p:nvPr>
        </p:nvSpPr>
        <p:spPr>
          <a:xfrm>
            <a:off x="871538" y="630238"/>
            <a:ext cx="4184650" cy="3140075"/>
          </a:xfrm>
          <a:ln/>
        </p:spPr>
      </p:sp>
      <p:sp>
        <p:nvSpPr>
          <p:cNvPr id="14340" name="Rectangle 3"/>
          <p:cNvSpPr>
            <a:spLocks noGrp="1" noChangeArrowheads="1"/>
          </p:cNvSpPr>
          <p:nvPr>
            <p:ph type="body" idx="1"/>
          </p:nvPr>
        </p:nvSpPr>
        <p:spPr>
          <a:noFill/>
          <a:ln/>
        </p:spPr>
        <p:txBody>
          <a:bodyPr lIns="79882" tIns="39940" rIns="79882" bIns="39940"/>
          <a:lstStyle/>
          <a:p>
            <a:pPr eaLnBrk="1" hangingPunct="1"/>
            <a:endParaRPr lang="en-US" dirty="0"/>
          </a:p>
        </p:txBody>
      </p:sp>
    </p:spTree>
    <p:extLst>
      <p:ext uri="{BB962C8B-B14F-4D97-AF65-F5344CB8AC3E}">
        <p14:creationId xmlns:p14="http://schemas.microsoft.com/office/powerpoint/2010/main" val="2855447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VaR</a:t>
            </a:r>
          </a:p>
          <a:p>
            <a:r>
              <a:rPr lang="en-US" dirty="0"/>
              <a:t>Scenario Analysis</a:t>
            </a:r>
          </a:p>
          <a:p>
            <a:r>
              <a:rPr lang="en-US" dirty="0">
                <a:latin typeface="+mn-lt"/>
              </a:rPr>
              <a:t>Tracking Error</a:t>
            </a:r>
          </a:p>
          <a:p>
            <a:r>
              <a:rPr lang="en-US" dirty="0"/>
              <a:t>Volatility</a:t>
            </a:r>
          </a:p>
          <a:p>
            <a:r>
              <a:rPr lang="en-US" dirty="0">
                <a:latin typeface="+mn-lt"/>
              </a:rPr>
              <a:t>Tracking volatility</a:t>
            </a:r>
          </a:p>
          <a:p>
            <a:r>
              <a:rPr lang="en-US" dirty="0"/>
              <a:t>Preventing permanent loss</a:t>
            </a:r>
          </a:p>
          <a:p>
            <a:pPr marL="278527" indent="-278527">
              <a:buFont typeface="Arial" panose="020B0604020202020204" pitchFamily="34" charset="0"/>
              <a:buChar char="•"/>
            </a:pPr>
            <a:r>
              <a:rPr lang="en-US" dirty="0">
                <a:latin typeface="+mn-lt"/>
              </a:rPr>
              <a:t>	stemming from fundamental reason</a:t>
            </a:r>
          </a:p>
          <a:p>
            <a:pPr marL="278527" indent="-278527">
              <a:buFont typeface="Arial" panose="020B0604020202020204" pitchFamily="34" charset="0"/>
              <a:buChar char="•"/>
            </a:pPr>
            <a:r>
              <a:rPr lang="en-US" dirty="0"/>
              <a:t>Stemming from selling during a downswing</a:t>
            </a:r>
          </a:p>
          <a:p>
            <a:pPr marL="278527" indent="-278527">
              <a:buFont typeface="Arial" panose="020B0604020202020204" pitchFamily="34" charset="0"/>
              <a:buChar char="•"/>
            </a:pPr>
            <a:endParaRPr lang="en-US" dirty="0">
              <a:latin typeface="+mn-lt"/>
            </a:endParaRPr>
          </a:p>
          <a:p>
            <a:pPr marL="278527" indent="-278527">
              <a:buFont typeface="Arial" panose="020B0604020202020204" pitchFamily="34" charset="0"/>
              <a:buChar char="•"/>
            </a:pPr>
            <a:r>
              <a:rPr lang="en-US" dirty="0"/>
              <a:t>Can predict future but can determine possible outcomes</a:t>
            </a:r>
          </a:p>
          <a:p>
            <a:pPr marL="278527" indent="-278527">
              <a:buFont typeface="Arial" panose="020B0604020202020204" pitchFamily="34" charset="0"/>
              <a:buChar char="•"/>
            </a:pPr>
            <a:r>
              <a:rPr lang="en-US" dirty="0">
                <a:latin typeface="+mn-lt"/>
              </a:rPr>
              <a:t>Do potential returns compensate for risk</a:t>
            </a:r>
          </a:p>
          <a:p>
            <a:pPr marL="278527" indent="-278527">
              <a:buFont typeface="Arial" panose="020B0604020202020204" pitchFamily="34" charset="0"/>
              <a:buChar char="•"/>
            </a:pPr>
            <a:r>
              <a:rPr lang="en-US" dirty="0"/>
              <a:t>‘probabilities are likelihoods’ very far from certainties</a:t>
            </a:r>
          </a:p>
          <a:p>
            <a:pPr marL="278527" indent="-278527">
              <a:buFont typeface="Arial" panose="020B0604020202020204" pitchFamily="34" charset="0"/>
              <a:buChar char="•"/>
            </a:pPr>
            <a:r>
              <a:rPr lang="en-US" dirty="0">
                <a:latin typeface="+mn-lt"/>
              </a:rPr>
              <a:t>Risk of losing money and risk of losing opportunities</a:t>
            </a:r>
          </a:p>
          <a:p>
            <a:pPr marL="278527" indent="-278527">
              <a:buFont typeface="Arial" panose="020B0604020202020204" pitchFamily="34" charset="0"/>
              <a:buChar char="•"/>
            </a:pPr>
            <a:endParaRPr lang="en-US" dirty="0"/>
          </a:p>
          <a:p>
            <a:pPr marL="278527" indent="-278527">
              <a:buFont typeface="Arial" panose="020B0604020202020204" pitchFamily="34" charset="0"/>
              <a:buChar char="•"/>
            </a:pPr>
            <a:r>
              <a:rPr lang="en-US" dirty="0">
                <a:latin typeface="+mn-lt"/>
              </a:rPr>
              <a:t>Credit risk can be reduced by credit selection</a:t>
            </a:r>
          </a:p>
          <a:p>
            <a:pPr marL="278527" indent="-278527">
              <a:buFont typeface="Arial" panose="020B0604020202020204" pitchFamily="34" charset="0"/>
              <a:buChar char="•"/>
            </a:pPr>
            <a:r>
              <a:rPr lang="en-US" dirty="0"/>
              <a:t>Models must be supplemented with qualitative judgment</a:t>
            </a:r>
          </a:p>
          <a:p>
            <a:pPr marL="278527" indent="-278527">
              <a:buFont typeface="Arial" panose="020B0604020202020204" pitchFamily="34" charset="0"/>
              <a:buChar char="•"/>
            </a:pPr>
            <a:r>
              <a:rPr lang="en-US" dirty="0">
                <a:latin typeface="+mn-lt"/>
              </a:rPr>
              <a:t>Valuation risk</a:t>
            </a:r>
          </a:p>
          <a:p>
            <a:pPr marL="278527" indent="-278527">
              <a:buFont typeface="Arial" panose="020B0604020202020204" pitchFamily="34" charset="0"/>
              <a:buChar char="•"/>
            </a:pPr>
            <a:r>
              <a:rPr lang="en-US" dirty="0"/>
              <a:t>VaR Sharpe ratios ; risk mgmt. responsivity of everyone in investment process experience and judgment knowledge</a:t>
            </a:r>
          </a:p>
          <a:p>
            <a:pPr marL="278527" indent="-278527">
              <a:buFont typeface="Arial" panose="020B0604020202020204" pitchFamily="34" charset="0"/>
              <a:buChar char="•"/>
            </a:pPr>
            <a:r>
              <a:rPr lang="en-US" dirty="0">
                <a:latin typeface="+mn-lt"/>
              </a:rPr>
              <a:t>Probability distributions that govern future </a:t>
            </a:r>
            <a:r>
              <a:rPr lang="en-US" dirty="0"/>
              <a:t>events</a:t>
            </a:r>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7EF2FB3E-9F8F-4E01-A8E8-75DC8A012127}" type="slidenum">
              <a:rPr lang="en-US" smtClean="0"/>
              <a:t>45</a:t>
            </a:fld>
            <a:endParaRPr lang="en-US" dirty="0"/>
          </a:p>
        </p:txBody>
      </p:sp>
    </p:spTree>
    <p:extLst>
      <p:ext uri="{BB962C8B-B14F-4D97-AF65-F5344CB8AC3E}">
        <p14:creationId xmlns:p14="http://schemas.microsoft.com/office/powerpoint/2010/main" val="1238205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552450"/>
            <a:ext cx="3668713" cy="2752725"/>
          </a:xfrm>
        </p:spPr>
      </p:sp>
      <p:sp>
        <p:nvSpPr>
          <p:cNvPr id="3" name="Notes Placeholder 2"/>
          <p:cNvSpPr>
            <a:spLocks noGrp="1"/>
          </p:cNvSpPr>
          <p:nvPr>
            <p:ph type="body" idx="1"/>
          </p:nvPr>
        </p:nvSpPr>
        <p:spPr/>
        <p:txBody>
          <a:bodyPr/>
          <a:lstStyle/>
          <a:p>
            <a:r>
              <a:rPr lang="en-US" sz="1000" i="1" dirty="0"/>
              <a:t>CM-1387</a:t>
            </a:r>
            <a:r>
              <a:rPr lang="en-US" baseline="0" dirty="0"/>
              <a:t>	EC-</a:t>
            </a:r>
            <a:r>
              <a:rPr lang="en-US" sz="1000" i="1" dirty="0"/>
              <a:t>1390</a:t>
            </a:r>
            <a:r>
              <a:rPr lang="en-US" dirty="0"/>
              <a:t> 	LD1-3-</a:t>
            </a:r>
            <a:r>
              <a:rPr lang="en-US" sz="1000" i="1" dirty="0"/>
              <a:t>1355</a:t>
            </a:r>
            <a:r>
              <a:rPr lang="en-US" dirty="0"/>
              <a:t>	LD1-5-</a:t>
            </a:r>
            <a:r>
              <a:rPr lang="en-US" sz="1000" i="1" dirty="0"/>
              <a:t>2006</a:t>
            </a:r>
            <a:r>
              <a:rPr lang="en-US" dirty="0"/>
              <a:t> </a:t>
            </a:r>
          </a:p>
        </p:txBody>
      </p:sp>
      <p:sp>
        <p:nvSpPr>
          <p:cNvPr id="4" name="Slide Number Placeholder 3"/>
          <p:cNvSpPr>
            <a:spLocks noGrp="1"/>
          </p:cNvSpPr>
          <p:nvPr>
            <p:ph type="sldNum" sz="quarter" idx="10"/>
          </p:nvPr>
        </p:nvSpPr>
        <p:spPr/>
        <p:txBody>
          <a:bodyPr/>
          <a:lstStyle/>
          <a:p>
            <a:fld id="{694A6972-0DED-4CFB-A885-EDB1ECA03006}"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3094502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4A6972-0DED-4CFB-A885-EDB1ECA03006}" type="slidenum">
              <a:rPr lang="en-US" smtClean="0"/>
              <a:pPr/>
              <a:t>49</a:t>
            </a:fld>
            <a:endParaRPr lang="en-US" dirty="0"/>
          </a:p>
        </p:txBody>
      </p:sp>
    </p:spTree>
    <p:extLst>
      <p:ext uri="{BB962C8B-B14F-4D97-AF65-F5344CB8AC3E}">
        <p14:creationId xmlns:p14="http://schemas.microsoft.com/office/powerpoint/2010/main" val="1464244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F9C8AE-3264-470F-89B4-C8B3BDC29846}" type="slidenum">
              <a:rPr lang="en-US" smtClean="0"/>
              <a:t>60</a:t>
            </a:fld>
            <a:endParaRPr lang="en-US" dirty="0"/>
          </a:p>
        </p:txBody>
      </p:sp>
    </p:spTree>
    <p:extLst>
      <p:ext uri="{BB962C8B-B14F-4D97-AF65-F5344CB8AC3E}">
        <p14:creationId xmlns:p14="http://schemas.microsoft.com/office/powerpoint/2010/main" val="274573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Bonds provide income and the potential for capital gains.</a:t>
            </a:r>
          </a:p>
          <a:p>
            <a:r>
              <a:rPr lang="en-US" dirty="0"/>
              <a:t> </a:t>
            </a:r>
          </a:p>
          <a:p>
            <a:r>
              <a:rPr lang="en-US" dirty="0"/>
              <a:t>For most investors, the chief appeal of bonds is the income return, measured by the</a:t>
            </a:r>
          </a:p>
          <a:p>
            <a:r>
              <a:rPr lang="en-US" dirty="0"/>
              <a:t>yield. The search for yield should be balanced against the risks involved with holding</a:t>
            </a:r>
          </a:p>
          <a:p>
            <a:r>
              <a:rPr lang="en-US" dirty="0"/>
              <a:t>bonds. The primary risks are deteriorating credit quality (or ultimately default) and</a:t>
            </a:r>
          </a:p>
          <a:p>
            <a:r>
              <a:rPr lang="en-US" dirty="0"/>
              <a:t>higher market yields. Total return is a more complete measure of the return from bonds,</a:t>
            </a:r>
          </a:p>
          <a:p>
            <a:r>
              <a:rPr lang="en-US" dirty="0"/>
              <a:t>reflecting both the income return and price appreciation/depreciation over the holding</a:t>
            </a:r>
          </a:p>
          <a:p>
            <a:r>
              <a:rPr lang="en-US" dirty="0"/>
              <a:t>period.</a:t>
            </a:r>
          </a:p>
          <a:p>
            <a:r>
              <a:rPr lang="en-US" dirty="0"/>
              <a:t> </a:t>
            </a:r>
          </a:p>
          <a:p>
            <a:r>
              <a:rPr lang="en-US" dirty="0"/>
              <a:t>The performance among different sectors of the bond market can vary considerably.</a:t>
            </a:r>
          </a:p>
          <a:p>
            <a:r>
              <a:rPr lang="en-US" dirty="0"/>
              <a:t>Treasury securities usually do best when investors are seeking safety. Lower-quality</a:t>
            </a:r>
          </a:p>
          <a:p>
            <a:r>
              <a:rPr lang="en-US" dirty="0"/>
              <a:t>bonds generally outperform when investors expect the economy to improve. Returns on</a:t>
            </a:r>
          </a:p>
          <a:p>
            <a:r>
              <a:rPr lang="en-US" dirty="0"/>
              <a:t>low-quality bonds usually correlate better with returns on stocks than with Treasuries.</a:t>
            </a:r>
          </a:p>
        </p:txBody>
      </p:sp>
      <p:sp>
        <p:nvSpPr>
          <p:cNvPr id="4" name="Slide Number Placeholder 3"/>
          <p:cNvSpPr>
            <a:spLocks noGrp="1"/>
          </p:cNvSpPr>
          <p:nvPr>
            <p:ph type="sldNum" sz="quarter" idx="10"/>
          </p:nvPr>
        </p:nvSpPr>
        <p:spPr/>
        <p:txBody>
          <a:bodyPr/>
          <a:lstStyle/>
          <a:p>
            <a:fld id="{694A6972-0DED-4CFB-A885-EDB1ECA03006}" type="slidenum">
              <a:rPr lang="en-US" smtClean="0"/>
              <a:pPr/>
              <a:t>3</a:t>
            </a:fld>
            <a:endParaRPr lang="en-US" dirty="0"/>
          </a:p>
        </p:txBody>
      </p:sp>
    </p:spTree>
    <p:extLst>
      <p:ext uri="{BB962C8B-B14F-4D97-AF65-F5344CB8AC3E}">
        <p14:creationId xmlns:p14="http://schemas.microsoft.com/office/powerpoint/2010/main" val="4051460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973138" y="635000"/>
            <a:ext cx="4221162" cy="3167063"/>
          </a:xfrm>
          <a:ln/>
        </p:spPr>
      </p:sp>
      <p:sp>
        <p:nvSpPr>
          <p:cNvPr id="19459" name="Rectangle 3"/>
          <p:cNvSpPr>
            <a:spLocks noGrp="1" noChangeArrowheads="1"/>
          </p:cNvSpPr>
          <p:nvPr>
            <p:ph type="body" idx="1"/>
          </p:nvPr>
        </p:nvSpPr>
        <p:spPr>
          <a:xfrm>
            <a:off x="616151" y="4013356"/>
            <a:ext cx="4929188" cy="3799259"/>
          </a:xfrm>
          <a:noFill/>
          <a:ln/>
        </p:spPr>
        <p:txBody>
          <a:bodyPr/>
          <a:lstStyle/>
          <a:p>
            <a:endParaRPr lang="en-US" baseline="0" dirty="0">
              <a:latin typeface="Arial" charset="0"/>
            </a:endParaRPr>
          </a:p>
        </p:txBody>
      </p:sp>
    </p:spTree>
    <p:extLst>
      <p:ext uri="{BB962C8B-B14F-4D97-AF65-F5344CB8AC3E}">
        <p14:creationId xmlns:p14="http://schemas.microsoft.com/office/powerpoint/2010/main" val="1056517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defRPr>
            </a:lvl1pPr>
            <a:lvl2pPr marL="711148" indent="-273519" eaLnBrk="0" hangingPunct="0">
              <a:defRPr sz="1100">
                <a:solidFill>
                  <a:schemeClr val="tx1"/>
                </a:solidFill>
                <a:latin typeface="Arial" charset="0"/>
              </a:defRPr>
            </a:lvl2pPr>
            <a:lvl3pPr marL="1094069" indent="-218816" eaLnBrk="0" hangingPunct="0">
              <a:defRPr sz="1100">
                <a:solidFill>
                  <a:schemeClr val="tx1"/>
                </a:solidFill>
                <a:latin typeface="Arial" charset="0"/>
              </a:defRPr>
            </a:lvl3pPr>
            <a:lvl4pPr marL="1531698" indent="-218816" eaLnBrk="0" hangingPunct="0">
              <a:defRPr sz="1100">
                <a:solidFill>
                  <a:schemeClr val="tx1"/>
                </a:solidFill>
                <a:latin typeface="Arial" charset="0"/>
              </a:defRPr>
            </a:lvl4pPr>
            <a:lvl5pPr marL="1969328" indent="-218816" eaLnBrk="0" hangingPunct="0">
              <a:defRPr sz="1100">
                <a:solidFill>
                  <a:schemeClr val="tx1"/>
                </a:solidFill>
                <a:latin typeface="Arial" charset="0"/>
              </a:defRPr>
            </a:lvl5pPr>
            <a:lvl6pPr marL="2406958" indent="-218816" eaLnBrk="0" fontAlgn="base" hangingPunct="0">
              <a:spcBef>
                <a:spcPct val="0"/>
              </a:spcBef>
              <a:spcAft>
                <a:spcPct val="0"/>
              </a:spcAft>
              <a:defRPr sz="1100">
                <a:solidFill>
                  <a:schemeClr val="tx1"/>
                </a:solidFill>
                <a:latin typeface="Arial" charset="0"/>
              </a:defRPr>
            </a:lvl6pPr>
            <a:lvl7pPr marL="2844583" indent="-218816" eaLnBrk="0" fontAlgn="base" hangingPunct="0">
              <a:spcBef>
                <a:spcPct val="0"/>
              </a:spcBef>
              <a:spcAft>
                <a:spcPct val="0"/>
              </a:spcAft>
              <a:defRPr sz="1100">
                <a:solidFill>
                  <a:schemeClr val="tx1"/>
                </a:solidFill>
                <a:latin typeface="Arial" charset="0"/>
              </a:defRPr>
            </a:lvl7pPr>
            <a:lvl8pPr marL="3282213" indent="-218816" eaLnBrk="0" fontAlgn="base" hangingPunct="0">
              <a:spcBef>
                <a:spcPct val="0"/>
              </a:spcBef>
              <a:spcAft>
                <a:spcPct val="0"/>
              </a:spcAft>
              <a:defRPr sz="1100">
                <a:solidFill>
                  <a:schemeClr val="tx1"/>
                </a:solidFill>
                <a:latin typeface="Arial" charset="0"/>
              </a:defRPr>
            </a:lvl8pPr>
            <a:lvl9pPr marL="3719844" indent="-218816" eaLnBrk="0" fontAlgn="base" hangingPunct="0">
              <a:spcBef>
                <a:spcPct val="0"/>
              </a:spcBef>
              <a:spcAft>
                <a:spcPct val="0"/>
              </a:spcAft>
              <a:defRPr sz="1100">
                <a:solidFill>
                  <a:schemeClr val="tx1"/>
                </a:solidFill>
                <a:latin typeface="Arial" charset="0"/>
              </a:defRPr>
            </a:lvl9pPr>
          </a:lstStyle>
          <a:p>
            <a:pPr eaLnBrk="1" hangingPunct="1"/>
            <a:fld id="{6505513B-6E61-44BA-86BE-B632606D1F5B}" type="slidenum">
              <a:rPr lang="en-US" smtClean="0">
                <a:solidFill>
                  <a:srgbClr val="000000"/>
                </a:solidFill>
                <a:latin typeface="Times New Roman" pitchFamily="18" charset="0"/>
              </a:rPr>
              <a:pPr eaLnBrk="1" hangingPunct="1"/>
              <a:t>21</a:t>
            </a:fld>
            <a:endParaRPr lang="en-US" dirty="0">
              <a:solidFill>
                <a:srgbClr val="000000"/>
              </a:solidFill>
              <a:latin typeface="Times New Roman" pitchFamily="18" charset="0"/>
            </a:endParaRPr>
          </a:p>
        </p:txBody>
      </p:sp>
      <p:sp>
        <p:nvSpPr>
          <p:cNvPr id="69635" name="Rectangle 7"/>
          <p:cNvSpPr txBox="1">
            <a:spLocks noGrp="1" noChangeArrowheads="1"/>
          </p:cNvSpPr>
          <p:nvPr/>
        </p:nvSpPr>
        <p:spPr bwMode="auto">
          <a:xfrm>
            <a:off x="4143394" y="912022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13" tIns="46257" rIns="92513" bIns="46257" anchor="b"/>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r" eaLnBrk="1" fontAlgn="base" hangingPunct="1">
              <a:spcBef>
                <a:spcPct val="0"/>
              </a:spcBef>
              <a:spcAft>
                <a:spcPct val="0"/>
              </a:spcAft>
            </a:pPr>
            <a:fld id="{9CBD1D33-7B7D-47D3-964F-533B9A3D8E67}" type="slidenum">
              <a:rPr lang="en-US">
                <a:solidFill>
                  <a:srgbClr val="000000"/>
                </a:solidFill>
                <a:latin typeface="Times New Roman" pitchFamily="18" charset="0"/>
              </a:rPr>
              <a:pPr algn="r" eaLnBrk="1" fontAlgn="base" hangingPunct="1">
                <a:spcBef>
                  <a:spcPct val="0"/>
                </a:spcBef>
                <a:spcAft>
                  <a:spcPct val="0"/>
                </a:spcAft>
              </a:pPr>
              <a:t>21</a:t>
            </a:fld>
            <a:endParaRPr lang="en-US" dirty="0">
              <a:solidFill>
                <a:srgbClr val="000000"/>
              </a:solidFill>
              <a:latin typeface="Times New Roman" pitchFamily="18" charset="0"/>
            </a:endParaRPr>
          </a:p>
        </p:txBody>
      </p:sp>
      <p:sp>
        <p:nvSpPr>
          <p:cNvPr id="69636" name="Rectangle 7"/>
          <p:cNvSpPr txBox="1">
            <a:spLocks noGrp="1" noChangeArrowheads="1"/>
          </p:cNvSpPr>
          <p:nvPr/>
        </p:nvSpPr>
        <p:spPr bwMode="auto">
          <a:xfrm>
            <a:off x="4143394" y="9117049"/>
            <a:ext cx="3170238" cy="48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8" tIns="46245" rIns="92488" bIns="46245" anchor="b"/>
          <a:lstStyle>
            <a:lvl1pPr defTabSz="950913" eaLnBrk="0" hangingPunct="0">
              <a:defRPr sz="1200">
                <a:solidFill>
                  <a:schemeClr val="tx1"/>
                </a:solidFill>
                <a:latin typeface="Arial" charset="0"/>
              </a:defRPr>
            </a:lvl1pPr>
            <a:lvl2pPr marL="742950" indent="-285750" defTabSz="950913" eaLnBrk="0" hangingPunct="0">
              <a:defRPr sz="1200">
                <a:solidFill>
                  <a:schemeClr val="tx1"/>
                </a:solidFill>
                <a:latin typeface="Arial" charset="0"/>
              </a:defRPr>
            </a:lvl2pPr>
            <a:lvl3pPr marL="1143000" indent="-228600" defTabSz="950913" eaLnBrk="0" hangingPunct="0">
              <a:defRPr sz="1200">
                <a:solidFill>
                  <a:schemeClr val="tx1"/>
                </a:solidFill>
                <a:latin typeface="Arial" charset="0"/>
              </a:defRPr>
            </a:lvl3pPr>
            <a:lvl4pPr marL="1600200" indent="-228600" defTabSz="950913" eaLnBrk="0" hangingPunct="0">
              <a:defRPr sz="1200">
                <a:solidFill>
                  <a:schemeClr val="tx1"/>
                </a:solidFill>
                <a:latin typeface="Arial" charset="0"/>
              </a:defRPr>
            </a:lvl4pPr>
            <a:lvl5pPr marL="2057400" indent="-228600" defTabSz="950913" eaLnBrk="0" hangingPunct="0">
              <a:defRPr sz="1200">
                <a:solidFill>
                  <a:schemeClr val="tx1"/>
                </a:solidFill>
                <a:latin typeface="Arial" charset="0"/>
              </a:defRPr>
            </a:lvl5pPr>
            <a:lvl6pPr marL="2514600" indent="-228600" defTabSz="950913" eaLnBrk="0" fontAlgn="base" hangingPunct="0">
              <a:spcBef>
                <a:spcPct val="0"/>
              </a:spcBef>
              <a:spcAft>
                <a:spcPct val="0"/>
              </a:spcAft>
              <a:defRPr sz="1200">
                <a:solidFill>
                  <a:schemeClr val="tx1"/>
                </a:solidFill>
                <a:latin typeface="Arial" charset="0"/>
              </a:defRPr>
            </a:lvl6pPr>
            <a:lvl7pPr marL="2971800" indent="-228600" defTabSz="950913" eaLnBrk="0" fontAlgn="base" hangingPunct="0">
              <a:spcBef>
                <a:spcPct val="0"/>
              </a:spcBef>
              <a:spcAft>
                <a:spcPct val="0"/>
              </a:spcAft>
              <a:defRPr sz="1200">
                <a:solidFill>
                  <a:schemeClr val="tx1"/>
                </a:solidFill>
                <a:latin typeface="Arial" charset="0"/>
              </a:defRPr>
            </a:lvl7pPr>
            <a:lvl8pPr marL="3429000" indent="-228600" defTabSz="950913" eaLnBrk="0" fontAlgn="base" hangingPunct="0">
              <a:spcBef>
                <a:spcPct val="0"/>
              </a:spcBef>
              <a:spcAft>
                <a:spcPct val="0"/>
              </a:spcAft>
              <a:defRPr sz="1200">
                <a:solidFill>
                  <a:schemeClr val="tx1"/>
                </a:solidFill>
                <a:latin typeface="Arial" charset="0"/>
              </a:defRPr>
            </a:lvl8pPr>
            <a:lvl9pPr marL="3886200" indent="-228600" defTabSz="950913" eaLnBrk="0" fontAlgn="base" hangingPunct="0">
              <a:spcBef>
                <a:spcPct val="0"/>
              </a:spcBef>
              <a:spcAft>
                <a:spcPct val="0"/>
              </a:spcAft>
              <a:defRPr sz="1200">
                <a:solidFill>
                  <a:schemeClr val="tx1"/>
                </a:solidFill>
                <a:latin typeface="Arial" charset="0"/>
              </a:defRPr>
            </a:lvl9pPr>
          </a:lstStyle>
          <a:p>
            <a:pPr algn="r" eaLnBrk="1" fontAlgn="base" hangingPunct="1">
              <a:spcBef>
                <a:spcPct val="0"/>
              </a:spcBef>
              <a:spcAft>
                <a:spcPct val="0"/>
              </a:spcAft>
            </a:pPr>
            <a:fld id="{03015EE8-7AF1-46E6-916E-48CC26F64AE3}" type="slidenum">
              <a:rPr lang="en-US">
                <a:solidFill>
                  <a:srgbClr val="000000"/>
                </a:solidFill>
                <a:latin typeface="Times New Roman" pitchFamily="18" charset="0"/>
              </a:rPr>
              <a:pPr algn="r" eaLnBrk="1" fontAlgn="base" hangingPunct="1">
                <a:spcBef>
                  <a:spcPct val="0"/>
                </a:spcBef>
                <a:spcAft>
                  <a:spcPct val="0"/>
                </a:spcAft>
              </a:pPr>
              <a:t>21</a:t>
            </a:fld>
            <a:endParaRPr lang="en-US" dirty="0">
              <a:solidFill>
                <a:srgbClr val="000000"/>
              </a:solidFill>
              <a:latin typeface="Times New Roman" pitchFamily="18" charset="0"/>
            </a:endParaRPr>
          </a:p>
        </p:txBody>
      </p:sp>
      <p:sp>
        <p:nvSpPr>
          <p:cNvPr id="69637" name="Rectangle 2"/>
          <p:cNvSpPr>
            <a:spLocks noGrp="1" noRot="1" noChangeAspect="1" noChangeArrowheads="1" noTextEdit="1"/>
          </p:cNvSpPr>
          <p:nvPr>
            <p:ph type="sldImg"/>
          </p:nvPr>
        </p:nvSpPr>
        <p:spPr>
          <a:xfrm>
            <a:off x="1258888" y="723900"/>
            <a:ext cx="4797425" cy="3597275"/>
          </a:xfrm>
          <a:ln/>
        </p:spPr>
      </p:sp>
      <p:sp>
        <p:nvSpPr>
          <p:cNvPr id="696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5" tIns="46255" rIns="92505" bIns="46255"/>
          <a:lstStyle/>
          <a:p>
            <a:pPr eaLnBrk="1" hangingPunct="1"/>
            <a:endParaRPr lang="en-US" dirty="0"/>
          </a:p>
        </p:txBody>
      </p:sp>
    </p:spTree>
    <p:extLst>
      <p:ext uri="{BB962C8B-B14F-4D97-AF65-F5344CB8AC3E}">
        <p14:creationId xmlns:p14="http://schemas.microsoft.com/office/powerpoint/2010/main" val="3225621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D10E3858-AF2C-4D27-80F5-D1129937E43B}" type="slidenum">
              <a:rPr lang="en-US">
                <a:solidFill>
                  <a:prstClr val="black"/>
                </a:solidFill>
              </a:rPr>
              <a:pPr/>
              <a:t>29</a:t>
            </a:fld>
            <a:endParaRPr lang="en-US" dirty="0">
              <a:solidFill>
                <a:prstClr val="black"/>
              </a:solidFill>
            </a:endParaRPr>
          </a:p>
        </p:txBody>
      </p:sp>
      <p:sp>
        <p:nvSpPr>
          <p:cNvPr id="586754" name="Rectangle 7"/>
          <p:cNvSpPr txBox="1">
            <a:spLocks noGrp="1" noChangeArrowheads="1"/>
          </p:cNvSpPr>
          <p:nvPr/>
        </p:nvSpPr>
        <p:spPr bwMode="auto">
          <a:xfrm>
            <a:off x="3884426" y="8684394"/>
            <a:ext cx="2972098" cy="458110"/>
          </a:xfrm>
          <a:prstGeom prst="rect">
            <a:avLst/>
          </a:prstGeom>
          <a:noFill/>
          <a:ln w="9525">
            <a:noFill/>
            <a:miter lim="800000"/>
            <a:headEnd/>
            <a:tailEnd/>
          </a:ln>
        </p:spPr>
        <p:txBody>
          <a:bodyPr lIns="88988" tIns="44495" rIns="88988" bIns="44495" anchor="b"/>
          <a:lstStyle/>
          <a:p>
            <a:pPr algn="r" defTabSz="879893" fontAlgn="base">
              <a:spcBef>
                <a:spcPct val="0"/>
              </a:spcBef>
              <a:spcAft>
                <a:spcPct val="0"/>
              </a:spcAft>
            </a:pPr>
            <a:fld id="{DA3EC248-E69D-41E3-BD5E-483B2F57DC45}" type="slidenum">
              <a:rPr lang="en-US" sz="1000">
                <a:solidFill>
                  <a:prstClr val="black"/>
                </a:solidFill>
                <a:latin typeface="Times New Roman" pitchFamily="18" charset="0"/>
                <a:cs typeface="Times New Roman" pitchFamily="18" charset="0"/>
              </a:rPr>
              <a:pPr algn="r" defTabSz="879893" fontAlgn="base">
                <a:spcBef>
                  <a:spcPct val="0"/>
                </a:spcBef>
                <a:spcAft>
                  <a:spcPct val="0"/>
                </a:spcAft>
              </a:pPr>
              <a:t>29</a:t>
            </a:fld>
            <a:endParaRPr lang="en-US" sz="1000" dirty="0">
              <a:solidFill>
                <a:prstClr val="black"/>
              </a:solidFill>
              <a:latin typeface="Times New Roman" pitchFamily="18" charset="0"/>
              <a:cs typeface="Times New Roman" pitchFamily="18" charset="0"/>
            </a:endParaRPr>
          </a:p>
        </p:txBody>
      </p:sp>
      <p:sp>
        <p:nvSpPr>
          <p:cNvPr id="586755" name="Rectangle 7"/>
          <p:cNvSpPr txBox="1">
            <a:spLocks noGrp="1" noChangeArrowheads="1"/>
          </p:cNvSpPr>
          <p:nvPr/>
        </p:nvSpPr>
        <p:spPr bwMode="auto">
          <a:xfrm>
            <a:off x="3884426" y="8685922"/>
            <a:ext cx="2972098" cy="456595"/>
          </a:xfrm>
          <a:prstGeom prst="rect">
            <a:avLst/>
          </a:prstGeom>
          <a:noFill/>
          <a:ln w="9525">
            <a:noFill/>
            <a:miter lim="800000"/>
            <a:headEnd/>
            <a:tailEnd/>
          </a:ln>
        </p:spPr>
        <p:txBody>
          <a:bodyPr lIns="88974" tIns="44489" rIns="88974" bIns="44489" anchor="b"/>
          <a:lstStyle/>
          <a:p>
            <a:pPr algn="r" defTabSz="890130" fontAlgn="base">
              <a:spcBef>
                <a:spcPct val="0"/>
              </a:spcBef>
              <a:spcAft>
                <a:spcPct val="0"/>
              </a:spcAft>
            </a:pPr>
            <a:fld id="{8F8200C2-FA8D-46E6-9A90-CF06A82889FA}" type="slidenum">
              <a:rPr lang="en-US" sz="1000">
                <a:solidFill>
                  <a:prstClr val="black"/>
                </a:solidFill>
                <a:latin typeface="Times New Roman" pitchFamily="18" charset="0"/>
                <a:cs typeface="Times New Roman" pitchFamily="18" charset="0"/>
              </a:rPr>
              <a:pPr algn="r" defTabSz="890130" fontAlgn="base">
                <a:spcBef>
                  <a:spcPct val="0"/>
                </a:spcBef>
                <a:spcAft>
                  <a:spcPct val="0"/>
                </a:spcAft>
              </a:pPr>
              <a:t>29</a:t>
            </a:fld>
            <a:endParaRPr lang="en-US" sz="1000" dirty="0">
              <a:solidFill>
                <a:prstClr val="black"/>
              </a:solidFill>
              <a:latin typeface="Times New Roman" pitchFamily="18" charset="0"/>
              <a:cs typeface="Times New Roman" pitchFamily="18" charset="0"/>
            </a:endParaRPr>
          </a:p>
        </p:txBody>
      </p:sp>
      <p:sp>
        <p:nvSpPr>
          <p:cNvPr id="586756" name="Rectangle 2"/>
          <p:cNvSpPr>
            <a:spLocks noGrp="1" noRot="1" noChangeAspect="1" noChangeArrowheads="1" noTextEdit="1"/>
          </p:cNvSpPr>
          <p:nvPr>
            <p:ph type="sldImg"/>
          </p:nvPr>
        </p:nvSpPr>
        <p:spPr>
          <a:ln/>
        </p:spPr>
      </p:sp>
      <p:sp>
        <p:nvSpPr>
          <p:cNvPr id="586757" name="Rectangle 3"/>
          <p:cNvSpPr>
            <a:spLocks noGrp="1" noChangeArrowheads="1"/>
          </p:cNvSpPr>
          <p:nvPr>
            <p:ph type="body" idx="1"/>
          </p:nvPr>
        </p:nvSpPr>
        <p:spPr>
          <a:xfrm>
            <a:off x="686118" y="4343730"/>
            <a:ext cx="5487293" cy="4115405"/>
          </a:xfrm>
        </p:spPr>
        <p:txBody>
          <a:bodyPr lIns="88988" tIns="44495" rIns="88988" bIns="44495"/>
          <a:lstStyle/>
          <a:p>
            <a:endParaRPr lang="en-US" dirty="0"/>
          </a:p>
        </p:txBody>
      </p:sp>
    </p:spTree>
    <p:extLst>
      <p:ext uri="{BB962C8B-B14F-4D97-AF65-F5344CB8AC3E}">
        <p14:creationId xmlns:p14="http://schemas.microsoft.com/office/powerpoint/2010/main" val="4073854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91B819B-55F7-4FF1-89F8-2B7AF89CED28}" type="slidenum">
              <a:rPr lang="en-US" smtClean="0">
                <a:cs typeface="Times New Roman" pitchFamily="18" charset="0"/>
              </a:rPr>
              <a:pPr/>
              <a:t>36</a:t>
            </a:fld>
            <a:endParaRPr lang="en-US" dirty="0">
              <a:cs typeface="Times New Roman" pitchFamily="18" charset="0"/>
            </a:endParaRPr>
          </a:p>
        </p:txBody>
      </p:sp>
      <p:sp>
        <p:nvSpPr>
          <p:cNvPr id="65539" name="Rectangle 2"/>
          <p:cNvSpPr>
            <a:spLocks noGrp="1" noRot="1" noChangeAspect="1" noChangeArrowheads="1" noTextEdit="1"/>
          </p:cNvSpPr>
          <p:nvPr>
            <p:ph type="sldImg"/>
          </p:nvPr>
        </p:nvSpPr>
        <p:spPr>
          <a:xfrm>
            <a:off x="1143000" y="684213"/>
            <a:ext cx="4573588" cy="3430587"/>
          </a:xfrm>
          <a:ln/>
        </p:spPr>
      </p:sp>
      <p:sp>
        <p:nvSpPr>
          <p:cNvPr id="6554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578371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4A6972-0DED-4CFB-A885-EDB1ECA03006}" type="slidenum">
              <a:rPr lang="en-US" smtClean="0"/>
              <a:pPr/>
              <a:t>37</a:t>
            </a:fld>
            <a:endParaRPr lang="en-US" dirty="0"/>
          </a:p>
        </p:txBody>
      </p:sp>
    </p:spTree>
    <p:extLst>
      <p:ext uri="{BB962C8B-B14F-4D97-AF65-F5344CB8AC3E}">
        <p14:creationId xmlns:p14="http://schemas.microsoft.com/office/powerpoint/2010/main" val="671514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4A6972-0DED-4CFB-A885-EDB1ECA03006}" type="slidenum">
              <a:rPr lang="en-US" smtClean="0"/>
              <a:pPr/>
              <a:t>38</a:t>
            </a:fld>
            <a:endParaRPr lang="en-US" dirty="0"/>
          </a:p>
        </p:txBody>
      </p:sp>
    </p:spTree>
    <p:extLst>
      <p:ext uri="{BB962C8B-B14F-4D97-AF65-F5344CB8AC3E}">
        <p14:creationId xmlns:p14="http://schemas.microsoft.com/office/powerpoint/2010/main" val="1046373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4A6972-0DED-4CFB-A885-EDB1ECA03006}" type="slidenum">
              <a:rPr lang="en-US" smtClean="0"/>
              <a:pPr/>
              <a:t>40</a:t>
            </a:fld>
            <a:endParaRPr lang="en-US" dirty="0"/>
          </a:p>
        </p:txBody>
      </p:sp>
    </p:spTree>
    <p:extLst>
      <p:ext uri="{BB962C8B-B14F-4D97-AF65-F5344CB8AC3E}">
        <p14:creationId xmlns:p14="http://schemas.microsoft.com/office/powerpoint/2010/main" val="2130878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ection Divider">
    <p:spTree>
      <p:nvGrpSpPr>
        <p:cNvPr id="1" name=""/>
        <p:cNvGrpSpPr/>
        <p:nvPr/>
      </p:nvGrpSpPr>
      <p:grpSpPr>
        <a:xfrm>
          <a:off x="0" y="0"/>
          <a:ext cx="0" cy="0"/>
          <a:chOff x="0" y="0"/>
          <a:chExt cx="0" cy="0"/>
        </a:xfrm>
      </p:grpSpPr>
      <p:sp>
        <p:nvSpPr>
          <p:cNvPr id="6154" name="Rectangle 10"/>
          <p:cNvSpPr>
            <a:spLocks noGrp="1" noChangeArrowheads="1"/>
          </p:cNvSpPr>
          <p:nvPr>
            <p:ph type="subTitle" idx="1"/>
          </p:nvPr>
        </p:nvSpPr>
        <p:spPr bwMode="gray">
          <a:xfrm>
            <a:off x="3996171" y="1545839"/>
            <a:ext cx="365125" cy="365760"/>
          </a:xfrm>
          <a:prstGeom prst="rect">
            <a:avLst/>
          </a:prstGeom>
          <a:solidFill>
            <a:schemeClr val="tx2"/>
          </a:solidFill>
        </p:spPr>
        <p:txBody>
          <a:bodyPr lIns="0" tIns="0" rIns="0" bIns="0" anchor="ctr"/>
          <a:lstStyle>
            <a:lvl1pPr marL="0" indent="0" algn="ctr">
              <a:buFontTx/>
              <a:buNone/>
              <a:defRPr sz="1600" b="1">
                <a:solidFill>
                  <a:schemeClr val="bg1"/>
                </a:solidFill>
              </a:defRPr>
            </a:lvl1pPr>
          </a:lstStyle>
          <a:p>
            <a:r>
              <a:rPr lang="en-US"/>
              <a:t>Click to edit Master subtitle style</a:t>
            </a:r>
            <a:endParaRPr lang="en-US" dirty="0"/>
          </a:p>
        </p:txBody>
      </p:sp>
      <p:sp>
        <p:nvSpPr>
          <p:cNvPr id="6153" name="Rectangle 9"/>
          <p:cNvSpPr>
            <a:spLocks noGrp="1" noChangeArrowheads="1"/>
          </p:cNvSpPr>
          <p:nvPr>
            <p:ph type="ctrTitle" hasCustomPrompt="1"/>
          </p:nvPr>
        </p:nvSpPr>
        <p:spPr bwMode="gray">
          <a:xfrm>
            <a:off x="4508788" y="1545843"/>
            <a:ext cx="4552085" cy="329071"/>
          </a:xfrm>
        </p:spPr>
        <p:txBody>
          <a:bodyPr wrap="square" anchor="t">
            <a:spAutoFit/>
          </a:bodyPr>
          <a:lstStyle>
            <a:lvl1pPr algn="l">
              <a:defRPr sz="1600" b="1" cap="none" baseline="0"/>
            </a:lvl1pPr>
          </a:lstStyle>
          <a:p>
            <a:r>
              <a:rPr lang="en-US" dirty="0"/>
              <a:t>Click To Edit Master Title Style</a:t>
            </a:r>
          </a:p>
        </p:txBody>
      </p:sp>
      <p:pic>
        <p:nvPicPr>
          <p:cNvPr id="6" name="Picture 17" descr="iStock_000002649762Large"/>
          <p:cNvPicPr>
            <a:picLocks noChangeAspect="1" noChangeArrowheads="1"/>
          </p:cNvPicPr>
          <p:nvPr/>
        </p:nvPicPr>
        <p:blipFill rotWithShape="1">
          <a:blip r:embed="rId2" cstate="print"/>
          <a:srcRect l="48699" t="22742" r="10719" b="17683"/>
          <a:stretch/>
        </p:blipFill>
        <p:spPr bwMode="gray">
          <a:xfrm>
            <a:off x="-9892" y="-35732"/>
            <a:ext cx="3652401" cy="6937706"/>
          </a:xfrm>
          <a:prstGeom prst="rect">
            <a:avLst/>
          </a:prstGeom>
          <a:noFill/>
          <a:ln w="9525">
            <a:noFill/>
            <a:miter lim="800000"/>
            <a:headEnd/>
            <a:tailEnd/>
          </a:ln>
        </p:spPr>
      </p:pic>
      <p:sp>
        <p:nvSpPr>
          <p:cNvPr id="2" name="Rectangle 1"/>
          <p:cNvSpPr/>
          <p:nvPr/>
        </p:nvSpPr>
        <p:spPr bwMode="auto">
          <a:xfrm>
            <a:off x="3642509" y="4"/>
            <a:ext cx="5501495" cy="977153"/>
          </a:xfrm>
          <a:prstGeom prst="rect">
            <a:avLst/>
          </a:prstGeom>
          <a:solidFill>
            <a:schemeClr val="tx2"/>
          </a:solidFill>
          <a:ln w="12700" cap="flat" cmpd="sng" algn="ctr">
            <a:noFill/>
            <a:prstDash val="solid"/>
            <a:round/>
            <a:headEnd type="none" w="med" len="med"/>
            <a:tailEnd type="none" w="med" len="med"/>
          </a:ln>
          <a:effectLst/>
        </p:spPr>
        <p:txBody>
          <a:bodyPr vert="horz" wrap="square" lIns="82034" tIns="41017" rIns="82034" bIns="41017" numCol="1" rtlCol="0" anchor="ctr" anchorCtr="0" compatLnSpc="1">
            <a:prstTxWarp prst="textNoShape">
              <a:avLst/>
            </a:prstTxWarp>
          </a:bodyPr>
          <a:lstStyle/>
          <a:p>
            <a:pPr marL="0" marR="0" indent="0" algn="ctr" defTabSz="820351"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2"/>
              </a:solidFill>
              <a:effectLst/>
              <a:latin typeface="Arial Narrow" pitchFamily="34" charset="0"/>
            </a:endParaRPr>
          </a:p>
        </p:txBody>
      </p:sp>
      <p:sp>
        <p:nvSpPr>
          <p:cNvPr id="9" name="Rectangle 8"/>
          <p:cNvSpPr/>
          <p:nvPr/>
        </p:nvSpPr>
        <p:spPr bwMode="auto">
          <a:xfrm>
            <a:off x="3642509" y="977153"/>
            <a:ext cx="5501495" cy="251012"/>
          </a:xfrm>
          <a:prstGeom prst="rect">
            <a:avLst/>
          </a:prstGeom>
          <a:solidFill>
            <a:schemeClr val="accent1">
              <a:lumMod val="60000"/>
              <a:lumOff val="40000"/>
            </a:schemeClr>
          </a:solidFill>
          <a:ln w="12700" cap="flat" cmpd="sng" algn="ctr">
            <a:noFill/>
            <a:prstDash val="solid"/>
            <a:round/>
            <a:headEnd type="none" w="med" len="med"/>
            <a:tailEnd type="none" w="med" len="med"/>
          </a:ln>
          <a:effectLst/>
        </p:spPr>
        <p:txBody>
          <a:bodyPr vert="horz" wrap="square" lIns="82034" tIns="41017" rIns="82034" bIns="41017" numCol="1" rtlCol="0" anchor="ctr" anchorCtr="0" compatLnSpc="1">
            <a:prstTxWarp prst="textNoShape">
              <a:avLst/>
            </a:prstTxWarp>
          </a:bodyPr>
          <a:lstStyle/>
          <a:p>
            <a:pPr marL="0" marR="0" indent="0" algn="ctr" defTabSz="820351"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2"/>
              </a:solidFill>
              <a:effectLst/>
              <a:latin typeface="Arial Narrow" pitchFamily="34" charset="0"/>
            </a:endParaRPr>
          </a:p>
        </p:txBody>
      </p:sp>
      <p:cxnSp>
        <p:nvCxnSpPr>
          <p:cNvPr id="7" name="Straight Connector 6"/>
          <p:cNvCxnSpPr/>
          <p:nvPr/>
        </p:nvCxnSpPr>
        <p:spPr bwMode="auto">
          <a:xfrm>
            <a:off x="3642505" y="-35732"/>
            <a:ext cx="0" cy="6937706"/>
          </a:xfrm>
          <a:prstGeom prst="line">
            <a:avLst/>
          </a:prstGeom>
          <a:solidFill>
            <a:schemeClr val="accent1"/>
          </a:solidFill>
          <a:ln w="28575" cap="flat" cmpd="sng" algn="ctr">
            <a:solidFill>
              <a:schemeClr val="tx2"/>
            </a:solidFill>
            <a:prstDash val="solid"/>
            <a:round/>
            <a:headEnd type="none" w="med" len="med"/>
            <a:tailEnd type="none" w="med" len="med"/>
          </a:ln>
          <a:effectLst/>
        </p:spPr>
      </p:cxnSp>
      <p:pic>
        <p:nvPicPr>
          <p:cNvPr id="8" name="Picture 17" descr="iStock_000002649762Large"/>
          <p:cNvPicPr>
            <a:picLocks noChangeAspect="1" noChangeArrowheads="1"/>
          </p:cNvPicPr>
          <p:nvPr userDrawn="1"/>
        </p:nvPicPr>
        <p:blipFill rotWithShape="1">
          <a:blip r:embed="rId2" cstate="print"/>
          <a:srcRect l="48699" t="22742" r="10719" b="17683"/>
          <a:stretch/>
        </p:blipFill>
        <p:spPr bwMode="gray">
          <a:xfrm>
            <a:off x="-9892" y="-35732"/>
            <a:ext cx="3652401" cy="6937706"/>
          </a:xfrm>
          <a:prstGeom prst="rect">
            <a:avLst/>
          </a:prstGeom>
          <a:noFill/>
          <a:ln w="9525">
            <a:noFill/>
            <a:miter lim="800000"/>
            <a:headEnd/>
            <a:tailEnd/>
          </a:ln>
        </p:spPr>
      </p:pic>
      <p:sp>
        <p:nvSpPr>
          <p:cNvPr id="10" name="Rectangle 9"/>
          <p:cNvSpPr/>
          <p:nvPr userDrawn="1"/>
        </p:nvSpPr>
        <p:spPr bwMode="auto">
          <a:xfrm>
            <a:off x="3642509" y="4"/>
            <a:ext cx="5501495" cy="977153"/>
          </a:xfrm>
          <a:prstGeom prst="rect">
            <a:avLst/>
          </a:prstGeom>
          <a:solidFill>
            <a:schemeClr val="tx2"/>
          </a:solidFill>
          <a:ln w="12700" cap="flat" cmpd="sng" algn="ctr">
            <a:noFill/>
            <a:prstDash val="solid"/>
            <a:round/>
            <a:headEnd type="none" w="med" len="med"/>
            <a:tailEnd type="none" w="med" len="med"/>
          </a:ln>
          <a:effectLst/>
        </p:spPr>
        <p:txBody>
          <a:bodyPr vert="horz" wrap="square" lIns="82034" tIns="41017" rIns="82034" bIns="41017" numCol="1" rtlCol="0" anchor="ctr" anchorCtr="0" compatLnSpc="1">
            <a:prstTxWarp prst="textNoShape">
              <a:avLst/>
            </a:prstTxWarp>
          </a:bodyPr>
          <a:lstStyle/>
          <a:p>
            <a:pPr algn="ctr" defTabSz="820351" fontAlgn="base">
              <a:spcBef>
                <a:spcPct val="0"/>
              </a:spcBef>
              <a:spcAft>
                <a:spcPct val="0"/>
              </a:spcAft>
            </a:pPr>
            <a:endParaRPr lang="en-US" sz="1300" b="1" dirty="0">
              <a:solidFill>
                <a:srgbClr val="0C5184"/>
              </a:solidFill>
              <a:latin typeface="Arial Narrow" pitchFamily="34" charset="0"/>
            </a:endParaRPr>
          </a:p>
        </p:txBody>
      </p:sp>
      <p:sp>
        <p:nvSpPr>
          <p:cNvPr id="11" name="Rectangle 10"/>
          <p:cNvSpPr/>
          <p:nvPr userDrawn="1"/>
        </p:nvSpPr>
        <p:spPr bwMode="auto">
          <a:xfrm>
            <a:off x="3642509" y="977153"/>
            <a:ext cx="5501495" cy="251012"/>
          </a:xfrm>
          <a:prstGeom prst="rect">
            <a:avLst/>
          </a:prstGeom>
          <a:solidFill>
            <a:schemeClr val="accent1">
              <a:lumMod val="60000"/>
              <a:lumOff val="40000"/>
            </a:schemeClr>
          </a:solidFill>
          <a:ln w="12700" cap="flat" cmpd="sng" algn="ctr">
            <a:noFill/>
            <a:prstDash val="solid"/>
            <a:round/>
            <a:headEnd type="none" w="med" len="med"/>
            <a:tailEnd type="none" w="med" len="med"/>
          </a:ln>
          <a:effectLst/>
        </p:spPr>
        <p:txBody>
          <a:bodyPr vert="horz" wrap="square" lIns="82034" tIns="41017" rIns="82034" bIns="41017" numCol="1" rtlCol="0" anchor="ctr" anchorCtr="0" compatLnSpc="1">
            <a:prstTxWarp prst="textNoShape">
              <a:avLst/>
            </a:prstTxWarp>
          </a:bodyPr>
          <a:lstStyle/>
          <a:p>
            <a:pPr algn="ctr" defTabSz="820351" fontAlgn="base">
              <a:spcBef>
                <a:spcPct val="0"/>
              </a:spcBef>
              <a:spcAft>
                <a:spcPct val="0"/>
              </a:spcAft>
            </a:pPr>
            <a:endParaRPr lang="en-US" sz="1300" b="1" dirty="0">
              <a:solidFill>
                <a:srgbClr val="0C5184"/>
              </a:solidFill>
              <a:latin typeface="Arial Narrow" pitchFamily="34" charset="0"/>
            </a:endParaRPr>
          </a:p>
        </p:txBody>
      </p:sp>
      <p:cxnSp>
        <p:nvCxnSpPr>
          <p:cNvPr id="12" name="Straight Connector 11"/>
          <p:cNvCxnSpPr/>
          <p:nvPr userDrawn="1"/>
        </p:nvCxnSpPr>
        <p:spPr bwMode="auto">
          <a:xfrm>
            <a:off x="3642505" y="-35732"/>
            <a:ext cx="0" cy="6937706"/>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922476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1_Blank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409098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34952"/>
            <a:ext cx="8216900" cy="490523"/>
          </a:xfrm>
        </p:spPr>
        <p:txBody>
          <a:bodyPr/>
          <a:lstStyle>
            <a:lvl1pPr>
              <a:defRPr sz="2000" cap="none" baseline="0"/>
            </a:lvl1pPr>
          </a:lstStyle>
          <a:p>
            <a:r>
              <a:rPr lang="en-US" dirty="0"/>
              <a:t>Click To Edit Master Title Style</a:t>
            </a:r>
          </a:p>
        </p:txBody>
      </p:sp>
      <p:cxnSp>
        <p:nvCxnSpPr>
          <p:cNvPr id="3" name="Straight Connector 2"/>
          <p:cNvCxnSpPr/>
          <p:nvPr userDrawn="1"/>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4" name="Slide Number Placeholder 2"/>
          <p:cNvSpPr>
            <a:spLocks noGrp="1"/>
          </p:cNvSpPr>
          <p:nvPr>
            <p:ph type="sldNum" sz="quarter" idx="4"/>
          </p:nvPr>
        </p:nvSpPr>
        <p:spPr>
          <a:xfrm>
            <a:off x="6657974" y="6601651"/>
            <a:ext cx="290399" cy="256349"/>
          </a:xfrm>
          <a:prstGeom prst="rect">
            <a:avLst/>
          </a:prstGeom>
        </p:spPr>
        <p:txBody>
          <a:bodyPr vert="horz" lIns="91440" tIns="45720" rIns="91440" bIns="45720" rtlCol="0" anchor="ctr"/>
          <a:lstStyle>
            <a:lvl1pPr algn="r">
              <a:defRPr sz="800">
                <a:solidFill>
                  <a:schemeClr val="tx1"/>
                </a:solidFill>
                <a:latin typeface="+mj-lt"/>
              </a:defRPr>
            </a:lvl1pPr>
          </a:lstStyle>
          <a:p>
            <a:fld id="{EAFB3C29-4469-4ECE-A8ED-D40B5AD3153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28644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34952"/>
            <a:ext cx="8216900" cy="490523"/>
          </a:xfrm>
        </p:spPr>
        <p:txBody>
          <a:bodyPr/>
          <a:lstStyle>
            <a:lvl1pPr>
              <a:defRPr sz="2000" cap="none" baseline="0"/>
            </a:lvl1pPr>
          </a:lstStyle>
          <a:p>
            <a:r>
              <a:rPr lang="en-US" dirty="0"/>
              <a:t>Click To Edit Master Title Style</a:t>
            </a:r>
          </a:p>
        </p:txBody>
      </p:sp>
      <p:cxnSp>
        <p:nvCxnSpPr>
          <p:cNvPr id="3" name="Straight Connector 2"/>
          <p:cNvCxnSpPr/>
          <p:nvPr userDrawn="1"/>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4" name="Slide Number Placeholder 2"/>
          <p:cNvSpPr>
            <a:spLocks noGrp="1"/>
          </p:cNvSpPr>
          <p:nvPr>
            <p:ph type="sldNum" sz="quarter" idx="4"/>
          </p:nvPr>
        </p:nvSpPr>
        <p:spPr>
          <a:xfrm>
            <a:off x="6657974" y="6601651"/>
            <a:ext cx="290399" cy="256349"/>
          </a:xfrm>
          <a:prstGeom prst="rect">
            <a:avLst/>
          </a:prstGeom>
        </p:spPr>
        <p:txBody>
          <a:bodyPr vert="horz" lIns="91440" tIns="45720" rIns="91440" bIns="45720" rtlCol="0" anchor="ctr"/>
          <a:lstStyle>
            <a:lvl1pPr algn="r">
              <a:defRPr sz="800">
                <a:solidFill>
                  <a:schemeClr val="tx1"/>
                </a:solidFill>
                <a:latin typeface="+mj-lt"/>
              </a:defRPr>
            </a:lvl1pPr>
          </a:lstStyle>
          <a:p>
            <a:fld id="{EAFB3C29-4469-4ECE-A8ED-D40B5AD3153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88728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94890"/>
            <a:ext cx="8216900" cy="556464"/>
          </a:xfrm>
        </p:spPr>
        <p:txBody>
          <a:bodyPr/>
          <a:lstStyle>
            <a:lvl1pPr>
              <a:defRPr sz="2000" cap="none" baseline="0"/>
            </a:lvl1pPr>
          </a:lstStyle>
          <a:p>
            <a:r>
              <a:rPr lang="en-US" dirty="0"/>
              <a:t>Click To Edit Master Title Style</a:t>
            </a:r>
          </a:p>
        </p:txBody>
      </p:sp>
      <p:cxnSp>
        <p:nvCxnSpPr>
          <p:cNvPr id="3" name="Straight Connector 2"/>
          <p:cNvCxnSpPr/>
          <p:nvPr userDrawn="1"/>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4" name="Slide Number Placeholder 2"/>
          <p:cNvSpPr>
            <a:spLocks noGrp="1"/>
          </p:cNvSpPr>
          <p:nvPr>
            <p:ph type="sldNum" sz="quarter" idx="4"/>
          </p:nvPr>
        </p:nvSpPr>
        <p:spPr>
          <a:xfrm>
            <a:off x="6657974" y="6601651"/>
            <a:ext cx="290399" cy="256349"/>
          </a:xfrm>
          <a:prstGeom prst="rect">
            <a:avLst/>
          </a:prstGeom>
        </p:spPr>
        <p:txBody>
          <a:bodyPr vert="horz" lIns="91440" tIns="45720" rIns="91440" bIns="45720" rtlCol="0" anchor="ctr"/>
          <a:lstStyle>
            <a:lvl1pPr algn="r">
              <a:defRPr sz="800">
                <a:solidFill>
                  <a:schemeClr val="tx1"/>
                </a:solidFill>
                <a:latin typeface="+mj-lt"/>
              </a:defRPr>
            </a:lvl1pPr>
          </a:lstStyle>
          <a:p>
            <a:fld id="{EAFB3C29-4469-4ECE-A8ED-D40B5AD3153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81040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94890"/>
            <a:ext cx="8216900" cy="556464"/>
          </a:xfrm>
        </p:spPr>
        <p:txBody>
          <a:bodyPr/>
          <a:lstStyle>
            <a:lvl1pPr>
              <a:defRPr sz="2000" cap="none" baseline="0"/>
            </a:lvl1pPr>
          </a:lstStyle>
          <a:p>
            <a:r>
              <a:rPr lang="en-US" dirty="0"/>
              <a:t>Click To Edit Master Title Style</a:t>
            </a:r>
          </a:p>
        </p:txBody>
      </p:sp>
      <p:cxnSp>
        <p:nvCxnSpPr>
          <p:cNvPr id="3" name="Straight Connector 2"/>
          <p:cNvCxnSpPr/>
          <p:nvPr userDrawn="1"/>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4" name="Slide Number Placeholder 2"/>
          <p:cNvSpPr>
            <a:spLocks noGrp="1"/>
          </p:cNvSpPr>
          <p:nvPr>
            <p:ph type="sldNum" sz="quarter" idx="4"/>
          </p:nvPr>
        </p:nvSpPr>
        <p:spPr>
          <a:xfrm>
            <a:off x="6657974" y="6601651"/>
            <a:ext cx="290399" cy="256349"/>
          </a:xfrm>
          <a:prstGeom prst="rect">
            <a:avLst/>
          </a:prstGeom>
        </p:spPr>
        <p:txBody>
          <a:bodyPr vert="horz" lIns="91440" tIns="45720" rIns="91440" bIns="45720" rtlCol="0" anchor="ctr"/>
          <a:lstStyle>
            <a:lvl1pPr algn="r">
              <a:defRPr sz="800">
                <a:solidFill>
                  <a:schemeClr val="tx1"/>
                </a:solidFill>
                <a:latin typeface="+mj-lt"/>
              </a:defRPr>
            </a:lvl1pPr>
          </a:lstStyle>
          <a:p>
            <a:fld id="{EAFB3C29-4469-4ECE-A8ED-D40B5AD3153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01575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94890"/>
            <a:ext cx="8216900" cy="556464"/>
          </a:xfrm>
        </p:spPr>
        <p:txBody>
          <a:bodyPr/>
          <a:lstStyle>
            <a:lvl1pPr>
              <a:defRPr sz="2000" cap="none" baseline="0"/>
            </a:lvl1pPr>
          </a:lstStyle>
          <a:p>
            <a:r>
              <a:rPr lang="en-US" dirty="0"/>
              <a:t>Click To Edit Master Title Style</a:t>
            </a:r>
          </a:p>
        </p:txBody>
      </p:sp>
      <p:cxnSp>
        <p:nvCxnSpPr>
          <p:cNvPr id="5" name="Straight Connector 4"/>
          <p:cNvCxnSpPr/>
          <p:nvPr userDrawn="1"/>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6" name="Slide Number Placeholder 2"/>
          <p:cNvSpPr>
            <a:spLocks noGrp="1"/>
          </p:cNvSpPr>
          <p:nvPr>
            <p:ph type="sldNum" sz="quarter" idx="4"/>
          </p:nvPr>
        </p:nvSpPr>
        <p:spPr>
          <a:xfrm>
            <a:off x="6551680" y="6601651"/>
            <a:ext cx="396694" cy="256349"/>
          </a:xfrm>
          <a:prstGeom prst="rect">
            <a:avLst/>
          </a:prstGeom>
        </p:spPr>
        <p:txBody>
          <a:bodyPr vert="horz" lIns="91440" tIns="45720" rIns="91440" bIns="45720" rtlCol="0" anchor="ctr"/>
          <a:lstStyle>
            <a:lvl1pPr algn="r">
              <a:defRPr sz="1000">
                <a:solidFill>
                  <a:schemeClr val="tx1"/>
                </a:solidFill>
                <a:latin typeface="+mj-lt"/>
              </a:defRPr>
            </a:lvl1pPr>
          </a:lstStyle>
          <a:p>
            <a:fld id="{EAFB3C29-4469-4ECE-A8ED-D40B5AD3153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75776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94890"/>
            <a:ext cx="8216900" cy="556464"/>
          </a:xfrm>
          <a:noFill/>
          <a:ln w="9525">
            <a:noFill/>
            <a:miter lim="800000"/>
            <a:headEnd/>
            <a:tailEnd/>
          </a:ln>
          <a:effectLst/>
        </p:spPr>
        <p:txBody>
          <a:bodyPr vert="horz" wrap="square" lIns="82026" tIns="41012" rIns="41017" bIns="41012" numCol="1" anchor="b" anchorCtr="0" compatLnSpc="1">
            <a:prstTxWarp prst="textNoShape">
              <a:avLst/>
            </a:prstTxWarp>
          </a:bodyPr>
          <a:lstStyle>
            <a:lvl1pPr>
              <a:defRPr lang="en-US" dirty="0"/>
            </a:lvl1pPr>
          </a:lstStyle>
          <a:p>
            <a:pPr lvl="0"/>
            <a:r>
              <a:rPr lang="en-US" dirty="0"/>
              <a:t>Click To Edit Master Title Style</a:t>
            </a:r>
          </a:p>
        </p:txBody>
      </p:sp>
      <p:cxnSp>
        <p:nvCxnSpPr>
          <p:cNvPr id="3" name="Straight Connector 2"/>
          <p:cNvCxnSpPr/>
          <p:nvPr userDrawn="1"/>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4" name="Slide Number Placeholder 2"/>
          <p:cNvSpPr>
            <a:spLocks noGrp="1"/>
          </p:cNvSpPr>
          <p:nvPr>
            <p:ph type="sldNum" sz="quarter" idx="4"/>
          </p:nvPr>
        </p:nvSpPr>
        <p:spPr>
          <a:xfrm>
            <a:off x="6452172" y="6601651"/>
            <a:ext cx="496202" cy="256349"/>
          </a:xfrm>
          <a:prstGeom prst="rect">
            <a:avLst/>
          </a:prstGeom>
        </p:spPr>
        <p:txBody>
          <a:bodyPr vert="horz" lIns="91440" tIns="45720" rIns="91440" bIns="45720" rtlCol="0" anchor="ctr"/>
          <a:lstStyle>
            <a:lvl1pPr algn="r">
              <a:defRPr sz="1000">
                <a:solidFill>
                  <a:schemeClr val="tx1"/>
                </a:solidFill>
                <a:latin typeface="+mj-lt"/>
              </a:defRPr>
            </a:lvl1pPr>
          </a:lstStyle>
          <a:p>
            <a:fld id="{EAFB3C29-4469-4ECE-A8ED-D40B5AD3153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50912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94890"/>
            <a:ext cx="8216900" cy="556464"/>
          </a:xfrm>
          <a:noFill/>
          <a:ln w="9525">
            <a:noFill/>
            <a:miter lim="800000"/>
            <a:headEnd/>
            <a:tailEnd/>
          </a:ln>
          <a:effectLst/>
        </p:spPr>
        <p:txBody>
          <a:bodyPr vert="horz" wrap="square" lIns="82026" tIns="41012" rIns="41017" bIns="41012" numCol="1" anchor="b" anchorCtr="0" compatLnSpc="1">
            <a:prstTxWarp prst="textNoShape">
              <a:avLst/>
            </a:prstTxWarp>
          </a:bodyPr>
          <a:lstStyle>
            <a:lvl1pPr>
              <a:defRPr lang="en-US" dirty="0"/>
            </a:lvl1pPr>
          </a:lstStyle>
          <a:p>
            <a:pPr lvl="0"/>
            <a:r>
              <a:rPr lang="en-US" dirty="0"/>
              <a:t>Click To Edit Master Title Style</a:t>
            </a:r>
          </a:p>
        </p:txBody>
      </p:sp>
      <p:cxnSp>
        <p:nvCxnSpPr>
          <p:cNvPr id="3" name="Straight Connector 2"/>
          <p:cNvCxnSpPr/>
          <p:nvPr userDrawn="1"/>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4" name="Slide Number Placeholder 2"/>
          <p:cNvSpPr>
            <a:spLocks noGrp="1"/>
          </p:cNvSpPr>
          <p:nvPr>
            <p:ph type="sldNum" sz="quarter" idx="4"/>
          </p:nvPr>
        </p:nvSpPr>
        <p:spPr>
          <a:xfrm>
            <a:off x="6452172" y="6601651"/>
            <a:ext cx="496202" cy="256349"/>
          </a:xfrm>
          <a:prstGeom prst="rect">
            <a:avLst/>
          </a:prstGeom>
        </p:spPr>
        <p:txBody>
          <a:bodyPr vert="horz" lIns="91440" tIns="45720" rIns="91440" bIns="45720" rtlCol="0" anchor="ctr"/>
          <a:lstStyle>
            <a:lvl1pPr algn="r">
              <a:defRPr sz="1000">
                <a:solidFill>
                  <a:schemeClr val="tx1"/>
                </a:solidFill>
                <a:latin typeface="+mj-lt"/>
              </a:defRPr>
            </a:lvl1pPr>
          </a:lstStyle>
          <a:p>
            <a:fld id="{EAFB3C29-4469-4ECE-A8ED-D40B5AD3153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46019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94890"/>
            <a:ext cx="8216900" cy="556464"/>
          </a:xfrm>
        </p:spPr>
        <p:txBody>
          <a:bodyPr/>
          <a:lstStyle>
            <a:lvl1pPr>
              <a:defRPr sz="2000" cap="none" baseline="0"/>
            </a:lvl1pPr>
          </a:lstStyle>
          <a:p>
            <a:r>
              <a:rPr lang="en-US" dirty="0"/>
              <a:t>Click To Edit Master Title Style</a:t>
            </a:r>
          </a:p>
        </p:txBody>
      </p:sp>
      <p:cxnSp>
        <p:nvCxnSpPr>
          <p:cNvPr id="5" name="Straight Connector 4"/>
          <p:cNvCxnSpPr/>
          <p:nvPr userDrawn="1"/>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6" name="Slide Number Placeholder 2"/>
          <p:cNvSpPr>
            <a:spLocks noGrp="1"/>
          </p:cNvSpPr>
          <p:nvPr>
            <p:ph type="sldNum" sz="quarter" idx="4"/>
          </p:nvPr>
        </p:nvSpPr>
        <p:spPr>
          <a:xfrm>
            <a:off x="6551680" y="6601651"/>
            <a:ext cx="396694" cy="256349"/>
          </a:xfrm>
          <a:prstGeom prst="rect">
            <a:avLst/>
          </a:prstGeom>
        </p:spPr>
        <p:txBody>
          <a:bodyPr vert="horz" lIns="91440" tIns="45720" rIns="91440" bIns="45720" rtlCol="0" anchor="ctr"/>
          <a:lstStyle>
            <a:lvl1pPr algn="r">
              <a:defRPr sz="1000">
                <a:solidFill>
                  <a:schemeClr val="tx1"/>
                </a:solidFill>
                <a:latin typeface="+mj-lt"/>
              </a:defRPr>
            </a:lvl1pPr>
          </a:lstStyle>
          <a:p>
            <a:fld id="{EAFB3C29-4469-4ECE-A8ED-D40B5AD3153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8427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94890"/>
            <a:ext cx="8216900" cy="556464"/>
          </a:xfrm>
          <a:noFill/>
          <a:ln w="9525">
            <a:noFill/>
            <a:miter lim="800000"/>
            <a:headEnd/>
            <a:tailEnd/>
          </a:ln>
          <a:effectLst/>
        </p:spPr>
        <p:txBody>
          <a:bodyPr vert="horz" wrap="square" lIns="82026" tIns="41012" rIns="41017" bIns="41012" numCol="1" anchor="b" anchorCtr="0" compatLnSpc="1">
            <a:prstTxWarp prst="textNoShape">
              <a:avLst/>
            </a:prstTxWarp>
          </a:bodyPr>
          <a:lstStyle>
            <a:lvl1pPr>
              <a:defRPr lang="en-US" dirty="0"/>
            </a:lvl1pPr>
          </a:lstStyle>
          <a:p>
            <a:pPr lvl="0"/>
            <a:r>
              <a:rPr lang="en-US" dirty="0"/>
              <a:t>Click To Edit Master Title Style</a:t>
            </a:r>
          </a:p>
        </p:txBody>
      </p:sp>
      <p:cxnSp>
        <p:nvCxnSpPr>
          <p:cNvPr id="3" name="Straight Connector 2"/>
          <p:cNvCxnSpPr/>
          <p:nvPr userDrawn="1"/>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4" name="Slide Number Placeholder 2"/>
          <p:cNvSpPr>
            <a:spLocks noGrp="1"/>
          </p:cNvSpPr>
          <p:nvPr>
            <p:ph type="sldNum" sz="quarter" idx="4"/>
          </p:nvPr>
        </p:nvSpPr>
        <p:spPr>
          <a:xfrm>
            <a:off x="6452172" y="6601651"/>
            <a:ext cx="496202" cy="256349"/>
          </a:xfrm>
          <a:prstGeom prst="rect">
            <a:avLst/>
          </a:prstGeom>
        </p:spPr>
        <p:txBody>
          <a:bodyPr vert="horz" lIns="91440" tIns="45720" rIns="91440" bIns="45720" rtlCol="0" anchor="ctr"/>
          <a:lstStyle>
            <a:lvl1pPr algn="r">
              <a:defRPr sz="1000">
                <a:solidFill>
                  <a:schemeClr val="tx1"/>
                </a:solidFill>
                <a:latin typeface="+mj-lt"/>
              </a:defRPr>
            </a:lvl1pPr>
          </a:lstStyle>
          <a:p>
            <a:fld id="{EAFB3C29-4469-4ECE-A8ED-D40B5AD3153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26030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lank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149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94890"/>
            <a:ext cx="8216900" cy="556464"/>
          </a:xfrm>
        </p:spPr>
        <p:txBody>
          <a:bodyPr/>
          <a:lstStyle>
            <a:lvl1pPr>
              <a:defRPr sz="1600" cap="none" baseline="0"/>
            </a:lvl1pPr>
          </a:lstStyle>
          <a:p>
            <a:r>
              <a:rPr lang="en-US" dirty="0"/>
              <a:t>Click To Edit Master Title Style</a:t>
            </a:r>
          </a:p>
        </p:txBody>
      </p:sp>
      <p:cxnSp>
        <p:nvCxnSpPr>
          <p:cNvPr id="5" name="Straight Connector 4"/>
          <p:cNvCxnSpPr/>
          <p:nvPr userDrawn="1"/>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6" name="Slide Number Placeholder 2"/>
          <p:cNvSpPr>
            <a:spLocks noGrp="1"/>
          </p:cNvSpPr>
          <p:nvPr>
            <p:ph type="sldNum" sz="quarter" idx="4"/>
          </p:nvPr>
        </p:nvSpPr>
        <p:spPr>
          <a:xfrm>
            <a:off x="6551680" y="6601651"/>
            <a:ext cx="396694" cy="256349"/>
          </a:xfrm>
          <a:prstGeom prst="rect">
            <a:avLst/>
          </a:prstGeom>
        </p:spPr>
        <p:txBody>
          <a:bodyPr vert="horz" lIns="91440" tIns="45720" rIns="91440" bIns="45720" rtlCol="0" anchor="ctr"/>
          <a:lstStyle>
            <a:lvl1pPr algn="r">
              <a:defRPr sz="1000">
                <a:solidFill>
                  <a:schemeClr val="tx1"/>
                </a:solidFill>
                <a:latin typeface="+mj-lt"/>
              </a:defRPr>
            </a:lvl1pPr>
          </a:lstStyle>
          <a:p>
            <a:fld id="{EAFB3C29-4469-4ECE-A8ED-D40B5AD3153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18985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94890"/>
            <a:ext cx="8216900" cy="556464"/>
          </a:xfrm>
        </p:spPr>
        <p:txBody>
          <a:bodyPr/>
          <a:lstStyle>
            <a:lvl1pPr>
              <a:defRPr sz="2000" cap="none" baseline="0"/>
            </a:lvl1pPr>
          </a:lstStyle>
          <a:p>
            <a:r>
              <a:rPr lang="en-US" dirty="0"/>
              <a:t>Click To Edit Master Title Style</a:t>
            </a:r>
          </a:p>
        </p:txBody>
      </p:sp>
      <p:cxnSp>
        <p:nvCxnSpPr>
          <p:cNvPr id="5" name="Straight Connector 4"/>
          <p:cNvCxnSpPr/>
          <p:nvPr userDrawn="1"/>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6" name="Slide Number Placeholder 2"/>
          <p:cNvSpPr>
            <a:spLocks noGrp="1"/>
          </p:cNvSpPr>
          <p:nvPr>
            <p:ph type="sldNum" sz="quarter" idx="4"/>
          </p:nvPr>
        </p:nvSpPr>
        <p:spPr>
          <a:xfrm>
            <a:off x="6551680" y="6601651"/>
            <a:ext cx="396694" cy="256349"/>
          </a:xfrm>
          <a:prstGeom prst="rect">
            <a:avLst/>
          </a:prstGeom>
        </p:spPr>
        <p:txBody>
          <a:bodyPr vert="horz" lIns="91440" tIns="45720" rIns="91440" bIns="45720" rtlCol="0" anchor="ctr"/>
          <a:lstStyle>
            <a:lvl1pPr algn="r">
              <a:defRPr sz="1000">
                <a:solidFill>
                  <a:schemeClr val="tx1"/>
                </a:solidFill>
                <a:latin typeface="+mj-lt"/>
              </a:defRPr>
            </a:lvl1pPr>
          </a:lstStyle>
          <a:p>
            <a:fld id="{EAFB3C29-4469-4ECE-A8ED-D40B5AD3153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86228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94890"/>
            <a:ext cx="8216900" cy="556464"/>
          </a:xfrm>
          <a:noFill/>
          <a:ln w="9525">
            <a:noFill/>
            <a:miter lim="800000"/>
            <a:headEnd/>
            <a:tailEnd/>
          </a:ln>
          <a:effectLst/>
        </p:spPr>
        <p:txBody>
          <a:bodyPr vert="horz" wrap="square" lIns="82026" tIns="41012" rIns="41017" bIns="41012" numCol="1" anchor="b" anchorCtr="0" compatLnSpc="1">
            <a:prstTxWarp prst="textNoShape">
              <a:avLst/>
            </a:prstTxWarp>
          </a:bodyPr>
          <a:lstStyle>
            <a:lvl1pPr>
              <a:defRPr lang="en-US" dirty="0"/>
            </a:lvl1pPr>
          </a:lstStyle>
          <a:p>
            <a:pPr lvl="0"/>
            <a:r>
              <a:rPr lang="en-US" dirty="0"/>
              <a:t>Click To Edit Master Title Style</a:t>
            </a:r>
          </a:p>
        </p:txBody>
      </p:sp>
      <p:cxnSp>
        <p:nvCxnSpPr>
          <p:cNvPr id="3" name="Straight Connector 2"/>
          <p:cNvCxnSpPr/>
          <p:nvPr userDrawn="1"/>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4" name="Slide Number Placeholder 2"/>
          <p:cNvSpPr>
            <a:spLocks noGrp="1"/>
          </p:cNvSpPr>
          <p:nvPr>
            <p:ph type="sldNum" sz="quarter" idx="4"/>
          </p:nvPr>
        </p:nvSpPr>
        <p:spPr>
          <a:xfrm>
            <a:off x="6452172" y="6601651"/>
            <a:ext cx="496202" cy="256349"/>
          </a:xfrm>
          <a:prstGeom prst="rect">
            <a:avLst/>
          </a:prstGeom>
        </p:spPr>
        <p:txBody>
          <a:bodyPr vert="horz" lIns="91440" tIns="45720" rIns="91440" bIns="45720" rtlCol="0" anchor="ctr"/>
          <a:lstStyle>
            <a:lvl1pPr algn="r">
              <a:defRPr sz="1000">
                <a:solidFill>
                  <a:schemeClr val="tx1"/>
                </a:solidFill>
                <a:latin typeface="+mj-lt"/>
              </a:defRPr>
            </a:lvl1pPr>
          </a:lstStyle>
          <a:p>
            <a:fld id="{EAFB3C29-4469-4ECE-A8ED-D40B5AD3153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01385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94890"/>
            <a:ext cx="8216900" cy="556464"/>
          </a:xfrm>
        </p:spPr>
        <p:txBody>
          <a:bodyPr/>
          <a:lstStyle>
            <a:lvl1pPr>
              <a:defRPr sz="1600" cap="none" baseline="0"/>
            </a:lvl1pPr>
          </a:lstStyle>
          <a:p>
            <a:r>
              <a:rPr lang="en-US" dirty="0"/>
              <a:t>Click To Edit Master Title Style</a:t>
            </a:r>
          </a:p>
        </p:txBody>
      </p:sp>
      <p:cxnSp>
        <p:nvCxnSpPr>
          <p:cNvPr id="3" name="Straight Connector 2"/>
          <p:cNvCxnSpPr/>
          <p:nvPr userDrawn="1"/>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4" name="Slide Number Placeholder 2"/>
          <p:cNvSpPr>
            <a:spLocks noGrp="1"/>
          </p:cNvSpPr>
          <p:nvPr>
            <p:ph type="sldNum" sz="quarter" idx="4"/>
          </p:nvPr>
        </p:nvSpPr>
        <p:spPr>
          <a:xfrm>
            <a:off x="6657974" y="6601651"/>
            <a:ext cx="290399" cy="256349"/>
          </a:xfrm>
          <a:prstGeom prst="rect">
            <a:avLst/>
          </a:prstGeom>
        </p:spPr>
        <p:txBody>
          <a:bodyPr vert="horz" lIns="91440" tIns="45720" rIns="91440" bIns="45720" rtlCol="0" anchor="ctr"/>
          <a:lstStyle>
            <a:lvl1pPr algn="r">
              <a:defRPr sz="800">
                <a:solidFill>
                  <a:schemeClr val="tx1"/>
                </a:solidFill>
                <a:latin typeface="+mj-lt"/>
              </a:defRPr>
            </a:lvl1pPr>
          </a:lstStyle>
          <a:p>
            <a:fld id="{EAFB3C29-4469-4ECE-A8ED-D40B5AD3153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97196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94890"/>
            <a:ext cx="8216900" cy="556464"/>
          </a:xfrm>
        </p:spPr>
        <p:txBody>
          <a:bodyPr/>
          <a:lstStyle>
            <a:lvl1pPr>
              <a:defRPr sz="2000" cap="none" baseline="0"/>
            </a:lvl1pPr>
          </a:lstStyle>
          <a:p>
            <a:r>
              <a:rPr lang="en-US" dirty="0"/>
              <a:t>Click To Edit Master Title Style</a:t>
            </a:r>
          </a:p>
        </p:txBody>
      </p:sp>
      <p:cxnSp>
        <p:nvCxnSpPr>
          <p:cNvPr id="5" name="Straight Connector 4"/>
          <p:cNvCxnSpPr/>
          <p:nvPr userDrawn="1"/>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6" name="Slide Number Placeholder 2"/>
          <p:cNvSpPr>
            <a:spLocks noGrp="1"/>
          </p:cNvSpPr>
          <p:nvPr>
            <p:ph type="sldNum" sz="quarter" idx="4"/>
          </p:nvPr>
        </p:nvSpPr>
        <p:spPr>
          <a:xfrm>
            <a:off x="6551680" y="6601651"/>
            <a:ext cx="396694" cy="256349"/>
          </a:xfrm>
          <a:prstGeom prst="rect">
            <a:avLst/>
          </a:prstGeom>
        </p:spPr>
        <p:txBody>
          <a:bodyPr vert="horz" lIns="91440" tIns="45720" rIns="91440" bIns="45720" rtlCol="0" anchor="ctr"/>
          <a:lstStyle>
            <a:lvl1pPr algn="r">
              <a:defRPr sz="1000">
                <a:solidFill>
                  <a:schemeClr val="tx1"/>
                </a:solidFill>
                <a:latin typeface="+mj-lt"/>
              </a:defRPr>
            </a:lvl1pPr>
          </a:lstStyle>
          <a:p>
            <a:fld id="{EAFB3C29-4469-4ECE-A8ED-D40B5AD3153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51243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34340" y="1600207"/>
            <a:ext cx="8229600" cy="4525963"/>
          </a:xfrm>
          <a:prstGeom prst="rect">
            <a:avLst/>
          </a:prstGeom>
        </p:spPr>
        <p:txBody>
          <a:bodyPr lIns="82026" tIns="41012" rIns="82026" bIns="41012"/>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cxnSp>
        <p:nvCxnSpPr>
          <p:cNvPr id="7" name="Straight Connector 6"/>
          <p:cNvCxnSpPr/>
          <p:nvPr/>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8" name="Slide Number Placeholder 2"/>
          <p:cNvSpPr>
            <a:spLocks noGrp="1"/>
          </p:cNvSpPr>
          <p:nvPr>
            <p:ph type="sldNum" sz="quarter" idx="4"/>
          </p:nvPr>
        </p:nvSpPr>
        <p:spPr>
          <a:xfrm>
            <a:off x="6551680" y="6601651"/>
            <a:ext cx="396694" cy="256349"/>
          </a:xfrm>
          <a:prstGeom prst="rect">
            <a:avLst/>
          </a:prstGeom>
        </p:spPr>
        <p:txBody>
          <a:bodyPr vert="horz" lIns="91440" tIns="45720" rIns="91440" bIns="45720" rtlCol="0" anchor="ctr"/>
          <a:lstStyle>
            <a:lvl1pPr algn="r">
              <a:defRPr sz="1000">
                <a:solidFill>
                  <a:schemeClr val="tx1"/>
                </a:solidFill>
                <a:latin typeface="+mj-lt"/>
              </a:defRPr>
            </a:lvl1pPr>
          </a:lstStyle>
          <a:p>
            <a:pPr fontAlgn="base">
              <a:spcBef>
                <a:spcPct val="0"/>
              </a:spcBef>
              <a:spcAft>
                <a:spcPct val="0"/>
              </a:spcAft>
            </a:pPr>
            <a:fld id="{EAFB3C29-4469-4ECE-A8ED-D40B5AD31533}"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57975146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18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7"/>
            <a:ext cx="7772400" cy="1500186"/>
          </a:xfrm>
          <a:prstGeom prst="rect">
            <a:avLst/>
          </a:prstGeom>
        </p:spPr>
        <p:txBody>
          <a:bodyPr lIns="82026" tIns="41012" rIns="82026" bIns="41012" anchor="b"/>
          <a:lstStyle>
            <a:lvl1pPr marL="0" indent="0">
              <a:buNone/>
              <a:defRPr sz="1800"/>
            </a:lvl1pPr>
            <a:lvl2pPr marL="410127" indent="0">
              <a:buNone/>
              <a:defRPr sz="1600"/>
            </a:lvl2pPr>
            <a:lvl3pPr marL="820256" indent="0">
              <a:buNone/>
              <a:defRPr sz="1400"/>
            </a:lvl3pPr>
            <a:lvl4pPr marL="1230384" indent="0">
              <a:buNone/>
              <a:defRPr sz="1300"/>
            </a:lvl4pPr>
            <a:lvl5pPr marL="1640511" indent="0">
              <a:buNone/>
              <a:defRPr sz="1300"/>
            </a:lvl5pPr>
            <a:lvl6pPr marL="2050641" indent="0">
              <a:buNone/>
              <a:defRPr sz="1300"/>
            </a:lvl6pPr>
            <a:lvl7pPr marL="2460768" indent="0">
              <a:buNone/>
              <a:defRPr sz="1300"/>
            </a:lvl7pPr>
            <a:lvl8pPr marL="2870895" indent="0">
              <a:buNone/>
              <a:defRPr sz="1300"/>
            </a:lvl8pPr>
            <a:lvl9pPr marL="3281022" indent="0">
              <a:buNone/>
              <a:defRPr sz="1300"/>
            </a:lvl9pPr>
          </a:lstStyle>
          <a:p>
            <a:pPr lvl="0"/>
            <a:r>
              <a:rPr lang="en-US"/>
              <a:t>Edit Master text styles</a:t>
            </a:r>
          </a:p>
        </p:txBody>
      </p:sp>
    </p:spTree>
    <p:extLst>
      <p:ext uri="{BB962C8B-B14F-4D97-AF65-F5344CB8AC3E}">
        <p14:creationId xmlns:p14="http://schemas.microsoft.com/office/powerpoint/2010/main" val="377992992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7"/>
            <a:ext cx="4038600" cy="4525963"/>
          </a:xfrm>
          <a:prstGeom prst="rect">
            <a:avLst/>
          </a:prstGeom>
        </p:spPr>
        <p:txBody>
          <a:bodyPr lIns="82026" tIns="41012" rIns="82026" bIns="41012"/>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7"/>
            <a:ext cx="4038600" cy="4525963"/>
          </a:xfrm>
          <a:prstGeom prst="rect">
            <a:avLst/>
          </a:prstGeom>
        </p:spPr>
        <p:txBody>
          <a:bodyPr lIns="82026" tIns="41012" rIns="82026" bIns="41012"/>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11" name="Slide Number Placeholder 2"/>
          <p:cNvSpPr>
            <a:spLocks noGrp="1"/>
          </p:cNvSpPr>
          <p:nvPr>
            <p:ph type="sldNum" sz="quarter" idx="4"/>
          </p:nvPr>
        </p:nvSpPr>
        <p:spPr>
          <a:xfrm>
            <a:off x="6551680" y="6601651"/>
            <a:ext cx="396694" cy="256349"/>
          </a:xfrm>
          <a:prstGeom prst="rect">
            <a:avLst/>
          </a:prstGeom>
        </p:spPr>
        <p:txBody>
          <a:bodyPr vert="horz" lIns="91440" tIns="45720" rIns="91440" bIns="45720" rtlCol="0" anchor="ctr"/>
          <a:lstStyle>
            <a:lvl1pPr algn="r">
              <a:defRPr sz="1000">
                <a:solidFill>
                  <a:schemeClr val="tx1"/>
                </a:solidFill>
                <a:latin typeface="+mj-lt"/>
              </a:defRPr>
            </a:lvl1pPr>
          </a:lstStyle>
          <a:p>
            <a:pPr fontAlgn="base">
              <a:spcBef>
                <a:spcPct val="0"/>
              </a:spcBef>
              <a:spcAft>
                <a:spcPct val="0"/>
              </a:spcAft>
            </a:pPr>
            <a:fld id="{EAFB3C29-4469-4ECE-A8ED-D40B5AD31533}"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49814941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7"/>
            <a:ext cx="4040188" cy="639762"/>
          </a:xfrm>
          <a:prstGeom prst="rect">
            <a:avLst/>
          </a:prstGeom>
        </p:spPr>
        <p:txBody>
          <a:bodyPr lIns="82026" tIns="41012" rIns="82026" bIns="41012" anchor="b"/>
          <a:lstStyle>
            <a:lvl1pPr marL="0" indent="0">
              <a:buNone/>
              <a:defRPr sz="2200" b="1"/>
            </a:lvl1pPr>
            <a:lvl2pPr marL="410127" indent="0">
              <a:buNone/>
              <a:defRPr sz="1800" b="1"/>
            </a:lvl2pPr>
            <a:lvl3pPr marL="820256" indent="0">
              <a:buNone/>
              <a:defRPr sz="1600" b="1"/>
            </a:lvl3pPr>
            <a:lvl4pPr marL="1230384" indent="0">
              <a:buNone/>
              <a:defRPr sz="1400" b="1"/>
            </a:lvl4pPr>
            <a:lvl5pPr marL="1640511" indent="0">
              <a:buNone/>
              <a:defRPr sz="1400" b="1"/>
            </a:lvl5pPr>
            <a:lvl6pPr marL="2050641" indent="0">
              <a:buNone/>
              <a:defRPr sz="1400" b="1"/>
            </a:lvl6pPr>
            <a:lvl7pPr marL="2460768" indent="0">
              <a:buNone/>
              <a:defRPr sz="1400" b="1"/>
            </a:lvl7pPr>
            <a:lvl8pPr marL="2870895" indent="0">
              <a:buNone/>
              <a:defRPr sz="1400" b="1"/>
            </a:lvl8pPr>
            <a:lvl9pPr marL="3281022" indent="0">
              <a:buNone/>
              <a:defRPr sz="1400" b="1"/>
            </a:lvl9pPr>
          </a:lstStyle>
          <a:p>
            <a:pPr lvl="0"/>
            <a:r>
              <a:rPr lang="en-US"/>
              <a:t>Edit Master text styles</a:t>
            </a:r>
          </a:p>
        </p:txBody>
      </p:sp>
      <p:sp>
        <p:nvSpPr>
          <p:cNvPr id="4" name="Content Placeholder 3"/>
          <p:cNvSpPr>
            <a:spLocks noGrp="1"/>
          </p:cNvSpPr>
          <p:nvPr>
            <p:ph sz="half" idx="2"/>
          </p:nvPr>
        </p:nvSpPr>
        <p:spPr>
          <a:xfrm>
            <a:off x="457202" y="2174879"/>
            <a:ext cx="4040188" cy="3951288"/>
          </a:xfrm>
          <a:prstGeom prst="rect">
            <a:avLst/>
          </a:prstGeom>
        </p:spPr>
        <p:txBody>
          <a:bodyPr lIns="82026" tIns="41012" rIns="82026" bIns="41012"/>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7"/>
            <a:ext cx="4041775" cy="639762"/>
          </a:xfrm>
          <a:prstGeom prst="rect">
            <a:avLst/>
          </a:prstGeom>
        </p:spPr>
        <p:txBody>
          <a:bodyPr lIns="82026" tIns="41012" rIns="82026" bIns="41012" anchor="b"/>
          <a:lstStyle>
            <a:lvl1pPr marL="0" indent="0">
              <a:buNone/>
              <a:defRPr sz="2200" b="1"/>
            </a:lvl1pPr>
            <a:lvl2pPr marL="410127" indent="0">
              <a:buNone/>
              <a:defRPr sz="1800" b="1"/>
            </a:lvl2pPr>
            <a:lvl3pPr marL="820256" indent="0">
              <a:buNone/>
              <a:defRPr sz="1600" b="1"/>
            </a:lvl3pPr>
            <a:lvl4pPr marL="1230384" indent="0">
              <a:buNone/>
              <a:defRPr sz="1400" b="1"/>
            </a:lvl4pPr>
            <a:lvl5pPr marL="1640511" indent="0">
              <a:buNone/>
              <a:defRPr sz="1400" b="1"/>
            </a:lvl5pPr>
            <a:lvl6pPr marL="2050641" indent="0">
              <a:buNone/>
              <a:defRPr sz="1400" b="1"/>
            </a:lvl6pPr>
            <a:lvl7pPr marL="2460768" indent="0">
              <a:buNone/>
              <a:defRPr sz="1400" b="1"/>
            </a:lvl7pPr>
            <a:lvl8pPr marL="2870895" indent="0">
              <a:buNone/>
              <a:defRPr sz="1400" b="1"/>
            </a:lvl8pPr>
            <a:lvl9pPr marL="3281022" indent="0">
              <a:buNone/>
              <a:defRPr sz="1400" b="1"/>
            </a:lvl9pPr>
          </a:lstStyle>
          <a:p>
            <a:pPr lvl="0"/>
            <a:r>
              <a:rPr lang="en-US"/>
              <a:t>Edit Master text styles</a:t>
            </a:r>
          </a:p>
        </p:txBody>
      </p:sp>
      <p:sp>
        <p:nvSpPr>
          <p:cNvPr id="6" name="Content Placeholder 5"/>
          <p:cNvSpPr>
            <a:spLocks noGrp="1"/>
          </p:cNvSpPr>
          <p:nvPr>
            <p:ph sz="quarter" idx="4"/>
          </p:nvPr>
        </p:nvSpPr>
        <p:spPr>
          <a:xfrm>
            <a:off x="4645035" y="2174879"/>
            <a:ext cx="4041775" cy="3951288"/>
          </a:xfrm>
          <a:prstGeom prst="rect">
            <a:avLst/>
          </a:prstGeom>
        </p:spPr>
        <p:txBody>
          <a:bodyPr lIns="82026" tIns="41012" rIns="82026" bIns="41012"/>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11" name="Slide Number Placeholder 2"/>
          <p:cNvSpPr>
            <a:spLocks noGrp="1"/>
          </p:cNvSpPr>
          <p:nvPr>
            <p:ph type="sldNum" sz="quarter" idx="10"/>
          </p:nvPr>
        </p:nvSpPr>
        <p:spPr>
          <a:xfrm>
            <a:off x="6551680" y="6601651"/>
            <a:ext cx="396694" cy="256349"/>
          </a:xfrm>
          <a:prstGeom prst="rect">
            <a:avLst/>
          </a:prstGeom>
        </p:spPr>
        <p:txBody>
          <a:bodyPr vert="horz" lIns="91440" tIns="45720" rIns="91440" bIns="45720" rtlCol="0" anchor="ctr"/>
          <a:lstStyle>
            <a:lvl1pPr algn="r">
              <a:defRPr sz="1000">
                <a:solidFill>
                  <a:schemeClr val="tx1"/>
                </a:solidFill>
                <a:latin typeface="+mj-lt"/>
              </a:defRPr>
            </a:lvl1pPr>
          </a:lstStyle>
          <a:p>
            <a:pPr fontAlgn="base">
              <a:spcBef>
                <a:spcPct val="0"/>
              </a:spcBef>
              <a:spcAft>
                <a:spcPct val="0"/>
              </a:spcAft>
            </a:pPr>
            <a:fld id="{EAFB3C29-4469-4ECE-A8ED-D40B5AD31533}"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377274837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94890"/>
            <a:ext cx="8216900" cy="556464"/>
          </a:xfrm>
        </p:spPr>
        <p:txBody>
          <a:bodyPr/>
          <a:lstStyle>
            <a:lvl1pPr>
              <a:defRPr sz="2000" cap="none" baseline="0"/>
            </a:lvl1pPr>
          </a:lstStyle>
          <a:p>
            <a:r>
              <a:rPr lang="en-US" dirty="0"/>
              <a:t>Click To Edit Master Title Style</a:t>
            </a:r>
          </a:p>
        </p:txBody>
      </p:sp>
      <p:cxnSp>
        <p:nvCxnSpPr>
          <p:cNvPr id="5" name="Straight Connector 4"/>
          <p:cNvCxnSpPr/>
          <p:nvPr/>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6" name="Slide Number Placeholder 2"/>
          <p:cNvSpPr>
            <a:spLocks noGrp="1"/>
          </p:cNvSpPr>
          <p:nvPr>
            <p:ph type="sldNum" sz="quarter" idx="4"/>
          </p:nvPr>
        </p:nvSpPr>
        <p:spPr>
          <a:xfrm>
            <a:off x="6551680" y="6601651"/>
            <a:ext cx="396694" cy="256349"/>
          </a:xfrm>
          <a:prstGeom prst="rect">
            <a:avLst/>
          </a:prstGeom>
        </p:spPr>
        <p:txBody>
          <a:bodyPr vert="horz" lIns="91440" tIns="45720" rIns="91440" bIns="45720" rtlCol="0" anchor="ctr"/>
          <a:lstStyle>
            <a:lvl1pPr algn="r">
              <a:defRPr sz="1000">
                <a:solidFill>
                  <a:schemeClr val="tx1"/>
                </a:solidFill>
                <a:latin typeface="+mj-lt"/>
              </a:defRPr>
            </a:lvl1pPr>
          </a:lstStyle>
          <a:p>
            <a:fld id="{EAFB3C29-4469-4ECE-A8ED-D40B5AD31533}"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55526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7" name="Straight Connector 6"/>
          <p:cNvCxnSpPr/>
          <p:nvPr/>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8" name="Slide Number Placeholder 2"/>
          <p:cNvSpPr>
            <a:spLocks noGrp="1"/>
          </p:cNvSpPr>
          <p:nvPr>
            <p:ph type="sldNum" sz="quarter" idx="4"/>
          </p:nvPr>
        </p:nvSpPr>
        <p:spPr>
          <a:xfrm>
            <a:off x="6551680" y="6601651"/>
            <a:ext cx="396694" cy="256349"/>
          </a:xfrm>
          <a:prstGeom prst="rect">
            <a:avLst/>
          </a:prstGeom>
        </p:spPr>
        <p:txBody>
          <a:bodyPr vert="horz" lIns="91440" tIns="45720" rIns="91440" bIns="45720" rtlCol="0" anchor="ctr"/>
          <a:lstStyle>
            <a:lvl1pPr algn="r">
              <a:defRPr sz="1000">
                <a:solidFill>
                  <a:schemeClr val="tx1"/>
                </a:solidFill>
                <a:latin typeface="+mj-lt"/>
              </a:defRPr>
            </a:lvl1pPr>
          </a:lstStyle>
          <a:p>
            <a:fld id="{EAFB3C29-4469-4ECE-A8ED-D40B5AD31533}" type="slidenum">
              <a:rPr lang="en-US" smtClean="0">
                <a:solidFill>
                  <a:prstClr val="black"/>
                </a:solidFill>
              </a:rPr>
              <a:pPr/>
              <a:t>‹#›</a:t>
            </a:fld>
            <a:endParaRPr lang="en-US" dirty="0">
              <a:solidFill>
                <a:prstClr val="black"/>
              </a:solidFill>
            </a:endParaRPr>
          </a:p>
        </p:txBody>
      </p:sp>
      <p:cxnSp>
        <p:nvCxnSpPr>
          <p:cNvPr id="4" name="Straight Connector 3"/>
          <p:cNvCxnSpPr/>
          <p:nvPr userDrawn="1"/>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cxnSp>
        <p:nvCxnSpPr>
          <p:cNvPr id="5" name="Straight Connector 4"/>
          <p:cNvCxnSpPr/>
          <p:nvPr userDrawn="1"/>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232963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051" y="273053"/>
            <a:ext cx="5111750" cy="5853114"/>
          </a:xfrm>
          <a:prstGeom prst="rect">
            <a:avLst/>
          </a:prstGeom>
        </p:spPr>
        <p:txBody>
          <a:bodyPr lIns="82026" tIns="41012" rIns="82026" bIns="41012"/>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2"/>
            <a:ext cx="3008313" cy="4691064"/>
          </a:xfrm>
          <a:prstGeom prst="rect">
            <a:avLst/>
          </a:prstGeom>
        </p:spPr>
        <p:txBody>
          <a:bodyPr lIns="82026" tIns="41012" rIns="82026" bIns="41012"/>
          <a:lstStyle>
            <a:lvl1pPr marL="0" indent="0">
              <a:buNone/>
              <a:defRPr sz="1300"/>
            </a:lvl1pPr>
            <a:lvl2pPr marL="410127" indent="0">
              <a:buNone/>
              <a:defRPr sz="1100"/>
            </a:lvl2pPr>
            <a:lvl3pPr marL="820256" indent="0">
              <a:buNone/>
              <a:defRPr sz="900"/>
            </a:lvl3pPr>
            <a:lvl4pPr marL="1230384" indent="0">
              <a:buNone/>
              <a:defRPr sz="800"/>
            </a:lvl4pPr>
            <a:lvl5pPr marL="1640511" indent="0">
              <a:buNone/>
              <a:defRPr sz="800"/>
            </a:lvl5pPr>
            <a:lvl6pPr marL="2050641" indent="0">
              <a:buNone/>
              <a:defRPr sz="800"/>
            </a:lvl6pPr>
            <a:lvl7pPr marL="2460768" indent="0">
              <a:buNone/>
              <a:defRPr sz="800"/>
            </a:lvl7pPr>
            <a:lvl8pPr marL="2870895" indent="0">
              <a:buNone/>
              <a:defRPr sz="800"/>
            </a:lvl8pPr>
            <a:lvl9pPr marL="3281022" indent="0">
              <a:buNone/>
              <a:defRPr sz="800"/>
            </a:lvl9pPr>
          </a:lstStyle>
          <a:p>
            <a:pPr lvl="0"/>
            <a:r>
              <a:rPr lang="en-US"/>
              <a:t>Edit Master text styles</a:t>
            </a:r>
          </a:p>
        </p:txBody>
      </p:sp>
      <p:cxnSp>
        <p:nvCxnSpPr>
          <p:cNvPr id="6" name="Straight Connector 5"/>
          <p:cNvCxnSpPr/>
          <p:nvPr/>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7" name="Slide Number Placeholder 2"/>
          <p:cNvSpPr>
            <a:spLocks noGrp="1"/>
          </p:cNvSpPr>
          <p:nvPr>
            <p:ph type="sldNum" sz="quarter" idx="4"/>
          </p:nvPr>
        </p:nvSpPr>
        <p:spPr>
          <a:xfrm>
            <a:off x="6551680" y="6601651"/>
            <a:ext cx="396694" cy="256349"/>
          </a:xfrm>
          <a:prstGeom prst="rect">
            <a:avLst/>
          </a:prstGeom>
        </p:spPr>
        <p:txBody>
          <a:bodyPr vert="horz" lIns="91440" tIns="45720" rIns="91440" bIns="45720" rtlCol="0" anchor="ctr"/>
          <a:lstStyle>
            <a:lvl1pPr algn="r">
              <a:defRPr sz="1000">
                <a:solidFill>
                  <a:schemeClr val="tx1"/>
                </a:solidFill>
                <a:latin typeface="+mj-lt"/>
              </a:defRPr>
            </a:lvl1pPr>
          </a:lstStyle>
          <a:p>
            <a:pPr fontAlgn="base">
              <a:spcBef>
                <a:spcPct val="0"/>
              </a:spcBef>
              <a:spcAft>
                <a:spcPct val="0"/>
              </a:spcAft>
            </a:pPr>
            <a:fld id="{EAFB3C29-4469-4ECE-A8ED-D40B5AD31533}"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227734156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19665"/>
            <a:ext cx="8216899" cy="533649"/>
          </a:xfrm>
          <a:prstGeom prst="rect">
            <a:avLst/>
          </a:prstGeom>
          <a:noFill/>
          <a:ln w="9525">
            <a:noFill/>
            <a:miter lim="800000"/>
            <a:headEnd/>
            <a:tailEnd/>
          </a:ln>
          <a:effectLst/>
        </p:spPr>
        <p:txBody>
          <a:bodyPr vert="horz" wrap="square" lIns="82026" tIns="41012" rIns="41017" bIns="41012" numCol="1" anchor="b" anchorCtr="0" compatLnSpc="1">
            <a:prstTxWarp prst="textNoShape">
              <a:avLst/>
            </a:prstTxWarp>
          </a:bodyPr>
          <a:lstStyle/>
          <a:p>
            <a:pPr lvl="0"/>
            <a:endParaRPr lang="en-US" dirty="0"/>
          </a:p>
        </p:txBody>
      </p:sp>
      <p:cxnSp>
        <p:nvCxnSpPr>
          <p:cNvPr id="9" name="Straight Connector 8"/>
          <p:cNvCxnSpPr/>
          <p:nvPr/>
        </p:nvCxnSpPr>
        <p:spPr bwMode="auto">
          <a:xfrm>
            <a:off x="0" y="653314"/>
            <a:ext cx="9144005"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pic>
        <p:nvPicPr>
          <p:cNvPr id="6" name="Picture 5"/>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8380870" y="432537"/>
            <a:ext cx="363842" cy="400050"/>
          </a:xfrm>
          <a:prstGeom prst="rect">
            <a:avLst/>
          </a:prstGeom>
          <a:ln w="57150">
            <a:solidFill>
              <a:schemeClr val="bg1"/>
            </a:solidFill>
          </a:ln>
        </p:spPr>
      </p:pic>
      <p:sp>
        <p:nvSpPr>
          <p:cNvPr id="11" name="Rectangle 7"/>
          <p:cNvSpPr>
            <a:spLocks noChangeArrowheads="1"/>
          </p:cNvSpPr>
          <p:nvPr/>
        </p:nvSpPr>
        <p:spPr bwMode="auto">
          <a:xfrm>
            <a:off x="-6345" y="3"/>
            <a:ext cx="9150351" cy="111760"/>
          </a:xfrm>
          <a:prstGeom prst="rect">
            <a:avLst/>
          </a:prstGeom>
          <a:solidFill>
            <a:schemeClr val="accent1"/>
          </a:solidFill>
          <a:ln w="9525">
            <a:noFill/>
            <a:miter lim="800000"/>
            <a:headEnd/>
            <a:tailEnd/>
          </a:ln>
          <a:effectLst/>
        </p:spPr>
        <p:txBody>
          <a:bodyPr wrap="none" lIns="91403" tIns="45701" rIns="91403" bIns="45701" anchor="ctr"/>
          <a:lstStyle/>
          <a:p>
            <a:endParaRPr lang="en-US" dirty="0"/>
          </a:p>
        </p:txBody>
      </p:sp>
      <p:cxnSp>
        <p:nvCxnSpPr>
          <p:cNvPr id="14" name="Straight Connector 13"/>
          <p:cNvCxnSpPr/>
          <p:nvPr/>
        </p:nvCxnSpPr>
        <p:spPr bwMode="auto">
          <a:xfrm>
            <a:off x="0" y="6595252"/>
            <a:ext cx="91440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cxnSp>
        <p:nvCxnSpPr>
          <p:cNvPr id="15" name="Straight Connector 14"/>
          <p:cNvCxnSpPr/>
          <p:nvPr/>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16" name="TextBox 15"/>
          <p:cNvSpPr txBox="1"/>
          <p:nvPr/>
        </p:nvSpPr>
        <p:spPr>
          <a:xfrm>
            <a:off x="7004731" y="6593688"/>
            <a:ext cx="2037674" cy="276961"/>
          </a:xfrm>
          <a:prstGeom prst="rect">
            <a:avLst/>
          </a:prstGeom>
          <a:noFill/>
        </p:spPr>
        <p:txBody>
          <a:bodyPr wrap="square" lIns="91403" tIns="45701" rIns="91403" bIns="45701" rtlCol="0">
            <a:spAutoFit/>
          </a:bodyPr>
          <a:lstStyle/>
          <a:p>
            <a:pPr marL="0" marR="0" indent="0" algn="l" defTabSz="914035" rtl="0" eaLnBrk="1" fontAlgn="base" latinLnBrk="0" hangingPunct="1">
              <a:lnSpc>
                <a:spcPct val="100000"/>
              </a:lnSpc>
              <a:spcBef>
                <a:spcPct val="0"/>
              </a:spcBef>
              <a:spcAft>
                <a:spcPct val="0"/>
              </a:spcAft>
              <a:buClrTx/>
              <a:buSzTx/>
              <a:buFontTx/>
              <a:buNone/>
              <a:tabLst/>
              <a:defRPr/>
            </a:pPr>
            <a:r>
              <a:rPr lang="en-US" sz="600" dirty="0"/>
              <a:t>©</a:t>
            </a:r>
            <a:r>
              <a:rPr lang="en-US" sz="600" kern="1200" baseline="0" dirty="0">
                <a:solidFill>
                  <a:schemeClr val="tx1"/>
                </a:solidFill>
                <a:latin typeface="Arial" charset="0"/>
                <a:ea typeface="+mn-ea"/>
                <a:cs typeface="+mn-cs"/>
              </a:rPr>
              <a:t> </a:t>
            </a:r>
            <a:r>
              <a:rPr lang="en-US" sz="600" dirty="0">
                <a:latin typeface="Arial Narrow" pitchFamily="34" charset="0"/>
              </a:rPr>
              <a:t>2014 Payden</a:t>
            </a:r>
            <a:r>
              <a:rPr lang="en-US" sz="600" baseline="0" dirty="0">
                <a:latin typeface="Arial Narrow" pitchFamily="34" charset="0"/>
              </a:rPr>
              <a:t> &amp; Rygel All rights reserved</a:t>
            </a:r>
            <a:br>
              <a:rPr lang="en-US" sz="600" baseline="0" dirty="0">
                <a:latin typeface="Arial Narrow" pitchFamily="34" charset="0"/>
              </a:rPr>
            </a:br>
            <a:r>
              <a:rPr lang="en-US" sz="600" baseline="0" dirty="0">
                <a:latin typeface="Arial Narrow" pitchFamily="34" charset="0"/>
              </a:rPr>
              <a:t>Confidential &amp; Proprietary</a:t>
            </a:r>
            <a:endParaRPr lang="en-US" sz="600" dirty="0">
              <a:latin typeface="Arial Narrow" pitchFamily="34" charset="0"/>
            </a:endParaRPr>
          </a:p>
        </p:txBody>
      </p:sp>
      <p:sp>
        <p:nvSpPr>
          <p:cNvPr id="3" name="Slide Number Placeholder 2"/>
          <p:cNvSpPr>
            <a:spLocks noGrp="1"/>
          </p:cNvSpPr>
          <p:nvPr>
            <p:ph type="sldNum" sz="quarter" idx="4"/>
          </p:nvPr>
        </p:nvSpPr>
        <p:spPr>
          <a:xfrm>
            <a:off x="6551680" y="6601651"/>
            <a:ext cx="396694" cy="256349"/>
          </a:xfrm>
          <a:prstGeom prst="rect">
            <a:avLst/>
          </a:prstGeom>
        </p:spPr>
        <p:txBody>
          <a:bodyPr vert="horz" lIns="91440" tIns="45720" rIns="91440" bIns="45720" rtlCol="0" anchor="ctr"/>
          <a:lstStyle>
            <a:lvl1pPr algn="r">
              <a:defRPr sz="1000">
                <a:solidFill>
                  <a:schemeClr val="tx1"/>
                </a:solidFill>
                <a:latin typeface="+mj-lt"/>
              </a:defRPr>
            </a:lvl1pPr>
          </a:lstStyle>
          <a:p>
            <a:pPr fontAlgn="base">
              <a:spcBef>
                <a:spcPct val="0"/>
              </a:spcBef>
              <a:spcAft>
                <a:spcPct val="0"/>
              </a:spcAft>
            </a:pPr>
            <a:fld id="{EAFB3C29-4469-4ECE-A8ED-D40B5AD31533}"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264071146"/>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693" r:id="rId11"/>
    <p:sldLayoutId id="2147483702" r:id="rId12"/>
    <p:sldLayoutId id="2147483715" r:id="rId13"/>
    <p:sldLayoutId id="2147483725" r:id="rId14"/>
    <p:sldLayoutId id="2147483755" r:id="rId15"/>
    <p:sldLayoutId id="2147483775" r:id="rId16"/>
    <p:sldLayoutId id="2147483795" r:id="rId17"/>
    <p:sldLayoutId id="2147483815" r:id="rId18"/>
    <p:sldLayoutId id="2147483825" r:id="rId19"/>
    <p:sldLayoutId id="2147483841" r:id="rId20"/>
    <p:sldLayoutId id="2147483842" r:id="rId21"/>
    <p:sldLayoutId id="2147483860" r:id="rId22"/>
    <p:sldLayoutId id="2147483864" r:id="rId23"/>
    <p:sldLayoutId id="2147483873" r:id="rId24"/>
  </p:sldLayoutIdLst>
  <p:hf hdr="0" ftr="0" dt="0"/>
  <p:txStyles>
    <p:titleStyle>
      <a:lvl1pPr marL="164050" algn="l" rtl="0" eaLnBrk="1" fontAlgn="base" hangingPunct="1">
        <a:spcBef>
          <a:spcPct val="0"/>
        </a:spcBef>
        <a:spcAft>
          <a:spcPct val="0"/>
        </a:spcAft>
        <a:defRPr sz="2000" b="0" cap="none" baseline="0">
          <a:solidFill>
            <a:schemeClr val="tx2"/>
          </a:solidFill>
          <a:latin typeface="Arial Narrow" pitchFamily="34" charset="0"/>
          <a:ea typeface="+mj-ea"/>
          <a:cs typeface="+mj-cs"/>
        </a:defRPr>
      </a:lvl1pPr>
      <a:lvl2pPr algn="ctr" rtl="0" eaLnBrk="1" fontAlgn="base" hangingPunct="1">
        <a:spcBef>
          <a:spcPct val="0"/>
        </a:spcBef>
        <a:spcAft>
          <a:spcPct val="0"/>
        </a:spcAft>
        <a:defRPr sz="1800" b="1">
          <a:solidFill>
            <a:schemeClr val="tx2"/>
          </a:solidFill>
          <a:latin typeface="Arial" charset="0"/>
        </a:defRPr>
      </a:lvl2pPr>
      <a:lvl3pPr algn="ctr" rtl="0" eaLnBrk="1" fontAlgn="base" hangingPunct="1">
        <a:spcBef>
          <a:spcPct val="0"/>
        </a:spcBef>
        <a:spcAft>
          <a:spcPct val="0"/>
        </a:spcAft>
        <a:defRPr sz="1800" b="1">
          <a:solidFill>
            <a:schemeClr val="tx2"/>
          </a:solidFill>
          <a:latin typeface="Arial" charset="0"/>
        </a:defRPr>
      </a:lvl3pPr>
      <a:lvl4pPr algn="ctr" rtl="0" eaLnBrk="1" fontAlgn="base" hangingPunct="1">
        <a:spcBef>
          <a:spcPct val="0"/>
        </a:spcBef>
        <a:spcAft>
          <a:spcPct val="0"/>
        </a:spcAft>
        <a:defRPr sz="1800" b="1">
          <a:solidFill>
            <a:schemeClr val="tx2"/>
          </a:solidFill>
          <a:latin typeface="Arial" charset="0"/>
        </a:defRPr>
      </a:lvl4pPr>
      <a:lvl5pPr algn="ctr" rtl="0" eaLnBrk="1" fontAlgn="base" hangingPunct="1">
        <a:spcBef>
          <a:spcPct val="0"/>
        </a:spcBef>
        <a:spcAft>
          <a:spcPct val="0"/>
        </a:spcAft>
        <a:defRPr sz="1800" b="1">
          <a:solidFill>
            <a:schemeClr val="tx2"/>
          </a:solidFill>
          <a:latin typeface="Arial" charset="0"/>
        </a:defRPr>
      </a:lvl5pPr>
      <a:lvl6pPr marL="410127" algn="ctr" rtl="0" eaLnBrk="1" fontAlgn="base" hangingPunct="1">
        <a:spcBef>
          <a:spcPct val="0"/>
        </a:spcBef>
        <a:spcAft>
          <a:spcPct val="0"/>
        </a:spcAft>
        <a:defRPr sz="1800" b="1">
          <a:solidFill>
            <a:schemeClr val="tx2"/>
          </a:solidFill>
          <a:latin typeface="Arial" charset="0"/>
        </a:defRPr>
      </a:lvl6pPr>
      <a:lvl7pPr marL="820256" algn="ctr" rtl="0" eaLnBrk="1" fontAlgn="base" hangingPunct="1">
        <a:spcBef>
          <a:spcPct val="0"/>
        </a:spcBef>
        <a:spcAft>
          <a:spcPct val="0"/>
        </a:spcAft>
        <a:defRPr sz="1800" b="1">
          <a:solidFill>
            <a:schemeClr val="tx2"/>
          </a:solidFill>
          <a:latin typeface="Arial" charset="0"/>
        </a:defRPr>
      </a:lvl7pPr>
      <a:lvl8pPr marL="1230384" algn="ctr" rtl="0" eaLnBrk="1" fontAlgn="base" hangingPunct="1">
        <a:spcBef>
          <a:spcPct val="0"/>
        </a:spcBef>
        <a:spcAft>
          <a:spcPct val="0"/>
        </a:spcAft>
        <a:defRPr sz="1800" b="1">
          <a:solidFill>
            <a:schemeClr val="tx2"/>
          </a:solidFill>
          <a:latin typeface="Arial" charset="0"/>
        </a:defRPr>
      </a:lvl8pPr>
      <a:lvl9pPr marL="1640511" algn="ctr" rtl="0" eaLnBrk="1" fontAlgn="base" hangingPunct="1">
        <a:spcBef>
          <a:spcPct val="0"/>
        </a:spcBef>
        <a:spcAft>
          <a:spcPct val="0"/>
        </a:spcAft>
        <a:defRPr sz="1800" b="1">
          <a:solidFill>
            <a:schemeClr val="tx2"/>
          </a:solidFill>
          <a:latin typeface="Arial" charset="0"/>
        </a:defRPr>
      </a:lvl9pPr>
    </p:titleStyle>
    <p:bodyStyle>
      <a:lvl1pPr marL="0" indent="0" algn="l" rtl="0" eaLnBrk="1" fontAlgn="base" hangingPunct="1">
        <a:spcBef>
          <a:spcPct val="20000"/>
        </a:spcBef>
        <a:spcAft>
          <a:spcPct val="0"/>
        </a:spcAft>
        <a:buNone/>
        <a:defRPr sz="800">
          <a:solidFill>
            <a:schemeClr val="tx1"/>
          </a:solidFill>
          <a:latin typeface="Arial Narrow" pitchFamily="34" charset="0"/>
          <a:ea typeface="+mn-ea"/>
          <a:cs typeface="+mn-cs"/>
        </a:defRPr>
      </a:lvl1pPr>
      <a:lvl2pPr marL="666457" indent="-256330" algn="l" rtl="0" eaLnBrk="1" fontAlgn="base" hangingPunct="1">
        <a:spcBef>
          <a:spcPct val="20000"/>
        </a:spcBef>
        <a:spcAft>
          <a:spcPct val="0"/>
        </a:spcAft>
        <a:buChar char="–"/>
        <a:defRPr sz="1100">
          <a:solidFill>
            <a:schemeClr val="tx1"/>
          </a:solidFill>
          <a:latin typeface="+mn-lt"/>
        </a:defRPr>
      </a:lvl2pPr>
      <a:lvl3pPr marL="1025321" indent="-205063" algn="l" rtl="0" eaLnBrk="1" fontAlgn="base" hangingPunct="1">
        <a:spcBef>
          <a:spcPct val="20000"/>
        </a:spcBef>
        <a:spcAft>
          <a:spcPct val="0"/>
        </a:spcAft>
        <a:buChar char="•"/>
        <a:defRPr sz="1100">
          <a:solidFill>
            <a:schemeClr val="tx1"/>
          </a:solidFill>
          <a:latin typeface="+mn-lt"/>
        </a:defRPr>
      </a:lvl3pPr>
      <a:lvl4pPr marL="1435449" indent="-205063" algn="l" rtl="0" eaLnBrk="1" fontAlgn="base" hangingPunct="1">
        <a:spcBef>
          <a:spcPct val="20000"/>
        </a:spcBef>
        <a:spcAft>
          <a:spcPct val="0"/>
        </a:spcAft>
        <a:buChar char="–"/>
        <a:defRPr sz="1100">
          <a:solidFill>
            <a:schemeClr val="tx1"/>
          </a:solidFill>
          <a:latin typeface="+mn-lt"/>
        </a:defRPr>
      </a:lvl4pPr>
      <a:lvl5pPr marL="1845574" indent="-205063" algn="l" rtl="0" eaLnBrk="1" fontAlgn="base" hangingPunct="1">
        <a:spcBef>
          <a:spcPct val="20000"/>
        </a:spcBef>
        <a:spcAft>
          <a:spcPct val="0"/>
        </a:spcAft>
        <a:buChar char="»"/>
        <a:defRPr sz="1100">
          <a:solidFill>
            <a:schemeClr val="tx1"/>
          </a:solidFill>
          <a:latin typeface="+mn-lt"/>
        </a:defRPr>
      </a:lvl5pPr>
      <a:lvl6pPr marL="2255703" indent="-205063" algn="l" rtl="0" eaLnBrk="1" fontAlgn="base" hangingPunct="1">
        <a:spcBef>
          <a:spcPct val="20000"/>
        </a:spcBef>
        <a:spcAft>
          <a:spcPct val="0"/>
        </a:spcAft>
        <a:buChar char="»"/>
        <a:defRPr sz="1100">
          <a:solidFill>
            <a:schemeClr val="tx1"/>
          </a:solidFill>
          <a:latin typeface="+mn-lt"/>
        </a:defRPr>
      </a:lvl6pPr>
      <a:lvl7pPr marL="2665833" indent="-205063" algn="l" rtl="0" eaLnBrk="1" fontAlgn="base" hangingPunct="1">
        <a:spcBef>
          <a:spcPct val="20000"/>
        </a:spcBef>
        <a:spcAft>
          <a:spcPct val="0"/>
        </a:spcAft>
        <a:buChar char="»"/>
        <a:defRPr sz="1100">
          <a:solidFill>
            <a:schemeClr val="tx1"/>
          </a:solidFill>
          <a:latin typeface="+mn-lt"/>
        </a:defRPr>
      </a:lvl7pPr>
      <a:lvl8pPr marL="3075959" indent="-205063" algn="l" rtl="0" eaLnBrk="1" fontAlgn="base" hangingPunct="1">
        <a:spcBef>
          <a:spcPct val="20000"/>
        </a:spcBef>
        <a:spcAft>
          <a:spcPct val="0"/>
        </a:spcAft>
        <a:buChar char="»"/>
        <a:defRPr sz="1100">
          <a:solidFill>
            <a:schemeClr val="tx1"/>
          </a:solidFill>
          <a:latin typeface="+mn-lt"/>
        </a:defRPr>
      </a:lvl8pPr>
      <a:lvl9pPr marL="3486088" indent="-205063" algn="l" rtl="0" eaLnBrk="1" fontAlgn="base" hangingPunct="1">
        <a:spcBef>
          <a:spcPct val="20000"/>
        </a:spcBef>
        <a:spcAft>
          <a:spcPct val="0"/>
        </a:spcAft>
        <a:buChar char="»"/>
        <a:defRPr sz="1100">
          <a:solidFill>
            <a:schemeClr val="tx1"/>
          </a:solidFill>
          <a:latin typeface="+mn-lt"/>
        </a:defRPr>
      </a:lvl9pPr>
    </p:bodyStyle>
    <p:otherStyle>
      <a:defPPr>
        <a:defRPr lang="en-US"/>
      </a:defPPr>
      <a:lvl1pPr marL="0" algn="l" defTabSz="820256" rtl="0" eaLnBrk="1" latinLnBrk="0" hangingPunct="1">
        <a:defRPr sz="1600" kern="1200">
          <a:solidFill>
            <a:schemeClr val="tx1"/>
          </a:solidFill>
          <a:latin typeface="+mn-lt"/>
          <a:ea typeface="+mn-ea"/>
          <a:cs typeface="+mn-cs"/>
        </a:defRPr>
      </a:lvl1pPr>
      <a:lvl2pPr marL="410127" algn="l" defTabSz="820256" rtl="0" eaLnBrk="1" latinLnBrk="0" hangingPunct="1">
        <a:defRPr sz="1600" kern="1200">
          <a:solidFill>
            <a:schemeClr val="tx1"/>
          </a:solidFill>
          <a:latin typeface="+mn-lt"/>
          <a:ea typeface="+mn-ea"/>
          <a:cs typeface="+mn-cs"/>
        </a:defRPr>
      </a:lvl2pPr>
      <a:lvl3pPr marL="820256" algn="l" defTabSz="820256" rtl="0" eaLnBrk="1" latinLnBrk="0" hangingPunct="1">
        <a:defRPr sz="1600" kern="1200">
          <a:solidFill>
            <a:schemeClr val="tx1"/>
          </a:solidFill>
          <a:latin typeface="+mn-lt"/>
          <a:ea typeface="+mn-ea"/>
          <a:cs typeface="+mn-cs"/>
        </a:defRPr>
      </a:lvl3pPr>
      <a:lvl4pPr marL="1230384" algn="l" defTabSz="820256" rtl="0" eaLnBrk="1" latinLnBrk="0" hangingPunct="1">
        <a:defRPr sz="1600" kern="1200">
          <a:solidFill>
            <a:schemeClr val="tx1"/>
          </a:solidFill>
          <a:latin typeface="+mn-lt"/>
          <a:ea typeface="+mn-ea"/>
          <a:cs typeface="+mn-cs"/>
        </a:defRPr>
      </a:lvl4pPr>
      <a:lvl5pPr marL="1640511" algn="l" defTabSz="820256" rtl="0" eaLnBrk="1" latinLnBrk="0" hangingPunct="1">
        <a:defRPr sz="1600" kern="1200">
          <a:solidFill>
            <a:schemeClr val="tx1"/>
          </a:solidFill>
          <a:latin typeface="+mn-lt"/>
          <a:ea typeface="+mn-ea"/>
          <a:cs typeface="+mn-cs"/>
        </a:defRPr>
      </a:lvl5pPr>
      <a:lvl6pPr marL="2050641" algn="l" defTabSz="820256" rtl="0" eaLnBrk="1" latinLnBrk="0" hangingPunct="1">
        <a:defRPr sz="1600" kern="1200">
          <a:solidFill>
            <a:schemeClr val="tx1"/>
          </a:solidFill>
          <a:latin typeface="+mn-lt"/>
          <a:ea typeface="+mn-ea"/>
          <a:cs typeface="+mn-cs"/>
        </a:defRPr>
      </a:lvl6pPr>
      <a:lvl7pPr marL="2460768" algn="l" defTabSz="820256" rtl="0" eaLnBrk="1" latinLnBrk="0" hangingPunct="1">
        <a:defRPr sz="1600" kern="1200">
          <a:solidFill>
            <a:schemeClr val="tx1"/>
          </a:solidFill>
          <a:latin typeface="+mn-lt"/>
          <a:ea typeface="+mn-ea"/>
          <a:cs typeface="+mn-cs"/>
        </a:defRPr>
      </a:lvl7pPr>
      <a:lvl8pPr marL="2870895" algn="l" defTabSz="820256" rtl="0" eaLnBrk="1" latinLnBrk="0" hangingPunct="1">
        <a:defRPr sz="1600" kern="1200">
          <a:solidFill>
            <a:schemeClr val="tx1"/>
          </a:solidFill>
          <a:latin typeface="+mn-lt"/>
          <a:ea typeface="+mn-ea"/>
          <a:cs typeface="+mn-cs"/>
        </a:defRPr>
      </a:lvl8pPr>
      <a:lvl9pPr marL="3281022" algn="l" defTabSz="82025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5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6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p:cNvPicPr>
            <a:picLocks noChangeAspect="1" noChangeArrowheads="1"/>
          </p:cNvPicPr>
          <p:nvPr/>
        </p:nvPicPr>
        <p:blipFill>
          <a:blip r:embed="rId3" cstate="print"/>
          <a:srcRect/>
          <a:stretch>
            <a:fillRect/>
          </a:stretch>
        </p:blipFill>
        <p:spPr bwMode="gray">
          <a:xfrm>
            <a:off x="5489501" y="435172"/>
            <a:ext cx="2838388" cy="486845"/>
          </a:xfrm>
          <a:prstGeom prst="rect">
            <a:avLst/>
          </a:prstGeom>
          <a:noFill/>
          <a:ln w="9525">
            <a:noFill/>
            <a:miter lim="800000"/>
            <a:headEnd/>
            <a:tailEnd/>
          </a:ln>
          <a:effectLst/>
        </p:spPr>
      </p:pic>
      <p:sp>
        <p:nvSpPr>
          <p:cNvPr id="6" name="Rectangle 25"/>
          <p:cNvSpPr>
            <a:spLocks noChangeArrowheads="1"/>
          </p:cNvSpPr>
          <p:nvPr/>
        </p:nvSpPr>
        <p:spPr bwMode="gray">
          <a:xfrm>
            <a:off x="5257778" y="912670"/>
            <a:ext cx="3271179" cy="228608"/>
          </a:xfrm>
          <a:prstGeom prst="rect">
            <a:avLst/>
          </a:prstGeom>
          <a:noFill/>
          <a:ln w="9525">
            <a:noFill/>
            <a:miter lim="800000"/>
            <a:headEnd/>
            <a:tailEnd/>
          </a:ln>
        </p:spPr>
        <p:txBody>
          <a:bodyPr wrap="square" lIns="82034" tIns="41017" rIns="82034" bIns="41017">
            <a:spAutoFit/>
          </a:bodyPr>
          <a:lstStyle/>
          <a:p>
            <a:pPr algn="ctr" eaLnBrk="0" hangingPunct="0">
              <a:spcBef>
                <a:spcPts val="269"/>
              </a:spcBef>
            </a:pPr>
            <a:r>
              <a:rPr lang="en-US" sz="900" b="1" cap="all" dirty="0">
                <a:solidFill>
                  <a:schemeClr val="tx2"/>
                </a:solidFill>
                <a:latin typeface="Arial Narrow" pitchFamily="34" charset="0"/>
              </a:rPr>
              <a:t>Los Angeles | Boston | London | paris</a:t>
            </a:r>
          </a:p>
        </p:txBody>
      </p:sp>
      <p:sp>
        <p:nvSpPr>
          <p:cNvPr id="7" name="Text Box 26"/>
          <p:cNvSpPr txBox="1">
            <a:spLocks noChangeArrowheads="1"/>
          </p:cNvSpPr>
          <p:nvPr/>
        </p:nvSpPr>
        <p:spPr bwMode="gray">
          <a:xfrm>
            <a:off x="4418926" y="2446977"/>
            <a:ext cx="3877829" cy="298724"/>
          </a:xfrm>
          <a:prstGeom prst="rect">
            <a:avLst/>
          </a:prstGeom>
          <a:noFill/>
          <a:ln w="12700">
            <a:noFill/>
            <a:miter lim="800000"/>
            <a:headEnd/>
            <a:tailEnd/>
          </a:ln>
          <a:effectLst/>
        </p:spPr>
        <p:txBody>
          <a:bodyPr wrap="square" lIns="82034" tIns="41017" rIns="82034" bIns="41017" anchor="b">
            <a:spAutoFit/>
          </a:bodyPr>
          <a:lstStyle/>
          <a:p>
            <a:pPr eaLnBrk="0" hangingPunct="0">
              <a:spcBef>
                <a:spcPts val="1200"/>
              </a:spcBef>
            </a:pPr>
            <a:r>
              <a:rPr lang="en-US" sz="1400" b="1" i="1" dirty="0">
                <a:solidFill>
                  <a:schemeClr val="tx2"/>
                </a:solidFill>
                <a:latin typeface="Arial Narrow" pitchFamily="34" charset="0"/>
              </a:rPr>
              <a:t>August 24, 2017</a:t>
            </a:r>
          </a:p>
        </p:txBody>
      </p:sp>
      <p:sp>
        <p:nvSpPr>
          <p:cNvPr id="12" name="Text Box 26"/>
          <p:cNvSpPr txBox="1">
            <a:spLocks noChangeArrowheads="1"/>
          </p:cNvSpPr>
          <p:nvPr/>
        </p:nvSpPr>
        <p:spPr bwMode="gray">
          <a:xfrm>
            <a:off x="4418926" y="1890453"/>
            <a:ext cx="4414898" cy="390612"/>
          </a:xfrm>
          <a:prstGeom prst="rect">
            <a:avLst/>
          </a:prstGeom>
          <a:noFill/>
          <a:ln w="12700">
            <a:noFill/>
            <a:miter lim="800000"/>
            <a:headEnd/>
            <a:tailEnd/>
          </a:ln>
          <a:effectLst/>
        </p:spPr>
        <p:txBody>
          <a:bodyPr wrap="square" lIns="82034" tIns="41017" rIns="82034" bIns="41017" anchor="b">
            <a:spAutoFit/>
          </a:bodyPr>
          <a:lstStyle/>
          <a:p>
            <a:pPr eaLnBrk="0" hangingPunct="0">
              <a:spcBef>
                <a:spcPts val="1200"/>
              </a:spcBef>
            </a:pPr>
            <a:r>
              <a:rPr lang="en-US" sz="2000" b="1" dirty="0">
                <a:solidFill>
                  <a:schemeClr val="tx2"/>
                </a:solidFill>
                <a:latin typeface="Arial Narrow" pitchFamily="34" charset="0"/>
              </a:rPr>
              <a:t>Fixed Income Portfolio Investing</a:t>
            </a:r>
          </a:p>
        </p:txBody>
      </p:sp>
      <p:cxnSp>
        <p:nvCxnSpPr>
          <p:cNvPr id="14" name="Straight Connector 13"/>
          <p:cNvCxnSpPr/>
          <p:nvPr/>
        </p:nvCxnSpPr>
        <p:spPr bwMode="auto">
          <a:xfrm>
            <a:off x="3888610" y="2392397"/>
            <a:ext cx="5255395"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pic>
        <p:nvPicPr>
          <p:cNvPr id="13" name="Picture 17" descr="iStock_000002649762Large"/>
          <p:cNvPicPr>
            <a:picLocks noChangeAspect="1" noChangeArrowheads="1"/>
          </p:cNvPicPr>
          <p:nvPr/>
        </p:nvPicPr>
        <p:blipFill rotWithShape="1">
          <a:blip r:embed="rId4" cstate="print"/>
          <a:srcRect l="42710" t="22141" r="5425" b="18968"/>
          <a:stretch/>
        </p:blipFill>
        <p:spPr bwMode="gray">
          <a:xfrm>
            <a:off x="-97160" y="0"/>
            <a:ext cx="4370778" cy="6858000"/>
          </a:xfrm>
          <a:prstGeom prst="rect">
            <a:avLst/>
          </a:prstGeom>
          <a:noFill/>
          <a:ln w="9525">
            <a:noFill/>
            <a:miter lim="800000"/>
            <a:headEnd/>
            <a:tailEnd/>
          </a:ln>
        </p:spPr>
      </p:pic>
      <p:sp>
        <p:nvSpPr>
          <p:cNvPr id="2" name="Rectangle 1"/>
          <p:cNvSpPr/>
          <p:nvPr/>
        </p:nvSpPr>
        <p:spPr bwMode="auto">
          <a:xfrm>
            <a:off x="-97162" y="1"/>
            <a:ext cx="582971" cy="6858000"/>
          </a:xfrm>
          <a:prstGeom prst="rect">
            <a:avLst/>
          </a:prstGeom>
          <a:solidFill>
            <a:schemeClr val="bg1">
              <a:alpha val="46000"/>
            </a:schemeClr>
          </a:solidFill>
          <a:ln w="12700" cap="flat" cmpd="sng" algn="ctr">
            <a:noFill/>
            <a:prstDash val="solid"/>
            <a:round/>
            <a:headEnd type="none" w="med" len="med"/>
            <a:tailEnd type="none" w="med" len="med"/>
          </a:ln>
          <a:effectLst/>
        </p:spPr>
        <p:txBody>
          <a:bodyPr vert="horz" wrap="square" lIns="82034" tIns="41017" rIns="82034" bIns="41017" numCol="1" spcCol="0" rtlCol="0" anchor="ctr" anchorCtr="0" compatLnSpc="1">
            <a:prstTxWarp prst="textNoShape">
              <a:avLst/>
            </a:prstTxWarp>
          </a:bodyPr>
          <a:lstStyle/>
          <a:p>
            <a:pPr algn="ctr" defTabSz="820351"/>
            <a:endParaRPr lang="en-US" sz="1300" b="1" dirty="0">
              <a:solidFill>
                <a:schemeClr val="tx2"/>
              </a:solidFill>
              <a:latin typeface="Arial Narrow" pitchFamily="34" charset="0"/>
            </a:endParaRPr>
          </a:p>
        </p:txBody>
      </p:sp>
      <p:sp>
        <p:nvSpPr>
          <p:cNvPr id="19" name="Rectangle 18"/>
          <p:cNvSpPr/>
          <p:nvPr/>
        </p:nvSpPr>
        <p:spPr bwMode="auto">
          <a:xfrm>
            <a:off x="188926" y="0"/>
            <a:ext cx="448024" cy="6858000"/>
          </a:xfrm>
          <a:prstGeom prst="rect">
            <a:avLst/>
          </a:prstGeom>
          <a:solidFill>
            <a:schemeClr val="bg1">
              <a:alpha val="46000"/>
            </a:schemeClr>
          </a:solidFill>
          <a:ln w="12700" cap="flat" cmpd="sng" algn="ctr">
            <a:noFill/>
            <a:prstDash val="solid"/>
            <a:round/>
            <a:headEnd type="none" w="med" len="med"/>
            <a:tailEnd type="none" w="med" len="med"/>
          </a:ln>
          <a:effectLst/>
        </p:spPr>
        <p:txBody>
          <a:bodyPr vert="horz" wrap="square" lIns="82034" tIns="41017" rIns="82034" bIns="41017" numCol="1" spcCol="0" rtlCol="0" anchor="ctr" anchorCtr="0" compatLnSpc="1">
            <a:prstTxWarp prst="textNoShape">
              <a:avLst/>
            </a:prstTxWarp>
          </a:bodyPr>
          <a:lstStyle/>
          <a:p>
            <a:pPr algn="ctr" defTabSz="820351"/>
            <a:endParaRPr lang="en-US" sz="1300" b="1" dirty="0">
              <a:solidFill>
                <a:schemeClr val="tx2"/>
              </a:solidFill>
              <a:latin typeface="Arial Narrow" pitchFamily="34" charset="0"/>
            </a:endParaRPr>
          </a:p>
        </p:txBody>
      </p:sp>
      <p:sp>
        <p:nvSpPr>
          <p:cNvPr id="20" name="Rectangle 19"/>
          <p:cNvSpPr/>
          <p:nvPr/>
        </p:nvSpPr>
        <p:spPr bwMode="auto">
          <a:xfrm>
            <a:off x="3346683" y="0"/>
            <a:ext cx="926936" cy="6858000"/>
          </a:xfrm>
          <a:prstGeom prst="rect">
            <a:avLst/>
          </a:prstGeom>
          <a:solidFill>
            <a:schemeClr val="bg1">
              <a:alpha val="46000"/>
            </a:schemeClr>
          </a:solidFill>
          <a:ln w="12700" cap="flat" cmpd="sng" algn="ctr">
            <a:noFill/>
            <a:prstDash val="solid"/>
            <a:round/>
            <a:headEnd type="none" w="med" len="med"/>
            <a:tailEnd type="none" w="med" len="med"/>
          </a:ln>
          <a:effectLst/>
        </p:spPr>
        <p:txBody>
          <a:bodyPr vert="horz" wrap="square" lIns="82034" tIns="41017" rIns="82034" bIns="41017" numCol="1" spcCol="0" rtlCol="0" anchor="ctr" anchorCtr="0" compatLnSpc="1">
            <a:prstTxWarp prst="textNoShape">
              <a:avLst/>
            </a:prstTxWarp>
          </a:bodyPr>
          <a:lstStyle/>
          <a:p>
            <a:pPr algn="ctr" defTabSz="820351"/>
            <a:endParaRPr lang="en-US" sz="1300" b="1" dirty="0">
              <a:solidFill>
                <a:schemeClr val="tx2"/>
              </a:solidFill>
              <a:latin typeface="Arial Narrow" pitchFamily="34" charset="0"/>
            </a:endParaRPr>
          </a:p>
        </p:txBody>
      </p:sp>
      <p:sp>
        <p:nvSpPr>
          <p:cNvPr id="4" name="TextBox 3"/>
          <p:cNvSpPr txBox="1"/>
          <p:nvPr/>
        </p:nvSpPr>
        <p:spPr>
          <a:xfrm>
            <a:off x="6626375" y="3407664"/>
            <a:ext cx="1460656" cy="954107"/>
          </a:xfrm>
          <a:prstGeom prst="rect">
            <a:avLst/>
          </a:prstGeom>
          <a:noFill/>
        </p:spPr>
        <p:txBody>
          <a:bodyPr vert="horz" wrap="none" lIns="91440" tIns="45720" rIns="91440" bIns="45720" rtlCol="0">
            <a:spAutoFit/>
          </a:bodyPr>
          <a:lstStyle/>
          <a:p>
            <a:r>
              <a:rPr lang="en-US" sz="1200" b="1" dirty="0">
                <a:solidFill>
                  <a:srgbClr val="0C5184"/>
                </a:solidFill>
                <a:latin typeface="Arial Narrow" panose="020B0606020202030204" pitchFamily="34" charset="0"/>
              </a:rPr>
              <a:t>Lisa A. Matiash</a:t>
            </a:r>
            <a:endParaRPr lang="en-US" sz="1100" i="1" dirty="0">
              <a:solidFill>
                <a:srgbClr val="0C5184"/>
              </a:solidFill>
              <a:latin typeface="Arial Narrow" panose="020B0606020202030204" pitchFamily="34" charset="0"/>
            </a:endParaRPr>
          </a:p>
          <a:p>
            <a:r>
              <a:rPr lang="en-US" sz="1100" i="1" dirty="0">
                <a:solidFill>
                  <a:srgbClr val="0C5184"/>
                </a:solidFill>
                <a:latin typeface="Arial Narrow" panose="020B0606020202030204" pitchFamily="34" charset="0"/>
              </a:rPr>
              <a:t>Associate Vice President</a:t>
            </a:r>
            <a:endParaRPr lang="en-US" sz="1100" dirty="0">
              <a:solidFill>
                <a:srgbClr val="0C5184"/>
              </a:solidFill>
              <a:latin typeface="Arial Narrow" panose="020B0606020202030204" pitchFamily="34" charset="0"/>
            </a:endParaRPr>
          </a:p>
          <a:p>
            <a:endParaRPr lang="en-US" sz="1100" dirty="0">
              <a:solidFill>
                <a:srgbClr val="0C5184"/>
              </a:solidFill>
              <a:latin typeface="Arial Narrow" panose="020B0606020202030204" pitchFamily="34" charset="0"/>
            </a:endParaRPr>
          </a:p>
          <a:p>
            <a:r>
              <a:rPr lang="en-US" sz="1100" dirty="0">
                <a:solidFill>
                  <a:srgbClr val="0C5184"/>
                </a:solidFill>
                <a:latin typeface="Arial Narrow" panose="020B0606020202030204" pitchFamily="34" charset="0"/>
              </a:rPr>
              <a:t>(617) 807-1993</a:t>
            </a:r>
          </a:p>
          <a:p>
            <a:r>
              <a:rPr lang="en-US" sz="1100" dirty="0">
                <a:solidFill>
                  <a:srgbClr val="0C5184"/>
                </a:solidFill>
                <a:latin typeface="Arial Narrow" panose="020B0606020202030204" pitchFamily="34" charset="0"/>
              </a:rPr>
              <a:t>lmatiash@payden.com</a:t>
            </a:r>
          </a:p>
        </p:txBody>
      </p:sp>
      <p:sp>
        <p:nvSpPr>
          <p:cNvPr id="8" name="TextBox 7"/>
          <p:cNvSpPr txBox="1"/>
          <p:nvPr/>
        </p:nvSpPr>
        <p:spPr>
          <a:xfrm>
            <a:off x="4408932" y="3407664"/>
            <a:ext cx="1511439" cy="954107"/>
          </a:xfrm>
          <a:prstGeom prst="rect">
            <a:avLst/>
          </a:prstGeom>
          <a:noFill/>
        </p:spPr>
        <p:txBody>
          <a:bodyPr vert="horz" wrap="none" lIns="91440" tIns="45720" rIns="91440" bIns="45720" rtlCol="0">
            <a:spAutoFit/>
          </a:bodyPr>
          <a:lstStyle/>
          <a:p>
            <a:r>
              <a:rPr lang="en-US" sz="1200" b="1" dirty="0">
                <a:solidFill>
                  <a:srgbClr val="0C5184"/>
                </a:solidFill>
                <a:latin typeface="Arial Narrow" panose="020B0606020202030204" pitchFamily="34" charset="0"/>
              </a:rPr>
              <a:t>Justin G. Bullion, CFA</a:t>
            </a:r>
            <a:endParaRPr lang="en-US" sz="1100" i="1" dirty="0">
              <a:solidFill>
                <a:srgbClr val="0C5184"/>
              </a:solidFill>
              <a:latin typeface="Arial Narrow" panose="020B0606020202030204" pitchFamily="34" charset="0"/>
            </a:endParaRPr>
          </a:p>
          <a:p>
            <a:r>
              <a:rPr lang="en-US" sz="1100" i="1" dirty="0">
                <a:solidFill>
                  <a:srgbClr val="0C5184"/>
                </a:solidFill>
                <a:latin typeface="Arial Narrow" panose="020B0606020202030204" pitchFamily="34" charset="0"/>
              </a:rPr>
              <a:t>Managing Principal</a:t>
            </a:r>
            <a:endParaRPr lang="en-US" sz="1100" dirty="0">
              <a:solidFill>
                <a:srgbClr val="0C5184"/>
              </a:solidFill>
              <a:latin typeface="Arial Narrow" panose="020B0606020202030204" pitchFamily="34" charset="0"/>
            </a:endParaRPr>
          </a:p>
          <a:p>
            <a:endParaRPr lang="en-US" sz="1100" dirty="0">
              <a:solidFill>
                <a:srgbClr val="0C5184"/>
              </a:solidFill>
              <a:latin typeface="Arial Narrow" panose="020B0606020202030204" pitchFamily="34" charset="0"/>
            </a:endParaRPr>
          </a:p>
          <a:p>
            <a:r>
              <a:rPr lang="en-US" sz="1100" dirty="0">
                <a:solidFill>
                  <a:srgbClr val="0C5184"/>
                </a:solidFill>
                <a:latin typeface="Arial Narrow" panose="020B0606020202030204" pitchFamily="34" charset="0"/>
              </a:rPr>
              <a:t>(617) 807-1991</a:t>
            </a:r>
          </a:p>
          <a:p>
            <a:r>
              <a:rPr lang="en-US" sz="1100" dirty="0">
                <a:solidFill>
                  <a:srgbClr val="0C5184"/>
                </a:solidFill>
                <a:latin typeface="Arial Narrow" panose="020B0606020202030204" pitchFamily="34" charset="0"/>
              </a:rPr>
              <a:t>jbullion@payden.com</a:t>
            </a:r>
          </a:p>
        </p:txBody>
      </p:sp>
    </p:spTree>
    <p:extLst>
      <p:ext uri="{BB962C8B-B14F-4D97-AF65-F5344CB8AC3E}">
        <p14:creationId xmlns:p14="http://schemas.microsoft.com/office/powerpoint/2010/main" val="733310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Compensation for Risk - Yield Curves Reflect Current and Future Rates</a:t>
            </a:r>
          </a:p>
        </p:txBody>
      </p:sp>
      <p:sp>
        <p:nvSpPr>
          <p:cNvPr id="3" name="Slide Number Placeholder 2"/>
          <p:cNvSpPr>
            <a:spLocks noGrp="1"/>
          </p:cNvSpPr>
          <p:nvPr>
            <p:ph type="sldNum" sz="quarter" idx="4"/>
          </p:nvPr>
        </p:nvSpPr>
        <p:spPr/>
        <p:txBody>
          <a:bodyPr/>
          <a:lstStyle/>
          <a:p>
            <a:fld id="{EAFB3C29-4469-4ECE-A8ED-D40B5AD31533}" type="slidenum">
              <a:rPr lang="en-US" smtClean="0"/>
              <a:pPr/>
              <a:t>9</a:t>
            </a:fld>
            <a:endParaRPr lang="en-US" dirty="0"/>
          </a:p>
        </p:txBody>
      </p:sp>
      <p:sp>
        <p:nvSpPr>
          <p:cNvPr id="13" name="Rectangle 12"/>
          <p:cNvSpPr/>
          <p:nvPr/>
        </p:nvSpPr>
        <p:spPr bwMode="auto">
          <a:xfrm>
            <a:off x="1371600" y="869875"/>
            <a:ext cx="6400800" cy="347472"/>
          </a:xfrm>
          <a:prstGeom prst="rect">
            <a:avLst/>
          </a:prstGeom>
          <a:solidFill>
            <a:srgbClr val="668BA6"/>
          </a:solidFill>
          <a:ln w="12700" cap="flat" cmpd="sng" algn="ctr">
            <a:solidFill>
              <a:srgbClr val="668BA6"/>
            </a:solidFill>
            <a:prstDash val="solid"/>
            <a:round/>
            <a:headEnd type="none" w="med" len="med"/>
            <a:tailEnd type="none" w="med" len="med"/>
          </a:ln>
          <a:effectLst/>
        </p:spPr>
        <p:txBody>
          <a:bodyPr vert="horz" wrap="square" lIns="73660" tIns="73660" rIns="73660" bIns="7366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600" b="1" strike="noStrike" cap="none" normalizeH="0" baseline="0" dirty="0">
                <a:ln>
                  <a:noFill/>
                </a:ln>
                <a:solidFill>
                  <a:srgbClr val="FFFFFF"/>
                </a:solidFill>
                <a:effectLst/>
                <a:latin typeface="Arial Narrow"/>
              </a:rPr>
              <a:t>The Yield</a:t>
            </a:r>
            <a:r>
              <a:rPr kumimoji="0" lang="en-US" sz="1600" b="1" strike="noStrike" cap="none" normalizeH="0" dirty="0">
                <a:ln>
                  <a:noFill/>
                </a:ln>
                <a:solidFill>
                  <a:srgbClr val="FFFFFF"/>
                </a:solidFill>
                <a:effectLst/>
                <a:latin typeface="Arial Narrow"/>
              </a:rPr>
              <a:t> Curve</a:t>
            </a:r>
            <a:endParaRPr kumimoji="0" lang="en-US" sz="1600" b="1" strike="noStrike" cap="none" normalizeH="0" baseline="0" dirty="0">
              <a:ln>
                <a:noFill/>
              </a:ln>
              <a:solidFill>
                <a:srgbClr val="FFFFFF"/>
              </a:solidFill>
              <a:effectLst/>
              <a:latin typeface="Arial Narrow"/>
            </a:endParaRPr>
          </a:p>
        </p:txBody>
      </p:sp>
      <p:sp>
        <p:nvSpPr>
          <p:cNvPr id="14" name="TextBox 13"/>
          <p:cNvSpPr txBox="1"/>
          <p:nvPr/>
        </p:nvSpPr>
        <p:spPr>
          <a:xfrm>
            <a:off x="1371600" y="1231974"/>
            <a:ext cx="6400800" cy="4242187"/>
          </a:xfrm>
          <a:prstGeom prst="rect">
            <a:avLst/>
          </a:prstGeom>
          <a:noFill/>
          <a:ln w="6350" cap="sq">
            <a:solidFill>
              <a:srgbClr val="0C5184"/>
            </a:solidFill>
            <a:prstDash val="dot"/>
          </a:ln>
        </p:spPr>
        <p:txBody>
          <a:bodyPr vert="horz" wrap="square" lIns="73660" tIns="73660" rIns="73660" bIns="73660" rtlCol="0" anchor="t" anchorCtr="0">
            <a:spAutoFit/>
          </a:bodyPr>
          <a:lstStyle/>
          <a:p>
            <a:pPr marL="190500" indent="-190500">
              <a:spcAft>
                <a:spcPts val="1200"/>
              </a:spcAft>
              <a:buClr>
                <a:srgbClr val="0C5184"/>
              </a:buClr>
              <a:buSzPct val="120000"/>
              <a:buFont typeface="Wingdings"/>
              <a:buChar char="§"/>
            </a:pPr>
            <a:r>
              <a:rPr lang="en-US" sz="1400" b="1" dirty="0">
                <a:solidFill>
                  <a:srgbClr val="000000"/>
                </a:solidFill>
                <a:latin typeface="+mn-lt"/>
              </a:rPr>
              <a:t>The yield on a</a:t>
            </a:r>
            <a:r>
              <a:rPr lang="en-US" sz="1400" b="1" dirty="0" smtClean="0">
                <a:solidFill>
                  <a:srgbClr val="000000"/>
                </a:solidFill>
                <a:latin typeface="+mn-lt"/>
              </a:rPr>
              <a:t> </a:t>
            </a:r>
            <a:r>
              <a:rPr lang="en-US" sz="1400" b="1" dirty="0">
                <a:solidFill>
                  <a:srgbClr val="000000"/>
                </a:solidFill>
                <a:latin typeface="+mn-lt"/>
              </a:rPr>
              <a:t>bond should compensate investors for the length of time they are locking up their money, the interest rate risk they are taking, and the credit risk they are taking</a:t>
            </a:r>
          </a:p>
          <a:p>
            <a:pPr marL="190500" indent="-190500">
              <a:spcAft>
                <a:spcPts val="1200"/>
              </a:spcAft>
              <a:buClr>
                <a:srgbClr val="0C5184"/>
              </a:buClr>
              <a:buSzPct val="120000"/>
              <a:buFont typeface="Wingdings"/>
              <a:buChar char="§"/>
            </a:pPr>
            <a:r>
              <a:rPr lang="en-US" sz="1400" b="1" dirty="0">
                <a:solidFill>
                  <a:srgbClr val="000000"/>
                </a:solidFill>
                <a:latin typeface="+mn-lt"/>
              </a:rPr>
              <a:t>The yield curve, or term structure of interest rates, depicts how yields change as maturity changes for securities with the same risk profile</a:t>
            </a:r>
          </a:p>
          <a:p>
            <a:pPr marL="190500" indent="-190500">
              <a:spcAft>
                <a:spcPts val="1200"/>
              </a:spcAft>
              <a:buClr>
                <a:srgbClr val="0C5184"/>
              </a:buClr>
              <a:buSzPct val="120000"/>
              <a:buFont typeface="Wingdings"/>
              <a:buChar char="§"/>
            </a:pPr>
            <a:r>
              <a:rPr lang="en-US" sz="1400" b="1" dirty="0">
                <a:solidFill>
                  <a:srgbClr val="000000"/>
                </a:solidFill>
                <a:latin typeface="+mn-lt"/>
              </a:rPr>
              <a:t>Changes in the shape of the yield curve often reflect changes in market perceptions about business and financial conditions.</a:t>
            </a:r>
          </a:p>
          <a:p>
            <a:pPr marL="600627" lvl="1" indent="-190500">
              <a:spcAft>
                <a:spcPts val="1200"/>
              </a:spcAft>
              <a:buClr>
                <a:srgbClr val="0C5184"/>
              </a:buClr>
              <a:buSzPct val="120000"/>
              <a:buFont typeface="Times New Roman" panose="02020603050405020304" pitchFamily="18" charset="0"/>
              <a:buChar char="-"/>
            </a:pPr>
            <a:r>
              <a:rPr lang="en-US" sz="1400" b="1" dirty="0">
                <a:solidFill>
                  <a:srgbClr val="000000"/>
                </a:solidFill>
                <a:latin typeface="+mn-lt"/>
              </a:rPr>
              <a:t>The yield curve flattens when short-term yields rise more than long-term yields, or when short-term yields decline by less that long-term yields</a:t>
            </a:r>
          </a:p>
          <a:p>
            <a:pPr marL="1010756" lvl="2" indent="-190500">
              <a:spcAft>
                <a:spcPts val="1200"/>
              </a:spcAft>
              <a:buClr>
                <a:srgbClr val="0C5184"/>
              </a:buClr>
              <a:buSzPct val="120000"/>
              <a:buFont typeface="Wingdings" panose="05000000000000000000" pitchFamily="2" charset="2"/>
              <a:buChar char="q"/>
            </a:pPr>
            <a:r>
              <a:rPr lang="en-US" sz="1400" b="1" dirty="0">
                <a:solidFill>
                  <a:srgbClr val="000000"/>
                </a:solidFill>
                <a:latin typeface="+mn-lt"/>
              </a:rPr>
              <a:t>Market expects the Federal Reserve to raise rates soon?</a:t>
            </a:r>
          </a:p>
          <a:p>
            <a:pPr marL="1010756" lvl="2" indent="-190500">
              <a:spcAft>
                <a:spcPts val="1200"/>
              </a:spcAft>
              <a:buClr>
                <a:srgbClr val="0C5184"/>
              </a:buClr>
              <a:buSzPct val="120000"/>
              <a:buFont typeface="Wingdings" panose="05000000000000000000" pitchFamily="2" charset="2"/>
              <a:buChar char="q"/>
            </a:pPr>
            <a:r>
              <a:rPr lang="en-US" sz="1400" b="1" dirty="0">
                <a:solidFill>
                  <a:srgbClr val="000000"/>
                </a:solidFill>
                <a:latin typeface="+mn-lt"/>
              </a:rPr>
              <a:t>Market expects lower inflation in the future?</a:t>
            </a:r>
          </a:p>
          <a:p>
            <a:pPr marL="600627" lvl="1" indent="-190500">
              <a:spcAft>
                <a:spcPts val="1200"/>
              </a:spcAft>
              <a:buClr>
                <a:srgbClr val="0C5184"/>
              </a:buClr>
              <a:buSzPct val="120000"/>
              <a:buFont typeface="Times New Roman" panose="02020603050405020304" pitchFamily="18" charset="0"/>
              <a:buChar char="-"/>
            </a:pPr>
            <a:r>
              <a:rPr lang="en-US" sz="1400" b="1" dirty="0">
                <a:solidFill>
                  <a:srgbClr val="000000"/>
                </a:solidFill>
                <a:latin typeface="+mn-lt"/>
              </a:rPr>
              <a:t>The yield curve steepens when long-term yields rise more than short-term yields, or long-term yields decline by less that short-term yields</a:t>
            </a:r>
          </a:p>
          <a:p>
            <a:pPr marL="1010756" lvl="2" indent="-190500">
              <a:spcAft>
                <a:spcPts val="1200"/>
              </a:spcAft>
              <a:buClr>
                <a:srgbClr val="0C5184"/>
              </a:buClr>
              <a:buSzPct val="120000"/>
              <a:buFont typeface="Wingdings" panose="05000000000000000000" pitchFamily="2" charset="2"/>
              <a:buChar char="q"/>
            </a:pPr>
            <a:r>
              <a:rPr lang="en-US" sz="1400" b="1" dirty="0">
                <a:solidFill>
                  <a:srgbClr val="000000"/>
                </a:solidFill>
                <a:latin typeface="+mn-lt"/>
              </a:rPr>
              <a:t>Market raises expectations for future inflation?</a:t>
            </a:r>
          </a:p>
        </p:txBody>
      </p:sp>
      <p:sp>
        <p:nvSpPr>
          <p:cNvPr id="15" name="Rectangle 14"/>
          <p:cNvSpPr/>
          <p:nvPr/>
        </p:nvSpPr>
        <p:spPr bwMode="auto">
          <a:xfrm>
            <a:off x="570017" y="5633058"/>
            <a:ext cx="7908966" cy="707886"/>
          </a:xfrm>
          <a:prstGeom prst="rect">
            <a:avLst/>
          </a:prstGeom>
          <a:solidFill>
            <a:srgbClr val="D9E2E9"/>
          </a:solidFill>
          <a:ln w="12700" cap="flat" cmpd="sng" algn="ctr">
            <a:solidFill>
              <a:srgbClr val="9FB6C7"/>
            </a:solidFill>
            <a:prstDash val="solid"/>
            <a:round/>
            <a:headEnd type="none" w="med" len="med"/>
            <a:tailEnd type="none" w="med" len="med"/>
          </a:ln>
          <a:effectLst/>
        </p:spPr>
        <p:txBody>
          <a:bodyPr vert="horz" wrap="square" lIns="137160" tIns="137160" rIns="137160" bIns="137160" numCol="1" rtlCol="0" anchor="b" anchorCtr="0" compatLnSpc="1">
            <a:prstTxWarp prst="textNoShape">
              <a:avLst/>
            </a:prstTxWarp>
            <a:spAutoFit/>
          </a:bodyPr>
          <a:lstStyle/>
          <a:p>
            <a:pPr fontAlgn="base">
              <a:spcBef>
                <a:spcPct val="0"/>
              </a:spcBef>
              <a:spcAft>
                <a:spcPct val="45000"/>
              </a:spcAft>
            </a:pPr>
            <a:r>
              <a:rPr lang="en-US" sz="1400" b="1" dirty="0">
                <a:latin typeface="+mn-lt"/>
              </a:rPr>
              <a:t>The term structure of interest rates is dynamic, with short-term rates driven by central bank policy and longer-term rates affected by long-term growth and inflation expectations.</a:t>
            </a:r>
            <a:endParaRPr kumimoji="0" lang="en-US" sz="1400" b="1" u="none" strike="noStrike" cap="none" normalizeH="0" baseline="0" dirty="0">
              <a:ln>
                <a:noFill/>
              </a:ln>
              <a:effectLst/>
              <a:latin typeface="+mn-lt"/>
            </a:endParaRPr>
          </a:p>
        </p:txBody>
      </p:sp>
    </p:spTree>
    <p:extLst>
      <p:ext uri="{BB962C8B-B14F-4D97-AF65-F5344CB8AC3E}">
        <p14:creationId xmlns:p14="http://schemas.microsoft.com/office/powerpoint/2010/main" val="811525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Yield Curve</a:t>
            </a:r>
          </a:p>
        </p:txBody>
      </p:sp>
      <p:sp>
        <p:nvSpPr>
          <p:cNvPr id="3" name="Slide Number Placeholder 2"/>
          <p:cNvSpPr>
            <a:spLocks noGrp="1"/>
          </p:cNvSpPr>
          <p:nvPr>
            <p:ph type="sldNum" sz="quarter" idx="4"/>
          </p:nvPr>
        </p:nvSpPr>
        <p:spPr/>
        <p:txBody>
          <a:bodyPr/>
          <a:lstStyle/>
          <a:p>
            <a:fld id="{EAFB3C29-4469-4ECE-A8ED-D40B5AD31533}" type="slidenum">
              <a:rPr lang="en-US" smtClean="0"/>
              <a:pPr/>
              <a:t>10</a:t>
            </a:fld>
            <a:endParaRPr lang="en-US" dirty="0"/>
          </a:p>
        </p:txBody>
      </p:sp>
      <p:sp>
        <p:nvSpPr>
          <p:cNvPr id="5" name="Rectangle 4"/>
          <p:cNvSpPr/>
          <p:nvPr/>
        </p:nvSpPr>
        <p:spPr bwMode="auto">
          <a:xfrm>
            <a:off x="1499749" y="2444740"/>
            <a:ext cx="6077243" cy="364202"/>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b="1" strike="noStrike" cap="none" normalizeH="0" baseline="0" dirty="0">
                <a:ln>
                  <a:noFill/>
                </a:ln>
                <a:solidFill>
                  <a:srgbClr val="0C5184"/>
                </a:solidFill>
                <a:effectLst/>
                <a:latin typeface="Arial Narrow"/>
              </a:rPr>
              <a:t>The Yield Curve: Government Maturities</a:t>
            </a:r>
            <a:r>
              <a:rPr kumimoji="0" lang="en-US" sz="1400" b="1" strike="noStrike" cap="none" normalizeH="0" dirty="0">
                <a:ln>
                  <a:noFill/>
                </a:ln>
                <a:solidFill>
                  <a:srgbClr val="0C5184"/>
                </a:solidFill>
                <a:effectLst/>
                <a:latin typeface="Arial Narrow"/>
              </a:rPr>
              <a:t> and their Yields - as of 6/30/17</a:t>
            </a:r>
            <a:endParaRPr kumimoji="0" lang="en-US" sz="1400" b="1" strike="noStrike" cap="none" normalizeH="0" baseline="0" dirty="0">
              <a:ln>
                <a:noFill/>
              </a:ln>
              <a:solidFill>
                <a:srgbClr val="0C5184"/>
              </a:solidFill>
              <a:effectLst/>
              <a:latin typeface="Arial Narrow"/>
            </a:endParaRPr>
          </a:p>
        </p:txBody>
      </p:sp>
      <p:graphicFrame>
        <p:nvGraphicFramePr>
          <p:cNvPr id="6" name="Chart 5"/>
          <p:cNvGraphicFramePr/>
          <p:nvPr>
            <p:extLst>
              <p:ext uri="{D42A27DB-BD31-4B8C-83A1-F6EECF244321}">
                <p14:modId xmlns:p14="http://schemas.microsoft.com/office/powerpoint/2010/main" val="2121319326"/>
              </p:ext>
            </p:extLst>
          </p:nvPr>
        </p:nvGraphicFramePr>
        <p:xfrm>
          <a:off x="1499749" y="2626841"/>
          <a:ext cx="6077243" cy="379873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bwMode="auto">
          <a:xfrm>
            <a:off x="1428499" y="2436398"/>
            <a:ext cx="6148493" cy="8342"/>
          </a:xfrm>
          <a:prstGeom prst="line">
            <a:avLst/>
          </a:prstGeom>
          <a:solidFill>
            <a:schemeClr val="accent1"/>
          </a:solidFill>
          <a:ln w="12700" cap="flat" cmpd="sng" algn="ctr">
            <a:solidFill>
              <a:schemeClr val="tx2"/>
            </a:solidFill>
            <a:prstDash val="sysDot"/>
            <a:round/>
            <a:headEnd type="none" w="med" len="med"/>
            <a:tailEnd type="none" w="med" len="med"/>
          </a:ln>
          <a:effectLst/>
        </p:spPr>
      </p:cxnSp>
      <p:sp>
        <p:nvSpPr>
          <p:cNvPr id="4" name="TextBox 3"/>
          <p:cNvSpPr txBox="1"/>
          <p:nvPr/>
        </p:nvSpPr>
        <p:spPr>
          <a:xfrm>
            <a:off x="3223513" y="2888604"/>
            <a:ext cx="1704748" cy="461665"/>
          </a:xfrm>
          <a:prstGeom prst="rect">
            <a:avLst/>
          </a:prstGeom>
          <a:noFill/>
        </p:spPr>
        <p:txBody>
          <a:bodyPr wrap="square" rtlCol="0">
            <a:spAutoFit/>
          </a:bodyPr>
          <a:lstStyle/>
          <a:p>
            <a:r>
              <a:rPr lang="en-US" sz="1200" b="1" dirty="0">
                <a:solidFill>
                  <a:schemeClr val="accent4"/>
                </a:solidFill>
                <a:latin typeface="+mn-lt"/>
              </a:rPr>
              <a:t>10-year US Treasury bond yield: 2.31%</a:t>
            </a:r>
          </a:p>
        </p:txBody>
      </p:sp>
      <p:sp>
        <p:nvSpPr>
          <p:cNvPr id="9" name="Rectangle 8"/>
          <p:cNvSpPr/>
          <p:nvPr/>
        </p:nvSpPr>
        <p:spPr bwMode="auto">
          <a:xfrm>
            <a:off x="457199" y="785684"/>
            <a:ext cx="7730837" cy="1548116"/>
          </a:xfrm>
          <a:prstGeom prst="rect">
            <a:avLst/>
          </a:prstGeom>
          <a:solidFill>
            <a:srgbClr val="D9E2E9"/>
          </a:solidFill>
          <a:ln w="12700" cap="flat" cmpd="sng" algn="ctr">
            <a:solidFill>
              <a:srgbClr val="9FB6C7"/>
            </a:solidFill>
            <a:prstDash val="solid"/>
            <a:round/>
            <a:headEnd type="none" w="med" len="med"/>
            <a:tailEnd type="none" w="med" len="med"/>
          </a:ln>
          <a:effectLst/>
        </p:spPr>
        <p:txBody>
          <a:bodyPr vert="horz" wrap="square" lIns="137160" tIns="137160" rIns="137160" bIns="137160" numCol="1" rtlCol="0" anchor="t" anchorCtr="0" compatLnSpc="1">
            <a:prstTxWarp prst="textNoShape">
              <a:avLst/>
            </a:prstTxWarp>
            <a:spAutoFit/>
          </a:bodyPr>
          <a:lstStyle/>
          <a:p>
            <a:pPr marL="190500" marR="0" indent="-190500" defTabSz="914400" rtl="0" eaLnBrk="1" fontAlgn="base" latinLnBrk="0" hangingPunct="1">
              <a:lnSpc>
                <a:spcPct val="100000"/>
              </a:lnSpc>
              <a:spcBef>
                <a:spcPct val="0"/>
              </a:spcBef>
              <a:spcAft>
                <a:spcPct val="45000"/>
              </a:spcAft>
              <a:buClr>
                <a:srgbClr val="0C5184"/>
              </a:buClr>
              <a:buSzPct val="120000"/>
              <a:buFont typeface="Wingdings" panose="05000000000000000000" pitchFamily="2" charset="2"/>
              <a:buChar char="§"/>
              <a:tabLst/>
            </a:pPr>
            <a:r>
              <a:rPr lang="en-US" sz="1400" b="1" dirty="0">
                <a:latin typeface="+mn-lt"/>
              </a:rPr>
              <a:t>The yield curve depicts how yields change as maturity changes for securities with the same risk profile</a:t>
            </a:r>
          </a:p>
          <a:p>
            <a:pPr marL="190500" marR="0" indent="-190500" defTabSz="914400" rtl="0" eaLnBrk="1" fontAlgn="base" latinLnBrk="0" hangingPunct="1">
              <a:lnSpc>
                <a:spcPct val="100000"/>
              </a:lnSpc>
              <a:spcBef>
                <a:spcPct val="0"/>
              </a:spcBef>
              <a:spcAft>
                <a:spcPct val="45000"/>
              </a:spcAft>
              <a:buClr>
                <a:srgbClr val="0C5184"/>
              </a:buClr>
              <a:buSzPct val="120000"/>
              <a:buFont typeface="Wingdings" panose="05000000000000000000" pitchFamily="2" charset="2"/>
              <a:buChar char="§"/>
              <a:tabLst/>
            </a:pPr>
            <a:r>
              <a:rPr lang="en-US" sz="1400" b="1" dirty="0">
                <a:latin typeface="+mn-lt"/>
              </a:rPr>
              <a:t>Benchmark yield curves tend to be upward-sloping because investors typically demand a premium for holding longer-term </a:t>
            </a:r>
            <a:r>
              <a:rPr lang="en-US" sz="1400" b="1" dirty="0" smtClean="0">
                <a:latin typeface="+mn-lt"/>
              </a:rPr>
              <a:t>securities</a:t>
            </a:r>
            <a:endParaRPr lang="en-US" sz="1400" b="1" dirty="0">
              <a:latin typeface="+mn-lt"/>
            </a:endParaRPr>
          </a:p>
          <a:p>
            <a:pPr marL="190500" marR="0" indent="-190500" defTabSz="914400" rtl="0" eaLnBrk="1" fontAlgn="base" latinLnBrk="0" hangingPunct="1">
              <a:lnSpc>
                <a:spcPct val="100000"/>
              </a:lnSpc>
              <a:spcBef>
                <a:spcPct val="0"/>
              </a:spcBef>
              <a:spcAft>
                <a:spcPct val="45000"/>
              </a:spcAft>
              <a:buClr>
                <a:srgbClr val="0C5184"/>
              </a:buClr>
              <a:buSzPct val="120000"/>
              <a:buFont typeface="Wingdings" panose="05000000000000000000" pitchFamily="2" charset="2"/>
              <a:buChar char="§"/>
              <a:tabLst/>
            </a:pPr>
            <a:r>
              <a:rPr lang="en-US" sz="1400" b="1" dirty="0">
                <a:latin typeface="+mn-lt"/>
              </a:rPr>
              <a:t>In general, investors face greater price risk for a given change in yield for longer-term bonds</a:t>
            </a:r>
            <a:endParaRPr kumimoji="0" lang="en-US" sz="1400" b="1" i="0" u="none" strike="noStrike" cap="none" normalizeH="0" baseline="0" dirty="0">
              <a:ln>
                <a:noFill/>
              </a:ln>
              <a:solidFill>
                <a:srgbClr val="000000"/>
              </a:solidFill>
              <a:effectLst/>
              <a:latin typeface="+mn-lt"/>
            </a:endParaRPr>
          </a:p>
        </p:txBody>
      </p:sp>
    </p:spTree>
    <p:extLst>
      <p:ext uri="{BB962C8B-B14F-4D97-AF65-F5344CB8AC3E}">
        <p14:creationId xmlns:p14="http://schemas.microsoft.com/office/powerpoint/2010/main" val="380384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Rolling Down the Yield Curve</a:t>
            </a:r>
          </a:p>
        </p:txBody>
      </p:sp>
      <p:sp>
        <p:nvSpPr>
          <p:cNvPr id="3" name="Slide Number Placeholder 2"/>
          <p:cNvSpPr>
            <a:spLocks noGrp="1"/>
          </p:cNvSpPr>
          <p:nvPr>
            <p:ph type="sldNum" sz="quarter" idx="4"/>
          </p:nvPr>
        </p:nvSpPr>
        <p:spPr/>
        <p:txBody>
          <a:bodyPr/>
          <a:lstStyle/>
          <a:p>
            <a:fld id="{EAFB3C29-4469-4ECE-A8ED-D40B5AD31533}" type="slidenum">
              <a:rPr lang="en-US" smtClean="0"/>
              <a:pPr/>
              <a:t>11</a:t>
            </a:fld>
            <a:endParaRPr lang="en-US" dirty="0"/>
          </a:p>
        </p:txBody>
      </p:sp>
      <p:sp>
        <p:nvSpPr>
          <p:cNvPr id="4" name="TextBox 3"/>
          <p:cNvSpPr txBox="1"/>
          <p:nvPr/>
        </p:nvSpPr>
        <p:spPr>
          <a:xfrm>
            <a:off x="505293" y="5496980"/>
            <a:ext cx="8069300" cy="523220"/>
          </a:xfrm>
          <a:prstGeom prst="rect">
            <a:avLst/>
          </a:prstGeom>
          <a:noFill/>
        </p:spPr>
        <p:txBody>
          <a:bodyPr wrap="square" rtlCol="0">
            <a:spAutoFit/>
          </a:bodyPr>
          <a:lstStyle/>
          <a:p>
            <a:pPr algn="ctr">
              <a:spcBef>
                <a:spcPts val="1800"/>
              </a:spcBef>
            </a:pPr>
            <a:r>
              <a:rPr lang="en-US" sz="1400" b="1" dirty="0">
                <a:solidFill>
                  <a:schemeClr val="tx2"/>
                </a:solidFill>
                <a:latin typeface="+mn-lt"/>
              </a:rPr>
              <a:t>One year from now, a 3-year bond has become a 2-year bond.  It is now priced at the 2-year… which is lower, so it’s price will rise!</a:t>
            </a:r>
          </a:p>
        </p:txBody>
      </p:sp>
      <p:sp>
        <p:nvSpPr>
          <p:cNvPr id="5" name="Rectangle 4"/>
          <p:cNvSpPr/>
          <p:nvPr/>
        </p:nvSpPr>
        <p:spPr bwMode="auto">
          <a:xfrm>
            <a:off x="1499750" y="857711"/>
            <a:ext cx="6077243" cy="364202"/>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b="1" strike="noStrike" cap="none" normalizeH="0" baseline="0" dirty="0">
                <a:ln>
                  <a:noFill/>
                </a:ln>
                <a:solidFill>
                  <a:srgbClr val="0C5184"/>
                </a:solidFill>
                <a:effectLst/>
                <a:latin typeface="Arial Narrow"/>
              </a:rPr>
              <a:t>Yield Curve</a:t>
            </a:r>
          </a:p>
        </p:txBody>
      </p:sp>
      <p:graphicFrame>
        <p:nvGraphicFramePr>
          <p:cNvPr id="6" name="Chart 5"/>
          <p:cNvGraphicFramePr/>
          <p:nvPr>
            <p:extLst>
              <p:ext uri="{D42A27DB-BD31-4B8C-83A1-F6EECF244321}">
                <p14:modId xmlns:p14="http://schemas.microsoft.com/office/powerpoint/2010/main" val="1947589653"/>
              </p:ext>
            </p:extLst>
          </p:nvPr>
        </p:nvGraphicFramePr>
        <p:xfrm>
          <a:off x="1499750" y="1189085"/>
          <a:ext cx="6077243" cy="3213199"/>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bwMode="auto">
          <a:xfrm flipV="1">
            <a:off x="1499750" y="1193740"/>
            <a:ext cx="6077243" cy="1"/>
          </a:xfrm>
          <a:prstGeom prst="line">
            <a:avLst/>
          </a:prstGeom>
          <a:solidFill>
            <a:schemeClr val="accent1"/>
          </a:solidFill>
          <a:ln w="12700" cap="flat" cmpd="sng" algn="ctr">
            <a:solidFill>
              <a:schemeClr val="tx2"/>
            </a:solidFill>
            <a:prstDash val="sysDot"/>
            <a:round/>
            <a:headEnd type="none" w="med" len="med"/>
            <a:tailEnd type="none" w="med" len="med"/>
          </a:ln>
          <a:effectLst/>
        </p:spPr>
      </p:cxnSp>
      <p:sp>
        <p:nvSpPr>
          <p:cNvPr id="9" name="TextBox 8"/>
          <p:cNvSpPr txBox="1"/>
          <p:nvPr/>
        </p:nvSpPr>
        <p:spPr>
          <a:xfrm rot="20073916">
            <a:off x="3556373" y="2190450"/>
            <a:ext cx="1963999" cy="307777"/>
          </a:xfrm>
          <a:prstGeom prst="rect">
            <a:avLst/>
          </a:prstGeom>
          <a:noFill/>
        </p:spPr>
        <p:txBody>
          <a:bodyPr wrap="none" rtlCol="0">
            <a:spAutoFit/>
          </a:bodyPr>
          <a:lstStyle/>
          <a:p>
            <a:r>
              <a:rPr lang="en-US" sz="1400" b="1" dirty="0">
                <a:solidFill>
                  <a:schemeClr val="accent4"/>
                </a:solidFill>
                <a:latin typeface="+mn-lt"/>
              </a:rPr>
              <a:t>Rolling down the curve</a:t>
            </a:r>
          </a:p>
        </p:txBody>
      </p:sp>
      <p:cxnSp>
        <p:nvCxnSpPr>
          <p:cNvPr id="11" name="Straight Arrow Connector 10"/>
          <p:cNvCxnSpPr/>
          <p:nvPr/>
        </p:nvCxnSpPr>
        <p:spPr bwMode="auto">
          <a:xfrm flipH="1">
            <a:off x="3263125" y="2820942"/>
            <a:ext cx="538037" cy="402990"/>
          </a:xfrm>
          <a:prstGeom prst="straightConnector1">
            <a:avLst/>
          </a:prstGeom>
          <a:solidFill>
            <a:schemeClr val="accent1"/>
          </a:solidFill>
          <a:ln w="12700" cap="flat" cmpd="sng" algn="ctr">
            <a:solidFill>
              <a:schemeClr val="accent4"/>
            </a:solidFill>
            <a:prstDash val="solid"/>
            <a:round/>
            <a:headEnd type="none" w="med" len="med"/>
            <a:tailEnd type="triangle"/>
          </a:ln>
          <a:effectLst/>
        </p:spPr>
      </p:cxnSp>
      <p:sp>
        <p:nvSpPr>
          <p:cNvPr id="12" name="TextBox 11"/>
          <p:cNvSpPr txBox="1"/>
          <p:nvPr/>
        </p:nvSpPr>
        <p:spPr>
          <a:xfrm>
            <a:off x="3801162" y="4464758"/>
            <a:ext cx="1887376" cy="738664"/>
          </a:xfrm>
          <a:prstGeom prst="rect">
            <a:avLst/>
          </a:prstGeom>
          <a:noFill/>
        </p:spPr>
        <p:txBody>
          <a:bodyPr wrap="none" rtlCol="0">
            <a:spAutoFit/>
          </a:bodyPr>
          <a:lstStyle/>
          <a:p>
            <a:pPr>
              <a:lnSpc>
                <a:spcPct val="150000"/>
              </a:lnSpc>
              <a:tabLst>
                <a:tab pos="1433513" algn="dec"/>
              </a:tabLst>
            </a:pPr>
            <a:r>
              <a:rPr lang="en-US" sz="1400" b="1" dirty="0">
                <a:solidFill>
                  <a:schemeClr val="tx2"/>
                </a:solidFill>
                <a:latin typeface="+mj-lt"/>
              </a:rPr>
              <a:t>3-year maturity  = 	1.0%</a:t>
            </a:r>
          </a:p>
          <a:p>
            <a:pPr>
              <a:lnSpc>
                <a:spcPct val="150000"/>
              </a:lnSpc>
              <a:tabLst>
                <a:tab pos="1433513" algn="dec"/>
              </a:tabLst>
            </a:pPr>
            <a:r>
              <a:rPr lang="en-US" sz="1400" b="1" dirty="0">
                <a:solidFill>
                  <a:schemeClr val="tx2"/>
                </a:solidFill>
                <a:latin typeface="+mj-lt"/>
              </a:rPr>
              <a:t>2-year maturity  =  	0.5%</a:t>
            </a:r>
          </a:p>
        </p:txBody>
      </p:sp>
    </p:spTree>
    <p:extLst>
      <p:ext uri="{BB962C8B-B14F-4D97-AF65-F5344CB8AC3E}">
        <p14:creationId xmlns:p14="http://schemas.microsoft.com/office/powerpoint/2010/main" val="3104833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2"/>
          <p:cNvSpPr>
            <a:spLocks noGrp="1" noChangeArrowheads="1"/>
          </p:cNvSpPr>
          <p:nvPr>
            <p:ph type="title"/>
          </p:nvPr>
        </p:nvSpPr>
        <p:spPr/>
        <p:txBody>
          <a:bodyPr/>
          <a:lstStyle/>
          <a:p>
            <a:r>
              <a:rPr lang="en-US" dirty="0"/>
              <a:t>Carry &amp; Rolldown Are Key to Fixed Income Analysis</a:t>
            </a:r>
          </a:p>
        </p:txBody>
      </p:sp>
      <p:sp>
        <p:nvSpPr>
          <p:cNvPr id="2" name="Slide Number Placeholder 1"/>
          <p:cNvSpPr>
            <a:spLocks noGrp="1"/>
          </p:cNvSpPr>
          <p:nvPr>
            <p:ph type="sldNum" sz="quarter" idx="4"/>
          </p:nvPr>
        </p:nvSpPr>
        <p:spPr/>
        <p:txBody>
          <a:bodyPr/>
          <a:lstStyle/>
          <a:p>
            <a:fld id="{EAFB3C29-4469-4ECE-A8ED-D40B5AD31533}" type="slidenum">
              <a:rPr lang="en-US" smtClean="0"/>
              <a:pPr/>
              <a:t>12</a:t>
            </a:fld>
            <a:endParaRPr lang="en-US" dirty="0"/>
          </a:p>
        </p:txBody>
      </p:sp>
      <p:sp>
        <p:nvSpPr>
          <p:cNvPr id="1031" name="Rectangle 6"/>
          <p:cNvSpPr>
            <a:spLocks noChangeArrowheads="1"/>
          </p:cNvSpPr>
          <p:nvPr/>
        </p:nvSpPr>
        <p:spPr bwMode="auto">
          <a:xfrm>
            <a:off x="295274" y="3699167"/>
            <a:ext cx="8658225" cy="2837700"/>
          </a:xfrm>
          <a:prstGeom prst="rect">
            <a:avLst/>
          </a:prstGeom>
          <a:noFill/>
          <a:ln w="12700">
            <a:noFill/>
            <a:miter lim="800000"/>
            <a:headEnd/>
            <a:tailEnd/>
          </a:ln>
        </p:spPr>
        <p:txBody>
          <a:bodyPr>
            <a:spAutoFit/>
          </a:bodyPr>
          <a:lstStyle/>
          <a:p>
            <a:pPr marL="47073">
              <a:spcBef>
                <a:spcPct val="30000"/>
              </a:spcBef>
              <a:buClr>
                <a:srgbClr val="0C5184"/>
              </a:buClr>
              <a:buSzPct val="120000"/>
            </a:pPr>
            <a:r>
              <a:rPr lang="en-US" sz="1200" b="1" dirty="0">
                <a:solidFill>
                  <a:schemeClr val="tx2"/>
                </a:solidFill>
                <a:latin typeface="+mn-lt"/>
              </a:rPr>
              <a:t>What are carry and rolldown?</a:t>
            </a:r>
            <a:endParaRPr lang="en-US" sz="1200" dirty="0">
              <a:solidFill>
                <a:schemeClr val="tx2"/>
              </a:solidFill>
              <a:latin typeface="+mn-lt"/>
            </a:endParaRPr>
          </a:p>
          <a:p>
            <a:pPr marL="334411" indent="-287338">
              <a:spcBef>
                <a:spcPct val="30000"/>
              </a:spcBef>
              <a:buClr>
                <a:srgbClr val="0C5184"/>
              </a:buClr>
              <a:buSzPct val="120000"/>
              <a:buFont typeface="Wingdings" pitchFamily="2" charset="2"/>
              <a:buChar char="§"/>
            </a:pPr>
            <a:r>
              <a:rPr lang="en-US" sz="1200" dirty="0">
                <a:latin typeface="+mn-lt"/>
              </a:rPr>
              <a:t>Carry is the portion of the expected return attributed to the net income earned. </a:t>
            </a:r>
          </a:p>
          <a:p>
            <a:pPr marL="334411" indent="-287338">
              <a:spcBef>
                <a:spcPct val="30000"/>
              </a:spcBef>
              <a:buClr>
                <a:srgbClr val="0C5184"/>
              </a:buClr>
              <a:buSzPct val="120000"/>
              <a:buFont typeface="Wingdings" pitchFamily="2" charset="2"/>
              <a:buChar char="§"/>
            </a:pPr>
            <a:r>
              <a:rPr lang="en-US" sz="1200" dirty="0">
                <a:latin typeface="+mn-lt"/>
              </a:rPr>
              <a:t>Rolldown is the portion of the expected return that is attributed to the capital gain/loss of a bond position if the yield curve remains unchanged and the bond simply ages. </a:t>
            </a:r>
          </a:p>
          <a:p>
            <a:pPr marL="334411" indent="-287338">
              <a:spcBef>
                <a:spcPct val="30000"/>
              </a:spcBef>
              <a:buClr>
                <a:srgbClr val="0C5184"/>
              </a:buClr>
              <a:buSzPct val="120000"/>
              <a:buFont typeface="Wingdings" pitchFamily="2" charset="2"/>
              <a:buChar char="§"/>
            </a:pPr>
            <a:r>
              <a:rPr lang="en-US" sz="1200" dirty="0">
                <a:latin typeface="+mn-lt"/>
              </a:rPr>
              <a:t>Together they represent the potential total return of a bond in an unchanged yield environment over a specified time period. </a:t>
            </a:r>
            <a:endParaRPr lang="en-US" sz="1200" b="1" dirty="0">
              <a:solidFill>
                <a:srgbClr val="003E78"/>
              </a:solidFill>
              <a:latin typeface="+mn-lt"/>
            </a:endParaRPr>
          </a:p>
          <a:p>
            <a:pPr marL="334411" indent="-287338">
              <a:spcBef>
                <a:spcPct val="30000"/>
              </a:spcBef>
              <a:buClr>
                <a:srgbClr val="0C5184"/>
              </a:buClr>
              <a:buSzPct val="120000"/>
              <a:buFont typeface="Wingdings" pitchFamily="2" charset="2"/>
              <a:buNone/>
            </a:pPr>
            <a:r>
              <a:rPr lang="en-US" sz="1200" b="1" dirty="0">
                <a:solidFill>
                  <a:schemeClr val="tx2"/>
                </a:solidFill>
                <a:latin typeface="+mn-lt"/>
              </a:rPr>
              <a:t>Why do they  matter?</a:t>
            </a:r>
          </a:p>
          <a:p>
            <a:pPr marL="334411" indent="-287338">
              <a:spcBef>
                <a:spcPts val="432"/>
              </a:spcBef>
              <a:buClr>
                <a:srgbClr val="0C5184"/>
              </a:buClr>
              <a:buSzPct val="120000"/>
              <a:buFont typeface="Wingdings" pitchFamily="2" charset="2"/>
              <a:buChar char="§"/>
            </a:pPr>
            <a:r>
              <a:rPr lang="en-US" sz="1200" dirty="0">
                <a:latin typeface="+mn-lt"/>
              </a:rPr>
              <a:t>Carry and rolldown allow us to compare various bonds with different tenors and coupons to determine relative attractiveness. </a:t>
            </a:r>
          </a:p>
          <a:p>
            <a:pPr marL="334411" indent="-287338">
              <a:spcBef>
                <a:spcPts val="432"/>
              </a:spcBef>
              <a:buClr>
                <a:srgbClr val="0C5184"/>
              </a:buClr>
              <a:buSzPct val="120000"/>
              <a:buFont typeface="Wingdings" pitchFamily="2" charset="2"/>
              <a:buChar char="§"/>
            </a:pPr>
            <a:r>
              <a:rPr lang="en-US" sz="1200" dirty="0">
                <a:latin typeface="+mn-lt"/>
              </a:rPr>
              <a:t>When the yield curve steepens, roll increases and typically makes a specific point in the curve more attractive.</a:t>
            </a:r>
          </a:p>
          <a:p>
            <a:pPr marL="334411" indent="-287338">
              <a:spcBef>
                <a:spcPts val="432"/>
              </a:spcBef>
              <a:buClr>
                <a:srgbClr val="0C5184"/>
              </a:buClr>
              <a:buSzPct val="120000"/>
              <a:buFont typeface="Wingdings" pitchFamily="2" charset="2"/>
              <a:buChar char="§"/>
            </a:pPr>
            <a:r>
              <a:rPr lang="en-US" sz="1200" dirty="0">
                <a:latin typeface="+mn-lt"/>
              </a:rPr>
              <a:t>The higher the carry, the more income you will earn over the life of the bond. </a:t>
            </a:r>
          </a:p>
          <a:p>
            <a:pPr marL="334411" indent="-287338">
              <a:spcBef>
                <a:spcPts val="432"/>
              </a:spcBef>
              <a:buClr>
                <a:srgbClr val="0C5184"/>
              </a:buClr>
              <a:buSzPct val="120000"/>
              <a:buFont typeface="Wingdings" pitchFamily="2" charset="2"/>
              <a:buChar char="§"/>
            </a:pPr>
            <a:r>
              <a:rPr lang="en-US" sz="1200" dirty="0">
                <a:latin typeface="+mn-lt"/>
              </a:rPr>
              <a:t>The higher the carry and roll, the more cushion against rising rates. </a:t>
            </a:r>
          </a:p>
          <a:p>
            <a:pPr marL="334411" indent="-287338">
              <a:spcBef>
                <a:spcPts val="432"/>
              </a:spcBef>
              <a:buClr>
                <a:srgbClr val="0C5184"/>
              </a:buClr>
              <a:buSzPct val="120000"/>
              <a:buFont typeface="Wingdings" pitchFamily="2" charset="2"/>
              <a:buChar char="§"/>
            </a:pPr>
            <a:r>
              <a:rPr lang="en-US" sz="1200" dirty="0">
                <a:latin typeface="+mn-lt"/>
              </a:rPr>
              <a:t>When investing using a total return framework, we look to maximize carry plus rolldown return. </a:t>
            </a:r>
          </a:p>
          <a:p>
            <a:pPr marL="334411" indent="-287338">
              <a:spcBef>
                <a:spcPts val="432"/>
              </a:spcBef>
              <a:buClr>
                <a:srgbClr val="0C5184"/>
              </a:buClr>
              <a:buSzPct val="120000"/>
              <a:buFont typeface="Wingdings" pitchFamily="2" charset="2"/>
              <a:buChar char="§"/>
            </a:pPr>
            <a:endParaRPr lang="en-US" sz="1200" dirty="0">
              <a:latin typeface="+mn-lt"/>
            </a:endParaRPr>
          </a:p>
        </p:txBody>
      </p:sp>
      <p:sp>
        <p:nvSpPr>
          <p:cNvPr id="7" name="Rectangle 6"/>
          <p:cNvSpPr/>
          <p:nvPr/>
        </p:nvSpPr>
        <p:spPr bwMode="auto">
          <a:xfrm>
            <a:off x="457013" y="3118974"/>
            <a:ext cx="4754855" cy="35778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900" i="1" dirty="0">
                <a:latin typeface="+mn-lt"/>
                <a:cs typeface="Calibri" pitchFamily="34" charset="0"/>
              </a:rPr>
              <a:t>*Total return assumes an unchanged yield environment where securities age over time.</a:t>
            </a:r>
          </a:p>
          <a:p>
            <a:r>
              <a:rPr lang="en-US" sz="900" i="1" dirty="0">
                <a:latin typeface="+mn-lt"/>
                <a:cs typeface="Calibri" pitchFamily="34" charset="0"/>
              </a:rPr>
              <a:t>** Terminal yield where total return is reduced to 0%. </a:t>
            </a:r>
          </a:p>
          <a:p>
            <a:r>
              <a:rPr lang="en-US" sz="900" i="1" dirty="0">
                <a:latin typeface="+mn-lt"/>
                <a:cs typeface="Calibri" pitchFamily="34" charset="0"/>
              </a:rPr>
              <a:t>Data as of 7/5/17</a:t>
            </a:r>
          </a:p>
        </p:txBody>
      </p:sp>
      <p:graphicFrame>
        <p:nvGraphicFramePr>
          <p:cNvPr id="8" name="Chart 7"/>
          <p:cNvGraphicFramePr/>
          <p:nvPr>
            <p:extLst>
              <p:ext uri="{D42A27DB-BD31-4B8C-83A1-F6EECF244321}">
                <p14:modId xmlns:p14="http://schemas.microsoft.com/office/powerpoint/2010/main" val="2176272872"/>
              </p:ext>
            </p:extLst>
          </p:nvPr>
        </p:nvGraphicFramePr>
        <p:xfrm>
          <a:off x="5124450" y="1108704"/>
          <a:ext cx="3829049" cy="194122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111967" y="818210"/>
            <a:ext cx="3451522" cy="276999"/>
          </a:xfrm>
          <a:prstGeom prst="rect">
            <a:avLst/>
          </a:prstGeom>
          <a:noFill/>
          <a:ln>
            <a:noFill/>
          </a:ln>
        </p:spPr>
        <p:txBody>
          <a:bodyPr wrap="none" rtlCol="0">
            <a:spAutoFit/>
          </a:bodyPr>
          <a:lstStyle/>
          <a:p>
            <a:r>
              <a:rPr lang="en-US" sz="1200" b="1" dirty="0">
                <a:solidFill>
                  <a:schemeClr val="tx2"/>
                </a:solidFill>
                <a:latin typeface="+mj-lt"/>
              </a:rPr>
              <a:t>Breakeven Yields are More Attractive on the Front End</a:t>
            </a:r>
          </a:p>
        </p:txBody>
      </p:sp>
      <p:graphicFrame>
        <p:nvGraphicFramePr>
          <p:cNvPr id="10" name="Table 9"/>
          <p:cNvGraphicFramePr>
            <a:graphicFrameLocks noGrp="1"/>
          </p:cNvGraphicFramePr>
          <p:nvPr>
            <p:extLst/>
          </p:nvPr>
        </p:nvGraphicFramePr>
        <p:xfrm>
          <a:off x="444544" y="1060659"/>
          <a:ext cx="4385871" cy="1996440"/>
        </p:xfrm>
        <a:graphic>
          <a:graphicData uri="http://schemas.openxmlformats.org/drawingml/2006/table">
            <a:tbl>
              <a:tblPr firstRow="1" firstCol="1" bandRow="1"/>
              <a:tblGrid>
                <a:gridCol w="626553">
                  <a:extLst>
                    <a:ext uri="{9D8B030D-6E8A-4147-A177-3AD203B41FA5}">
                      <a16:colId xmlns="" xmlns:a16="http://schemas.microsoft.com/office/drawing/2014/main" val="2629592066"/>
                    </a:ext>
                  </a:extLst>
                </a:gridCol>
                <a:gridCol w="626553">
                  <a:extLst>
                    <a:ext uri="{9D8B030D-6E8A-4147-A177-3AD203B41FA5}">
                      <a16:colId xmlns="" xmlns:a16="http://schemas.microsoft.com/office/drawing/2014/main" val="3536679603"/>
                    </a:ext>
                  </a:extLst>
                </a:gridCol>
                <a:gridCol w="626553">
                  <a:extLst>
                    <a:ext uri="{9D8B030D-6E8A-4147-A177-3AD203B41FA5}">
                      <a16:colId xmlns="" xmlns:a16="http://schemas.microsoft.com/office/drawing/2014/main" val="3288020732"/>
                    </a:ext>
                  </a:extLst>
                </a:gridCol>
                <a:gridCol w="626553">
                  <a:extLst>
                    <a:ext uri="{9D8B030D-6E8A-4147-A177-3AD203B41FA5}">
                      <a16:colId xmlns="" xmlns:a16="http://schemas.microsoft.com/office/drawing/2014/main" val="2148584069"/>
                    </a:ext>
                  </a:extLst>
                </a:gridCol>
                <a:gridCol w="626553">
                  <a:extLst>
                    <a:ext uri="{9D8B030D-6E8A-4147-A177-3AD203B41FA5}">
                      <a16:colId xmlns="" xmlns:a16="http://schemas.microsoft.com/office/drawing/2014/main" val="3829136808"/>
                    </a:ext>
                  </a:extLst>
                </a:gridCol>
                <a:gridCol w="626553">
                  <a:extLst>
                    <a:ext uri="{9D8B030D-6E8A-4147-A177-3AD203B41FA5}">
                      <a16:colId xmlns="" xmlns:a16="http://schemas.microsoft.com/office/drawing/2014/main" val="2765127277"/>
                    </a:ext>
                  </a:extLst>
                </a:gridCol>
                <a:gridCol w="626553">
                  <a:extLst>
                    <a:ext uri="{9D8B030D-6E8A-4147-A177-3AD203B41FA5}">
                      <a16:colId xmlns="" xmlns:a16="http://schemas.microsoft.com/office/drawing/2014/main" val="3455377619"/>
                    </a:ext>
                  </a:extLst>
                </a:gridCol>
              </a:tblGrid>
              <a:tr h="495300">
                <a:tc>
                  <a:txBody>
                    <a:bodyPr/>
                    <a:lstStyle/>
                    <a:p>
                      <a:pPr marL="0" marR="0" algn="ctr">
                        <a:spcBef>
                          <a:spcPts val="0"/>
                        </a:spcBef>
                        <a:spcAft>
                          <a:spcPts val="0"/>
                        </a:spcAft>
                      </a:pPr>
                      <a:r>
                        <a:rPr lang="en-US" sz="10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Maturity (Years)</a:t>
                      </a:r>
                      <a:endParaRPr lang="en-US" sz="10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5720" marR="4572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0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Yield to Maturity (%)</a:t>
                      </a:r>
                      <a:endParaRPr lang="en-US" sz="10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5720" marR="4572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0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Total Return from Carry* (%)</a:t>
                      </a:r>
                      <a:endParaRPr lang="en-US" sz="10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5720" marR="4572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0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Total Return from Roll* (%)</a:t>
                      </a:r>
                      <a:endParaRPr lang="en-US" sz="10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5720" marR="4572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0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Total </a:t>
                      </a:r>
                      <a:endParaRPr lang="en-US" sz="10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Return* (%) [Carry + Roll]</a:t>
                      </a:r>
                      <a:endParaRPr lang="en-US" sz="10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5720" marR="4572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0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Carry per unit of terminal duration (bps)</a:t>
                      </a:r>
                      <a:endParaRPr lang="en-US" sz="10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5720" marR="4572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0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Break Even Yield (%)**</a:t>
                      </a:r>
                      <a:endParaRPr lang="en-US" sz="10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5720" marR="4572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75000"/>
                      </a:schemeClr>
                    </a:solidFill>
                  </a:tcPr>
                </a:tc>
                <a:extLst>
                  <a:ext uri="{0D108BD9-81ED-4DB2-BD59-A6C34878D82A}">
                    <a16:rowId xmlns="" xmlns:a16="http://schemas.microsoft.com/office/drawing/2014/main" val="2528153376"/>
                  </a:ext>
                </a:extLst>
              </a:tr>
              <a:tr h="190500">
                <a:tc>
                  <a:txBody>
                    <a:bodyPr/>
                    <a:lstStyle/>
                    <a:p>
                      <a:pPr marL="0" marR="0" algn="ctr">
                        <a:spcBef>
                          <a:spcPts val="0"/>
                        </a:spcBef>
                        <a:spcAft>
                          <a:spcPts val="0"/>
                        </a:spcAft>
                      </a:pPr>
                      <a:r>
                        <a:rPr lang="en-US" sz="1100" b="1" dirty="0">
                          <a:solidFill>
                            <a:srgbClr val="000000"/>
                          </a:solidFill>
                          <a:effectLst/>
                          <a:latin typeface="+mn-lt"/>
                          <a:ea typeface="Calibri" panose="020F0502020204030204" pitchFamily="34" charset="0"/>
                          <a:cs typeface="Times New Roman" panose="02020603050405020304" pitchFamily="18" charset="0"/>
                        </a:rPr>
                        <a:t>2</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1.41</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0.68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0.13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0.81</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696B"/>
                    </a:solidFill>
                  </a:tcPr>
                </a:tc>
                <a:tc>
                  <a:txBody>
                    <a:bodyPr/>
                    <a:lstStyle/>
                    <a:p>
                      <a:pPr algn="ctr" fontAlgn="b"/>
                      <a:r>
                        <a:rPr lang="en-US" sz="1000" b="0" i="0" u="none" strike="noStrike" dirty="0">
                          <a:solidFill>
                            <a:srgbClr val="000000"/>
                          </a:solidFill>
                          <a:effectLst/>
                          <a:latin typeface="+mn-lt"/>
                        </a:rPr>
                        <a:t>46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5A8AC6"/>
                    </a:solidFill>
                  </a:tcPr>
                </a:tc>
                <a:tc>
                  <a:txBody>
                    <a:bodyPr/>
                    <a:lstStyle/>
                    <a:p>
                      <a:pPr algn="ctr" fontAlgn="b"/>
                      <a:r>
                        <a:rPr lang="en-US" sz="1000" b="0" i="0" u="none" strike="noStrike" dirty="0">
                          <a:solidFill>
                            <a:srgbClr val="000000"/>
                          </a:solidFill>
                          <a:effectLst/>
                          <a:latin typeface="+mn-lt"/>
                        </a:rPr>
                        <a:t>1.88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887163093"/>
                  </a:ext>
                </a:extLst>
              </a:tr>
              <a:tr h="190500">
                <a:tc>
                  <a:txBody>
                    <a:bodyPr/>
                    <a:lstStyle/>
                    <a:p>
                      <a:pPr marL="0" marR="0" algn="ctr">
                        <a:spcBef>
                          <a:spcPts val="0"/>
                        </a:spcBef>
                        <a:spcAft>
                          <a:spcPts val="0"/>
                        </a:spcAft>
                      </a:pPr>
                      <a:r>
                        <a:rPr lang="en-US" sz="1100" b="1" dirty="0">
                          <a:solidFill>
                            <a:srgbClr val="000000"/>
                          </a:solidFill>
                          <a:effectLst/>
                          <a:latin typeface="+mn-lt"/>
                          <a:ea typeface="Calibri" panose="020F0502020204030204" pitchFamily="34" charset="0"/>
                          <a:cs typeface="Times New Roman" panose="02020603050405020304" pitchFamily="18" charset="0"/>
                        </a:rPr>
                        <a:t>3</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1.58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0.77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0.20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0.97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99598"/>
                    </a:solidFill>
                  </a:tcPr>
                </a:tc>
                <a:tc>
                  <a:txBody>
                    <a:bodyPr/>
                    <a:lstStyle/>
                    <a:p>
                      <a:pPr algn="ctr" fontAlgn="b"/>
                      <a:r>
                        <a:rPr lang="en-US" sz="1000" b="0" i="0" u="none" strike="noStrike" dirty="0">
                          <a:solidFill>
                            <a:srgbClr val="000000"/>
                          </a:solidFill>
                          <a:effectLst/>
                          <a:latin typeface="+mn-lt"/>
                        </a:rPr>
                        <a:t>32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B4CAE6"/>
                    </a:solidFill>
                  </a:tcPr>
                </a:tc>
                <a:tc>
                  <a:txBody>
                    <a:bodyPr/>
                    <a:lstStyle/>
                    <a:p>
                      <a:pPr algn="ctr" fontAlgn="b"/>
                      <a:r>
                        <a:rPr lang="en-US" sz="1000" b="0" i="0" u="none" strike="noStrike" dirty="0">
                          <a:solidFill>
                            <a:srgbClr val="000000"/>
                          </a:solidFill>
                          <a:effectLst/>
                          <a:latin typeface="+mn-lt"/>
                        </a:rPr>
                        <a:t>1.90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3974199838"/>
                  </a:ext>
                </a:extLst>
              </a:tr>
              <a:tr h="190500">
                <a:tc>
                  <a:txBody>
                    <a:bodyPr/>
                    <a:lstStyle/>
                    <a:p>
                      <a:pPr marL="0" marR="0" algn="ctr">
                        <a:spcBef>
                          <a:spcPts val="0"/>
                        </a:spcBef>
                        <a:spcAft>
                          <a:spcPts val="0"/>
                        </a:spcAft>
                      </a:pPr>
                      <a:r>
                        <a:rPr lang="en-US" sz="1100" b="1" dirty="0">
                          <a:solidFill>
                            <a:srgbClr val="000000"/>
                          </a:solidFill>
                          <a:effectLst/>
                          <a:latin typeface="+mn-lt"/>
                          <a:ea typeface="Calibri" panose="020F0502020204030204" pitchFamily="34" charset="0"/>
                          <a:cs typeface="Times New Roman" panose="02020603050405020304" pitchFamily="18" charset="0"/>
                        </a:rPr>
                        <a:t>5</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1.93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0.93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0.35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1.29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BEAED"/>
                    </a:solidFill>
                  </a:tcPr>
                </a:tc>
                <a:tc>
                  <a:txBody>
                    <a:bodyPr/>
                    <a:lstStyle/>
                    <a:p>
                      <a:pPr algn="ctr" fontAlgn="b"/>
                      <a:r>
                        <a:rPr lang="en-US" sz="1000" b="0" i="0" u="none" strike="noStrike" dirty="0">
                          <a:solidFill>
                            <a:srgbClr val="000000"/>
                          </a:solidFill>
                          <a:effectLst/>
                          <a:latin typeface="+mn-lt"/>
                        </a:rPr>
                        <a:t>22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1F4FB"/>
                    </a:solidFill>
                  </a:tcPr>
                </a:tc>
                <a:tc>
                  <a:txBody>
                    <a:bodyPr/>
                    <a:lstStyle/>
                    <a:p>
                      <a:pPr algn="ctr" fontAlgn="b"/>
                      <a:r>
                        <a:rPr lang="en-US" sz="1000" b="0" i="0" u="none" strike="noStrike" dirty="0">
                          <a:solidFill>
                            <a:srgbClr val="000000"/>
                          </a:solidFill>
                          <a:effectLst/>
                          <a:latin typeface="+mn-lt"/>
                        </a:rPr>
                        <a:t>2.14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2003881034"/>
                  </a:ext>
                </a:extLst>
              </a:tr>
              <a:tr h="190500">
                <a:tc>
                  <a:txBody>
                    <a:bodyPr/>
                    <a:lstStyle/>
                    <a:p>
                      <a:pPr marL="0" marR="0" algn="ctr">
                        <a:spcBef>
                          <a:spcPts val="0"/>
                        </a:spcBef>
                        <a:spcAft>
                          <a:spcPts val="0"/>
                        </a:spcAft>
                      </a:pPr>
                      <a:r>
                        <a:rPr lang="en-US" sz="1100" b="1" dirty="0">
                          <a:solidFill>
                            <a:srgbClr val="000000"/>
                          </a:solidFill>
                          <a:effectLst/>
                          <a:latin typeface="+mn-lt"/>
                          <a:ea typeface="Calibri" panose="020F0502020204030204" pitchFamily="34" charset="0"/>
                          <a:cs typeface="Times New Roman" panose="02020603050405020304" pitchFamily="18" charset="0"/>
                        </a:rPr>
                        <a:t>7</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2.18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1.06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0.37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1.43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FDDF0"/>
                    </a:solidFill>
                  </a:tcPr>
                </a:tc>
                <a:tc>
                  <a:txBody>
                    <a:bodyPr/>
                    <a:lstStyle/>
                    <a:p>
                      <a:pPr algn="ctr" fontAlgn="b"/>
                      <a:r>
                        <a:rPr lang="en-US" sz="1000" b="0" i="0" u="none" strike="noStrike" dirty="0">
                          <a:solidFill>
                            <a:srgbClr val="000000"/>
                          </a:solidFill>
                          <a:effectLst/>
                          <a:latin typeface="+mn-lt"/>
                        </a:rPr>
                        <a:t>18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BE2E5"/>
                    </a:solidFill>
                  </a:tcPr>
                </a:tc>
                <a:tc>
                  <a:txBody>
                    <a:bodyPr/>
                    <a:lstStyle/>
                    <a:p>
                      <a:pPr algn="ctr" fontAlgn="b"/>
                      <a:r>
                        <a:rPr lang="en-US" sz="1000" b="0" i="0" u="none" strike="noStrike" dirty="0">
                          <a:solidFill>
                            <a:srgbClr val="000000"/>
                          </a:solidFill>
                          <a:effectLst/>
                          <a:latin typeface="+mn-lt"/>
                        </a:rPr>
                        <a:t>2.35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329261604"/>
                  </a:ext>
                </a:extLst>
              </a:tr>
              <a:tr h="190500">
                <a:tc>
                  <a:txBody>
                    <a:bodyPr/>
                    <a:lstStyle/>
                    <a:p>
                      <a:pPr marL="0" marR="0" algn="ctr">
                        <a:spcBef>
                          <a:spcPts val="0"/>
                        </a:spcBef>
                        <a:spcAft>
                          <a:spcPts val="0"/>
                        </a:spcAft>
                      </a:pPr>
                      <a:r>
                        <a:rPr lang="en-US" sz="1100" b="1" dirty="0">
                          <a:solidFill>
                            <a:srgbClr val="000000"/>
                          </a:solidFill>
                          <a:effectLst/>
                          <a:latin typeface="+mn-lt"/>
                          <a:ea typeface="Calibri" panose="020F0502020204030204" pitchFamily="34" charset="0"/>
                          <a:cs typeface="Times New Roman" panose="02020603050405020304" pitchFamily="18" charset="0"/>
                        </a:rPr>
                        <a:t>10</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2.34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1.13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0.22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1.36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3EBF7"/>
                    </a:solidFill>
                  </a:tcPr>
                </a:tc>
                <a:tc>
                  <a:txBody>
                    <a:bodyPr/>
                    <a:lstStyle/>
                    <a:p>
                      <a:pPr algn="ctr" fontAlgn="b"/>
                      <a:r>
                        <a:rPr lang="en-US" sz="1000" b="0" i="0" u="none" strike="noStrike" dirty="0">
                          <a:solidFill>
                            <a:srgbClr val="000000"/>
                          </a:solidFill>
                          <a:effectLst/>
                          <a:latin typeface="+mn-lt"/>
                        </a:rPr>
                        <a:t>14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AB5B8"/>
                    </a:solidFill>
                  </a:tcPr>
                </a:tc>
                <a:tc>
                  <a:txBody>
                    <a:bodyPr/>
                    <a:lstStyle/>
                    <a:p>
                      <a:pPr algn="ctr" fontAlgn="b"/>
                      <a:r>
                        <a:rPr lang="en-US" sz="1000" b="0" i="0" u="none" strike="noStrike" dirty="0">
                          <a:solidFill>
                            <a:srgbClr val="000000"/>
                          </a:solidFill>
                          <a:effectLst/>
                          <a:latin typeface="+mn-lt"/>
                        </a:rPr>
                        <a:t>2.47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2097433082"/>
                  </a:ext>
                </a:extLst>
              </a:tr>
              <a:tr h="190500">
                <a:tc>
                  <a:txBody>
                    <a:bodyPr/>
                    <a:lstStyle/>
                    <a:p>
                      <a:pPr marL="0" marR="0" algn="ctr">
                        <a:spcBef>
                          <a:spcPts val="0"/>
                        </a:spcBef>
                        <a:spcAft>
                          <a:spcPts val="0"/>
                        </a:spcAft>
                      </a:pPr>
                      <a:r>
                        <a:rPr lang="en-US" sz="1100" b="1" dirty="0">
                          <a:solidFill>
                            <a:srgbClr val="000000"/>
                          </a:solidFill>
                          <a:effectLst/>
                          <a:latin typeface="+mn-lt"/>
                          <a:ea typeface="Calibri" panose="020F0502020204030204" pitchFamily="34" charset="0"/>
                          <a:cs typeface="Times New Roman" panose="02020603050405020304" pitchFamily="18" charset="0"/>
                        </a:rPr>
                        <a:t>30</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2.86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1.38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0.25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1.63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5A8AC6"/>
                    </a:solidFill>
                  </a:tcPr>
                </a:tc>
                <a:tc>
                  <a:txBody>
                    <a:bodyPr/>
                    <a:lstStyle/>
                    <a:p>
                      <a:pPr algn="ctr" fontAlgn="b"/>
                      <a:r>
                        <a:rPr lang="en-US" sz="1000" b="0" i="0" u="none" strike="noStrike" dirty="0">
                          <a:solidFill>
                            <a:srgbClr val="000000"/>
                          </a:solidFill>
                          <a:effectLst/>
                          <a:latin typeface="+mn-lt"/>
                        </a:rPr>
                        <a:t>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696B"/>
                    </a:solidFill>
                  </a:tcPr>
                </a:tc>
                <a:tc>
                  <a:txBody>
                    <a:bodyPr/>
                    <a:lstStyle/>
                    <a:p>
                      <a:pPr algn="ctr" fontAlgn="b"/>
                      <a:r>
                        <a:rPr lang="en-US" sz="1000" b="0" i="0" u="none" strike="noStrike" dirty="0">
                          <a:solidFill>
                            <a:srgbClr val="000000"/>
                          </a:solidFill>
                          <a:effectLst/>
                          <a:latin typeface="+mn-lt"/>
                        </a:rPr>
                        <a:t>2.93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974658350"/>
                  </a:ext>
                </a:extLst>
              </a:tr>
            </a:tbl>
          </a:graphicData>
        </a:graphic>
      </p:graphicFrame>
      <p:sp>
        <p:nvSpPr>
          <p:cNvPr id="5" name="Rectangle 4"/>
          <p:cNvSpPr/>
          <p:nvPr/>
        </p:nvSpPr>
        <p:spPr>
          <a:xfrm>
            <a:off x="295274" y="783660"/>
            <a:ext cx="3011722" cy="276999"/>
          </a:xfrm>
          <a:prstGeom prst="rect">
            <a:avLst/>
          </a:prstGeom>
        </p:spPr>
        <p:txBody>
          <a:bodyPr wrap="none">
            <a:spAutoFit/>
          </a:bodyPr>
          <a:lstStyle/>
          <a:p>
            <a:pPr marL="334411" indent="-287338">
              <a:spcBef>
                <a:spcPct val="30000"/>
              </a:spcBef>
              <a:buClr>
                <a:srgbClr val="0C5184"/>
              </a:buClr>
              <a:buSzPct val="120000"/>
              <a:buFont typeface="Wingdings" pitchFamily="2" charset="2"/>
              <a:buNone/>
            </a:pPr>
            <a:r>
              <a:rPr lang="en-US" sz="1200" b="1" dirty="0">
                <a:solidFill>
                  <a:schemeClr val="tx2"/>
                </a:solidFill>
                <a:latin typeface="+mj-lt"/>
              </a:rPr>
              <a:t>Treasury Curve Carry &amp; Roll to 2017 Year End:</a:t>
            </a:r>
          </a:p>
        </p:txBody>
      </p:sp>
    </p:spTree>
    <p:extLst>
      <p:ext uri="{BB962C8B-B14F-4D97-AF65-F5344CB8AC3E}">
        <p14:creationId xmlns:p14="http://schemas.microsoft.com/office/powerpoint/2010/main" val="2455901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86278" y="2893136"/>
            <a:ext cx="5390699" cy="518091"/>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defPPr>
              <a:defRPr lang="en-US"/>
            </a:defPPr>
            <a:lvl1pPr>
              <a:defRPr sz="1200" b="1">
                <a:solidFill>
                  <a:srgbClr val="0C5184"/>
                </a:solidFill>
                <a:latin typeface="Arial Narrow"/>
              </a:defRPr>
            </a:lvl1pPr>
          </a:lstStyle>
          <a:p>
            <a:pPr algn="ctr"/>
            <a:r>
              <a:rPr lang="en-US" sz="2400" dirty="0"/>
              <a:t>Credit Risk</a:t>
            </a:r>
          </a:p>
        </p:txBody>
      </p:sp>
      <p:cxnSp>
        <p:nvCxnSpPr>
          <p:cNvPr id="4" name="Straight Connector 3"/>
          <p:cNvCxnSpPr/>
          <p:nvPr/>
        </p:nvCxnSpPr>
        <p:spPr bwMode="auto">
          <a:xfrm>
            <a:off x="787400" y="2120900"/>
            <a:ext cx="77851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cxnSp>
        <p:nvCxnSpPr>
          <p:cNvPr id="5" name="Straight Connector 4"/>
          <p:cNvCxnSpPr/>
          <p:nvPr/>
        </p:nvCxnSpPr>
        <p:spPr bwMode="auto">
          <a:xfrm>
            <a:off x="787400" y="4241800"/>
            <a:ext cx="77851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76249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 Ratings</a:t>
            </a:r>
          </a:p>
        </p:txBody>
      </p:sp>
      <p:sp>
        <p:nvSpPr>
          <p:cNvPr id="3" name="Slide Number Placeholder 2"/>
          <p:cNvSpPr>
            <a:spLocks noGrp="1"/>
          </p:cNvSpPr>
          <p:nvPr>
            <p:ph type="sldNum" sz="quarter" idx="4"/>
          </p:nvPr>
        </p:nvSpPr>
        <p:spPr/>
        <p:txBody>
          <a:bodyPr/>
          <a:lstStyle/>
          <a:p>
            <a:fld id="{EAFB3C29-4469-4ECE-A8ED-D40B5AD31533}" type="slidenum">
              <a:rPr lang="en-US" smtClean="0"/>
              <a:pPr/>
              <a:t>14</a:t>
            </a:fld>
            <a:endParaRPr lang="en-US" dirty="0"/>
          </a:p>
        </p:txBody>
      </p:sp>
      <p:sp>
        <p:nvSpPr>
          <p:cNvPr id="5" name="Text Box 9"/>
          <p:cNvSpPr txBox="1">
            <a:spLocks noChangeArrowheads="1"/>
          </p:cNvSpPr>
          <p:nvPr/>
        </p:nvSpPr>
        <p:spPr bwMode="auto">
          <a:xfrm>
            <a:off x="853954" y="5663332"/>
            <a:ext cx="24669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50000"/>
              </a:spcBef>
              <a:spcAft>
                <a:spcPct val="0"/>
              </a:spcAft>
              <a:defRPr sz="1400">
                <a:solidFill>
                  <a:schemeClr val="tx1"/>
                </a:solidFill>
                <a:latin typeface="Arial" pitchFamily="34" charset="0"/>
              </a:defRPr>
            </a:lvl6pPr>
            <a:lvl7pPr marL="2971800" indent="-228600" eaLnBrk="0" fontAlgn="base" hangingPunct="0">
              <a:spcBef>
                <a:spcPct val="50000"/>
              </a:spcBef>
              <a:spcAft>
                <a:spcPct val="0"/>
              </a:spcAft>
              <a:defRPr sz="1400">
                <a:solidFill>
                  <a:schemeClr val="tx1"/>
                </a:solidFill>
                <a:latin typeface="Arial" pitchFamily="34" charset="0"/>
              </a:defRPr>
            </a:lvl7pPr>
            <a:lvl8pPr marL="3429000" indent="-228600" eaLnBrk="0" fontAlgn="base" hangingPunct="0">
              <a:spcBef>
                <a:spcPct val="50000"/>
              </a:spcBef>
              <a:spcAft>
                <a:spcPct val="0"/>
              </a:spcAft>
              <a:defRPr sz="1400">
                <a:solidFill>
                  <a:schemeClr val="tx1"/>
                </a:solidFill>
                <a:latin typeface="Arial" pitchFamily="34" charset="0"/>
              </a:defRPr>
            </a:lvl8pPr>
            <a:lvl9pPr marL="3886200" indent="-228600" eaLnBrk="0" fontAlgn="base" hangingPunct="0">
              <a:spcBef>
                <a:spcPct val="50000"/>
              </a:spcBef>
              <a:spcAft>
                <a:spcPct val="0"/>
              </a:spcAft>
              <a:defRPr sz="1400">
                <a:solidFill>
                  <a:schemeClr val="tx1"/>
                </a:solidFill>
                <a:latin typeface="Arial" pitchFamily="34" charset="0"/>
              </a:defRPr>
            </a:lvl9pPr>
          </a:lstStyle>
          <a:p>
            <a:pPr algn="ctr" eaLnBrk="1" hangingPunct="1">
              <a:spcBef>
                <a:spcPts val="600"/>
              </a:spcBef>
            </a:pPr>
            <a:r>
              <a:rPr lang="en-US" altLang="en-US" b="1" dirty="0">
                <a:solidFill>
                  <a:srgbClr val="000000"/>
                </a:solidFill>
                <a:latin typeface="+mn-lt"/>
              </a:rPr>
              <a:t>Ratings may also have an outlook associated with the current rating; positive, stable or negative.</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954" y="826050"/>
            <a:ext cx="246697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36336" y="733681"/>
            <a:ext cx="4710222" cy="5632311"/>
          </a:xfrm>
          <a:prstGeom prst="rect">
            <a:avLst/>
          </a:prstGeom>
          <a:solidFill>
            <a:srgbClr val="D9E2E9"/>
          </a:solidFill>
          <a:ln w="12700">
            <a:solidFill>
              <a:srgbClr val="9FB6C7"/>
            </a:solidFill>
          </a:ln>
        </p:spPr>
        <p:txBody>
          <a:bodyPr vert="horz" wrap="square" lIns="137160" tIns="137160" rIns="137160" bIns="137160" rtlCol="0" anchor="t">
            <a:spAutoFit/>
          </a:bodyPr>
          <a:lstStyle/>
          <a:p>
            <a:pPr eaLnBrk="1" hangingPunct="1">
              <a:spcBef>
                <a:spcPts val="600"/>
              </a:spcBef>
            </a:pPr>
            <a:r>
              <a:rPr lang="en-US" altLang="en-US" sz="1400" b="1" dirty="0">
                <a:solidFill>
                  <a:schemeClr val="tx2"/>
                </a:solidFill>
                <a:latin typeface="+mn-lt"/>
              </a:rPr>
              <a:t>An assessment of the creditworthiness of a borrower. Ratings (letter grades) are  based on substantial due diligence done by a credit rating agency such as Standard &amp; Poor’s, Moody’s, or Fitch.</a:t>
            </a:r>
          </a:p>
          <a:p>
            <a:pPr marL="171450" indent="-171450" eaLnBrk="1" hangingPunct="1">
              <a:spcBef>
                <a:spcPts val="600"/>
              </a:spcBef>
              <a:buClr>
                <a:schemeClr val="tx2"/>
              </a:buClr>
              <a:buFont typeface="Wingdings" panose="05000000000000000000" pitchFamily="2" charset="2"/>
              <a:buChar char="§"/>
            </a:pPr>
            <a:r>
              <a:rPr lang="en-US" altLang="en-US" sz="1400" b="1" dirty="0">
                <a:latin typeface="+mn-lt"/>
              </a:rPr>
              <a:t>Credit ratings can be very dynamic </a:t>
            </a:r>
            <a:r>
              <a:rPr lang="en-US" altLang="en-US" sz="1400" dirty="0">
                <a:latin typeface="+mn-lt"/>
              </a:rPr>
              <a:t>– ratings can and do change over time. Bond investors should not assume an issuer’s/issue’s credit rating will remain the same over their holding period.</a:t>
            </a:r>
          </a:p>
          <a:p>
            <a:pPr marL="171450" indent="-171450" eaLnBrk="1" hangingPunct="1">
              <a:spcBef>
                <a:spcPct val="150000"/>
              </a:spcBef>
              <a:buClr>
                <a:schemeClr val="tx2"/>
              </a:buClr>
              <a:buFont typeface="Wingdings" panose="05000000000000000000" pitchFamily="2" charset="2"/>
              <a:buChar char="§"/>
            </a:pPr>
            <a:r>
              <a:rPr lang="en-US" altLang="en-US" sz="1400" b="1" dirty="0">
                <a:latin typeface="+mn-lt"/>
              </a:rPr>
              <a:t>Rating agencies make mistakes </a:t>
            </a:r>
            <a:r>
              <a:rPr lang="en-US" altLang="en-US" sz="1400" dirty="0">
                <a:latin typeface="+mn-lt"/>
              </a:rPr>
              <a:t>– Subprime mortgages, Enron, Worldcom – rating agencies did not see fraud in these companies.</a:t>
            </a:r>
          </a:p>
          <a:p>
            <a:pPr marL="171450" indent="-171450" eaLnBrk="1" hangingPunct="1">
              <a:spcBef>
                <a:spcPct val="150000"/>
              </a:spcBef>
              <a:buClr>
                <a:schemeClr val="tx2"/>
              </a:buClr>
              <a:buFont typeface="Wingdings" panose="05000000000000000000" pitchFamily="2" charset="2"/>
              <a:buChar char="§"/>
            </a:pPr>
            <a:r>
              <a:rPr lang="en-US" altLang="en-US" sz="1400" b="1" dirty="0">
                <a:latin typeface="+mn-lt"/>
              </a:rPr>
              <a:t>Event Risk is hard to foresee </a:t>
            </a:r>
            <a:r>
              <a:rPr lang="en-US" altLang="en-US" sz="1400" dirty="0">
                <a:latin typeface="+mn-lt"/>
              </a:rPr>
              <a:t>– litigation risk for tobacco companies, environmental disasters.  Natural disasters like earthquakes.  Financial risk such as LBOs or stock buybacks.</a:t>
            </a:r>
          </a:p>
          <a:p>
            <a:pPr marL="171450" indent="-171450" eaLnBrk="1" hangingPunct="1">
              <a:spcBef>
                <a:spcPct val="150000"/>
              </a:spcBef>
              <a:buClr>
                <a:schemeClr val="tx2"/>
              </a:buClr>
              <a:buFont typeface="Wingdings" panose="05000000000000000000" pitchFamily="2" charset="2"/>
              <a:buChar char="§"/>
            </a:pPr>
            <a:r>
              <a:rPr lang="en-US" altLang="en-US" sz="1400" b="1" dirty="0">
                <a:latin typeface="+mn-lt"/>
              </a:rPr>
              <a:t>Ratings tend to lag market prices </a:t>
            </a:r>
            <a:r>
              <a:rPr lang="en-US" altLang="en-US" sz="1400" dirty="0">
                <a:latin typeface="+mn-lt"/>
              </a:rPr>
              <a:t>– the market is instantaneous and factors are priced in every day.  The rating agencies are not equipped to handle information this quickly and they try to avoid being overly reactionary to market pricing.</a:t>
            </a:r>
          </a:p>
        </p:txBody>
      </p:sp>
    </p:spTree>
    <p:extLst>
      <p:ext uri="{BB962C8B-B14F-4D97-AF65-F5344CB8AC3E}">
        <p14:creationId xmlns:p14="http://schemas.microsoft.com/office/powerpoint/2010/main" val="1664394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 Spread</a:t>
            </a:r>
          </a:p>
        </p:txBody>
      </p:sp>
      <p:sp>
        <p:nvSpPr>
          <p:cNvPr id="3" name="Slide Number Placeholder 2"/>
          <p:cNvSpPr>
            <a:spLocks noGrp="1"/>
          </p:cNvSpPr>
          <p:nvPr>
            <p:ph type="sldNum" sz="quarter" idx="4"/>
          </p:nvPr>
        </p:nvSpPr>
        <p:spPr/>
        <p:txBody>
          <a:bodyPr/>
          <a:lstStyle/>
          <a:p>
            <a:fld id="{EAFB3C29-4469-4ECE-A8ED-D40B5AD31533}" type="slidenum">
              <a:rPr lang="en-US" smtClean="0"/>
              <a:pPr/>
              <a:t>15</a:t>
            </a:fld>
            <a:endParaRPr lang="en-US" dirty="0"/>
          </a:p>
        </p:txBody>
      </p:sp>
      <p:sp>
        <p:nvSpPr>
          <p:cNvPr id="5" name="Rectangle 4"/>
          <p:cNvSpPr/>
          <p:nvPr/>
        </p:nvSpPr>
        <p:spPr bwMode="auto">
          <a:xfrm>
            <a:off x="2027488" y="2213279"/>
            <a:ext cx="4524192" cy="347472"/>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b="1" strike="noStrike" cap="none" normalizeH="0" baseline="0" dirty="0">
                <a:ln>
                  <a:noFill/>
                </a:ln>
                <a:solidFill>
                  <a:schemeClr val="tx2"/>
                </a:solidFill>
                <a:effectLst/>
                <a:latin typeface="Arial Narrow" panose="020B0606020202030204" pitchFamily="34" charset="0"/>
              </a:rPr>
              <a:t>Example</a:t>
            </a:r>
          </a:p>
        </p:txBody>
      </p:sp>
      <p:sp>
        <p:nvSpPr>
          <p:cNvPr id="6" name="TextBox 5"/>
          <p:cNvSpPr txBox="1"/>
          <p:nvPr/>
        </p:nvSpPr>
        <p:spPr>
          <a:xfrm>
            <a:off x="2027488" y="2615616"/>
            <a:ext cx="4524192" cy="1323439"/>
          </a:xfrm>
          <a:prstGeom prst="rect">
            <a:avLst/>
          </a:prstGeom>
          <a:noFill/>
        </p:spPr>
        <p:txBody>
          <a:bodyPr vert="horz" wrap="square" lIns="45720" tIns="45720" rIns="45720" bIns="45720" rtlCol="0" anchor="t">
            <a:spAutoFit/>
          </a:bodyPr>
          <a:lstStyle/>
          <a:p>
            <a:pPr marL="0" lvl="1" indent="14288" fontAlgn="auto">
              <a:spcBef>
                <a:spcPct val="50000"/>
              </a:spcBef>
              <a:spcAft>
                <a:spcPts val="0"/>
              </a:spcAft>
              <a:tabLst>
                <a:tab pos="3940175" algn="ctr"/>
              </a:tabLst>
            </a:pPr>
            <a:r>
              <a:rPr lang="en-US" sz="1400" b="1" dirty="0">
                <a:solidFill>
                  <a:schemeClr val="tx2"/>
                </a:solidFill>
                <a:latin typeface="+mj-lt"/>
              </a:rPr>
              <a:t>	Yield</a:t>
            </a:r>
          </a:p>
          <a:p>
            <a:pPr marL="0" lvl="1" indent="14288" fontAlgn="auto">
              <a:spcBef>
                <a:spcPct val="50000"/>
              </a:spcBef>
              <a:spcAft>
                <a:spcPts val="0"/>
              </a:spcAft>
              <a:tabLst>
                <a:tab pos="3997325" algn="ctr"/>
              </a:tabLst>
            </a:pPr>
            <a:r>
              <a:rPr lang="en-US" sz="1400" b="1" dirty="0">
                <a:latin typeface="Times New Roman" panose="02020603050405020304" pitchFamily="18" charset="0"/>
              </a:rPr>
              <a:t>10-year maturity – Apple Corporate bond	3.02%</a:t>
            </a:r>
          </a:p>
          <a:p>
            <a:pPr marL="0" lvl="1" indent="14288" fontAlgn="auto">
              <a:spcBef>
                <a:spcPct val="50000"/>
              </a:spcBef>
              <a:spcAft>
                <a:spcPts val="0"/>
              </a:spcAft>
              <a:tabLst>
                <a:tab pos="3997325" algn="ctr"/>
              </a:tabLst>
            </a:pPr>
            <a:r>
              <a:rPr lang="en-US" sz="1400" b="1" dirty="0">
                <a:latin typeface="Times New Roman" panose="02020603050405020304" pitchFamily="18" charset="0"/>
              </a:rPr>
              <a:t>10-year maturity U.S. Treasury	2.22%</a:t>
            </a:r>
          </a:p>
          <a:p>
            <a:pPr marL="0" lvl="1" indent="14288" fontAlgn="auto">
              <a:spcBef>
                <a:spcPct val="50000"/>
              </a:spcBef>
              <a:spcAft>
                <a:spcPts val="0"/>
              </a:spcAft>
              <a:tabLst>
                <a:tab pos="3997325" algn="ctr"/>
              </a:tabLst>
            </a:pPr>
            <a:r>
              <a:rPr lang="en-US" sz="1400" b="1" dirty="0">
                <a:latin typeface="Times New Roman" panose="02020603050405020304" pitchFamily="18" charset="0"/>
              </a:rPr>
              <a:t>	0.80%</a:t>
            </a:r>
          </a:p>
        </p:txBody>
      </p:sp>
      <p:cxnSp>
        <p:nvCxnSpPr>
          <p:cNvPr id="9" name="Straight Connector 8"/>
          <p:cNvCxnSpPr/>
          <p:nvPr/>
        </p:nvCxnSpPr>
        <p:spPr bwMode="auto">
          <a:xfrm>
            <a:off x="5360226" y="3518555"/>
            <a:ext cx="78315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cxnSp>
        <p:nvCxnSpPr>
          <p:cNvPr id="11" name="Straight Connector 10"/>
          <p:cNvCxnSpPr/>
          <p:nvPr/>
        </p:nvCxnSpPr>
        <p:spPr bwMode="auto">
          <a:xfrm>
            <a:off x="2027488" y="2547861"/>
            <a:ext cx="4199322" cy="0"/>
          </a:xfrm>
          <a:prstGeom prst="line">
            <a:avLst/>
          </a:prstGeom>
          <a:solidFill>
            <a:schemeClr val="accent1"/>
          </a:solidFill>
          <a:ln w="12700" cap="flat" cmpd="sng" algn="ctr">
            <a:solidFill>
              <a:schemeClr val="tx2"/>
            </a:solidFill>
            <a:prstDash val="sysDot"/>
            <a:round/>
            <a:headEnd type="none" w="med" len="med"/>
            <a:tailEnd type="none" w="med" len="med"/>
          </a:ln>
          <a:effectLst/>
        </p:spPr>
      </p:cxnSp>
      <p:sp>
        <p:nvSpPr>
          <p:cNvPr id="13" name="Right Arrow 12"/>
          <p:cNvSpPr/>
          <p:nvPr/>
        </p:nvSpPr>
        <p:spPr bwMode="auto">
          <a:xfrm>
            <a:off x="6396938" y="3648540"/>
            <a:ext cx="293391" cy="205056"/>
          </a:xfrm>
          <a:prstGeom prst="rightArrow">
            <a:avLst/>
          </a:prstGeom>
          <a:solidFill>
            <a:schemeClr val="accent4"/>
          </a:solid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bg1"/>
              </a:solidFill>
              <a:effectLst/>
              <a:latin typeface="Arial Narrow" pitchFamily="34" charset="0"/>
            </a:endParaRPr>
          </a:p>
        </p:txBody>
      </p:sp>
      <p:sp>
        <p:nvSpPr>
          <p:cNvPr id="14" name="TextBox 13"/>
          <p:cNvSpPr txBox="1"/>
          <p:nvPr/>
        </p:nvSpPr>
        <p:spPr>
          <a:xfrm>
            <a:off x="6741444" y="3489458"/>
            <a:ext cx="1796500" cy="523220"/>
          </a:xfrm>
          <a:prstGeom prst="rect">
            <a:avLst/>
          </a:prstGeom>
          <a:noFill/>
        </p:spPr>
        <p:txBody>
          <a:bodyPr wrap="square" rtlCol="0">
            <a:spAutoFit/>
          </a:bodyPr>
          <a:lstStyle/>
          <a:p>
            <a:r>
              <a:rPr lang="en-US" sz="1400" b="1" dirty="0">
                <a:solidFill>
                  <a:schemeClr val="accent4"/>
                </a:solidFill>
                <a:latin typeface="+mn-lt"/>
              </a:rPr>
              <a:t>Credit spread for Apple 10-year bond</a:t>
            </a:r>
          </a:p>
        </p:txBody>
      </p:sp>
      <p:sp>
        <p:nvSpPr>
          <p:cNvPr id="7" name="Rectangle 6"/>
          <p:cNvSpPr/>
          <p:nvPr/>
        </p:nvSpPr>
        <p:spPr bwMode="auto">
          <a:xfrm>
            <a:off x="507381" y="987425"/>
            <a:ext cx="8129239" cy="492443"/>
          </a:xfrm>
          <a:prstGeom prst="rect">
            <a:avLst/>
          </a:prstGeom>
          <a:solidFill>
            <a:srgbClr val="D9E2E9"/>
          </a:solidFill>
          <a:ln w="12700" cap="flat" cmpd="sng" algn="ctr">
            <a:solidFill>
              <a:srgbClr val="9FB6C7"/>
            </a:solidFill>
            <a:prstDash val="solid"/>
            <a:round/>
            <a:headEnd type="none" w="med" len="med"/>
            <a:tailEnd type="none" w="med" len="med"/>
          </a:ln>
          <a:effectLst/>
        </p:spPr>
        <p:txBody>
          <a:bodyPr vert="horz" wrap="square" lIns="137160" tIns="137160" rIns="137160" bIns="137160" numCol="1" rtlCol="0" anchor="t" anchorCtr="0" compatLnSpc="1">
            <a:prstTxWarp prst="textNoShape">
              <a:avLst/>
            </a:prstTxWarp>
            <a:spAutoFit/>
          </a:bodyPr>
          <a:lstStyle/>
          <a:p>
            <a:pPr algn="ctr">
              <a:spcBef>
                <a:spcPts val="1200"/>
              </a:spcBef>
            </a:pPr>
            <a:r>
              <a:rPr lang="en-US" sz="1400" b="1" dirty="0">
                <a:latin typeface="+mn-lt"/>
              </a:rPr>
              <a:t>Credit spread: </a:t>
            </a:r>
            <a:r>
              <a:rPr lang="en-US" sz="1400" b="1" dirty="0" smtClean="0">
                <a:latin typeface="+mn-lt"/>
              </a:rPr>
              <a:t>the </a:t>
            </a:r>
            <a:r>
              <a:rPr lang="en-US" sz="1400" b="1" dirty="0">
                <a:latin typeface="+mn-lt"/>
              </a:rPr>
              <a:t>extra yield that an investor receives relative to a comparable maturity </a:t>
            </a:r>
            <a:r>
              <a:rPr lang="en-US" sz="1400" b="1" dirty="0" smtClean="0">
                <a:latin typeface="+mn-lt"/>
              </a:rPr>
              <a:t>Treasury</a:t>
            </a:r>
            <a:endParaRPr lang="en-US" sz="1400" b="1" u="sng" dirty="0">
              <a:latin typeface="+mn-lt"/>
            </a:endParaRPr>
          </a:p>
        </p:txBody>
      </p:sp>
      <p:sp>
        <p:nvSpPr>
          <p:cNvPr id="8" name="Rectangle 7"/>
          <p:cNvSpPr/>
          <p:nvPr/>
        </p:nvSpPr>
        <p:spPr bwMode="auto">
          <a:xfrm>
            <a:off x="914400" y="5064170"/>
            <a:ext cx="7315200" cy="707886"/>
          </a:xfrm>
          <a:prstGeom prst="rect">
            <a:avLst/>
          </a:prstGeom>
          <a:solidFill>
            <a:srgbClr val="D9E2E9"/>
          </a:solidFill>
          <a:ln w="12700" cap="flat" cmpd="sng" algn="ctr">
            <a:solidFill>
              <a:srgbClr val="9FB6C7"/>
            </a:solidFill>
            <a:prstDash val="solid"/>
            <a:round/>
            <a:headEnd type="none" w="med" len="med"/>
            <a:tailEnd type="none" w="med" len="med"/>
          </a:ln>
          <a:effectLst/>
        </p:spPr>
        <p:txBody>
          <a:bodyPr vert="horz" wrap="square" lIns="137160" tIns="137160" rIns="137160" bIns="137160" numCol="1" rtlCol="0" anchor="b" anchorCtr="0" compatLnSpc="1">
            <a:prstTxWarp prst="textNoShape">
              <a:avLst/>
            </a:prstTxWarp>
            <a:spAutoFit/>
          </a:bodyPr>
          <a:lstStyle/>
          <a:p>
            <a:pPr algn="ctr">
              <a:spcBef>
                <a:spcPts val="1200"/>
              </a:spcBef>
            </a:pPr>
            <a:r>
              <a:rPr lang="en-US" sz="1400" b="1" dirty="0" smtClean="0">
                <a:latin typeface="+mn-lt"/>
              </a:rPr>
              <a:t>This </a:t>
            </a:r>
            <a:r>
              <a:rPr lang="en-US" sz="1400" b="1" dirty="0">
                <a:latin typeface="+mn-lt"/>
              </a:rPr>
              <a:t>spread represents the fact that the U.S. Government is a better credit risk than Apple, Inc. (some people might challenge that!)</a:t>
            </a:r>
            <a:endParaRPr lang="en-US" sz="1400" b="1" u="sng" dirty="0">
              <a:latin typeface="+mn-lt"/>
            </a:endParaRPr>
          </a:p>
        </p:txBody>
      </p:sp>
    </p:spTree>
    <p:extLst>
      <p:ext uri="{BB962C8B-B14F-4D97-AF65-F5344CB8AC3E}">
        <p14:creationId xmlns:p14="http://schemas.microsoft.com/office/powerpoint/2010/main" val="498270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 Spreads </a:t>
            </a:r>
            <a:r>
              <a:rPr lang="en-US" dirty="0" smtClean="0"/>
              <a:t>(Continued)</a:t>
            </a:r>
            <a:endParaRPr lang="en-US" dirty="0"/>
          </a:p>
        </p:txBody>
      </p:sp>
      <p:sp>
        <p:nvSpPr>
          <p:cNvPr id="3" name="Slide Number Placeholder 2"/>
          <p:cNvSpPr>
            <a:spLocks noGrp="1"/>
          </p:cNvSpPr>
          <p:nvPr>
            <p:ph type="sldNum" sz="quarter" idx="4"/>
          </p:nvPr>
        </p:nvSpPr>
        <p:spPr/>
        <p:txBody>
          <a:bodyPr/>
          <a:lstStyle/>
          <a:p>
            <a:fld id="{EAFB3C29-4469-4ECE-A8ED-D40B5AD31533}" type="slidenum">
              <a:rPr lang="en-US" smtClean="0"/>
              <a:pPr/>
              <a:t>16</a:t>
            </a:fld>
            <a:endParaRPr lang="en-US" dirty="0"/>
          </a:p>
        </p:txBody>
      </p:sp>
      <p:sp>
        <p:nvSpPr>
          <p:cNvPr id="4" name="Oval 3"/>
          <p:cNvSpPr/>
          <p:nvPr/>
        </p:nvSpPr>
        <p:spPr bwMode="auto">
          <a:xfrm>
            <a:off x="914400" y="1371600"/>
            <a:ext cx="381000" cy="381000"/>
          </a:xfrm>
          <a:prstGeom prst="ellipse">
            <a:avLst/>
          </a:prstGeom>
          <a:solidFill>
            <a:srgbClr val="9FB6C7"/>
          </a:solidFill>
          <a:ln w="12700" cap="flat" cmpd="sng" algn="ctr">
            <a:solidFill>
              <a:srgbClr val="9FB6C7"/>
            </a:solidFill>
            <a:prstDash val="solid"/>
            <a:round/>
            <a:headEnd type="none" w="med" len="med"/>
            <a:tailEnd type="none" w="med" len="med"/>
          </a:ln>
          <a:effectLst/>
        </p:spPr>
        <p:txBody>
          <a:bodyPr vert="horz" wrap="none" lIns="274320" tIns="45720" rIns="4572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C5184"/>
                </a:solidFill>
                <a:effectLst/>
                <a:latin typeface="Arial Narrow"/>
              </a:rPr>
              <a:t>Credit Spread</a:t>
            </a:r>
          </a:p>
        </p:txBody>
      </p:sp>
      <p:cxnSp>
        <p:nvCxnSpPr>
          <p:cNvPr id="5" name="Straight Connector 4"/>
          <p:cNvCxnSpPr/>
          <p:nvPr/>
        </p:nvCxnSpPr>
        <p:spPr bwMode="auto">
          <a:xfrm>
            <a:off x="1124712" y="1709928"/>
            <a:ext cx="7315200" cy="0"/>
          </a:xfrm>
          <a:prstGeom prst="line">
            <a:avLst/>
          </a:prstGeom>
          <a:solidFill>
            <a:schemeClr val="accent1"/>
          </a:solidFill>
          <a:ln w="9525" cap="flat" cmpd="sng" algn="ctr">
            <a:solidFill>
              <a:srgbClr val="9FB6C7"/>
            </a:solidFill>
            <a:prstDash val="solid"/>
            <a:round/>
            <a:headEnd type="none" w="med" len="med"/>
            <a:tailEnd type="none" w="med" len="med"/>
          </a:ln>
          <a:effectLst/>
        </p:spPr>
      </p:cxnSp>
      <p:sp>
        <p:nvSpPr>
          <p:cNvPr id="6" name="TextBox 5"/>
          <p:cNvSpPr txBox="1"/>
          <p:nvPr/>
        </p:nvSpPr>
        <p:spPr>
          <a:xfrm>
            <a:off x="1298448" y="1739900"/>
            <a:ext cx="7112000" cy="523220"/>
          </a:xfrm>
          <a:prstGeom prst="rect">
            <a:avLst/>
          </a:prstGeom>
          <a:noFill/>
        </p:spPr>
        <p:txBody>
          <a:bodyPr vert="horz" wrap="square" lIns="45720" tIns="45720" rIns="45720" bIns="45720" rtlCol="0" anchor="t">
            <a:spAutoFit/>
          </a:bodyPr>
          <a:lstStyle/>
          <a:p>
            <a:pPr marL="355600" lvl="1" indent="-228600">
              <a:spcBef>
                <a:spcPct val="25000"/>
              </a:spcBef>
              <a:buClr>
                <a:srgbClr val="0C5184"/>
              </a:buClr>
              <a:buSzPct val="120000"/>
              <a:buFont typeface="Wingdings"/>
              <a:buChar char="§"/>
            </a:pPr>
            <a:r>
              <a:rPr lang="en-US" sz="1400" dirty="0">
                <a:latin typeface="Times New Roman"/>
              </a:rPr>
              <a:t>The spread between Treasury and non-Treasuries that are otherwise the same (maturity and option characteristics) except for credit quality</a:t>
            </a:r>
          </a:p>
        </p:txBody>
      </p:sp>
      <p:sp>
        <p:nvSpPr>
          <p:cNvPr id="7" name="Oval 6"/>
          <p:cNvSpPr/>
          <p:nvPr/>
        </p:nvSpPr>
        <p:spPr bwMode="auto">
          <a:xfrm>
            <a:off x="914400" y="2617303"/>
            <a:ext cx="381000" cy="381000"/>
          </a:xfrm>
          <a:prstGeom prst="ellipse">
            <a:avLst/>
          </a:prstGeom>
          <a:solidFill>
            <a:srgbClr val="9FB6C7"/>
          </a:solidFill>
          <a:ln w="12700" cap="flat" cmpd="sng" algn="ctr">
            <a:solidFill>
              <a:srgbClr val="9FB6C7"/>
            </a:solidFill>
            <a:prstDash val="solid"/>
            <a:round/>
            <a:headEnd type="none" w="med" len="med"/>
            <a:tailEnd type="none" w="med" len="med"/>
          </a:ln>
          <a:effectLst/>
        </p:spPr>
        <p:txBody>
          <a:bodyPr vert="horz" wrap="none" lIns="274320" tIns="45720" rIns="4572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C5184"/>
                </a:solidFill>
                <a:effectLst/>
                <a:latin typeface="Arial Narrow"/>
              </a:rPr>
              <a:t>Tights and Wides</a:t>
            </a:r>
          </a:p>
        </p:txBody>
      </p:sp>
      <p:cxnSp>
        <p:nvCxnSpPr>
          <p:cNvPr id="8" name="Straight Connector 7"/>
          <p:cNvCxnSpPr/>
          <p:nvPr/>
        </p:nvCxnSpPr>
        <p:spPr bwMode="auto">
          <a:xfrm>
            <a:off x="1124712" y="2955631"/>
            <a:ext cx="7315200" cy="0"/>
          </a:xfrm>
          <a:prstGeom prst="line">
            <a:avLst/>
          </a:prstGeom>
          <a:solidFill>
            <a:schemeClr val="accent1"/>
          </a:solidFill>
          <a:ln w="9525" cap="flat" cmpd="sng" algn="ctr">
            <a:solidFill>
              <a:srgbClr val="9FB6C7"/>
            </a:solidFill>
            <a:prstDash val="solid"/>
            <a:round/>
            <a:headEnd type="none" w="med" len="med"/>
            <a:tailEnd type="none" w="med" len="med"/>
          </a:ln>
          <a:effectLst/>
        </p:spPr>
      </p:cxnSp>
      <p:sp>
        <p:nvSpPr>
          <p:cNvPr id="9" name="TextBox 8"/>
          <p:cNvSpPr txBox="1"/>
          <p:nvPr/>
        </p:nvSpPr>
        <p:spPr>
          <a:xfrm>
            <a:off x="1298448" y="2981539"/>
            <a:ext cx="7112000" cy="307777"/>
          </a:xfrm>
          <a:prstGeom prst="rect">
            <a:avLst/>
          </a:prstGeom>
          <a:noFill/>
        </p:spPr>
        <p:txBody>
          <a:bodyPr vert="horz" wrap="square" lIns="45720" tIns="45720" rIns="45720" bIns="45720" rtlCol="0" anchor="t">
            <a:spAutoFit/>
          </a:bodyPr>
          <a:lstStyle/>
          <a:p>
            <a:pPr marL="355600" lvl="1" indent="-228600">
              <a:spcBef>
                <a:spcPct val="25000"/>
              </a:spcBef>
              <a:buClr>
                <a:srgbClr val="0C5184"/>
              </a:buClr>
              <a:buSzPct val="120000"/>
              <a:buFont typeface="Wingdings"/>
              <a:buChar char="§"/>
            </a:pPr>
            <a:r>
              <a:rPr lang="en-US" sz="1400" dirty="0">
                <a:latin typeface="Times New Roman"/>
              </a:rPr>
              <a:t>The lower/higher the non-Treasury credit rating, the wider/tighter the credit spread</a:t>
            </a:r>
          </a:p>
        </p:txBody>
      </p:sp>
      <p:sp>
        <p:nvSpPr>
          <p:cNvPr id="10" name="Oval 9"/>
          <p:cNvSpPr/>
          <p:nvPr/>
        </p:nvSpPr>
        <p:spPr bwMode="auto">
          <a:xfrm>
            <a:off x="914400" y="3799208"/>
            <a:ext cx="381000" cy="381000"/>
          </a:xfrm>
          <a:prstGeom prst="ellipse">
            <a:avLst/>
          </a:prstGeom>
          <a:solidFill>
            <a:srgbClr val="9FB6C7"/>
          </a:solidFill>
          <a:ln w="12700" cap="flat" cmpd="sng" algn="ctr">
            <a:solidFill>
              <a:srgbClr val="9FB6C7"/>
            </a:solidFill>
            <a:prstDash val="solid"/>
            <a:round/>
            <a:headEnd type="none" w="med" len="med"/>
            <a:tailEnd type="none" w="med" len="med"/>
          </a:ln>
          <a:effectLst/>
        </p:spPr>
        <p:txBody>
          <a:bodyPr vert="horz" wrap="none" lIns="274320" tIns="45720" rIns="4572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C5184"/>
                </a:solidFill>
                <a:effectLst/>
                <a:latin typeface="Arial Narrow"/>
              </a:rPr>
              <a:t>Credit Spreads Widen in a Weak Economic</a:t>
            </a:r>
            <a:r>
              <a:rPr kumimoji="0" lang="en-US" sz="1400" b="1" i="0" u="none" strike="noStrike" cap="none" normalizeH="0" dirty="0">
                <a:ln>
                  <a:noFill/>
                </a:ln>
                <a:solidFill>
                  <a:srgbClr val="0C5184"/>
                </a:solidFill>
                <a:effectLst/>
                <a:latin typeface="Arial Narrow"/>
              </a:rPr>
              <a:t> Environment</a:t>
            </a:r>
            <a:endParaRPr kumimoji="0" lang="en-US" sz="1400" b="1" i="0" u="none" strike="noStrike" cap="none" normalizeH="0" baseline="0" dirty="0">
              <a:ln>
                <a:noFill/>
              </a:ln>
              <a:solidFill>
                <a:srgbClr val="0C5184"/>
              </a:solidFill>
              <a:effectLst/>
              <a:latin typeface="Arial Narrow"/>
            </a:endParaRPr>
          </a:p>
        </p:txBody>
      </p:sp>
      <p:cxnSp>
        <p:nvCxnSpPr>
          <p:cNvPr id="11" name="Straight Connector 10"/>
          <p:cNvCxnSpPr/>
          <p:nvPr/>
        </p:nvCxnSpPr>
        <p:spPr bwMode="auto">
          <a:xfrm>
            <a:off x="1124712" y="4146680"/>
            <a:ext cx="7315200" cy="0"/>
          </a:xfrm>
          <a:prstGeom prst="line">
            <a:avLst/>
          </a:prstGeom>
          <a:solidFill>
            <a:schemeClr val="accent1"/>
          </a:solidFill>
          <a:ln w="9525" cap="flat" cmpd="sng" algn="ctr">
            <a:solidFill>
              <a:srgbClr val="9FB6C7"/>
            </a:solidFill>
            <a:prstDash val="solid"/>
            <a:round/>
            <a:headEnd type="none" w="med" len="med"/>
            <a:tailEnd type="none" w="med" len="med"/>
          </a:ln>
          <a:effectLst/>
        </p:spPr>
      </p:cxnSp>
      <p:sp>
        <p:nvSpPr>
          <p:cNvPr id="12" name="TextBox 11"/>
          <p:cNvSpPr txBox="1"/>
          <p:nvPr/>
        </p:nvSpPr>
        <p:spPr>
          <a:xfrm>
            <a:off x="1298448" y="4172080"/>
            <a:ext cx="7112000" cy="577081"/>
          </a:xfrm>
          <a:prstGeom prst="rect">
            <a:avLst/>
          </a:prstGeom>
          <a:noFill/>
        </p:spPr>
        <p:txBody>
          <a:bodyPr vert="horz" wrap="square" lIns="45720" tIns="45720" rIns="45720" bIns="45720" rtlCol="0" anchor="t">
            <a:spAutoFit/>
          </a:bodyPr>
          <a:lstStyle/>
          <a:p>
            <a:pPr marL="355600" lvl="1" indent="-228600">
              <a:spcBef>
                <a:spcPct val="25000"/>
              </a:spcBef>
              <a:buClr>
                <a:srgbClr val="0C5184"/>
              </a:buClr>
              <a:buSzPct val="120000"/>
              <a:buFont typeface="Wingdings"/>
              <a:buChar char="§"/>
            </a:pPr>
            <a:r>
              <a:rPr lang="en-US" sz="1400" dirty="0">
                <a:latin typeface="Times New Roman"/>
              </a:rPr>
              <a:t>Higher risk of default</a:t>
            </a:r>
          </a:p>
          <a:p>
            <a:pPr marL="355600" lvl="1" indent="-228600">
              <a:spcBef>
                <a:spcPct val="25000"/>
              </a:spcBef>
              <a:buClr>
                <a:srgbClr val="0C5184"/>
              </a:buClr>
              <a:buSzPct val="120000"/>
              <a:buFont typeface="Wingdings"/>
              <a:buChar char="§"/>
            </a:pPr>
            <a:r>
              <a:rPr lang="en-US" sz="1400" dirty="0">
                <a:latin typeface="Times New Roman"/>
              </a:rPr>
              <a:t>Flight to quality</a:t>
            </a:r>
          </a:p>
        </p:txBody>
      </p:sp>
      <p:sp>
        <p:nvSpPr>
          <p:cNvPr id="13" name="Oval 12"/>
          <p:cNvSpPr/>
          <p:nvPr/>
        </p:nvSpPr>
        <p:spPr bwMode="auto">
          <a:xfrm>
            <a:off x="909150" y="5000932"/>
            <a:ext cx="381000" cy="381000"/>
          </a:xfrm>
          <a:prstGeom prst="ellipse">
            <a:avLst/>
          </a:prstGeom>
          <a:solidFill>
            <a:srgbClr val="9FB6C7"/>
          </a:solidFill>
          <a:ln w="12700" cap="flat" cmpd="sng" algn="ctr">
            <a:solidFill>
              <a:srgbClr val="9FB6C7"/>
            </a:solidFill>
            <a:prstDash val="solid"/>
            <a:round/>
            <a:headEnd type="none" w="med" len="med"/>
            <a:tailEnd type="none" w="med" len="med"/>
          </a:ln>
          <a:effectLst/>
        </p:spPr>
        <p:txBody>
          <a:bodyPr vert="horz" wrap="none" lIns="274320" tIns="45720" rIns="4572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C5184"/>
                </a:solidFill>
                <a:effectLst/>
                <a:latin typeface="Arial Narrow"/>
              </a:rPr>
              <a:t>Yield Spreads</a:t>
            </a:r>
          </a:p>
        </p:txBody>
      </p:sp>
      <p:cxnSp>
        <p:nvCxnSpPr>
          <p:cNvPr id="14" name="Straight Connector 13"/>
          <p:cNvCxnSpPr/>
          <p:nvPr/>
        </p:nvCxnSpPr>
        <p:spPr bwMode="auto">
          <a:xfrm>
            <a:off x="1119462" y="5348404"/>
            <a:ext cx="7315200" cy="0"/>
          </a:xfrm>
          <a:prstGeom prst="line">
            <a:avLst/>
          </a:prstGeom>
          <a:solidFill>
            <a:schemeClr val="accent1"/>
          </a:solidFill>
          <a:ln w="9525" cap="flat" cmpd="sng" algn="ctr">
            <a:solidFill>
              <a:srgbClr val="9FB6C7"/>
            </a:solidFill>
            <a:prstDash val="solid"/>
            <a:round/>
            <a:headEnd type="none" w="med" len="med"/>
            <a:tailEnd type="none" w="med" len="med"/>
          </a:ln>
          <a:effectLst/>
        </p:spPr>
      </p:cxnSp>
      <p:sp>
        <p:nvSpPr>
          <p:cNvPr id="15" name="TextBox 14"/>
          <p:cNvSpPr txBox="1"/>
          <p:nvPr/>
        </p:nvSpPr>
        <p:spPr>
          <a:xfrm>
            <a:off x="1293198" y="5373804"/>
            <a:ext cx="7112000" cy="969496"/>
          </a:xfrm>
          <a:prstGeom prst="rect">
            <a:avLst/>
          </a:prstGeom>
          <a:noFill/>
        </p:spPr>
        <p:txBody>
          <a:bodyPr vert="horz" wrap="square" lIns="45720" tIns="45720" rIns="45720" bIns="45720" rtlCol="0" anchor="t">
            <a:spAutoFit/>
          </a:bodyPr>
          <a:lstStyle/>
          <a:p>
            <a:pPr marL="355600" lvl="1" indent="-228600">
              <a:spcBef>
                <a:spcPct val="25000"/>
              </a:spcBef>
              <a:buClr>
                <a:srgbClr val="0C5184"/>
              </a:buClr>
              <a:buSzPct val="120000"/>
              <a:buFont typeface="Wingdings"/>
              <a:buChar char="§"/>
            </a:pPr>
            <a:r>
              <a:rPr lang="en-US" sz="1400" dirty="0">
                <a:latin typeface="Times New Roman"/>
              </a:rPr>
              <a:t>Yield spreads change due to expected changes in economic prospects, with spreads between Treasury and non-Treasury issues widening in a contracting economy and narrowing during economic expansion. </a:t>
            </a:r>
          </a:p>
          <a:p>
            <a:pPr marL="355600" lvl="1" indent="-228600">
              <a:spcBef>
                <a:spcPct val="25000"/>
              </a:spcBef>
              <a:buClr>
                <a:srgbClr val="0C5184"/>
              </a:buClr>
              <a:buSzPct val="120000"/>
              <a:buFont typeface="Wingdings"/>
              <a:buChar char="§"/>
            </a:pPr>
            <a:endParaRPr lang="en-US" sz="1200" dirty="0">
              <a:latin typeface="Times New Roman"/>
            </a:endParaRPr>
          </a:p>
        </p:txBody>
      </p:sp>
    </p:spTree>
    <p:extLst>
      <p:ext uri="{BB962C8B-B14F-4D97-AF65-F5344CB8AC3E}">
        <p14:creationId xmlns:p14="http://schemas.microsoft.com/office/powerpoint/2010/main" val="1585708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Fundamentals of Credit Analysis</a:t>
            </a:r>
          </a:p>
        </p:txBody>
      </p:sp>
      <p:sp>
        <p:nvSpPr>
          <p:cNvPr id="3" name="Slide Number Placeholder 2"/>
          <p:cNvSpPr>
            <a:spLocks noGrp="1"/>
          </p:cNvSpPr>
          <p:nvPr>
            <p:ph type="sldNum" sz="quarter" idx="4"/>
          </p:nvPr>
        </p:nvSpPr>
        <p:spPr/>
        <p:txBody>
          <a:bodyPr/>
          <a:lstStyle/>
          <a:p>
            <a:fld id="{EAFB3C29-4469-4ECE-A8ED-D40B5AD31533}" type="slidenum">
              <a:rPr lang="en-US" smtClean="0"/>
              <a:pPr/>
              <a:t>17</a:t>
            </a:fld>
            <a:endParaRPr lang="en-US" dirty="0"/>
          </a:p>
        </p:txBody>
      </p:sp>
      <p:sp>
        <p:nvSpPr>
          <p:cNvPr id="4" name="Oval 3"/>
          <p:cNvSpPr/>
          <p:nvPr/>
        </p:nvSpPr>
        <p:spPr bwMode="auto">
          <a:xfrm>
            <a:off x="914400" y="724700"/>
            <a:ext cx="381000" cy="381000"/>
          </a:xfrm>
          <a:prstGeom prst="ellipse">
            <a:avLst/>
          </a:prstGeom>
          <a:solidFill>
            <a:srgbClr val="9FB6C7"/>
          </a:solidFill>
          <a:ln w="12700" cap="flat" cmpd="sng" algn="ctr">
            <a:solidFill>
              <a:srgbClr val="9FB6C7"/>
            </a:solidFill>
            <a:prstDash val="solid"/>
            <a:round/>
            <a:headEnd type="none" w="med" len="med"/>
            <a:tailEnd type="none" w="med" len="med"/>
          </a:ln>
          <a:effectLst/>
        </p:spPr>
        <p:txBody>
          <a:bodyPr vert="horz" wrap="none" lIns="274320" tIns="45720" rIns="4572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C5184"/>
                </a:solidFill>
                <a:effectLst/>
                <a:latin typeface="Arial Narrow"/>
              </a:rPr>
              <a:t>Default Risk</a:t>
            </a:r>
          </a:p>
        </p:txBody>
      </p:sp>
      <p:cxnSp>
        <p:nvCxnSpPr>
          <p:cNvPr id="5" name="Straight Connector 4"/>
          <p:cNvCxnSpPr/>
          <p:nvPr/>
        </p:nvCxnSpPr>
        <p:spPr bwMode="auto">
          <a:xfrm>
            <a:off x="1124712" y="1063028"/>
            <a:ext cx="7315200" cy="0"/>
          </a:xfrm>
          <a:prstGeom prst="line">
            <a:avLst/>
          </a:prstGeom>
          <a:solidFill>
            <a:schemeClr val="accent1"/>
          </a:solidFill>
          <a:ln w="9525" cap="flat" cmpd="sng" algn="ctr">
            <a:solidFill>
              <a:srgbClr val="9FB6C7"/>
            </a:solidFill>
            <a:prstDash val="solid"/>
            <a:round/>
            <a:headEnd type="none" w="med" len="med"/>
            <a:tailEnd type="none" w="med" len="med"/>
          </a:ln>
          <a:effectLst/>
        </p:spPr>
      </p:cxnSp>
      <p:sp>
        <p:nvSpPr>
          <p:cNvPr id="6" name="TextBox 5"/>
          <p:cNvSpPr txBox="1"/>
          <p:nvPr/>
        </p:nvSpPr>
        <p:spPr>
          <a:xfrm>
            <a:off x="1298448" y="1093000"/>
            <a:ext cx="7112000" cy="792525"/>
          </a:xfrm>
          <a:prstGeom prst="rect">
            <a:avLst/>
          </a:prstGeom>
          <a:noFill/>
        </p:spPr>
        <p:txBody>
          <a:bodyPr vert="horz" wrap="square" lIns="45720" tIns="45720" rIns="45720" bIns="45720" rtlCol="0" anchor="t">
            <a:spAutoFit/>
          </a:bodyPr>
          <a:lstStyle/>
          <a:p>
            <a:pPr marL="355600" lvl="1" indent="-228600">
              <a:spcBef>
                <a:spcPct val="25000"/>
              </a:spcBef>
              <a:buClr>
                <a:srgbClr val="0C5184"/>
              </a:buClr>
              <a:buSzPct val="120000"/>
              <a:buFont typeface="Wingdings"/>
              <a:buChar char="§"/>
            </a:pPr>
            <a:r>
              <a:rPr lang="en-US" altLang="en-US" sz="1400" dirty="0">
                <a:latin typeface="+mn-lt"/>
              </a:rPr>
              <a:t>Risk (or probability) that the borrower will fail to satisfy the terms of its debt obligation with respect to the timely payment of interest and repayment of principal.</a:t>
            </a:r>
            <a:endParaRPr lang="en-US" altLang="en-US" sz="1400" b="1" u="sng" dirty="0">
              <a:solidFill>
                <a:srgbClr val="C00000"/>
              </a:solidFill>
              <a:latin typeface="+mn-lt"/>
            </a:endParaRPr>
          </a:p>
          <a:p>
            <a:pPr marL="355600" lvl="1" indent="-228600">
              <a:spcBef>
                <a:spcPct val="25000"/>
              </a:spcBef>
              <a:buClr>
                <a:srgbClr val="0C5184"/>
              </a:buClr>
              <a:buSzPct val="120000"/>
              <a:buFont typeface="Wingdings"/>
              <a:buChar char="§"/>
            </a:pPr>
            <a:endParaRPr lang="en-US" sz="1400" dirty="0">
              <a:latin typeface="+mn-lt"/>
            </a:endParaRPr>
          </a:p>
        </p:txBody>
      </p:sp>
      <p:sp>
        <p:nvSpPr>
          <p:cNvPr id="7" name="Oval 6"/>
          <p:cNvSpPr/>
          <p:nvPr/>
        </p:nvSpPr>
        <p:spPr bwMode="auto">
          <a:xfrm>
            <a:off x="914400" y="1779009"/>
            <a:ext cx="381000" cy="381000"/>
          </a:xfrm>
          <a:prstGeom prst="ellipse">
            <a:avLst/>
          </a:prstGeom>
          <a:solidFill>
            <a:srgbClr val="9FB6C7"/>
          </a:solidFill>
          <a:ln w="12700" cap="flat" cmpd="sng" algn="ctr">
            <a:solidFill>
              <a:srgbClr val="9FB6C7"/>
            </a:solidFill>
            <a:prstDash val="solid"/>
            <a:round/>
            <a:headEnd type="none" w="med" len="med"/>
            <a:tailEnd type="none" w="med" len="med"/>
          </a:ln>
          <a:effectLst/>
        </p:spPr>
        <p:txBody>
          <a:bodyPr vert="horz" wrap="none" lIns="274320" tIns="45720" rIns="4572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C5184"/>
                </a:solidFill>
                <a:effectLst/>
                <a:latin typeface="Arial Narrow"/>
              </a:rPr>
              <a:t>Downgrade Risk</a:t>
            </a:r>
          </a:p>
        </p:txBody>
      </p:sp>
      <p:cxnSp>
        <p:nvCxnSpPr>
          <p:cNvPr id="8" name="Straight Connector 7"/>
          <p:cNvCxnSpPr/>
          <p:nvPr/>
        </p:nvCxnSpPr>
        <p:spPr bwMode="auto">
          <a:xfrm>
            <a:off x="1124712" y="2117337"/>
            <a:ext cx="7315200" cy="0"/>
          </a:xfrm>
          <a:prstGeom prst="line">
            <a:avLst/>
          </a:prstGeom>
          <a:solidFill>
            <a:schemeClr val="accent1"/>
          </a:solidFill>
          <a:ln w="9525" cap="flat" cmpd="sng" algn="ctr">
            <a:solidFill>
              <a:srgbClr val="9FB6C7"/>
            </a:solidFill>
            <a:prstDash val="solid"/>
            <a:round/>
            <a:headEnd type="none" w="med" len="med"/>
            <a:tailEnd type="none" w="med" len="med"/>
          </a:ln>
          <a:effectLst/>
        </p:spPr>
      </p:cxnSp>
      <p:sp>
        <p:nvSpPr>
          <p:cNvPr id="9" name="TextBox 8"/>
          <p:cNvSpPr txBox="1"/>
          <p:nvPr/>
        </p:nvSpPr>
        <p:spPr>
          <a:xfrm>
            <a:off x="1298448" y="2143245"/>
            <a:ext cx="7112000" cy="1023357"/>
          </a:xfrm>
          <a:prstGeom prst="rect">
            <a:avLst/>
          </a:prstGeom>
          <a:noFill/>
        </p:spPr>
        <p:txBody>
          <a:bodyPr vert="horz" wrap="square" lIns="45720" tIns="45720" rIns="45720" bIns="45720" rtlCol="0" anchor="t">
            <a:spAutoFit/>
          </a:bodyPr>
          <a:lstStyle/>
          <a:p>
            <a:pPr marL="355600" lvl="1" indent="-228600">
              <a:spcBef>
                <a:spcPct val="25000"/>
              </a:spcBef>
              <a:buClr>
                <a:srgbClr val="0C5184"/>
              </a:buClr>
              <a:buSzPct val="120000"/>
              <a:buFont typeface="Wingdings"/>
              <a:buChar char="§"/>
            </a:pPr>
            <a:r>
              <a:rPr lang="en-US" altLang="en-US" sz="1400" dirty="0">
                <a:latin typeface="+mn-lt"/>
              </a:rPr>
              <a:t>A downgrading of an issue or issuer ratings which increases the credit spread sought by the market, resulting in a decline in the price of the issue or the issuer’s debt obligation.</a:t>
            </a:r>
            <a:r>
              <a:rPr lang="en-US" altLang="en-US" sz="1400" dirty="0">
                <a:solidFill>
                  <a:srgbClr val="A50021"/>
                </a:solidFill>
                <a:latin typeface="+mn-lt"/>
              </a:rPr>
              <a:t> </a:t>
            </a:r>
          </a:p>
          <a:p>
            <a:pPr marL="355600" lvl="1" indent="-228600">
              <a:spcBef>
                <a:spcPct val="25000"/>
              </a:spcBef>
              <a:buClr>
                <a:srgbClr val="0C5184"/>
              </a:buClr>
              <a:buSzPct val="120000"/>
              <a:buFont typeface="Wingdings"/>
              <a:buChar char="§"/>
            </a:pPr>
            <a:r>
              <a:rPr lang="en-US" altLang="en-US" sz="1400" b="1" dirty="0">
                <a:solidFill>
                  <a:srgbClr val="A50021"/>
                </a:solidFill>
                <a:latin typeface="+mn-lt"/>
              </a:rPr>
              <a:t>Magnitude is greatly impacted by whether downgrade was anticipated or not.</a:t>
            </a:r>
            <a:endParaRPr lang="en-US" altLang="en-US" sz="1400" b="1" u="sng" dirty="0">
              <a:solidFill>
                <a:srgbClr val="002060"/>
              </a:solidFill>
              <a:latin typeface="+mn-lt"/>
            </a:endParaRPr>
          </a:p>
          <a:p>
            <a:pPr marL="355600" lvl="1" indent="-228600">
              <a:spcBef>
                <a:spcPct val="25000"/>
              </a:spcBef>
              <a:buClr>
                <a:srgbClr val="0C5184"/>
              </a:buClr>
              <a:buSzPct val="120000"/>
              <a:buFont typeface="Wingdings"/>
              <a:buChar char="§"/>
            </a:pPr>
            <a:endParaRPr lang="en-US" sz="1200" dirty="0">
              <a:latin typeface="+mn-lt"/>
            </a:endParaRPr>
          </a:p>
        </p:txBody>
      </p:sp>
      <p:sp>
        <p:nvSpPr>
          <p:cNvPr id="10" name="Oval 9"/>
          <p:cNvSpPr/>
          <p:nvPr/>
        </p:nvSpPr>
        <p:spPr bwMode="auto">
          <a:xfrm>
            <a:off x="914400" y="3205473"/>
            <a:ext cx="381000" cy="381000"/>
          </a:xfrm>
          <a:prstGeom prst="ellipse">
            <a:avLst/>
          </a:prstGeom>
          <a:solidFill>
            <a:srgbClr val="9FB6C7"/>
          </a:solidFill>
          <a:ln w="12700" cap="flat" cmpd="sng" algn="ctr">
            <a:solidFill>
              <a:srgbClr val="9FB6C7"/>
            </a:solidFill>
            <a:prstDash val="solid"/>
            <a:round/>
            <a:headEnd type="none" w="med" len="med"/>
            <a:tailEnd type="none" w="med" len="med"/>
          </a:ln>
          <a:effectLst/>
        </p:spPr>
        <p:txBody>
          <a:bodyPr vert="horz" wrap="none" lIns="274320" tIns="45720" rIns="4572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C5184"/>
                </a:solidFill>
                <a:effectLst/>
                <a:latin typeface="Arial Narrow"/>
              </a:rPr>
              <a:t>Market Liquidity Risk</a:t>
            </a:r>
          </a:p>
        </p:txBody>
      </p:sp>
      <p:cxnSp>
        <p:nvCxnSpPr>
          <p:cNvPr id="11" name="Straight Connector 10"/>
          <p:cNvCxnSpPr/>
          <p:nvPr/>
        </p:nvCxnSpPr>
        <p:spPr bwMode="auto">
          <a:xfrm>
            <a:off x="1124712" y="3552945"/>
            <a:ext cx="7315200" cy="0"/>
          </a:xfrm>
          <a:prstGeom prst="line">
            <a:avLst/>
          </a:prstGeom>
          <a:solidFill>
            <a:schemeClr val="accent1"/>
          </a:solidFill>
          <a:ln w="9525" cap="flat" cmpd="sng" algn="ctr">
            <a:solidFill>
              <a:srgbClr val="9FB6C7"/>
            </a:solidFill>
            <a:prstDash val="solid"/>
            <a:round/>
            <a:headEnd type="none" w="med" len="med"/>
            <a:tailEnd type="none" w="med" len="med"/>
          </a:ln>
          <a:effectLst/>
        </p:spPr>
      </p:cxnSp>
      <p:sp>
        <p:nvSpPr>
          <p:cNvPr id="12" name="TextBox 11"/>
          <p:cNvSpPr txBox="1"/>
          <p:nvPr/>
        </p:nvSpPr>
        <p:spPr>
          <a:xfrm>
            <a:off x="1298448" y="3578345"/>
            <a:ext cx="7112000" cy="523220"/>
          </a:xfrm>
          <a:prstGeom prst="rect">
            <a:avLst/>
          </a:prstGeom>
          <a:noFill/>
        </p:spPr>
        <p:txBody>
          <a:bodyPr vert="horz" wrap="square" lIns="45720" tIns="45720" rIns="45720" bIns="45720" rtlCol="0" anchor="t">
            <a:spAutoFit/>
          </a:bodyPr>
          <a:lstStyle/>
          <a:p>
            <a:pPr marL="355600" lvl="1" indent="-228600">
              <a:spcBef>
                <a:spcPct val="25000"/>
              </a:spcBef>
              <a:buClr>
                <a:srgbClr val="0C5184"/>
              </a:buClr>
              <a:buSzPct val="120000"/>
              <a:buFont typeface="Wingdings"/>
              <a:buChar char="§"/>
            </a:pPr>
            <a:r>
              <a:rPr lang="en-US" altLang="en-US" sz="1400" dirty="0">
                <a:solidFill>
                  <a:srgbClr val="000000"/>
                </a:solidFill>
                <a:latin typeface="+mn-lt"/>
              </a:rPr>
              <a:t>Some bonds have less liquidity than other bonds, and these bonds tend to require higher spreads to compensate for the reduced ability to buy or sell bonds in time of need.</a:t>
            </a:r>
          </a:p>
        </p:txBody>
      </p:sp>
      <p:sp>
        <p:nvSpPr>
          <p:cNvPr id="13" name="Oval 12"/>
          <p:cNvSpPr/>
          <p:nvPr/>
        </p:nvSpPr>
        <p:spPr bwMode="auto">
          <a:xfrm>
            <a:off x="917938" y="4229779"/>
            <a:ext cx="381000" cy="381000"/>
          </a:xfrm>
          <a:prstGeom prst="ellipse">
            <a:avLst/>
          </a:prstGeom>
          <a:solidFill>
            <a:srgbClr val="9FB6C7"/>
          </a:solidFill>
          <a:ln w="12700" cap="flat" cmpd="sng" algn="ctr">
            <a:solidFill>
              <a:srgbClr val="9FB6C7"/>
            </a:solidFill>
            <a:prstDash val="solid"/>
            <a:round/>
            <a:headEnd type="none" w="med" len="med"/>
            <a:tailEnd type="none" w="med" len="med"/>
          </a:ln>
          <a:effectLst/>
        </p:spPr>
        <p:txBody>
          <a:bodyPr vert="horz" wrap="none" lIns="274320" tIns="45720" rIns="4572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C5184"/>
                </a:solidFill>
                <a:effectLst/>
                <a:latin typeface="Arial Narrow"/>
              </a:rPr>
              <a:t>Spread Risk</a:t>
            </a:r>
          </a:p>
        </p:txBody>
      </p:sp>
      <p:cxnSp>
        <p:nvCxnSpPr>
          <p:cNvPr id="14" name="Straight Connector 13"/>
          <p:cNvCxnSpPr/>
          <p:nvPr/>
        </p:nvCxnSpPr>
        <p:spPr bwMode="auto">
          <a:xfrm>
            <a:off x="1128250" y="4577251"/>
            <a:ext cx="7315200" cy="0"/>
          </a:xfrm>
          <a:prstGeom prst="line">
            <a:avLst/>
          </a:prstGeom>
          <a:solidFill>
            <a:schemeClr val="accent1"/>
          </a:solidFill>
          <a:ln w="9525" cap="flat" cmpd="sng" algn="ctr">
            <a:solidFill>
              <a:srgbClr val="9FB6C7"/>
            </a:solidFill>
            <a:prstDash val="solid"/>
            <a:round/>
            <a:headEnd type="none" w="med" len="med"/>
            <a:tailEnd type="none" w="med" len="med"/>
          </a:ln>
          <a:effectLst/>
        </p:spPr>
      </p:cxnSp>
      <p:sp>
        <p:nvSpPr>
          <p:cNvPr id="15" name="TextBox 14"/>
          <p:cNvSpPr txBox="1"/>
          <p:nvPr/>
        </p:nvSpPr>
        <p:spPr>
          <a:xfrm>
            <a:off x="1301986" y="4590776"/>
            <a:ext cx="7112000" cy="1492716"/>
          </a:xfrm>
          <a:prstGeom prst="rect">
            <a:avLst/>
          </a:prstGeom>
          <a:noFill/>
        </p:spPr>
        <p:txBody>
          <a:bodyPr vert="horz" wrap="square" lIns="45720" tIns="45720" rIns="45720" bIns="45720" rtlCol="0" anchor="t">
            <a:spAutoFit/>
          </a:bodyPr>
          <a:lstStyle/>
          <a:p>
            <a:pPr marL="355600" lvl="1" indent="-228600">
              <a:spcBef>
                <a:spcPct val="25000"/>
              </a:spcBef>
              <a:buClr>
                <a:srgbClr val="0C5184"/>
              </a:buClr>
              <a:buSzPct val="120000"/>
              <a:buFont typeface="Wingdings"/>
              <a:buChar char="§"/>
            </a:pPr>
            <a:r>
              <a:rPr lang="en-US" altLang="en-US" sz="1400" dirty="0">
                <a:latin typeface="+mn-lt"/>
              </a:rPr>
              <a:t>Risk that the yield spread of an issuer’s debt obligation will increase due to credit deterioration or an increase in market liquidity premiums (the credit spread is the incremental yield above Treasuries that investors demand). </a:t>
            </a:r>
          </a:p>
          <a:p>
            <a:pPr marL="355600" lvl="1" indent="-228600">
              <a:spcBef>
                <a:spcPct val="25000"/>
              </a:spcBef>
              <a:buClr>
                <a:srgbClr val="0C5184"/>
              </a:buClr>
              <a:buSzPct val="120000"/>
              <a:buFont typeface="Wingdings"/>
              <a:buChar char="§"/>
            </a:pPr>
            <a:r>
              <a:rPr lang="en-US" altLang="en-US" sz="1400" b="1" dirty="0">
                <a:solidFill>
                  <a:srgbClr val="A50021"/>
                </a:solidFill>
                <a:latin typeface="+mn-lt"/>
              </a:rPr>
              <a:t>Credit spreads can go up across an entire industry.  A spread can increase and at the same time the price may not go down (i.e., benchmark yield declines more).</a:t>
            </a:r>
            <a:endParaRPr lang="en-US" altLang="en-US" sz="1400" b="1" dirty="0">
              <a:latin typeface="+mn-lt"/>
            </a:endParaRPr>
          </a:p>
          <a:p>
            <a:pPr marL="355600" lvl="1" indent="-228600">
              <a:spcBef>
                <a:spcPct val="25000"/>
              </a:spcBef>
              <a:buClr>
                <a:srgbClr val="0C5184"/>
              </a:buClr>
              <a:buSzPct val="120000"/>
              <a:buFont typeface="Wingdings"/>
              <a:buChar char="§"/>
            </a:pPr>
            <a:endParaRPr lang="en-US" sz="1400" dirty="0">
              <a:latin typeface="+mn-lt"/>
            </a:endParaRPr>
          </a:p>
        </p:txBody>
      </p:sp>
      <p:sp>
        <p:nvSpPr>
          <p:cNvPr id="16" name="Oval 15"/>
          <p:cNvSpPr/>
          <p:nvPr/>
        </p:nvSpPr>
        <p:spPr bwMode="auto">
          <a:xfrm>
            <a:off x="904088" y="5783429"/>
            <a:ext cx="381000" cy="381000"/>
          </a:xfrm>
          <a:prstGeom prst="ellipse">
            <a:avLst/>
          </a:prstGeom>
          <a:solidFill>
            <a:srgbClr val="9FB6C7"/>
          </a:solidFill>
          <a:ln w="12700" cap="flat" cmpd="sng" algn="ctr">
            <a:solidFill>
              <a:srgbClr val="9FB6C7"/>
            </a:solidFill>
            <a:prstDash val="solid"/>
            <a:round/>
            <a:headEnd type="none" w="med" len="med"/>
            <a:tailEnd type="none" w="med" len="med"/>
          </a:ln>
          <a:effectLst/>
        </p:spPr>
        <p:txBody>
          <a:bodyPr vert="horz" wrap="none" lIns="274320" tIns="45720" rIns="4572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C5184"/>
                </a:solidFill>
                <a:effectLst/>
                <a:latin typeface="Arial Narrow"/>
              </a:rPr>
              <a:t>Systemic Risk</a:t>
            </a:r>
          </a:p>
        </p:txBody>
      </p:sp>
      <p:cxnSp>
        <p:nvCxnSpPr>
          <p:cNvPr id="17" name="Straight Connector 16"/>
          <p:cNvCxnSpPr/>
          <p:nvPr/>
        </p:nvCxnSpPr>
        <p:spPr bwMode="auto">
          <a:xfrm>
            <a:off x="1280650" y="6142776"/>
            <a:ext cx="7315200" cy="0"/>
          </a:xfrm>
          <a:prstGeom prst="line">
            <a:avLst/>
          </a:prstGeom>
          <a:solidFill>
            <a:schemeClr val="accent1"/>
          </a:solidFill>
          <a:ln w="9525" cap="flat" cmpd="sng" algn="ctr">
            <a:solidFill>
              <a:srgbClr val="9FB6C7"/>
            </a:solidFill>
            <a:prstDash val="solid"/>
            <a:round/>
            <a:headEnd type="none" w="med" len="med"/>
            <a:tailEnd type="none" w="med" len="med"/>
          </a:ln>
          <a:effectLst/>
        </p:spPr>
      </p:cxnSp>
      <p:sp>
        <p:nvSpPr>
          <p:cNvPr id="18" name="Rectangle 17"/>
          <p:cNvSpPr/>
          <p:nvPr/>
        </p:nvSpPr>
        <p:spPr>
          <a:xfrm>
            <a:off x="1276624" y="6202516"/>
            <a:ext cx="7166825" cy="577081"/>
          </a:xfrm>
          <a:prstGeom prst="rect">
            <a:avLst/>
          </a:prstGeom>
        </p:spPr>
        <p:txBody>
          <a:bodyPr wrap="square">
            <a:spAutoFit/>
          </a:bodyPr>
          <a:lstStyle/>
          <a:p>
            <a:pPr marL="355600" lvl="1" indent="-228600">
              <a:spcBef>
                <a:spcPct val="25000"/>
              </a:spcBef>
              <a:buClr>
                <a:srgbClr val="0C5184"/>
              </a:buClr>
              <a:buSzPct val="120000"/>
              <a:buFont typeface="Wingdings"/>
              <a:buChar char="§"/>
            </a:pPr>
            <a:r>
              <a:rPr lang="en-US" altLang="en-US" sz="1400" dirty="0">
                <a:solidFill>
                  <a:prstClr val="black"/>
                </a:solidFill>
                <a:latin typeface="+mn-lt"/>
              </a:rPr>
              <a:t>Risk of failure of the financial system</a:t>
            </a:r>
            <a:endParaRPr lang="en-US" altLang="en-US" sz="1400" b="1" u="sng" dirty="0">
              <a:solidFill>
                <a:srgbClr val="C00000"/>
              </a:solidFill>
              <a:latin typeface="+mn-lt"/>
            </a:endParaRPr>
          </a:p>
          <a:p>
            <a:pPr marL="355600" lvl="1" indent="-228600">
              <a:spcBef>
                <a:spcPct val="25000"/>
              </a:spcBef>
              <a:buClr>
                <a:srgbClr val="0C5184"/>
              </a:buClr>
              <a:buSzPct val="120000"/>
              <a:buFont typeface="Wingdings"/>
              <a:buChar char="§"/>
            </a:pPr>
            <a:endParaRPr lang="en-US" sz="1400" dirty="0">
              <a:solidFill>
                <a:prstClr val="black"/>
              </a:solidFill>
            </a:endParaRPr>
          </a:p>
        </p:txBody>
      </p:sp>
    </p:spTree>
    <p:extLst>
      <p:ext uri="{BB962C8B-B14F-4D97-AF65-F5344CB8AC3E}">
        <p14:creationId xmlns:p14="http://schemas.microsoft.com/office/powerpoint/2010/main" val="3638393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Corporate Bond Selection and Management Process</a:t>
            </a:r>
          </a:p>
        </p:txBody>
      </p:sp>
      <p:sp>
        <p:nvSpPr>
          <p:cNvPr id="3" name="Slide Number Placeholder 2"/>
          <p:cNvSpPr>
            <a:spLocks noGrp="1"/>
          </p:cNvSpPr>
          <p:nvPr>
            <p:ph type="sldNum" sz="quarter" idx="4"/>
          </p:nvPr>
        </p:nvSpPr>
        <p:spPr/>
        <p:txBody>
          <a:bodyPr/>
          <a:lstStyle/>
          <a:p>
            <a:fld id="{EAFB3C29-4469-4ECE-A8ED-D40B5AD31533}" type="slidenum">
              <a:rPr lang="en-US" smtClean="0">
                <a:solidFill>
                  <a:prstClr val="black"/>
                </a:solidFill>
              </a:rPr>
              <a:pPr/>
              <a:t>18</a:t>
            </a:fld>
            <a:endParaRPr lang="en-US" dirty="0">
              <a:solidFill>
                <a:prstClr val="black"/>
              </a:solidFill>
            </a:endParaRPr>
          </a:p>
        </p:txBody>
      </p:sp>
      <p:sp>
        <p:nvSpPr>
          <p:cNvPr id="7" name="Rounded Rectangle 6"/>
          <p:cNvSpPr/>
          <p:nvPr/>
        </p:nvSpPr>
        <p:spPr bwMode="auto">
          <a:xfrm>
            <a:off x="368300" y="1540476"/>
            <a:ext cx="1685925" cy="935819"/>
          </a:xfrm>
          <a:prstGeom prst="roundRect">
            <a:avLst/>
          </a:prstGeom>
          <a:no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b="1" dirty="0">
                <a:solidFill>
                  <a:srgbClr val="0C5184"/>
                </a:solidFill>
                <a:latin typeface="Arial Narrow" pitchFamily="34" charset="0"/>
              </a:rPr>
              <a:t>Corporate Fundamental Analysis</a:t>
            </a:r>
            <a:endParaRPr lang="en-GB" sz="1400" b="1" dirty="0">
              <a:solidFill>
                <a:srgbClr val="0C5184"/>
              </a:solidFill>
              <a:latin typeface="Arial Narrow" pitchFamily="34" charset="0"/>
            </a:endParaRPr>
          </a:p>
        </p:txBody>
      </p:sp>
      <p:sp>
        <p:nvSpPr>
          <p:cNvPr id="8" name="Rounded Rectangle 7"/>
          <p:cNvSpPr/>
          <p:nvPr/>
        </p:nvSpPr>
        <p:spPr bwMode="auto">
          <a:xfrm>
            <a:off x="2787651" y="1540477"/>
            <a:ext cx="1613288" cy="944892"/>
          </a:xfrm>
          <a:prstGeom prst="roundRect">
            <a:avLst/>
          </a:prstGeom>
          <a:no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b="1" dirty="0">
                <a:solidFill>
                  <a:srgbClr val="0C5184"/>
                </a:solidFill>
                <a:latin typeface="Arial Narrow" pitchFamily="34" charset="0"/>
              </a:rPr>
              <a:t>Comprehensive Valuation Assessment</a:t>
            </a:r>
            <a:endParaRPr lang="en-GB" sz="1400" b="1" dirty="0">
              <a:solidFill>
                <a:srgbClr val="0C5184"/>
              </a:solidFill>
              <a:latin typeface="Arial Narrow" pitchFamily="34" charset="0"/>
            </a:endParaRPr>
          </a:p>
        </p:txBody>
      </p:sp>
      <p:sp>
        <p:nvSpPr>
          <p:cNvPr id="9" name="Rounded Rectangle 8"/>
          <p:cNvSpPr/>
          <p:nvPr/>
        </p:nvSpPr>
        <p:spPr bwMode="auto">
          <a:xfrm>
            <a:off x="5075024" y="1540477"/>
            <a:ext cx="1608350" cy="944892"/>
          </a:xfrm>
          <a:prstGeom prst="roundRect">
            <a:avLst/>
          </a:prstGeom>
          <a:no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b="1" dirty="0">
                <a:solidFill>
                  <a:srgbClr val="0C5184"/>
                </a:solidFill>
                <a:latin typeface="Arial Narrow" pitchFamily="34" charset="0"/>
              </a:rPr>
              <a:t>Recommendation, Decision Authority and Allocations</a:t>
            </a:r>
            <a:endParaRPr lang="en-GB" sz="1400" b="1" dirty="0">
              <a:solidFill>
                <a:srgbClr val="0C5184"/>
              </a:solidFill>
              <a:latin typeface="Arial Narrow" pitchFamily="34" charset="0"/>
            </a:endParaRPr>
          </a:p>
        </p:txBody>
      </p:sp>
      <p:sp>
        <p:nvSpPr>
          <p:cNvPr id="10" name="Rounded Rectangle 9"/>
          <p:cNvSpPr/>
          <p:nvPr/>
        </p:nvSpPr>
        <p:spPr bwMode="auto">
          <a:xfrm>
            <a:off x="7250861" y="1540476"/>
            <a:ext cx="1625082" cy="944891"/>
          </a:xfrm>
          <a:prstGeom prst="roundRect">
            <a:avLst/>
          </a:prstGeom>
          <a:no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b="1" dirty="0">
                <a:solidFill>
                  <a:srgbClr val="0C5184"/>
                </a:solidFill>
                <a:latin typeface="Arial Narrow" pitchFamily="34" charset="0"/>
              </a:rPr>
              <a:t>Portfolio Management and Ongoing    Account Monitoring</a:t>
            </a:r>
            <a:endParaRPr lang="en-GB" sz="1400" b="1" dirty="0">
              <a:solidFill>
                <a:srgbClr val="0C5184"/>
              </a:solidFill>
              <a:latin typeface="Arial Narrow" pitchFamily="34" charset="0"/>
            </a:endParaRPr>
          </a:p>
        </p:txBody>
      </p:sp>
      <p:sp>
        <p:nvSpPr>
          <p:cNvPr id="11" name="Right Arrow 10"/>
          <p:cNvSpPr/>
          <p:nvPr/>
        </p:nvSpPr>
        <p:spPr bwMode="auto">
          <a:xfrm>
            <a:off x="2054225" y="1831634"/>
            <a:ext cx="733425" cy="388529"/>
          </a:xfrm>
          <a:prstGeom prst="rightArrow">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1200" b="1" dirty="0">
              <a:solidFill>
                <a:prstClr val="white"/>
              </a:solidFill>
              <a:latin typeface="Arial Narrow" pitchFamily="34" charset="0"/>
            </a:endParaRPr>
          </a:p>
        </p:txBody>
      </p:sp>
      <p:sp>
        <p:nvSpPr>
          <p:cNvPr id="12" name="Right Arrow 11"/>
          <p:cNvSpPr/>
          <p:nvPr/>
        </p:nvSpPr>
        <p:spPr bwMode="auto">
          <a:xfrm>
            <a:off x="4400938" y="1831634"/>
            <a:ext cx="674086" cy="388529"/>
          </a:xfrm>
          <a:prstGeom prst="rightArrow">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1200" b="1" dirty="0">
              <a:solidFill>
                <a:prstClr val="white"/>
              </a:solidFill>
              <a:latin typeface="Arial Narrow" pitchFamily="34" charset="0"/>
            </a:endParaRPr>
          </a:p>
        </p:txBody>
      </p:sp>
      <p:sp>
        <p:nvSpPr>
          <p:cNvPr id="13" name="Right Arrow 12"/>
          <p:cNvSpPr/>
          <p:nvPr/>
        </p:nvSpPr>
        <p:spPr bwMode="auto">
          <a:xfrm>
            <a:off x="6683374" y="1823869"/>
            <a:ext cx="567487" cy="388529"/>
          </a:xfrm>
          <a:prstGeom prst="rightArrow">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1200" b="1" dirty="0">
              <a:solidFill>
                <a:prstClr val="white"/>
              </a:solidFill>
              <a:latin typeface="Arial Narrow" pitchFamily="34" charset="0"/>
            </a:endParaRPr>
          </a:p>
        </p:txBody>
      </p:sp>
      <p:sp>
        <p:nvSpPr>
          <p:cNvPr id="4" name="Rounded Rectangle 3"/>
          <p:cNvSpPr/>
          <p:nvPr/>
        </p:nvSpPr>
        <p:spPr bwMode="auto">
          <a:xfrm>
            <a:off x="244473" y="2703274"/>
            <a:ext cx="1885951" cy="1415647"/>
          </a:xfrm>
          <a:prstGeom prst="roundRect">
            <a:avLst/>
          </a:prstGeom>
          <a:solidFill>
            <a:schemeClr val="accent1">
              <a:lumMod val="20000"/>
              <a:lumOff val="80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400" b="1" i="1" dirty="0">
                <a:solidFill>
                  <a:srgbClr val="0C5184"/>
                </a:solidFill>
                <a:latin typeface="Arial Narrow" pitchFamily="34" charset="0"/>
              </a:rPr>
              <a:t>Credit Analysts:</a:t>
            </a:r>
          </a:p>
          <a:p>
            <a:pPr fontAlgn="base">
              <a:spcBef>
                <a:spcPct val="0"/>
              </a:spcBef>
              <a:spcAft>
                <a:spcPct val="0"/>
              </a:spcAft>
            </a:pPr>
            <a:endParaRPr lang="en-US" sz="1400" b="1" u="sng" dirty="0">
              <a:solidFill>
                <a:srgbClr val="0C5184"/>
              </a:solidFill>
              <a:latin typeface="Arial Narrow" pitchFamily="34" charset="0"/>
            </a:endParaRPr>
          </a:p>
          <a:p>
            <a:pPr algn="ctr" fontAlgn="base">
              <a:spcBef>
                <a:spcPct val="0"/>
              </a:spcBef>
              <a:spcAft>
                <a:spcPct val="0"/>
              </a:spcAft>
            </a:pPr>
            <a:r>
              <a:rPr lang="en-US" sz="1400" dirty="0">
                <a:solidFill>
                  <a:srgbClr val="0C5184"/>
                </a:solidFill>
                <a:latin typeface="Arial Narrow" pitchFamily="34" charset="0"/>
              </a:rPr>
              <a:t>Qualitative Factors</a:t>
            </a:r>
          </a:p>
          <a:p>
            <a:pPr algn="ctr" fontAlgn="base">
              <a:spcBef>
                <a:spcPct val="0"/>
              </a:spcBef>
              <a:spcAft>
                <a:spcPct val="0"/>
              </a:spcAft>
            </a:pPr>
            <a:endParaRPr lang="en-US" sz="1400" dirty="0">
              <a:solidFill>
                <a:srgbClr val="0C5184"/>
              </a:solidFill>
              <a:latin typeface="Arial Narrow" pitchFamily="34" charset="0"/>
            </a:endParaRPr>
          </a:p>
          <a:p>
            <a:pPr algn="ctr" fontAlgn="base">
              <a:spcBef>
                <a:spcPct val="0"/>
              </a:spcBef>
              <a:spcAft>
                <a:spcPct val="0"/>
              </a:spcAft>
            </a:pPr>
            <a:r>
              <a:rPr lang="en-US" sz="1400" dirty="0">
                <a:solidFill>
                  <a:srgbClr val="0C5184"/>
                </a:solidFill>
                <a:latin typeface="Arial Narrow" pitchFamily="34" charset="0"/>
              </a:rPr>
              <a:t>Quantitative Factors</a:t>
            </a:r>
          </a:p>
        </p:txBody>
      </p:sp>
      <p:sp>
        <p:nvSpPr>
          <p:cNvPr id="26" name="Rounded Rectangle 25"/>
          <p:cNvSpPr/>
          <p:nvPr/>
        </p:nvSpPr>
        <p:spPr bwMode="auto">
          <a:xfrm>
            <a:off x="2663824" y="2703275"/>
            <a:ext cx="1885951" cy="1868727"/>
          </a:xfrm>
          <a:prstGeom prst="roundRect">
            <a:avLst/>
          </a:prstGeom>
          <a:solidFill>
            <a:schemeClr val="accent1">
              <a:lumMod val="20000"/>
              <a:lumOff val="80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400" b="1" i="1" dirty="0">
                <a:solidFill>
                  <a:srgbClr val="0C5184"/>
                </a:solidFill>
                <a:latin typeface="Arial Narrow" pitchFamily="34" charset="0"/>
              </a:rPr>
              <a:t>Credit Analysts, Traders and Strategists:</a:t>
            </a:r>
          </a:p>
          <a:p>
            <a:pPr algn="ctr" fontAlgn="base">
              <a:spcBef>
                <a:spcPct val="0"/>
              </a:spcBef>
              <a:spcAft>
                <a:spcPct val="0"/>
              </a:spcAft>
            </a:pPr>
            <a:endParaRPr lang="en-US" sz="1400" b="1" u="sng" dirty="0">
              <a:solidFill>
                <a:srgbClr val="0C5184"/>
              </a:solidFill>
              <a:latin typeface="Arial Narrow" pitchFamily="34" charset="0"/>
            </a:endParaRPr>
          </a:p>
          <a:p>
            <a:pPr algn="ctr" fontAlgn="base">
              <a:spcBef>
                <a:spcPct val="0"/>
              </a:spcBef>
              <a:spcAft>
                <a:spcPct val="0"/>
              </a:spcAft>
            </a:pPr>
            <a:r>
              <a:rPr lang="en-US" sz="1400" dirty="0">
                <a:solidFill>
                  <a:srgbClr val="0C5184"/>
                </a:solidFill>
                <a:latin typeface="Arial Narrow" pitchFamily="34" charset="0"/>
              </a:rPr>
              <a:t>Absolute Valuation</a:t>
            </a:r>
          </a:p>
          <a:p>
            <a:pPr algn="ctr" fontAlgn="base">
              <a:spcBef>
                <a:spcPct val="0"/>
              </a:spcBef>
              <a:spcAft>
                <a:spcPct val="0"/>
              </a:spcAft>
            </a:pPr>
            <a:endParaRPr lang="en-US" sz="1400" dirty="0">
              <a:solidFill>
                <a:srgbClr val="0C5184"/>
              </a:solidFill>
              <a:latin typeface="Arial Narrow" pitchFamily="34" charset="0"/>
            </a:endParaRPr>
          </a:p>
          <a:p>
            <a:pPr algn="ctr" fontAlgn="base">
              <a:spcBef>
                <a:spcPct val="0"/>
              </a:spcBef>
              <a:spcAft>
                <a:spcPct val="0"/>
              </a:spcAft>
            </a:pPr>
            <a:r>
              <a:rPr lang="en-US" sz="1400" dirty="0">
                <a:solidFill>
                  <a:srgbClr val="0C5184"/>
                </a:solidFill>
                <a:latin typeface="Arial Narrow" pitchFamily="34" charset="0"/>
              </a:rPr>
              <a:t>Relative Value Analysis</a:t>
            </a:r>
          </a:p>
          <a:p>
            <a:pPr fontAlgn="base">
              <a:spcBef>
                <a:spcPct val="0"/>
              </a:spcBef>
              <a:spcAft>
                <a:spcPct val="0"/>
              </a:spcAft>
            </a:pPr>
            <a:endParaRPr lang="en-US" sz="1200" dirty="0">
              <a:solidFill>
                <a:srgbClr val="0C5184"/>
              </a:solidFill>
              <a:latin typeface="Arial Narrow" pitchFamily="34" charset="0"/>
            </a:endParaRPr>
          </a:p>
        </p:txBody>
      </p:sp>
      <p:sp>
        <p:nvSpPr>
          <p:cNvPr id="27" name="Rounded Rectangle 26"/>
          <p:cNvSpPr/>
          <p:nvPr/>
        </p:nvSpPr>
        <p:spPr bwMode="auto">
          <a:xfrm>
            <a:off x="4880212" y="2703274"/>
            <a:ext cx="1885951" cy="2404187"/>
          </a:xfrm>
          <a:prstGeom prst="roundRect">
            <a:avLst/>
          </a:prstGeom>
          <a:solidFill>
            <a:schemeClr val="accent1">
              <a:lumMod val="20000"/>
              <a:lumOff val="80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400" b="1" i="1" dirty="0">
                <a:solidFill>
                  <a:srgbClr val="0C5184"/>
                </a:solidFill>
                <a:latin typeface="Arial Narrow" pitchFamily="34" charset="0"/>
              </a:rPr>
              <a:t>Credit Analysts:</a:t>
            </a:r>
          </a:p>
          <a:p>
            <a:pPr algn="ctr" fontAlgn="base">
              <a:spcBef>
                <a:spcPct val="0"/>
              </a:spcBef>
              <a:spcAft>
                <a:spcPct val="0"/>
              </a:spcAft>
            </a:pPr>
            <a:endParaRPr lang="en-US" sz="1400" dirty="0">
              <a:solidFill>
                <a:srgbClr val="0C5184"/>
              </a:solidFill>
              <a:latin typeface="Arial Narrow" pitchFamily="34" charset="0"/>
            </a:endParaRPr>
          </a:p>
          <a:p>
            <a:pPr algn="ctr" fontAlgn="base">
              <a:spcBef>
                <a:spcPct val="0"/>
              </a:spcBef>
              <a:spcAft>
                <a:spcPct val="0"/>
              </a:spcAft>
            </a:pPr>
            <a:r>
              <a:rPr lang="en-US" sz="1400" dirty="0">
                <a:solidFill>
                  <a:srgbClr val="0C5184"/>
                </a:solidFill>
                <a:latin typeface="Arial Narrow" pitchFamily="34" charset="0"/>
              </a:rPr>
              <a:t>Buy/Sell/Hold Recommendation</a:t>
            </a:r>
          </a:p>
          <a:p>
            <a:pPr fontAlgn="base">
              <a:spcBef>
                <a:spcPct val="0"/>
              </a:spcBef>
              <a:spcAft>
                <a:spcPct val="0"/>
              </a:spcAft>
            </a:pPr>
            <a:endParaRPr lang="en-US" sz="1400" b="1" dirty="0">
              <a:solidFill>
                <a:srgbClr val="0C5184"/>
              </a:solidFill>
              <a:latin typeface="Arial Narrow" pitchFamily="34" charset="0"/>
            </a:endParaRPr>
          </a:p>
          <a:p>
            <a:pPr algn="ctr" fontAlgn="base">
              <a:spcBef>
                <a:spcPct val="0"/>
              </a:spcBef>
              <a:spcAft>
                <a:spcPct val="0"/>
              </a:spcAft>
            </a:pPr>
            <a:r>
              <a:rPr lang="en-US" sz="1400" b="1" i="1" dirty="0">
                <a:solidFill>
                  <a:srgbClr val="0C5184"/>
                </a:solidFill>
                <a:latin typeface="Arial Narrow" pitchFamily="34" charset="0"/>
              </a:rPr>
              <a:t>Strategist:</a:t>
            </a:r>
            <a:r>
              <a:rPr lang="en-US" sz="1400" i="1" dirty="0">
                <a:solidFill>
                  <a:srgbClr val="0C5184"/>
                </a:solidFill>
                <a:latin typeface="Arial Narrow" pitchFamily="34" charset="0"/>
              </a:rPr>
              <a:t> </a:t>
            </a:r>
          </a:p>
          <a:p>
            <a:pPr marL="171450" indent="-171450" fontAlgn="base">
              <a:spcBef>
                <a:spcPct val="0"/>
              </a:spcBef>
              <a:spcAft>
                <a:spcPct val="0"/>
              </a:spcAft>
              <a:buFont typeface="Wingdings" panose="05000000000000000000" pitchFamily="2" charset="2"/>
              <a:buChar char="§"/>
            </a:pPr>
            <a:endParaRPr lang="en-US" sz="1400" b="1" dirty="0">
              <a:solidFill>
                <a:srgbClr val="0C5184"/>
              </a:solidFill>
              <a:latin typeface="Arial Narrow" pitchFamily="34" charset="0"/>
            </a:endParaRPr>
          </a:p>
          <a:p>
            <a:pPr algn="ctr" fontAlgn="base">
              <a:spcBef>
                <a:spcPct val="0"/>
              </a:spcBef>
              <a:spcAft>
                <a:spcPct val="0"/>
              </a:spcAft>
            </a:pPr>
            <a:r>
              <a:rPr lang="en-US" sz="1400" dirty="0">
                <a:solidFill>
                  <a:srgbClr val="0C5184"/>
                </a:solidFill>
                <a:latin typeface="Arial Narrow" pitchFamily="34" charset="0"/>
              </a:rPr>
              <a:t>Final decision based on portfolio guidelines and existing positions</a:t>
            </a:r>
          </a:p>
          <a:p>
            <a:pPr fontAlgn="base">
              <a:spcBef>
                <a:spcPct val="0"/>
              </a:spcBef>
              <a:spcAft>
                <a:spcPct val="0"/>
              </a:spcAft>
            </a:pPr>
            <a:endParaRPr lang="en-US" sz="1200" b="1" dirty="0">
              <a:solidFill>
                <a:srgbClr val="0C5184"/>
              </a:solidFill>
              <a:latin typeface="Arial Narrow" pitchFamily="34" charset="0"/>
            </a:endParaRPr>
          </a:p>
          <a:p>
            <a:pPr fontAlgn="base">
              <a:spcBef>
                <a:spcPct val="0"/>
              </a:spcBef>
              <a:spcAft>
                <a:spcPct val="0"/>
              </a:spcAft>
            </a:pPr>
            <a:endParaRPr lang="en-US" sz="1200" dirty="0">
              <a:solidFill>
                <a:srgbClr val="0C5184"/>
              </a:solidFill>
              <a:latin typeface="Arial Narrow" pitchFamily="34" charset="0"/>
            </a:endParaRPr>
          </a:p>
        </p:txBody>
      </p:sp>
      <p:sp>
        <p:nvSpPr>
          <p:cNvPr id="29" name="Rounded Rectangle 28"/>
          <p:cNvSpPr/>
          <p:nvPr/>
        </p:nvSpPr>
        <p:spPr bwMode="auto">
          <a:xfrm>
            <a:off x="7120426" y="2703274"/>
            <a:ext cx="1885951" cy="2025247"/>
          </a:xfrm>
          <a:prstGeom prst="roundRect">
            <a:avLst/>
          </a:prstGeom>
          <a:solidFill>
            <a:schemeClr val="accent1">
              <a:lumMod val="20000"/>
              <a:lumOff val="80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400" b="1" i="1" dirty="0">
                <a:solidFill>
                  <a:srgbClr val="0C5184"/>
                </a:solidFill>
                <a:latin typeface="Arial Narrow" pitchFamily="34" charset="0"/>
              </a:rPr>
              <a:t>Credit Analysts:</a:t>
            </a:r>
          </a:p>
          <a:p>
            <a:pPr marL="171450" indent="-171450" algn="ctr" fontAlgn="base">
              <a:spcBef>
                <a:spcPct val="0"/>
              </a:spcBef>
              <a:spcAft>
                <a:spcPct val="0"/>
              </a:spcAft>
              <a:buFont typeface="Wingdings" panose="05000000000000000000" pitchFamily="2" charset="2"/>
              <a:buChar char="§"/>
            </a:pPr>
            <a:endParaRPr lang="en-US" sz="1400" dirty="0">
              <a:solidFill>
                <a:srgbClr val="0C5184"/>
              </a:solidFill>
              <a:latin typeface="Arial Narrow" pitchFamily="34" charset="0"/>
            </a:endParaRPr>
          </a:p>
          <a:p>
            <a:pPr algn="ctr" fontAlgn="base">
              <a:spcBef>
                <a:spcPct val="0"/>
              </a:spcBef>
              <a:spcAft>
                <a:spcPct val="0"/>
              </a:spcAft>
            </a:pPr>
            <a:r>
              <a:rPr lang="en-US" sz="1400" dirty="0">
                <a:solidFill>
                  <a:srgbClr val="0C5184"/>
                </a:solidFill>
                <a:latin typeface="Arial Narrow" pitchFamily="34" charset="0"/>
              </a:rPr>
              <a:t>Monitor credit</a:t>
            </a:r>
          </a:p>
          <a:p>
            <a:pPr algn="ctr" fontAlgn="base">
              <a:spcBef>
                <a:spcPct val="0"/>
              </a:spcBef>
              <a:spcAft>
                <a:spcPct val="0"/>
              </a:spcAft>
            </a:pPr>
            <a:endParaRPr lang="en-US" sz="1400" b="1" dirty="0">
              <a:solidFill>
                <a:srgbClr val="0C5184"/>
              </a:solidFill>
              <a:latin typeface="Arial Narrow" pitchFamily="34" charset="0"/>
            </a:endParaRPr>
          </a:p>
          <a:p>
            <a:pPr algn="ctr" fontAlgn="base">
              <a:spcBef>
                <a:spcPct val="0"/>
              </a:spcBef>
              <a:spcAft>
                <a:spcPct val="0"/>
              </a:spcAft>
            </a:pPr>
            <a:r>
              <a:rPr lang="en-US" sz="1400" b="1" i="1" dirty="0">
                <a:solidFill>
                  <a:srgbClr val="0C5184"/>
                </a:solidFill>
                <a:latin typeface="Arial Narrow" pitchFamily="34" charset="0"/>
              </a:rPr>
              <a:t>Strategist:</a:t>
            </a:r>
          </a:p>
          <a:p>
            <a:pPr marL="171450" indent="-171450" algn="ctr" fontAlgn="base">
              <a:spcBef>
                <a:spcPct val="0"/>
              </a:spcBef>
              <a:spcAft>
                <a:spcPct val="0"/>
              </a:spcAft>
              <a:buFont typeface="Wingdings" panose="05000000000000000000" pitchFamily="2" charset="2"/>
              <a:buChar char="§"/>
            </a:pPr>
            <a:endParaRPr lang="en-US" sz="1400" dirty="0">
              <a:solidFill>
                <a:srgbClr val="0C5184"/>
              </a:solidFill>
              <a:latin typeface="Arial Narrow" pitchFamily="34" charset="0"/>
            </a:endParaRPr>
          </a:p>
          <a:p>
            <a:pPr algn="ctr" fontAlgn="base">
              <a:spcBef>
                <a:spcPct val="0"/>
              </a:spcBef>
              <a:spcAft>
                <a:spcPct val="0"/>
              </a:spcAft>
            </a:pPr>
            <a:r>
              <a:rPr lang="en-US" sz="1400" dirty="0">
                <a:solidFill>
                  <a:srgbClr val="0C5184"/>
                </a:solidFill>
                <a:latin typeface="Arial Narrow" pitchFamily="34" charset="0"/>
              </a:rPr>
              <a:t>Manage portfolio risk and positioning</a:t>
            </a:r>
          </a:p>
        </p:txBody>
      </p:sp>
    </p:spTree>
    <p:extLst>
      <p:ext uri="{BB962C8B-B14F-4D97-AF65-F5344CB8AC3E}">
        <p14:creationId xmlns:p14="http://schemas.microsoft.com/office/powerpoint/2010/main" val="244391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0-#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2000" fill="hold"/>
                                        <p:tgtEl>
                                          <p:spTgt spid="8"/>
                                        </p:tgtEl>
                                        <p:attrNameLst>
                                          <p:attrName>ppt_x</p:attrName>
                                        </p:attrNameLst>
                                      </p:cBhvr>
                                      <p:tavLst>
                                        <p:tav tm="0">
                                          <p:val>
                                            <p:strVal val="#ppt_x"/>
                                          </p:val>
                                        </p:tav>
                                        <p:tav tm="100000">
                                          <p:val>
                                            <p:strVal val="#ppt_x"/>
                                          </p:val>
                                        </p:tav>
                                      </p:tavLst>
                                    </p:anim>
                                    <p:anim calcmode="lin" valueType="num">
                                      <p:cBhvr additive="base">
                                        <p:cTn id="21" dur="2000" fill="hold"/>
                                        <p:tgtEl>
                                          <p:spTgt spid="8"/>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000" fill="hold"/>
                                        <p:tgtEl>
                                          <p:spTgt spid="26"/>
                                        </p:tgtEl>
                                        <p:attrNameLst>
                                          <p:attrName>ppt_x</p:attrName>
                                        </p:attrNameLst>
                                      </p:cBhvr>
                                      <p:tavLst>
                                        <p:tav tm="0">
                                          <p:val>
                                            <p:strVal val="#ppt_x"/>
                                          </p:val>
                                        </p:tav>
                                        <p:tav tm="100000">
                                          <p:val>
                                            <p:strVal val="#ppt_x"/>
                                          </p:val>
                                        </p:tav>
                                      </p:tavLst>
                                    </p:anim>
                                    <p:anim calcmode="lin" valueType="num">
                                      <p:cBhvr additive="base">
                                        <p:cTn id="25" dur="2000" fill="hold"/>
                                        <p:tgtEl>
                                          <p:spTgt spid="26"/>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2000" fill="hold"/>
                                        <p:tgtEl>
                                          <p:spTgt spid="12"/>
                                        </p:tgtEl>
                                        <p:attrNameLst>
                                          <p:attrName>ppt_x</p:attrName>
                                        </p:attrNameLst>
                                      </p:cBhvr>
                                      <p:tavLst>
                                        <p:tav tm="0">
                                          <p:val>
                                            <p:strVal val="#ppt_x"/>
                                          </p:val>
                                        </p:tav>
                                        <p:tav tm="100000">
                                          <p:val>
                                            <p:strVal val="#ppt_x"/>
                                          </p:val>
                                        </p:tav>
                                      </p:tavLst>
                                    </p:anim>
                                    <p:anim calcmode="lin" valueType="num">
                                      <p:cBhvr additive="base">
                                        <p:cTn id="29" dur="2000" fill="hold"/>
                                        <p:tgtEl>
                                          <p:spTgt spid="12"/>
                                        </p:tgtEl>
                                        <p:attrNameLst>
                                          <p:attrName>ppt_y</p:attrName>
                                        </p:attrNameLst>
                                      </p:cBhvr>
                                      <p:tavLst>
                                        <p:tav tm="0">
                                          <p:val>
                                            <p:strVal val="0-#ppt_h/2"/>
                                          </p:val>
                                        </p:tav>
                                        <p:tav tm="100000">
                                          <p:val>
                                            <p:strVal val="#ppt_y"/>
                                          </p:val>
                                        </p:tav>
                                      </p:tavLst>
                                    </p:anim>
                                  </p:childTnLst>
                                </p:cTn>
                              </p:par>
                            </p:childTnLst>
                          </p:cTn>
                        </p:par>
                        <p:par>
                          <p:cTn id="30" fill="hold">
                            <p:stCondLst>
                              <p:cond delay="4000"/>
                            </p:stCondLst>
                            <p:childTnLst>
                              <p:par>
                                <p:cTn id="31" presetID="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2000" fill="hold"/>
                                        <p:tgtEl>
                                          <p:spTgt spid="9"/>
                                        </p:tgtEl>
                                        <p:attrNameLst>
                                          <p:attrName>ppt_x</p:attrName>
                                        </p:attrNameLst>
                                      </p:cBhvr>
                                      <p:tavLst>
                                        <p:tav tm="0">
                                          <p:val>
                                            <p:strVal val="#ppt_x"/>
                                          </p:val>
                                        </p:tav>
                                        <p:tav tm="100000">
                                          <p:val>
                                            <p:strVal val="#ppt_x"/>
                                          </p:val>
                                        </p:tav>
                                      </p:tavLst>
                                    </p:anim>
                                    <p:anim calcmode="lin" valueType="num">
                                      <p:cBhvr additive="base">
                                        <p:cTn id="34" dur="20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2000" fill="hold"/>
                                        <p:tgtEl>
                                          <p:spTgt spid="27"/>
                                        </p:tgtEl>
                                        <p:attrNameLst>
                                          <p:attrName>ppt_x</p:attrName>
                                        </p:attrNameLst>
                                      </p:cBhvr>
                                      <p:tavLst>
                                        <p:tav tm="0">
                                          <p:val>
                                            <p:strVal val="#ppt_x"/>
                                          </p:val>
                                        </p:tav>
                                        <p:tav tm="100000">
                                          <p:val>
                                            <p:strVal val="#ppt_x"/>
                                          </p:val>
                                        </p:tav>
                                      </p:tavLst>
                                    </p:anim>
                                    <p:anim calcmode="lin" valueType="num">
                                      <p:cBhvr additive="base">
                                        <p:cTn id="38" dur="2000" fill="hold"/>
                                        <p:tgtEl>
                                          <p:spTgt spid="2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2000" fill="hold"/>
                                        <p:tgtEl>
                                          <p:spTgt spid="13"/>
                                        </p:tgtEl>
                                        <p:attrNameLst>
                                          <p:attrName>ppt_x</p:attrName>
                                        </p:attrNameLst>
                                      </p:cBhvr>
                                      <p:tavLst>
                                        <p:tav tm="0">
                                          <p:val>
                                            <p:strVal val="#ppt_x"/>
                                          </p:val>
                                        </p:tav>
                                        <p:tav tm="100000">
                                          <p:val>
                                            <p:strVal val="#ppt_x"/>
                                          </p:val>
                                        </p:tav>
                                      </p:tavLst>
                                    </p:anim>
                                    <p:anim calcmode="lin" valueType="num">
                                      <p:cBhvr additive="base">
                                        <p:cTn id="42" dur="20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 presetClass="entr" presetSubtype="2"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2000" fill="hold"/>
                                        <p:tgtEl>
                                          <p:spTgt spid="10"/>
                                        </p:tgtEl>
                                        <p:attrNameLst>
                                          <p:attrName>ppt_x</p:attrName>
                                        </p:attrNameLst>
                                      </p:cBhvr>
                                      <p:tavLst>
                                        <p:tav tm="0">
                                          <p:val>
                                            <p:strVal val="1+#ppt_w/2"/>
                                          </p:val>
                                        </p:tav>
                                        <p:tav tm="100000">
                                          <p:val>
                                            <p:strVal val="#ppt_x"/>
                                          </p:val>
                                        </p:tav>
                                      </p:tavLst>
                                    </p:anim>
                                    <p:anim calcmode="lin" valueType="num">
                                      <p:cBhvr additive="base">
                                        <p:cTn id="47" dur="2000" fill="hold"/>
                                        <p:tgtEl>
                                          <p:spTgt spid="10"/>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2000" fill="hold"/>
                                        <p:tgtEl>
                                          <p:spTgt spid="29"/>
                                        </p:tgtEl>
                                        <p:attrNameLst>
                                          <p:attrName>ppt_x</p:attrName>
                                        </p:attrNameLst>
                                      </p:cBhvr>
                                      <p:tavLst>
                                        <p:tav tm="0">
                                          <p:val>
                                            <p:strVal val="1+#ppt_w/2"/>
                                          </p:val>
                                        </p:tav>
                                        <p:tav tm="100000">
                                          <p:val>
                                            <p:strVal val="#ppt_x"/>
                                          </p:val>
                                        </p:tav>
                                      </p:tavLst>
                                    </p:anim>
                                    <p:anim calcmode="lin" valueType="num">
                                      <p:cBhvr additive="base">
                                        <p:cTn id="51" dur="2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4" grpId="0" animBg="1"/>
      <p:bldP spid="26" grpId="0" animBg="1"/>
      <p:bldP spid="27"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86278" y="2893136"/>
            <a:ext cx="5390699" cy="518091"/>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defPPr>
              <a:defRPr lang="en-US"/>
            </a:defPPr>
            <a:lvl1pPr>
              <a:defRPr sz="1200" b="1">
                <a:solidFill>
                  <a:srgbClr val="0C5184"/>
                </a:solidFill>
                <a:latin typeface="Arial Narrow"/>
              </a:defRPr>
            </a:lvl1pPr>
          </a:lstStyle>
          <a:p>
            <a:pPr algn="ctr"/>
            <a:r>
              <a:rPr lang="en-US" sz="2400" dirty="0"/>
              <a:t>  Bond Basics</a:t>
            </a:r>
          </a:p>
        </p:txBody>
      </p:sp>
      <p:cxnSp>
        <p:nvCxnSpPr>
          <p:cNvPr id="4" name="Straight Connector 3"/>
          <p:cNvCxnSpPr/>
          <p:nvPr/>
        </p:nvCxnSpPr>
        <p:spPr bwMode="auto">
          <a:xfrm>
            <a:off x="787400" y="2120900"/>
            <a:ext cx="77851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cxnSp>
        <p:nvCxnSpPr>
          <p:cNvPr id="5" name="Straight Connector 4"/>
          <p:cNvCxnSpPr/>
          <p:nvPr/>
        </p:nvCxnSpPr>
        <p:spPr bwMode="auto">
          <a:xfrm>
            <a:off x="787400" y="4241800"/>
            <a:ext cx="77851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941034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86278" y="2893136"/>
            <a:ext cx="5390699" cy="518091"/>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defPPr>
              <a:defRPr lang="en-US"/>
            </a:defPPr>
            <a:lvl1pPr>
              <a:defRPr sz="1200" b="1">
                <a:solidFill>
                  <a:srgbClr val="0C5184"/>
                </a:solidFill>
                <a:latin typeface="Arial Narrow"/>
              </a:defRPr>
            </a:lvl1pPr>
          </a:lstStyle>
          <a:p>
            <a:pPr algn="ctr"/>
            <a:r>
              <a:rPr lang="en-US" sz="2400" dirty="0"/>
              <a:t>Managing Bond Portfolios</a:t>
            </a:r>
          </a:p>
        </p:txBody>
      </p:sp>
      <p:cxnSp>
        <p:nvCxnSpPr>
          <p:cNvPr id="6" name="Straight Connector 5"/>
          <p:cNvCxnSpPr/>
          <p:nvPr/>
        </p:nvCxnSpPr>
        <p:spPr bwMode="auto">
          <a:xfrm>
            <a:off x="787400" y="2120900"/>
            <a:ext cx="77851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cxnSp>
        <p:nvCxnSpPr>
          <p:cNvPr id="8" name="Straight Connector 7"/>
          <p:cNvCxnSpPr/>
          <p:nvPr/>
        </p:nvCxnSpPr>
        <p:spPr bwMode="auto">
          <a:xfrm>
            <a:off x="787400" y="4241800"/>
            <a:ext cx="77851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651193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The Bond Market</a:t>
            </a:r>
          </a:p>
        </p:txBody>
      </p:sp>
      <p:sp>
        <p:nvSpPr>
          <p:cNvPr id="7" name="Slide Number Placeholder 2"/>
          <p:cNvSpPr>
            <a:spLocks noGrp="1"/>
          </p:cNvSpPr>
          <p:nvPr>
            <p:ph type="sldNum" sz="quarter" idx="4"/>
          </p:nvPr>
        </p:nvSpPr>
        <p:spPr>
          <a:prstGeom prst="rect">
            <a:avLst/>
          </a:prstGeom>
        </p:spPr>
        <p:txBody>
          <a:bodyPr/>
          <a:lstStyle/>
          <a:p>
            <a:fld id="{8B214ADF-DFB4-4290-847D-61CC480ECD5B}" type="slidenum">
              <a:rPr lang="en-US"/>
              <a:pPr/>
              <a:t>20</a:t>
            </a:fld>
            <a:endParaRPr lang="en-US" dirty="0"/>
          </a:p>
        </p:txBody>
      </p:sp>
      <p:sp>
        <p:nvSpPr>
          <p:cNvPr id="2" name="TextBox 1"/>
          <p:cNvSpPr txBox="1"/>
          <p:nvPr/>
        </p:nvSpPr>
        <p:spPr>
          <a:xfrm>
            <a:off x="1003610" y="1360449"/>
            <a:ext cx="7114478" cy="3862596"/>
          </a:xfrm>
          <a:prstGeom prst="rect">
            <a:avLst/>
          </a:prstGeom>
          <a:noFill/>
        </p:spPr>
        <p:txBody>
          <a:bodyPr wrap="square" rtlCol="0">
            <a:spAutoFit/>
          </a:bodyPr>
          <a:lstStyle/>
          <a:p>
            <a:pPr algn="ctr"/>
            <a:r>
              <a:rPr lang="en-US" sz="3500" b="1" dirty="0">
                <a:solidFill>
                  <a:schemeClr val="tx2">
                    <a:lumMod val="75000"/>
                  </a:schemeClr>
                </a:solidFill>
                <a:latin typeface="+mn-lt"/>
              </a:rPr>
              <a:t>“I used to think if there was reincarnation, I wanted to come back as the president or the pope or a .400 baseball hitter. But now I want to come back as the bond market. You can intimidate everybody.”</a:t>
            </a:r>
          </a:p>
        </p:txBody>
      </p:sp>
      <p:sp>
        <p:nvSpPr>
          <p:cNvPr id="3" name="TextBox 2"/>
          <p:cNvSpPr txBox="1"/>
          <p:nvPr/>
        </p:nvSpPr>
        <p:spPr>
          <a:xfrm>
            <a:off x="5830539" y="5496849"/>
            <a:ext cx="2386361" cy="307777"/>
          </a:xfrm>
          <a:prstGeom prst="rect">
            <a:avLst/>
          </a:prstGeom>
          <a:noFill/>
        </p:spPr>
        <p:txBody>
          <a:bodyPr wrap="square" rtlCol="0">
            <a:spAutoFit/>
          </a:bodyPr>
          <a:lstStyle/>
          <a:p>
            <a:r>
              <a:rPr lang="en-US" sz="1400" b="1" dirty="0">
                <a:solidFill>
                  <a:schemeClr val="tx2">
                    <a:lumMod val="75000"/>
                  </a:schemeClr>
                </a:solidFill>
                <a:latin typeface="+mn-lt"/>
              </a:rPr>
              <a:t>- James Carville</a:t>
            </a:r>
          </a:p>
        </p:txBody>
      </p:sp>
    </p:spTree>
    <p:extLst>
      <p:ext uri="{BB962C8B-B14F-4D97-AF65-F5344CB8AC3E}">
        <p14:creationId xmlns:p14="http://schemas.microsoft.com/office/powerpoint/2010/main" val="111291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a:t>Sample Investment Process for Bond Portfolio Management</a:t>
            </a:r>
            <a:endParaRPr lang="en-GB" dirty="0"/>
          </a:p>
        </p:txBody>
      </p:sp>
      <p:sp>
        <p:nvSpPr>
          <p:cNvPr id="2" name="Slide Number Placeholder 1"/>
          <p:cNvSpPr>
            <a:spLocks noGrp="1"/>
          </p:cNvSpPr>
          <p:nvPr>
            <p:ph type="sldNum" sz="quarter" idx="4"/>
          </p:nvPr>
        </p:nvSpPr>
        <p:spPr/>
        <p:txBody>
          <a:bodyPr/>
          <a:lstStyle/>
          <a:p>
            <a:fld id="{EAFB3C29-4469-4ECE-A8ED-D40B5AD31533}" type="slidenum">
              <a:rPr lang="en-US" smtClean="0">
                <a:solidFill>
                  <a:prstClr val="black"/>
                </a:solidFill>
              </a:rPr>
              <a:pPr/>
              <a:t>21</a:t>
            </a:fld>
            <a:endParaRPr lang="en-US" dirty="0">
              <a:solidFill>
                <a:prstClr val="black"/>
              </a:solidFill>
            </a:endParaRPr>
          </a:p>
        </p:txBody>
      </p:sp>
      <p:sp>
        <p:nvSpPr>
          <p:cNvPr id="15364" name="Rectangle 3"/>
          <p:cNvSpPr>
            <a:spLocks noChangeArrowheads="1"/>
          </p:cNvSpPr>
          <p:nvPr/>
        </p:nvSpPr>
        <p:spPr bwMode="gray">
          <a:xfrm>
            <a:off x="231775" y="2441575"/>
            <a:ext cx="3959225" cy="257175"/>
          </a:xfrm>
          <a:prstGeom prst="rect">
            <a:avLst/>
          </a:prstGeom>
          <a:solidFill>
            <a:schemeClr val="tx2"/>
          </a:solidFill>
          <a:ln w="9525">
            <a:solidFill>
              <a:schemeClr val="tx2"/>
            </a:solidFill>
            <a:miter lim="800000"/>
            <a:headEnd/>
            <a:tailEnd/>
          </a:ln>
        </p:spPr>
        <p:txBody>
          <a:bodyPr wrap="none" anchor="ctr"/>
          <a:lstStyle/>
          <a:p>
            <a:pPr algn="ctr" eaLnBrk="0" fontAlgn="base" hangingPunct="0">
              <a:spcBef>
                <a:spcPct val="0"/>
              </a:spcBef>
              <a:spcAft>
                <a:spcPct val="0"/>
              </a:spcAft>
            </a:pPr>
            <a:r>
              <a:rPr lang="en-GB" sz="1100" b="1" dirty="0">
                <a:solidFill>
                  <a:prstClr val="white"/>
                </a:solidFill>
                <a:latin typeface="Arial Narrow"/>
              </a:rPr>
              <a:t>Portfolio Strategy</a:t>
            </a:r>
            <a:endParaRPr lang="en-US" sz="1100" b="1" dirty="0">
              <a:solidFill>
                <a:prstClr val="white"/>
              </a:solidFill>
              <a:latin typeface="Arial Narrow"/>
            </a:endParaRPr>
          </a:p>
        </p:txBody>
      </p:sp>
      <p:sp>
        <p:nvSpPr>
          <p:cNvPr id="15365" name="Rectangle 6"/>
          <p:cNvSpPr>
            <a:spLocks noChangeArrowheads="1"/>
          </p:cNvSpPr>
          <p:nvPr/>
        </p:nvSpPr>
        <p:spPr bwMode="gray">
          <a:xfrm>
            <a:off x="242888" y="2716213"/>
            <a:ext cx="3946525" cy="776287"/>
          </a:xfrm>
          <a:prstGeom prst="rect">
            <a:avLst/>
          </a:prstGeom>
          <a:solidFill>
            <a:srgbClr val="E2E9E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171450" indent="-171450" algn="ctr" eaLnBrk="0" fontAlgn="base" hangingPunct="0">
              <a:spcBef>
                <a:spcPct val="20000"/>
              </a:spcBef>
              <a:spcAft>
                <a:spcPct val="0"/>
              </a:spcAft>
              <a:buClr>
                <a:srgbClr val="0C5184"/>
              </a:buClr>
              <a:buSzPct val="120000"/>
            </a:pPr>
            <a:r>
              <a:rPr lang="en-US" sz="1100" dirty="0">
                <a:solidFill>
                  <a:srgbClr val="0C5184"/>
                </a:solidFill>
              </a:rPr>
              <a:t>Asset allocation decisions </a:t>
            </a:r>
          </a:p>
          <a:p>
            <a:pPr marL="171450" indent="-171450" algn="ctr" eaLnBrk="0" fontAlgn="base" hangingPunct="0">
              <a:spcBef>
                <a:spcPct val="20000"/>
              </a:spcBef>
              <a:spcAft>
                <a:spcPct val="0"/>
              </a:spcAft>
              <a:buClr>
                <a:srgbClr val="0C5184"/>
              </a:buClr>
              <a:buSzPct val="120000"/>
            </a:pPr>
            <a:r>
              <a:rPr lang="en-US" sz="1100" dirty="0">
                <a:solidFill>
                  <a:srgbClr val="0C5184"/>
                </a:solidFill>
              </a:rPr>
              <a:t>Investment management oversight</a:t>
            </a:r>
          </a:p>
        </p:txBody>
      </p:sp>
      <p:sp>
        <p:nvSpPr>
          <p:cNvPr id="15366" name="Rectangle 8"/>
          <p:cNvSpPr>
            <a:spLocks noChangeArrowheads="1"/>
          </p:cNvSpPr>
          <p:nvPr/>
        </p:nvSpPr>
        <p:spPr bwMode="gray">
          <a:xfrm>
            <a:off x="2584450" y="5803900"/>
            <a:ext cx="3956050" cy="704850"/>
          </a:xfrm>
          <a:prstGeom prst="rect">
            <a:avLst/>
          </a:prstGeom>
          <a:solidFill>
            <a:srgbClr val="E2E9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168275" indent="-168275" algn="ctr" eaLnBrk="0" fontAlgn="base" hangingPunct="0">
              <a:spcBef>
                <a:spcPct val="0"/>
              </a:spcBef>
              <a:spcAft>
                <a:spcPct val="0"/>
              </a:spcAft>
              <a:buClr>
                <a:srgbClr val="0C5184"/>
              </a:buClr>
              <a:buSzPct val="120000"/>
            </a:pPr>
            <a:r>
              <a:rPr lang="en-US" sz="1100" dirty="0">
                <a:solidFill>
                  <a:srgbClr val="0C5184"/>
                </a:solidFill>
              </a:rPr>
              <a:t>Portfolio monitoring </a:t>
            </a:r>
          </a:p>
          <a:p>
            <a:pPr marL="168275" indent="-168275" algn="ctr" eaLnBrk="0" fontAlgn="base" hangingPunct="0">
              <a:spcBef>
                <a:spcPct val="0"/>
              </a:spcBef>
              <a:spcAft>
                <a:spcPct val="0"/>
              </a:spcAft>
              <a:buClr>
                <a:srgbClr val="0C5184"/>
              </a:buClr>
              <a:buSzPct val="120000"/>
            </a:pPr>
            <a:r>
              <a:rPr lang="en-US" sz="1100" dirty="0">
                <a:solidFill>
                  <a:srgbClr val="0C5184"/>
                </a:solidFill>
              </a:rPr>
              <a:t>Oversight of risk constraints</a:t>
            </a:r>
          </a:p>
          <a:p>
            <a:pPr marL="168275" indent="-168275" algn="ctr" eaLnBrk="0" fontAlgn="base" hangingPunct="0">
              <a:spcBef>
                <a:spcPct val="0"/>
              </a:spcBef>
              <a:spcAft>
                <a:spcPct val="0"/>
              </a:spcAft>
              <a:buClr>
                <a:srgbClr val="0C5184"/>
              </a:buClr>
              <a:buSzPct val="120000"/>
            </a:pPr>
            <a:r>
              <a:rPr lang="en-US" sz="1100" dirty="0">
                <a:solidFill>
                  <a:srgbClr val="0C5184"/>
                </a:solidFill>
              </a:rPr>
              <a:t>Performance attribution</a:t>
            </a:r>
          </a:p>
        </p:txBody>
      </p:sp>
      <p:sp>
        <p:nvSpPr>
          <p:cNvPr id="15367" name="Rectangle 22"/>
          <p:cNvSpPr>
            <a:spLocks noChangeArrowheads="1"/>
          </p:cNvSpPr>
          <p:nvPr/>
        </p:nvSpPr>
        <p:spPr bwMode="gray">
          <a:xfrm>
            <a:off x="3080926" y="1117600"/>
            <a:ext cx="2969448" cy="254000"/>
          </a:xfrm>
          <a:prstGeom prst="rect">
            <a:avLst/>
          </a:prstGeom>
          <a:solidFill>
            <a:schemeClr val="tx2"/>
          </a:solidFill>
          <a:ln w="9525">
            <a:solidFill>
              <a:schemeClr val="tx2"/>
            </a:solidFill>
            <a:miter lim="800000"/>
            <a:headEnd/>
            <a:tailEnd/>
          </a:ln>
        </p:spPr>
        <p:txBody>
          <a:bodyPr wrap="none" anchor="ctr"/>
          <a:lstStyle/>
          <a:p>
            <a:pPr algn="ctr" eaLnBrk="0" fontAlgn="base" hangingPunct="0">
              <a:spcBef>
                <a:spcPct val="0"/>
              </a:spcBef>
              <a:spcAft>
                <a:spcPct val="0"/>
              </a:spcAft>
            </a:pPr>
            <a:r>
              <a:rPr lang="en-US" sz="1100" b="1" dirty="0">
                <a:solidFill>
                  <a:prstClr val="white"/>
                </a:solidFill>
                <a:latin typeface="Arial Narrow"/>
              </a:rPr>
              <a:t>Investment Policy Committee</a:t>
            </a:r>
          </a:p>
        </p:txBody>
      </p:sp>
      <p:sp>
        <p:nvSpPr>
          <p:cNvPr id="15368" name="Rectangle 23"/>
          <p:cNvSpPr>
            <a:spLocks noChangeArrowheads="1"/>
          </p:cNvSpPr>
          <p:nvPr/>
        </p:nvSpPr>
        <p:spPr bwMode="gray">
          <a:xfrm>
            <a:off x="3076575" y="1381125"/>
            <a:ext cx="2981326" cy="536575"/>
          </a:xfrm>
          <a:prstGeom prst="rect">
            <a:avLst/>
          </a:prstGeom>
          <a:solidFill>
            <a:srgbClr val="E2E9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ctr" eaLnBrk="0" fontAlgn="base" hangingPunct="0">
              <a:spcBef>
                <a:spcPct val="20000"/>
              </a:spcBef>
              <a:spcAft>
                <a:spcPct val="0"/>
              </a:spcAft>
              <a:buClr>
                <a:srgbClr val="0C5184"/>
              </a:buClr>
              <a:buSzPct val="120000"/>
            </a:pPr>
            <a:r>
              <a:rPr lang="en-US" sz="1100" dirty="0">
                <a:solidFill>
                  <a:srgbClr val="0C5184"/>
                </a:solidFill>
              </a:rPr>
              <a:t>Broad macro themes</a:t>
            </a:r>
          </a:p>
          <a:p>
            <a:pPr marL="171450" indent="-171450" algn="ctr" eaLnBrk="0" fontAlgn="base" hangingPunct="0">
              <a:spcBef>
                <a:spcPct val="20000"/>
              </a:spcBef>
              <a:spcAft>
                <a:spcPct val="0"/>
              </a:spcAft>
              <a:buClr>
                <a:srgbClr val="0C5184"/>
              </a:buClr>
              <a:buSzPct val="120000"/>
            </a:pPr>
            <a:r>
              <a:rPr lang="en-US" sz="1100" dirty="0">
                <a:solidFill>
                  <a:srgbClr val="0C5184"/>
                </a:solidFill>
              </a:rPr>
              <a:t>Risk management oversight</a:t>
            </a:r>
            <a:endParaRPr lang="en-US" sz="1100" dirty="0">
              <a:solidFill>
                <a:prstClr val="black"/>
              </a:solidFill>
            </a:endParaRPr>
          </a:p>
        </p:txBody>
      </p:sp>
      <p:sp>
        <p:nvSpPr>
          <p:cNvPr id="15369" name="Rectangle 26"/>
          <p:cNvSpPr>
            <a:spLocks noChangeArrowheads="1"/>
          </p:cNvSpPr>
          <p:nvPr/>
        </p:nvSpPr>
        <p:spPr bwMode="gray">
          <a:xfrm>
            <a:off x="2581275" y="5524500"/>
            <a:ext cx="3959225" cy="269875"/>
          </a:xfrm>
          <a:prstGeom prst="rect">
            <a:avLst/>
          </a:prstGeom>
          <a:solidFill>
            <a:schemeClr val="tx2"/>
          </a:solidFill>
          <a:ln w="9525">
            <a:solidFill>
              <a:schemeClr val="tx2"/>
            </a:solidFill>
            <a:miter lim="800000"/>
            <a:headEnd/>
            <a:tailEnd/>
          </a:ln>
        </p:spPr>
        <p:txBody>
          <a:bodyPr wrap="none" anchor="ctr"/>
          <a:lstStyle/>
          <a:p>
            <a:pPr algn="ctr" eaLnBrk="0" fontAlgn="base" hangingPunct="0">
              <a:spcBef>
                <a:spcPct val="0"/>
              </a:spcBef>
              <a:spcAft>
                <a:spcPct val="0"/>
              </a:spcAft>
            </a:pPr>
            <a:r>
              <a:rPr lang="en-US" sz="1100" b="1" dirty="0">
                <a:solidFill>
                  <a:prstClr val="white"/>
                </a:solidFill>
                <a:latin typeface="Arial Narrow"/>
              </a:rPr>
              <a:t>Portfolio Architecture</a:t>
            </a:r>
          </a:p>
        </p:txBody>
      </p:sp>
      <p:sp>
        <p:nvSpPr>
          <p:cNvPr id="15370" name="AutoShape 28"/>
          <p:cNvSpPr>
            <a:spLocks noChangeArrowheads="1"/>
          </p:cNvSpPr>
          <p:nvPr/>
        </p:nvSpPr>
        <p:spPr bwMode="auto">
          <a:xfrm>
            <a:off x="4408488" y="3492500"/>
            <a:ext cx="304800" cy="574675"/>
          </a:xfrm>
          <a:prstGeom prst="upDownArrow">
            <a:avLst>
              <a:gd name="adj1" fmla="val 50000"/>
              <a:gd name="adj2" fmla="val 58134"/>
            </a:avLst>
          </a:prstGeom>
          <a:solidFill>
            <a:schemeClr val="accent1"/>
          </a:solidFill>
          <a:ln w="9525">
            <a:solidFill>
              <a:schemeClr val="accent1"/>
            </a:solidFill>
            <a:miter lim="800000"/>
            <a:headEnd/>
            <a:tailEnd/>
          </a:ln>
        </p:spPr>
        <p:txBody>
          <a:bodyPr wrap="none" anchor="ctr"/>
          <a:lstStyle/>
          <a:p>
            <a:pPr fontAlgn="base">
              <a:spcBef>
                <a:spcPct val="0"/>
              </a:spcBef>
              <a:spcAft>
                <a:spcPct val="0"/>
              </a:spcAft>
            </a:pPr>
            <a:endParaRPr lang="en-US" sz="1100" baseline="-25000" dirty="0">
              <a:solidFill>
                <a:prstClr val="black"/>
              </a:solidFill>
            </a:endParaRPr>
          </a:p>
        </p:txBody>
      </p:sp>
      <p:sp>
        <p:nvSpPr>
          <p:cNvPr id="15371" name="AutoShape 39"/>
          <p:cNvSpPr>
            <a:spLocks noChangeArrowheads="1"/>
          </p:cNvSpPr>
          <p:nvPr/>
        </p:nvSpPr>
        <p:spPr bwMode="auto">
          <a:xfrm>
            <a:off x="4408488" y="2011363"/>
            <a:ext cx="304800" cy="304800"/>
          </a:xfrm>
          <a:prstGeom prst="downArrow">
            <a:avLst>
              <a:gd name="adj1" fmla="val 44167"/>
              <a:gd name="adj2" fmla="val 35833"/>
            </a:avLst>
          </a:prstGeom>
          <a:solidFill>
            <a:schemeClr val="accent1"/>
          </a:solidFill>
          <a:ln w="9525">
            <a:solidFill>
              <a:schemeClr val="accent1"/>
            </a:solidFill>
            <a:miter lim="800000"/>
            <a:headEnd/>
            <a:tailEnd/>
          </a:ln>
        </p:spPr>
        <p:txBody>
          <a:bodyPr wrap="none" anchor="ctr"/>
          <a:lstStyle/>
          <a:p>
            <a:pPr fontAlgn="base">
              <a:spcBef>
                <a:spcPct val="0"/>
              </a:spcBef>
              <a:spcAft>
                <a:spcPct val="0"/>
              </a:spcAft>
            </a:pPr>
            <a:endParaRPr lang="en-US" sz="1100" baseline="-25000" dirty="0">
              <a:solidFill>
                <a:prstClr val="black"/>
              </a:solidFill>
            </a:endParaRPr>
          </a:p>
        </p:txBody>
      </p:sp>
      <p:sp>
        <p:nvSpPr>
          <p:cNvPr id="15372" name="AutoShape 17"/>
          <p:cNvSpPr>
            <a:spLocks noChangeArrowheads="1"/>
          </p:cNvSpPr>
          <p:nvPr/>
        </p:nvSpPr>
        <p:spPr bwMode="auto">
          <a:xfrm>
            <a:off x="290513" y="4959350"/>
            <a:ext cx="8524875" cy="393700"/>
          </a:xfrm>
          <a:prstGeom prst="downArrow">
            <a:avLst>
              <a:gd name="adj1" fmla="val 50000"/>
              <a:gd name="adj2" fmla="val 100000"/>
            </a:avLst>
          </a:prstGeom>
          <a:solidFill>
            <a:schemeClr val="accent1"/>
          </a:solidFill>
          <a:ln w="12700">
            <a:solidFill>
              <a:schemeClr val="accent1"/>
            </a:solidFill>
            <a:miter lim="800000"/>
            <a:headEnd/>
            <a:tailEnd/>
          </a:ln>
        </p:spPr>
        <p:txBody>
          <a:bodyPr wrap="none" anchor="ctr"/>
          <a:lstStyle/>
          <a:p>
            <a:pPr fontAlgn="base">
              <a:spcBef>
                <a:spcPct val="0"/>
              </a:spcBef>
              <a:spcAft>
                <a:spcPct val="0"/>
              </a:spcAft>
            </a:pPr>
            <a:endParaRPr lang="en-US" sz="1100" dirty="0">
              <a:solidFill>
                <a:prstClr val="black"/>
              </a:solidFill>
            </a:endParaRPr>
          </a:p>
        </p:txBody>
      </p:sp>
      <p:sp>
        <p:nvSpPr>
          <p:cNvPr id="15373" name="Rectangle 8"/>
          <p:cNvSpPr>
            <a:spLocks noChangeArrowheads="1"/>
          </p:cNvSpPr>
          <p:nvPr/>
        </p:nvSpPr>
        <p:spPr bwMode="gray">
          <a:xfrm>
            <a:off x="274638" y="4413250"/>
            <a:ext cx="2028825" cy="4540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en-US" sz="1100" b="1" dirty="0">
                <a:solidFill>
                  <a:srgbClr val="0C5184"/>
                </a:solidFill>
                <a:latin typeface="Arial Narrow"/>
              </a:rPr>
              <a:t>Government</a:t>
            </a:r>
          </a:p>
        </p:txBody>
      </p:sp>
      <p:sp>
        <p:nvSpPr>
          <p:cNvPr id="15375" name="Rectangle 14"/>
          <p:cNvSpPr>
            <a:spLocks noChangeArrowheads="1"/>
          </p:cNvSpPr>
          <p:nvPr/>
        </p:nvSpPr>
        <p:spPr bwMode="gray">
          <a:xfrm>
            <a:off x="4629150" y="4408488"/>
            <a:ext cx="1987550" cy="463550"/>
          </a:xfrm>
          <a:prstGeom prst="rect">
            <a:avLst/>
          </a:prstGeom>
          <a:solidFill>
            <a:schemeClr val="accent1"/>
          </a:solidFill>
          <a:ln>
            <a:noFill/>
          </a:ln>
          <a:extLst/>
        </p:spPr>
        <p:txBody>
          <a:bodyPr anchor="ctr"/>
          <a:lstStyle/>
          <a:p>
            <a:pPr algn="ctr" eaLnBrk="0" fontAlgn="base" hangingPunct="0">
              <a:spcBef>
                <a:spcPct val="0"/>
              </a:spcBef>
              <a:spcAft>
                <a:spcPct val="0"/>
              </a:spcAft>
            </a:pPr>
            <a:r>
              <a:rPr lang="en-US" sz="1100" b="1" dirty="0">
                <a:solidFill>
                  <a:srgbClr val="0C5184"/>
                </a:solidFill>
                <a:latin typeface="Arial Narrow"/>
              </a:rPr>
              <a:t>Structured: ABS/MBS</a:t>
            </a:r>
          </a:p>
        </p:txBody>
      </p:sp>
      <p:sp>
        <p:nvSpPr>
          <p:cNvPr id="15376" name="Rectangle 16"/>
          <p:cNvSpPr>
            <a:spLocks noChangeArrowheads="1"/>
          </p:cNvSpPr>
          <p:nvPr/>
        </p:nvSpPr>
        <p:spPr bwMode="gray">
          <a:xfrm>
            <a:off x="6765925" y="4403725"/>
            <a:ext cx="2028825" cy="4730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en-US" sz="1100" b="1" dirty="0">
                <a:solidFill>
                  <a:srgbClr val="0C5184"/>
                </a:solidFill>
                <a:latin typeface="Arial Narrow"/>
              </a:rPr>
              <a:t>Sovereign</a:t>
            </a:r>
          </a:p>
        </p:txBody>
      </p:sp>
      <p:sp>
        <p:nvSpPr>
          <p:cNvPr id="15377" name="Text Box 25"/>
          <p:cNvSpPr txBox="1">
            <a:spLocks noChangeArrowheads="1"/>
          </p:cNvSpPr>
          <p:nvPr/>
        </p:nvSpPr>
        <p:spPr bwMode="auto">
          <a:xfrm>
            <a:off x="2619375" y="4079875"/>
            <a:ext cx="3857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eaLnBrk="1" fontAlgn="base" hangingPunct="1">
              <a:spcBef>
                <a:spcPct val="0"/>
              </a:spcBef>
              <a:spcAft>
                <a:spcPct val="0"/>
              </a:spcAft>
            </a:pPr>
            <a:r>
              <a:rPr lang="en-GB" b="1" dirty="0">
                <a:solidFill>
                  <a:srgbClr val="0C5184"/>
                </a:solidFill>
                <a:latin typeface="Arial Narrow"/>
              </a:rPr>
              <a:t>Specialist Global Sector Teams</a:t>
            </a:r>
            <a:endParaRPr lang="en-US" b="1" dirty="0">
              <a:solidFill>
                <a:srgbClr val="0C5184"/>
              </a:solidFill>
              <a:latin typeface="Arial Narrow"/>
            </a:endParaRPr>
          </a:p>
        </p:txBody>
      </p:sp>
      <p:sp>
        <p:nvSpPr>
          <p:cNvPr id="15380" name="Rectangle 3"/>
          <p:cNvSpPr>
            <a:spLocks noChangeArrowheads="1"/>
          </p:cNvSpPr>
          <p:nvPr/>
        </p:nvSpPr>
        <p:spPr bwMode="gray">
          <a:xfrm>
            <a:off x="4894263" y="2441575"/>
            <a:ext cx="3959225" cy="257175"/>
          </a:xfrm>
          <a:prstGeom prst="rect">
            <a:avLst/>
          </a:prstGeom>
          <a:solidFill>
            <a:schemeClr val="tx2"/>
          </a:solidFill>
          <a:ln w="9525">
            <a:solidFill>
              <a:schemeClr val="tx2"/>
            </a:solidFill>
            <a:miter lim="800000"/>
            <a:headEnd/>
            <a:tailEnd/>
          </a:ln>
        </p:spPr>
        <p:txBody>
          <a:bodyPr wrap="none" anchor="ctr"/>
          <a:lstStyle/>
          <a:p>
            <a:pPr algn="ctr" eaLnBrk="0" fontAlgn="base" hangingPunct="0">
              <a:spcBef>
                <a:spcPct val="0"/>
              </a:spcBef>
              <a:spcAft>
                <a:spcPct val="0"/>
              </a:spcAft>
            </a:pPr>
            <a:r>
              <a:rPr lang="en-GB" sz="1100" b="1" dirty="0">
                <a:solidFill>
                  <a:prstClr val="white"/>
                </a:solidFill>
                <a:latin typeface="Arial Narrow"/>
              </a:rPr>
              <a:t>Client Portfolio Management</a:t>
            </a:r>
            <a:endParaRPr lang="en-US" sz="1100" b="1" dirty="0">
              <a:solidFill>
                <a:prstClr val="white"/>
              </a:solidFill>
              <a:latin typeface="Arial Narrow"/>
            </a:endParaRPr>
          </a:p>
        </p:txBody>
      </p:sp>
      <p:sp>
        <p:nvSpPr>
          <p:cNvPr id="15381" name="Rectangle 6"/>
          <p:cNvSpPr>
            <a:spLocks noChangeArrowheads="1"/>
          </p:cNvSpPr>
          <p:nvPr/>
        </p:nvSpPr>
        <p:spPr bwMode="gray">
          <a:xfrm>
            <a:off x="4905375" y="2716213"/>
            <a:ext cx="3946525" cy="776287"/>
          </a:xfrm>
          <a:prstGeom prst="rect">
            <a:avLst/>
          </a:prstGeom>
          <a:solidFill>
            <a:srgbClr val="E2E9E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171450" indent="-171450" algn="ctr" eaLnBrk="0" fontAlgn="base" hangingPunct="0">
              <a:spcBef>
                <a:spcPct val="20000"/>
              </a:spcBef>
              <a:spcAft>
                <a:spcPct val="0"/>
              </a:spcAft>
              <a:buClr>
                <a:srgbClr val="0C5184"/>
              </a:buClr>
              <a:buSzPct val="120000"/>
            </a:pPr>
            <a:r>
              <a:rPr lang="en-US" sz="1100" dirty="0">
                <a:solidFill>
                  <a:srgbClr val="0C5184"/>
                </a:solidFill>
              </a:rPr>
              <a:t>Investment Professionals Dedicated to Client Service</a:t>
            </a:r>
          </a:p>
          <a:p>
            <a:pPr marL="171450" indent="-171450" algn="ctr" eaLnBrk="0" fontAlgn="base" hangingPunct="0">
              <a:spcBef>
                <a:spcPct val="20000"/>
              </a:spcBef>
              <a:spcAft>
                <a:spcPct val="0"/>
              </a:spcAft>
              <a:buClr>
                <a:srgbClr val="0C5184"/>
              </a:buClr>
              <a:buSzPct val="120000"/>
            </a:pPr>
            <a:r>
              <a:rPr lang="en-US" sz="1100" dirty="0">
                <a:solidFill>
                  <a:srgbClr val="0C5184"/>
                </a:solidFill>
              </a:rPr>
              <a:t>Liaison between Client and Portfolio Strategy Group</a:t>
            </a:r>
          </a:p>
        </p:txBody>
      </p:sp>
      <p:sp>
        <p:nvSpPr>
          <p:cNvPr id="15382" name="AutoShape 28"/>
          <p:cNvSpPr>
            <a:spLocks noChangeArrowheads="1"/>
          </p:cNvSpPr>
          <p:nvPr/>
        </p:nvSpPr>
        <p:spPr bwMode="auto">
          <a:xfrm rot="5400000">
            <a:off x="4408488" y="2817813"/>
            <a:ext cx="304800" cy="400050"/>
          </a:xfrm>
          <a:prstGeom prst="upDownArrow">
            <a:avLst>
              <a:gd name="adj1" fmla="val 50000"/>
              <a:gd name="adj2" fmla="val 40469"/>
            </a:avLst>
          </a:prstGeom>
          <a:solidFill>
            <a:schemeClr val="accent1"/>
          </a:solidFill>
          <a:ln w="9525">
            <a:solidFill>
              <a:schemeClr val="accent1"/>
            </a:solidFill>
            <a:miter lim="800000"/>
            <a:headEnd/>
            <a:tailEnd/>
          </a:ln>
        </p:spPr>
        <p:txBody>
          <a:bodyPr rot="10800000" vert="eaVert" wrap="none" anchor="ctr"/>
          <a:lstStyle/>
          <a:p>
            <a:pPr fontAlgn="base">
              <a:spcBef>
                <a:spcPct val="0"/>
              </a:spcBef>
              <a:spcAft>
                <a:spcPct val="0"/>
              </a:spcAft>
            </a:pPr>
            <a:endParaRPr lang="en-US" sz="1100" baseline="-25000" dirty="0">
              <a:solidFill>
                <a:prstClr val="black"/>
              </a:solidFill>
            </a:endParaRPr>
          </a:p>
        </p:txBody>
      </p:sp>
      <p:sp>
        <p:nvSpPr>
          <p:cNvPr id="26" name="Rectangle 14"/>
          <p:cNvSpPr>
            <a:spLocks noChangeArrowheads="1"/>
          </p:cNvSpPr>
          <p:nvPr/>
        </p:nvSpPr>
        <p:spPr bwMode="gray">
          <a:xfrm>
            <a:off x="2475368" y="4403725"/>
            <a:ext cx="1987550" cy="463550"/>
          </a:xfrm>
          <a:prstGeom prst="rect">
            <a:avLst/>
          </a:prstGeom>
          <a:solidFill>
            <a:schemeClr val="accent1"/>
          </a:solidFill>
          <a:ln>
            <a:noFill/>
          </a:ln>
          <a:extLst/>
        </p:spPr>
        <p:txBody>
          <a:bodyPr anchor="ctr"/>
          <a:lstStyle/>
          <a:p>
            <a:pPr algn="ctr" eaLnBrk="0" fontAlgn="base" hangingPunct="0">
              <a:spcBef>
                <a:spcPct val="0"/>
              </a:spcBef>
              <a:spcAft>
                <a:spcPct val="0"/>
              </a:spcAft>
            </a:pPr>
            <a:r>
              <a:rPr lang="en-US" sz="1100" b="1" dirty="0">
                <a:solidFill>
                  <a:srgbClr val="0C5184"/>
                </a:solidFill>
                <a:latin typeface="Arial Narrow"/>
              </a:rPr>
              <a:t>Corporates</a:t>
            </a:r>
          </a:p>
        </p:txBody>
      </p:sp>
      <p:sp>
        <p:nvSpPr>
          <p:cNvPr id="24" name="Rectangle 22"/>
          <p:cNvSpPr>
            <a:spLocks noChangeArrowheads="1"/>
          </p:cNvSpPr>
          <p:nvPr/>
        </p:nvSpPr>
        <p:spPr bwMode="gray">
          <a:xfrm>
            <a:off x="78964" y="1108075"/>
            <a:ext cx="2316421" cy="254000"/>
          </a:xfrm>
          <a:prstGeom prst="rect">
            <a:avLst/>
          </a:prstGeom>
          <a:solidFill>
            <a:schemeClr val="tx2"/>
          </a:solidFill>
          <a:ln w="9525">
            <a:solidFill>
              <a:schemeClr val="tx2"/>
            </a:solidFill>
            <a:miter lim="800000"/>
            <a:headEnd/>
            <a:tailEnd/>
          </a:ln>
        </p:spPr>
        <p:txBody>
          <a:bodyPr wrap="none" anchor="ctr"/>
          <a:lstStyle/>
          <a:p>
            <a:pPr algn="ctr" eaLnBrk="0" fontAlgn="base" hangingPunct="0">
              <a:spcBef>
                <a:spcPct val="0"/>
              </a:spcBef>
              <a:spcAft>
                <a:spcPct val="0"/>
              </a:spcAft>
            </a:pPr>
            <a:r>
              <a:rPr lang="en-US" sz="1100" b="1" dirty="0">
                <a:solidFill>
                  <a:prstClr val="white"/>
                </a:solidFill>
                <a:latin typeface="Arial Narrow"/>
              </a:rPr>
              <a:t>Economists</a:t>
            </a:r>
          </a:p>
        </p:txBody>
      </p:sp>
      <p:sp>
        <p:nvSpPr>
          <p:cNvPr id="25" name="Rectangle 23"/>
          <p:cNvSpPr>
            <a:spLocks noChangeArrowheads="1"/>
          </p:cNvSpPr>
          <p:nvPr/>
        </p:nvSpPr>
        <p:spPr bwMode="gray">
          <a:xfrm>
            <a:off x="74613" y="1371600"/>
            <a:ext cx="2325687" cy="536575"/>
          </a:xfrm>
          <a:prstGeom prst="rect">
            <a:avLst/>
          </a:prstGeom>
          <a:solidFill>
            <a:srgbClr val="E2E9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ctr" eaLnBrk="0" fontAlgn="base" hangingPunct="0">
              <a:spcBef>
                <a:spcPct val="20000"/>
              </a:spcBef>
              <a:spcAft>
                <a:spcPct val="0"/>
              </a:spcAft>
              <a:buClr>
                <a:srgbClr val="0C5184"/>
              </a:buClr>
              <a:buSzPct val="120000"/>
            </a:pPr>
            <a:r>
              <a:rPr lang="en-US" sz="1100" dirty="0">
                <a:solidFill>
                  <a:srgbClr val="0C5184"/>
                </a:solidFill>
              </a:rPr>
              <a:t>Economic forecasts</a:t>
            </a:r>
            <a:endParaRPr lang="en-US" sz="1100" dirty="0">
              <a:solidFill>
                <a:prstClr val="black"/>
              </a:solidFill>
            </a:endParaRPr>
          </a:p>
        </p:txBody>
      </p:sp>
      <p:sp>
        <p:nvSpPr>
          <p:cNvPr id="27" name="AutoShape 39"/>
          <p:cNvSpPr>
            <a:spLocks noChangeArrowheads="1"/>
          </p:cNvSpPr>
          <p:nvPr/>
        </p:nvSpPr>
        <p:spPr bwMode="auto">
          <a:xfrm rot="16200000">
            <a:off x="2609850" y="1374775"/>
            <a:ext cx="304800" cy="304800"/>
          </a:xfrm>
          <a:prstGeom prst="downArrow">
            <a:avLst>
              <a:gd name="adj1" fmla="val 44167"/>
              <a:gd name="adj2" fmla="val 35833"/>
            </a:avLst>
          </a:prstGeom>
          <a:solidFill>
            <a:schemeClr val="accent1"/>
          </a:solidFill>
          <a:ln w="9525">
            <a:solidFill>
              <a:schemeClr val="accent1"/>
            </a:solidFill>
            <a:miter lim="800000"/>
            <a:headEnd/>
            <a:tailEnd/>
          </a:ln>
        </p:spPr>
        <p:txBody>
          <a:bodyPr wrap="none" anchor="ctr"/>
          <a:lstStyle/>
          <a:p>
            <a:pPr fontAlgn="base">
              <a:spcBef>
                <a:spcPct val="0"/>
              </a:spcBef>
              <a:spcAft>
                <a:spcPct val="0"/>
              </a:spcAft>
            </a:pPr>
            <a:endParaRPr lang="en-US" sz="1100" baseline="-25000" dirty="0">
              <a:solidFill>
                <a:prstClr val="black"/>
              </a:solidFill>
            </a:endParaRPr>
          </a:p>
        </p:txBody>
      </p:sp>
      <p:sp>
        <p:nvSpPr>
          <p:cNvPr id="28" name="TextBox 27"/>
          <p:cNvSpPr txBox="1"/>
          <p:nvPr/>
        </p:nvSpPr>
        <p:spPr>
          <a:xfrm>
            <a:off x="1774365" y="680397"/>
            <a:ext cx="5803486" cy="338554"/>
          </a:xfrm>
          <a:prstGeom prst="rect">
            <a:avLst/>
          </a:prstGeom>
          <a:noFill/>
        </p:spPr>
        <p:txBody>
          <a:bodyPr vert="horz" wrap="square" lIns="0" tIns="45720" rIns="45720" bIns="45720" rtlCol="0" anchor="t">
            <a:spAutoFit/>
          </a:bodyPr>
          <a:lstStyle/>
          <a:p>
            <a:r>
              <a:rPr lang="en-US" sz="1600" b="1" dirty="0">
                <a:solidFill>
                  <a:srgbClr val="0C5184"/>
                </a:solidFill>
                <a:latin typeface="Arial Narrow" panose="020B0606020202030204" pitchFamily="34" charset="0"/>
              </a:rPr>
              <a:t>How are an investment outlook and portfolio themes developed?</a:t>
            </a:r>
          </a:p>
        </p:txBody>
      </p:sp>
    </p:spTree>
    <p:extLst>
      <p:ext uri="{BB962C8B-B14F-4D97-AF65-F5344CB8AC3E}">
        <p14:creationId xmlns:p14="http://schemas.microsoft.com/office/powerpoint/2010/main" val="147983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0-#ppt_w/2"/>
                                          </p:val>
                                        </p:tav>
                                        <p:tav tm="100000">
                                          <p:val>
                                            <p:strVal val="#ppt_x"/>
                                          </p:val>
                                        </p:tav>
                                      </p:tavLst>
                                    </p:anim>
                                    <p:anim calcmode="lin" valueType="num">
                                      <p:cBhvr additive="base">
                                        <p:cTn id="8" dur="10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0-#ppt_w/2"/>
                                          </p:val>
                                        </p:tav>
                                        <p:tav tm="100000">
                                          <p:val>
                                            <p:strVal val="#ppt_x"/>
                                          </p:val>
                                        </p:tav>
                                      </p:tavLst>
                                    </p:anim>
                                    <p:anim calcmode="lin" valueType="num">
                                      <p:cBhvr additive="base">
                                        <p:cTn id="12" dur="10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000" fill="hold"/>
                                        <p:tgtEl>
                                          <p:spTgt spid="27"/>
                                        </p:tgtEl>
                                        <p:attrNameLst>
                                          <p:attrName>ppt_x</p:attrName>
                                        </p:attrNameLst>
                                      </p:cBhvr>
                                      <p:tavLst>
                                        <p:tav tm="0">
                                          <p:val>
                                            <p:strVal val="0-#ppt_w/2"/>
                                          </p:val>
                                        </p:tav>
                                        <p:tav tm="100000">
                                          <p:val>
                                            <p:strVal val="#ppt_x"/>
                                          </p:val>
                                        </p:tav>
                                      </p:tavLst>
                                    </p:anim>
                                    <p:anim calcmode="lin" valueType="num">
                                      <p:cBhvr additive="base">
                                        <p:cTn id="16"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15367"/>
                                        </p:tgtEl>
                                        <p:attrNameLst>
                                          <p:attrName>style.visibility</p:attrName>
                                        </p:attrNameLst>
                                      </p:cBhvr>
                                      <p:to>
                                        <p:strVal val="visible"/>
                                      </p:to>
                                    </p:set>
                                    <p:anim calcmode="lin" valueType="num">
                                      <p:cBhvr additive="base">
                                        <p:cTn id="21" dur="1000" fill="hold"/>
                                        <p:tgtEl>
                                          <p:spTgt spid="15367"/>
                                        </p:tgtEl>
                                        <p:attrNameLst>
                                          <p:attrName>ppt_x</p:attrName>
                                        </p:attrNameLst>
                                      </p:cBhvr>
                                      <p:tavLst>
                                        <p:tav tm="0">
                                          <p:val>
                                            <p:strVal val="#ppt_x"/>
                                          </p:val>
                                        </p:tav>
                                        <p:tav tm="100000">
                                          <p:val>
                                            <p:strVal val="#ppt_x"/>
                                          </p:val>
                                        </p:tav>
                                      </p:tavLst>
                                    </p:anim>
                                    <p:anim calcmode="lin" valueType="num">
                                      <p:cBhvr additive="base">
                                        <p:cTn id="22" dur="1000" fill="hold"/>
                                        <p:tgtEl>
                                          <p:spTgt spid="15367"/>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5368"/>
                                        </p:tgtEl>
                                        <p:attrNameLst>
                                          <p:attrName>style.visibility</p:attrName>
                                        </p:attrNameLst>
                                      </p:cBhvr>
                                      <p:to>
                                        <p:strVal val="visible"/>
                                      </p:to>
                                    </p:set>
                                    <p:anim calcmode="lin" valueType="num">
                                      <p:cBhvr additive="base">
                                        <p:cTn id="25" dur="1000" fill="hold"/>
                                        <p:tgtEl>
                                          <p:spTgt spid="15368"/>
                                        </p:tgtEl>
                                        <p:attrNameLst>
                                          <p:attrName>ppt_x</p:attrName>
                                        </p:attrNameLst>
                                      </p:cBhvr>
                                      <p:tavLst>
                                        <p:tav tm="0">
                                          <p:val>
                                            <p:strVal val="#ppt_x"/>
                                          </p:val>
                                        </p:tav>
                                        <p:tav tm="100000">
                                          <p:val>
                                            <p:strVal val="#ppt_x"/>
                                          </p:val>
                                        </p:tav>
                                      </p:tavLst>
                                    </p:anim>
                                    <p:anim calcmode="lin" valueType="num">
                                      <p:cBhvr additive="base">
                                        <p:cTn id="26" dur="1000" fill="hold"/>
                                        <p:tgtEl>
                                          <p:spTgt spid="15368"/>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5371"/>
                                        </p:tgtEl>
                                        <p:attrNameLst>
                                          <p:attrName>style.visibility</p:attrName>
                                        </p:attrNameLst>
                                      </p:cBhvr>
                                      <p:to>
                                        <p:strVal val="visible"/>
                                      </p:to>
                                    </p:set>
                                    <p:anim calcmode="lin" valueType="num">
                                      <p:cBhvr additive="base">
                                        <p:cTn id="29" dur="1000" fill="hold"/>
                                        <p:tgtEl>
                                          <p:spTgt spid="15371"/>
                                        </p:tgtEl>
                                        <p:attrNameLst>
                                          <p:attrName>ppt_x</p:attrName>
                                        </p:attrNameLst>
                                      </p:cBhvr>
                                      <p:tavLst>
                                        <p:tav tm="0">
                                          <p:val>
                                            <p:strVal val="#ppt_x"/>
                                          </p:val>
                                        </p:tav>
                                        <p:tav tm="100000">
                                          <p:val>
                                            <p:strVal val="#ppt_x"/>
                                          </p:val>
                                        </p:tav>
                                      </p:tavLst>
                                    </p:anim>
                                    <p:anim calcmode="lin" valueType="num">
                                      <p:cBhvr additive="base">
                                        <p:cTn id="30" dur="1000" fill="hold"/>
                                        <p:tgtEl>
                                          <p:spTgt spid="15371"/>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5365"/>
                                        </p:tgtEl>
                                        <p:attrNameLst>
                                          <p:attrName>style.visibility</p:attrName>
                                        </p:attrNameLst>
                                      </p:cBhvr>
                                      <p:to>
                                        <p:strVal val="visible"/>
                                      </p:to>
                                    </p:set>
                                    <p:anim calcmode="lin" valueType="num">
                                      <p:cBhvr additive="base">
                                        <p:cTn id="35" dur="1000" fill="hold"/>
                                        <p:tgtEl>
                                          <p:spTgt spid="15365"/>
                                        </p:tgtEl>
                                        <p:attrNameLst>
                                          <p:attrName>ppt_x</p:attrName>
                                        </p:attrNameLst>
                                      </p:cBhvr>
                                      <p:tavLst>
                                        <p:tav tm="0">
                                          <p:val>
                                            <p:strVal val="1+#ppt_w/2"/>
                                          </p:val>
                                        </p:tav>
                                        <p:tav tm="100000">
                                          <p:val>
                                            <p:strVal val="#ppt_x"/>
                                          </p:val>
                                        </p:tav>
                                      </p:tavLst>
                                    </p:anim>
                                    <p:anim calcmode="lin" valueType="num">
                                      <p:cBhvr additive="base">
                                        <p:cTn id="36" dur="1000" fill="hold"/>
                                        <p:tgtEl>
                                          <p:spTgt spid="1536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5364"/>
                                        </p:tgtEl>
                                        <p:attrNameLst>
                                          <p:attrName>style.visibility</p:attrName>
                                        </p:attrNameLst>
                                      </p:cBhvr>
                                      <p:to>
                                        <p:strVal val="visible"/>
                                      </p:to>
                                    </p:set>
                                    <p:anim calcmode="lin" valueType="num">
                                      <p:cBhvr additive="base">
                                        <p:cTn id="39" dur="1000" fill="hold"/>
                                        <p:tgtEl>
                                          <p:spTgt spid="15364"/>
                                        </p:tgtEl>
                                        <p:attrNameLst>
                                          <p:attrName>ppt_x</p:attrName>
                                        </p:attrNameLst>
                                      </p:cBhvr>
                                      <p:tavLst>
                                        <p:tav tm="0">
                                          <p:val>
                                            <p:strVal val="1+#ppt_w/2"/>
                                          </p:val>
                                        </p:tav>
                                        <p:tav tm="100000">
                                          <p:val>
                                            <p:strVal val="#ppt_x"/>
                                          </p:val>
                                        </p:tav>
                                      </p:tavLst>
                                    </p:anim>
                                    <p:anim calcmode="lin" valueType="num">
                                      <p:cBhvr additive="base">
                                        <p:cTn id="40" dur="1000" fill="hold"/>
                                        <p:tgtEl>
                                          <p:spTgt spid="1536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5382"/>
                                        </p:tgtEl>
                                        <p:attrNameLst>
                                          <p:attrName>style.visibility</p:attrName>
                                        </p:attrNameLst>
                                      </p:cBhvr>
                                      <p:to>
                                        <p:strVal val="visible"/>
                                      </p:to>
                                    </p:set>
                                    <p:anim calcmode="lin" valueType="num">
                                      <p:cBhvr additive="base">
                                        <p:cTn id="43" dur="1000" fill="hold"/>
                                        <p:tgtEl>
                                          <p:spTgt spid="15382"/>
                                        </p:tgtEl>
                                        <p:attrNameLst>
                                          <p:attrName>ppt_x</p:attrName>
                                        </p:attrNameLst>
                                      </p:cBhvr>
                                      <p:tavLst>
                                        <p:tav tm="0">
                                          <p:val>
                                            <p:strVal val="1+#ppt_w/2"/>
                                          </p:val>
                                        </p:tav>
                                        <p:tav tm="100000">
                                          <p:val>
                                            <p:strVal val="#ppt_x"/>
                                          </p:val>
                                        </p:tav>
                                      </p:tavLst>
                                    </p:anim>
                                    <p:anim calcmode="lin" valueType="num">
                                      <p:cBhvr additive="base">
                                        <p:cTn id="44" dur="1000" fill="hold"/>
                                        <p:tgtEl>
                                          <p:spTgt spid="1538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5380"/>
                                        </p:tgtEl>
                                        <p:attrNameLst>
                                          <p:attrName>style.visibility</p:attrName>
                                        </p:attrNameLst>
                                      </p:cBhvr>
                                      <p:to>
                                        <p:strVal val="visible"/>
                                      </p:to>
                                    </p:set>
                                    <p:anim calcmode="lin" valueType="num">
                                      <p:cBhvr additive="base">
                                        <p:cTn id="47" dur="1000" fill="hold"/>
                                        <p:tgtEl>
                                          <p:spTgt spid="15380"/>
                                        </p:tgtEl>
                                        <p:attrNameLst>
                                          <p:attrName>ppt_x</p:attrName>
                                        </p:attrNameLst>
                                      </p:cBhvr>
                                      <p:tavLst>
                                        <p:tav tm="0">
                                          <p:val>
                                            <p:strVal val="1+#ppt_w/2"/>
                                          </p:val>
                                        </p:tav>
                                        <p:tav tm="100000">
                                          <p:val>
                                            <p:strVal val="#ppt_x"/>
                                          </p:val>
                                        </p:tav>
                                      </p:tavLst>
                                    </p:anim>
                                    <p:anim calcmode="lin" valueType="num">
                                      <p:cBhvr additive="base">
                                        <p:cTn id="48" dur="1000" fill="hold"/>
                                        <p:tgtEl>
                                          <p:spTgt spid="15380"/>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5381"/>
                                        </p:tgtEl>
                                        <p:attrNameLst>
                                          <p:attrName>style.visibility</p:attrName>
                                        </p:attrNameLst>
                                      </p:cBhvr>
                                      <p:to>
                                        <p:strVal val="visible"/>
                                      </p:to>
                                    </p:set>
                                    <p:anim calcmode="lin" valueType="num">
                                      <p:cBhvr additive="base">
                                        <p:cTn id="51" dur="1000" fill="hold"/>
                                        <p:tgtEl>
                                          <p:spTgt spid="15381"/>
                                        </p:tgtEl>
                                        <p:attrNameLst>
                                          <p:attrName>ppt_x</p:attrName>
                                        </p:attrNameLst>
                                      </p:cBhvr>
                                      <p:tavLst>
                                        <p:tav tm="0">
                                          <p:val>
                                            <p:strVal val="1+#ppt_w/2"/>
                                          </p:val>
                                        </p:tav>
                                        <p:tav tm="100000">
                                          <p:val>
                                            <p:strVal val="#ppt_x"/>
                                          </p:val>
                                        </p:tav>
                                      </p:tavLst>
                                    </p:anim>
                                    <p:anim calcmode="lin" valueType="num">
                                      <p:cBhvr additive="base">
                                        <p:cTn id="52" dur="1000" fill="hold"/>
                                        <p:tgtEl>
                                          <p:spTgt spid="15381"/>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5370"/>
                                        </p:tgtEl>
                                        <p:attrNameLst>
                                          <p:attrName>style.visibility</p:attrName>
                                        </p:attrNameLst>
                                      </p:cBhvr>
                                      <p:to>
                                        <p:strVal val="visible"/>
                                      </p:to>
                                    </p:set>
                                    <p:anim calcmode="lin" valueType="num">
                                      <p:cBhvr additive="base">
                                        <p:cTn id="55" dur="1000" fill="hold"/>
                                        <p:tgtEl>
                                          <p:spTgt spid="15370"/>
                                        </p:tgtEl>
                                        <p:attrNameLst>
                                          <p:attrName>ppt_x</p:attrName>
                                        </p:attrNameLst>
                                      </p:cBhvr>
                                      <p:tavLst>
                                        <p:tav tm="0">
                                          <p:val>
                                            <p:strVal val="1+#ppt_w/2"/>
                                          </p:val>
                                        </p:tav>
                                        <p:tav tm="100000">
                                          <p:val>
                                            <p:strVal val="#ppt_x"/>
                                          </p:val>
                                        </p:tav>
                                      </p:tavLst>
                                    </p:anim>
                                    <p:anim calcmode="lin" valueType="num">
                                      <p:cBhvr additive="base">
                                        <p:cTn id="56" dur="1000" fill="hold"/>
                                        <p:tgtEl>
                                          <p:spTgt spid="1537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377"/>
                                        </p:tgtEl>
                                        <p:attrNameLst>
                                          <p:attrName>style.visibility</p:attrName>
                                        </p:attrNameLst>
                                      </p:cBhvr>
                                      <p:to>
                                        <p:strVal val="visible"/>
                                      </p:to>
                                    </p:set>
                                    <p:anim calcmode="lin" valueType="num">
                                      <p:cBhvr additive="base">
                                        <p:cTn id="61" dur="1000" fill="hold"/>
                                        <p:tgtEl>
                                          <p:spTgt spid="15377"/>
                                        </p:tgtEl>
                                        <p:attrNameLst>
                                          <p:attrName>ppt_x</p:attrName>
                                        </p:attrNameLst>
                                      </p:cBhvr>
                                      <p:tavLst>
                                        <p:tav tm="0">
                                          <p:val>
                                            <p:strVal val="#ppt_x"/>
                                          </p:val>
                                        </p:tav>
                                        <p:tav tm="100000">
                                          <p:val>
                                            <p:strVal val="#ppt_x"/>
                                          </p:val>
                                        </p:tav>
                                      </p:tavLst>
                                    </p:anim>
                                    <p:anim calcmode="lin" valueType="num">
                                      <p:cBhvr additive="base">
                                        <p:cTn id="62" dur="1000" fill="hold"/>
                                        <p:tgtEl>
                                          <p:spTgt spid="1537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5373"/>
                                        </p:tgtEl>
                                        <p:attrNameLst>
                                          <p:attrName>style.visibility</p:attrName>
                                        </p:attrNameLst>
                                      </p:cBhvr>
                                      <p:to>
                                        <p:strVal val="visible"/>
                                      </p:to>
                                    </p:set>
                                    <p:anim calcmode="lin" valueType="num">
                                      <p:cBhvr additive="base">
                                        <p:cTn id="65" dur="1000" fill="hold"/>
                                        <p:tgtEl>
                                          <p:spTgt spid="15373"/>
                                        </p:tgtEl>
                                        <p:attrNameLst>
                                          <p:attrName>ppt_x</p:attrName>
                                        </p:attrNameLst>
                                      </p:cBhvr>
                                      <p:tavLst>
                                        <p:tav tm="0">
                                          <p:val>
                                            <p:strVal val="#ppt_x"/>
                                          </p:val>
                                        </p:tav>
                                        <p:tav tm="100000">
                                          <p:val>
                                            <p:strVal val="#ppt_x"/>
                                          </p:val>
                                        </p:tav>
                                      </p:tavLst>
                                    </p:anim>
                                    <p:anim calcmode="lin" valueType="num">
                                      <p:cBhvr additive="base">
                                        <p:cTn id="66" dur="1000" fill="hold"/>
                                        <p:tgtEl>
                                          <p:spTgt spid="15373"/>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000" fill="hold"/>
                                        <p:tgtEl>
                                          <p:spTgt spid="26"/>
                                        </p:tgtEl>
                                        <p:attrNameLst>
                                          <p:attrName>ppt_x</p:attrName>
                                        </p:attrNameLst>
                                      </p:cBhvr>
                                      <p:tavLst>
                                        <p:tav tm="0">
                                          <p:val>
                                            <p:strVal val="#ppt_x"/>
                                          </p:val>
                                        </p:tav>
                                        <p:tav tm="100000">
                                          <p:val>
                                            <p:strVal val="#ppt_x"/>
                                          </p:val>
                                        </p:tav>
                                      </p:tavLst>
                                    </p:anim>
                                    <p:anim calcmode="lin" valueType="num">
                                      <p:cBhvr additive="base">
                                        <p:cTn id="70" dur="1000" fill="hold"/>
                                        <p:tgtEl>
                                          <p:spTgt spid="2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5375"/>
                                        </p:tgtEl>
                                        <p:attrNameLst>
                                          <p:attrName>style.visibility</p:attrName>
                                        </p:attrNameLst>
                                      </p:cBhvr>
                                      <p:to>
                                        <p:strVal val="visible"/>
                                      </p:to>
                                    </p:set>
                                    <p:anim calcmode="lin" valueType="num">
                                      <p:cBhvr additive="base">
                                        <p:cTn id="73" dur="1000" fill="hold"/>
                                        <p:tgtEl>
                                          <p:spTgt spid="15375"/>
                                        </p:tgtEl>
                                        <p:attrNameLst>
                                          <p:attrName>ppt_x</p:attrName>
                                        </p:attrNameLst>
                                      </p:cBhvr>
                                      <p:tavLst>
                                        <p:tav tm="0">
                                          <p:val>
                                            <p:strVal val="#ppt_x"/>
                                          </p:val>
                                        </p:tav>
                                        <p:tav tm="100000">
                                          <p:val>
                                            <p:strVal val="#ppt_x"/>
                                          </p:val>
                                        </p:tav>
                                      </p:tavLst>
                                    </p:anim>
                                    <p:anim calcmode="lin" valueType="num">
                                      <p:cBhvr additive="base">
                                        <p:cTn id="74" dur="1000" fill="hold"/>
                                        <p:tgtEl>
                                          <p:spTgt spid="15375"/>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5376"/>
                                        </p:tgtEl>
                                        <p:attrNameLst>
                                          <p:attrName>style.visibility</p:attrName>
                                        </p:attrNameLst>
                                      </p:cBhvr>
                                      <p:to>
                                        <p:strVal val="visible"/>
                                      </p:to>
                                    </p:set>
                                    <p:anim calcmode="lin" valueType="num">
                                      <p:cBhvr additive="base">
                                        <p:cTn id="77" dur="1000" fill="hold"/>
                                        <p:tgtEl>
                                          <p:spTgt spid="15376"/>
                                        </p:tgtEl>
                                        <p:attrNameLst>
                                          <p:attrName>ppt_x</p:attrName>
                                        </p:attrNameLst>
                                      </p:cBhvr>
                                      <p:tavLst>
                                        <p:tav tm="0">
                                          <p:val>
                                            <p:strVal val="#ppt_x"/>
                                          </p:val>
                                        </p:tav>
                                        <p:tav tm="100000">
                                          <p:val>
                                            <p:strVal val="#ppt_x"/>
                                          </p:val>
                                        </p:tav>
                                      </p:tavLst>
                                    </p:anim>
                                    <p:anim calcmode="lin" valueType="num">
                                      <p:cBhvr additive="base">
                                        <p:cTn id="78" dur="1000" fill="hold"/>
                                        <p:tgtEl>
                                          <p:spTgt spid="1537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5372"/>
                                        </p:tgtEl>
                                        <p:attrNameLst>
                                          <p:attrName>style.visibility</p:attrName>
                                        </p:attrNameLst>
                                      </p:cBhvr>
                                      <p:to>
                                        <p:strVal val="visible"/>
                                      </p:to>
                                    </p:set>
                                    <p:anim calcmode="lin" valueType="num">
                                      <p:cBhvr additive="base">
                                        <p:cTn id="81" dur="1000" fill="hold"/>
                                        <p:tgtEl>
                                          <p:spTgt spid="15372"/>
                                        </p:tgtEl>
                                        <p:attrNameLst>
                                          <p:attrName>ppt_x</p:attrName>
                                        </p:attrNameLst>
                                      </p:cBhvr>
                                      <p:tavLst>
                                        <p:tav tm="0">
                                          <p:val>
                                            <p:strVal val="#ppt_x"/>
                                          </p:val>
                                        </p:tav>
                                        <p:tav tm="100000">
                                          <p:val>
                                            <p:strVal val="#ppt_x"/>
                                          </p:val>
                                        </p:tav>
                                      </p:tavLst>
                                    </p:anim>
                                    <p:anim calcmode="lin" valueType="num">
                                      <p:cBhvr additive="base">
                                        <p:cTn id="82" dur="1000" fill="hold"/>
                                        <p:tgtEl>
                                          <p:spTgt spid="15372"/>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15369"/>
                                        </p:tgtEl>
                                        <p:attrNameLst>
                                          <p:attrName>style.visibility</p:attrName>
                                        </p:attrNameLst>
                                      </p:cBhvr>
                                      <p:to>
                                        <p:strVal val="visible"/>
                                      </p:to>
                                    </p:set>
                                    <p:anim calcmode="lin" valueType="num">
                                      <p:cBhvr additive="base">
                                        <p:cTn id="87" dur="1000" fill="hold"/>
                                        <p:tgtEl>
                                          <p:spTgt spid="15369"/>
                                        </p:tgtEl>
                                        <p:attrNameLst>
                                          <p:attrName>ppt_x</p:attrName>
                                        </p:attrNameLst>
                                      </p:cBhvr>
                                      <p:tavLst>
                                        <p:tav tm="0">
                                          <p:val>
                                            <p:strVal val="0-#ppt_w/2"/>
                                          </p:val>
                                        </p:tav>
                                        <p:tav tm="100000">
                                          <p:val>
                                            <p:strVal val="#ppt_x"/>
                                          </p:val>
                                        </p:tav>
                                      </p:tavLst>
                                    </p:anim>
                                    <p:anim calcmode="lin" valueType="num">
                                      <p:cBhvr additive="base">
                                        <p:cTn id="88" dur="1000" fill="hold"/>
                                        <p:tgtEl>
                                          <p:spTgt spid="15369"/>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15366"/>
                                        </p:tgtEl>
                                        <p:attrNameLst>
                                          <p:attrName>style.visibility</p:attrName>
                                        </p:attrNameLst>
                                      </p:cBhvr>
                                      <p:to>
                                        <p:strVal val="visible"/>
                                      </p:to>
                                    </p:set>
                                    <p:anim calcmode="lin" valueType="num">
                                      <p:cBhvr additive="base">
                                        <p:cTn id="91" dur="1000" fill="hold"/>
                                        <p:tgtEl>
                                          <p:spTgt spid="15366"/>
                                        </p:tgtEl>
                                        <p:attrNameLst>
                                          <p:attrName>ppt_x</p:attrName>
                                        </p:attrNameLst>
                                      </p:cBhvr>
                                      <p:tavLst>
                                        <p:tav tm="0">
                                          <p:val>
                                            <p:strVal val="0-#ppt_w/2"/>
                                          </p:val>
                                        </p:tav>
                                        <p:tav tm="100000">
                                          <p:val>
                                            <p:strVal val="#ppt_x"/>
                                          </p:val>
                                        </p:tav>
                                      </p:tavLst>
                                    </p:anim>
                                    <p:anim calcmode="lin" valueType="num">
                                      <p:cBhvr additive="base">
                                        <p:cTn id="92" dur="1000" fill="hold"/>
                                        <p:tgtEl>
                                          <p:spTgt spid="153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5" grpId="0" animBg="1"/>
      <p:bldP spid="15366" grpId="0" animBg="1"/>
      <p:bldP spid="15367" grpId="0" animBg="1"/>
      <p:bldP spid="15368" grpId="0" animBg="1"/>
      <p:bldP spid="15369" grpId="0" animBg="1"/>
      <p:bldP spid="15370" grpId="0" animBg="1"/>
      <p:bldP spid="15371" grpId="0" animBg="1"/>
      <p:bldP spid="15372" grpId="0" animBg="1"/>
      <p:bldP spid="15373" grpId="0" animBg="1"/>
      <p:bldP spid="15375" grpId="0" animBg="1"/>
      <p:bldP spid="15376" grpId="0" animBg="1"/>
      <p:bldP spid="15377" grpId="0"/>
      <p:bldP spid="15380" grpId="0" animBg="1"/>
      <p:bldP spid="15381" grpId="0" animBg="1"/>
      <p:bldP spid="15382" grpId="0" animBg="1"/>
      <p:bldP spid="26" grpId="0" animBg="1"/>
      <p:bldP spid="24" grpId="0" animBg="1"/>
      <p:bldP spid="25"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12725">
              <a:spcBef>
                <a:spcPts val="600"/>
              </a:spcBef>
              <a:buClr>
                <a:srgbClr val="0C5184"/>
              </a:buClr>
              <a:buSzPct val="120000"/>
            </a:pPr>
            <a:r>
              <a:rPr lang="en-US" dirty="0"/>
              <a:t>What is the Purpose of the Portfolio?</a:t>
            </a:r>
          </a:p>
        </p:txBody>
      </p:sp>
      <p:sp>
        <p:nvSpPr>
          <p:cNvPr id="14" name="Slide Number Placeholder 13"/>
          <p:cNvSpPr>
            <a:spLocks noGrp="1"/>
          </p:cNvSpPr>
          <p:nvPr>
            <p:ph type="sldNum" sz="quarter" idx="4"/>
          </p:nvPr>
        </p:nvSpPr>
        <p:spPr/>
        <p:txBody>
          <a:bodyPr/>
          <a:lstStyle/>
          <a:p>
            <a:fld id="{EAFB3C29-4469-4ECE-A8ED-D40B5AD31533}" type="slidenum">
              <a:rPr lang="en-US" smtClean="0">
                <a:solidFill>
                  <a:prstClr val="black"/>
                </a:solidFill>
              </a:rPr>
              <a:pPr/>
              <a:t>22</a:t>
            </a:fld>
            <a:endParaRPr lang="en-US" dirty="0">
              <a:solidFill>
                <a:prstClr val="black"/>
              </a:solidFill>
            </a:endParaRPr>
          </a:p>
        </p:txBody>
      </p:sp>
      <p:grpSp>
        <p:nvGrpSpPr>
          <p:cNvPr id="8" name="Group 7"/>
          <p:cNvGrpSpPr/>
          <p:nvPr/>
        </p:nvGrpSpPr>
        <p:grpSpPr>
          <a:xfrm>
            <a:off x="199746" y="923832"/>
            <a:ext cx="5804814" cy="946336"/>
            <a:chOff x="0" y="0"/>
            <a:chExt cx="5804814" cy="946336"/>
          </a:xfrm>
        </p:grpSpPr>
        <p:sp>
          <p:nvSpPr>
            <p:cNvPr id="9" name="Rounded Rectangle 8"/>
            <p:cNvSpPr/>
            <p:nvPr/>
          </p:nvSpPr>
          <p:spPr>
            <a:xfrm>
              <a:off x="0" y="0"/>
              <a:ext cx="5804814" cy="946336"/>
            </a:xfrm>
            <a:prstGeom prst="roundRect">
              <a:avLst>
                <a:gd name="adj" fmla="val 10000"/>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27717" y="27717"/>
              <a:ext cx="4672923" cy="890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solidFill>
                    <a:schemeClr val="bg1"/>
                  </a:solidFill>
                </a:rPr>
                <a:t>Evergreen</a:t>
              </a:r>
              <a:r>
                <a:rPr lang="en-US" sz="2600" kern="1200" baseline="0" dirty="0">
                  <a:solidFill>
                    <a:schemeClr val="bg1"/>
                  </a:solidFill>
                </a:rPr>
                <a:t> or Amortizing</a:t>
              </a:r>
            </a:p>
          </p:txBody>
        </p:sp>
      </p:grpSp>
      <p:grpSp>
        <p:nvGrpSpPr>
          <p:cNvPr id="16" name="Group 15"/>
          <p:cNvGrpSpPr/>
          <p:nvPr/>
        </p:nvGrpSpPr>
        <p:grpSpPr>
          <a:xfrm>
            <a:off x="623113" y="2028668"/>
            <a:ext cx="5804814" cy="946336"/>
            <a:chOff x="433476" y="1077771"/>
            <a:chExt cx="5804814" cy="946336"/>
          </a:xfrm>
        </p:grpSpPr>
        <p:sp>
          <p:nvSpPr>
            <p:cNvPr id="17" name="Rounded Rectangle 16"/>
            <p:cNvSpPr/>
            <p:nvPr/>
          </p:nvSpPr>
          <p:spPr>
            <a:xfrm>
              <a:off x="433476" y="1077771"/>
              <a:ext cx="5804814" cy="946336"/>
            </a:xfrm>
            <a:prstGeom prst="roundRect">
              <a:avLst>
                <a:gd name="adj" fmla="val 10000"/>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4"/>
            <p:cNvSpPr/>
            <p:nvPr/>
          </p:nvSpPr>
          <p:spPr>
            <a:xfrm>
              <a:off x="461193" y="1105488"/>
              <a:ext cx="4700785" cy="890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Total return or yield focused</a:t>
              </a:r>
            </a:p>
          </p:txBody>
        </p:sp>
      </p:grpSp>
      <p:grpSp>
        <p:nvGrpSpPr>
          <p:cNvPr id="11" name="Group 10"/>
          <p:cNvGrpSpPr/>
          <p:nvPr/>
        </p:nvGrpSpPr>
        <p:grpSpPr>
          <a:xfrm>
            <a:off x="5379332" y="1725124"/>
            <a:ext cx="615118" cy="615118"/>
            <a:chOff x="5189695" y="691351"/>
            <a:chExt cx="615118" cy="615118"/>
          </a:xfrm>
        </p:grpSpPr>
        <p:sp>
          <p:nvSpPr>
            <p:cNvPr id="12" name="Down Arrow 11"/>
            <p:cNvSpPr/>
            <p:nvPr/>
          </p:nvSpPr>
          <p:spPr>
            <a:xfrm>
              <a:off x="5189695" y="691351"/>
              <a:ext cx="615118" cy="615118"/>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Down Arrow 4"/>
            <p:cNvSpPr/>
            <p:nvPr/>
          </p:nvSpPr>
          <p:spPr>
            <a:xfrm>
              <a:off x="5328097" y="691351"/>
              <a:ext cx="338314" cy="4628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dirty="0"/>
            </a:p>
          </p:txBody>
        </p:sp>
      </p:grpSp>
      <p:grpSp>
        <p:nvGrpSpPr>
          <p:cNvPr id="22" name="Group 21"/>
          <p:cNvGrpSpPr/>
          <p:nvPr/>
        </p:nvGrpSpPr>
        <p:grpSpPr>
          <a:xfrm>
            <a:off x="853160" y="3114175"/>
            <a:ext cx="5804814" cy="946336"/>
            <a:chOff x="866952" y="2155543"/>
            <a:chExt cx="5804814" cy="946336"/>
          </a:xfrm>
        </p:grpSpPr>
        <p:sp>
          <p:nvSpPr>
            <p:cNvPr id="23" name="Rounded Rectangle 22"/>
            <p:cNvSpPr/>
            <p:nvPr/>
          </p:nvSpPr>
          <p:spPr>
            <a:xfrm>
              <a:off x="866952" y="2155543"/>
              <a:ext cx="5804814" cy="946336"/>
            </a:xfrm>
            <a:prstGeom prst="roundRect">
              <a:avLst>
                <a:gd name="adj" fmla="val 10000"/>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Rounded Rectangle 4"/>
            <p:cNvSpPr/>
            <p:nvPr/>
          </p:nvSpPr>
          <p:spPr>
            <a:xfrm>
              <a:off x="894669" y="2183260"/>
              <a:ext cx="4700785" cy="890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Providing budgeted income or growing principal</a:t>
              </a:r>
            </a:p>
          </p:txBody>
        </p:sp>
      </p:grpSp>
      <p:grpSp>
        <p:nvGrpSpPr>
          <p:cNvPr id="25" name="Group 24"/>
          <p:cNvGrpSpPr/>
          <p:nvPr/>
        </p:nvGrpSpPr>
        <p:grpSpPr>
          <a:xfrm>
            <a:off x="5822848" y="2825945"/>
            <a:ext cx="615118" cy="615118"/>
            <a:chOff x="5189695" y="691351"/>
            <a:chExt cx="615118" cy="615118"/>
          </a:xfrm>
        </p:grpSpPr>
        <p:sp>
          <p:nvSpPr>
            <p:cNvPr id="26" name="Down Arrow 25"/>
            <p:cNvSpPr/>
            <p:nvPr/>
          </p:nvSpPr>
          <p:spPr>
            <a:xfrm>
              <a:off x="5189695" y="691351"/>
              <a:ext cx="615118" cy="615118"/>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7" name="Down Arrow 4"/>
            <p:cNvSpPr/>
            <p:nvPr/>
          </p:nvSpPr>
          <p:spPr>
            <a:xfrm>
              <a:off x="5328097" y="691351"/>
              <a:ext cx="338314" cy="4628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dirty="0"/>
            </a:p>
          </p:txBody>
        </p:sp>
      </p:grpSp>
      <p:grpSp>
        <p:nvGrpSpPr>
          <p:cNvPr id="28" name="Group 27"/>
          <p:cNvGrpSpPr/>
          <p:nvPr/>
        </p:nvGrpSpPr>
        <p:grpSpPr>
          <a:xfrm>
            <a:off x="1182787" y="4219115"/>
            <a:ext cx="5804814" cy="946336"/>
            <a:chOff x="1112849" y="3233315"/>
            <a:chExt cx="5804814" cy="946336"/>
          </a:xfrm>
        </p:grpSpPr>
        <p:sp>
          <p:nvSpPr>
            <p:cNvPr id="29" name="Rounded Rectangle 28"/>
            <p:cNvSpPr/>
            <p:nvPr/>
          </p:nvSpPr>
          <p:spPr>
            <a:xfrm>
              <a:off x="1112849" y="3233315"/>
              <a:ext cx="5804814" cy="946336"/>
            </a:xfrm>
            <a:prstGeom prst="roundRect">
              <a:avLst>
                <a:gd name="adj" fmla="val 10000"/>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Rounded Rectangle 4"/>
            <p:cNvSpPr/>
            <p:nvPr/>
          </p:nvSpPr>
          <p:spPr>
            <a:xfrm>
              <a:off x="1328146" y="3261032"/>
              <a:ext cx="4700785" cy="890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Immediate liquidity required or low liquidity needed</a:t>
              </a:r>
            </a:p>
          </p:txBody>
        </p:sp>
      </p:grpSp>
      <p:grpSp>
        <p:nvGrpSpPr>
          <p:cNvPr id="31" name="Group 30"/>
          <p:cNvGrpSpPr/>
          <p:nvPr/>
        </p:nvGrpSpPr>
        <p:grpSpPr>
          <a:xfrm>
            <a:off x="6090507" y="3907279"/>
            <a:ext cx="615118" cy="615118"/>
            <a:chOff x="5189695" y="691351"/>
            <a:chExt cx="615118" cy="615118"/>
          </a:xfrm>
        </p:grpSpPr>
        <p:sp>
          <p:nvSpPr>
            <p:cNvPr id="32" name="Down Arrow 31"/>
            <p:cNvSpPr/>
            <p:nvPr/>
          </p:nvSpPr>
          <p:spPr>
            <a:xfrm>
              <a:off x="5189695" y="691351"/>
              <a:ext cx="615118" cy="615118"/>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3" name="Down Arrow 4"/>
            <p:cNvSpPr/>
            <p:nvPr/>
          </p:nvSpPr>
          <p:spPr>
            <a:xfrm>
              <a:off x="5328097" y="691351"/>
              <a:ext cx="338314" cy="4628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dirty="0"/>
            </a:p>
          </p:txBody>
        </p:sp>
      </p:grpSp>
      <p:grpSp>
        <p:nvGrpSpPr>
          <p:cNvPr id="34" name="Group 33"/>
          <p:cNvGrpSpPr/>
          <p:nvPr/>
        </p:nvGrpSpPr>
        <p:grpSpPr>
          <a:xfrm>
            <a:off x="1527353" y="5263509"/>
            <a:ext cx="5804814" cy="946336"/>
            <a:chOff x="1733905" y="4311086"/>
            <a:chExt cx="5804814" cy="946336"/>
          </a:xfrm>
        </p:grpSpPr>
        <p:sp>
          <p:nvSpPr>
            <p:cNvPr id="35" name="Rounded Rectangle 34"/>
            <p:cNvSpPr/>
            <p:nvPr/>
          </p:nvSpPr>
          <p:spPr>
            <a:xfrm>
              <a:off x="1733905" y="4311086"/>
              <a:ext cx="5804814" cy="946336"/>
            </a:xfrm>
            <a:prstGeom prst="roundRect">
              <a:avLst>
                <a:gd name="adj" fmla="val 10000"/>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Rounded Rectangle 4"/>
            <p:cNvSpPr/>
            <p:nvPr/>
          </p:nvSpPr>
          <p:spPr>
            <a:xfrm>
              <a:off x="1761622" y="4338803"/>
              <a:ext cx="4700785" cy="890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Many other nuances…</a:t>
              </a:r>
            </a:p>
          </p:txBody>
        </p:sp>
      </p:grpSp>
      <p:grpSp>
        <p:nvGrpSpPr>
          <p:cNvPr id="37" name="Group 36"/>
          <p:cNvGrpSpPr/>
          <p:nvPr/>
        </p:nvGrpSpPr>
        <p:grpSpPr>
          <a:xfrm>
            <a:off x="6427927" y="4965625"/>
            <a:ext cx="615118" cy="615118"/>
            <a:chOff x="5189695" y="691351"/>
            <a:chExt cx="615118" cy="615118"/>
          </a:xfrm>
        </p:grpSpPr>
        <p:sp>
          <p:nvSpPr>
            <p:cNvPr id="38" name="Down Arrow 37"/>
            <p:cNvSpPr/>
            <p:nvPr/>
          </p:nvSpPr>
          <p:spPr>
            <a:xfrm>
              <a:off x="5189695" y="691351"/>
              <a:ext cx="615118" cy="615118"/>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9" name="Down Arrow 4"/>
            <p:cNvSpPr/>
            <p:nvPr/>
          </p:nvSpPr>
          <p:spPr>
            <a:xfrm>
              <a:off x="5328097" y="691351"/>
              <a:ext cx="338314" cy="4628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dirty="0"/>
            </a:p>
          </p:txBody>
        </p:sp>
      </p:grpSp>
    </p:spTree>
    <p:extLst>
      <p:ext uri="{BB962C8B-B14F-4D97-AF65-F5344CB8AC3E}">
        <p14:creationId xmlns:p14="http://schemas.microsoft.com/office/powerpoint/2010/main" val="260244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1000"/>
                                        <p:tgtEl>
                                          <p:spTgt spid="11"/>
                                        </p:tgtEl>
                                      </p:cBhvr>
                                    </p:animEffect>
                                  </p:childTnLst>
                                </p:cTn>
                              </p:par>
                              <p:par>
                                <p:cTn id="12" presetID="22" presetClass="entr" presetSubtype="1"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1000"/>
                                        <p:tgtEl>
                                          <p:spTgt spid="16"/>
                                        </p:tgtEl>
                                      </p:cBhvr>
                                    </p:animEffect>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up)">
                                      <p:cBhvr>
                                        <p:cTn id="18" dur="1000"/>
                                        <p:tgtEl>
                                          <p:spTgt spid="25"/>
                                        </p:tgtEl>
                                      </p:cBhvr>
                                    </p:animEffect>
                                  </p:childTnLst>
                                </p:cTn>
                              </p:par>
                              <p:par>
                                <p:cTn id="19" presetID="22" presetClass="entr" presetSubtype="1"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1000"/>
                                        <p:tgtEl>
                                          <p:spTgt spid="22"/>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up)">
                                      <p:cBhvr>
                                        <p:cTn id="25" dur="1000"/>
                                        <p:tgtEl>
                                          <p:spTgt spid="31"/>
                                        </p:tgtEl>
                                      </p:cBhvr>
                                    </p:animEffect>
                                  </p:childTnLst>
                                </p:cTn>
                              </p:par>
                              <p:par>
                                <p:cTn id="26" presetID="22" presetClass="entr" presetSubtype="1"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up)">
                                      <p:cBhvr>
                                        <p:cTn id="28" dur="1000"/>
                                        <p:tgtEl>
                                          <p:spTgt spid="28"/>
                                        </p:tgtEl>
                                      </p:cBhvr>
                                    </p:animEffect>
                                  </p:childTnLst>
                                </p:cTn>
                              </p:par>
                            </p:childTnLst>
                          </p:cTn>
                        </p:par>
                        <p:par>
                          <p:cTn id="29" fill="hold">
                            <p:stCondLst>
                              <p:cond delay="4000"/>
                            </p:stCondLst>
                            <p:childTnLst>
                              <p:par>
                                <p:cTn id="30" presetID="22" presetClass="entr" presetSubtype="1"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up)">
                                      <p:cBhvr>
                                        <p:cTn id="32" dur="1000"/>
                                        <p:tgtEl>
                                          <p:spTgt spid="37"/>
                                        </p:tgtEl>
                                      </p:cBhvr>
                                    </p:animEffect>
                                  </p:childTnLst>
                                </p:cTn>
                              </p:par>
                              <p:par>
                                <p:cTn id="33" presetID="22" presetClass="entr" presetSubtype="1"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up)">
                                      <p:cBhvr>
                                        <p:cTn id="35"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Considerations for Portfolio Construction</a:t>
            </a:r>
          </a:p>
        </p:txBody>
      </p:sp>
      <p:sp>
        <p:nvSpPr>
          <p:cNvPr id="14" name="Slide Number Placeholder 13"/>
          <p:cNvSpPr>
            <a:spLocks noGrp="1"/>
          </p:cNvSpPr>
          <p:nvPr>
            <p:ph type="sldNum" sz="quarter" idx="4"/>
          </p:nvPr>
        </p:nvSpPr>
        <p:spPr/>
        <p:txBody>
          <a:bodyPr/>
          <a:lstStyle/>
          <a:p>
            <a:fld id="{EAFB3C29-4469-4ECE-A8ED-D40B5AD31533}" type="slidenum">
              <a:rPr lang="en-US" smtClean="0">
                <a:solidFill>
                  <a:prstClr val="black"/>
                </a:solidFill>
              </a:rPr>
              <a:pPr/>
              <a:t>23</a:t>
            </a:fld>
            <a:endParaRPr lang="en-US" dirty="0">
              <a:solidFill>
                <a:prstClr val="black"/>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1217131092"/>
              </p:ext>
            </p:extLst>
          </p:nvPr>
        </p:nvGraphicFramePr>
        <p:xfrm>
          <a:off x="614810" y="774774"/>
          <a:ext cx="7882466" cy="4473787"/>
        </p:xfrm>
        <a:graphic>
          <a:graphicData uri="http://schemas.openxmlformats.org/drawingml/2006/table">
            <a:tbl>
              <a:tblPr firstRow="1" bandRow="1">
                <a:tableStyleId>{5C22544A-7EE6-4342-B048-85BDC9FD1C3A}</a:tableStyleId>
              </a:tblPr>
              <a:tblGrid>
                <a:gridCol w="1821980">
                  <a:extLst>
                    <a:ext uri="{9D8B030D-6E8A-4147-A177-3AD203B41FA5}">
                      <a16:colId xmlns="" xmlns:a16="http://schemas.microsoft.com/office/drawing/2014/main" val="20000"/>
                    </a:ext>
                  </a:extLst>
                </a:gridCol>
                <a:gridCol w="3030243">
                  <a:extLst>
                    <a:ext uri="{9D8B030D-6E8A-4147-A177-3AD203B41FA5}">
                      <a16:colId xmlns="" xmlns:a16="http://schemas.microsoft.com/office/drawing/2014/main" val="20001"/>
                    </a:ext>
                  </a:extLst>
                </a:gridCol>
                <a:gridCol w="3030243">
                  <a:extLst>
                    <a:ext uri="{9D8B030D-6E8A-4147-A177-3AD203B41FA5}">
                      <a16:colId xmlns="" xmlns:a16="http://schemas.microsoft.com/office/drawing/2014/main" val="20002"/>
                    </a:ext>
                  </a:extLst>
                </a:gridCol>
              </a:tblGrid>
              <a:tr h="370840">
                <a:tc>
                  <a:txBody>
                    <a:bodyPr/>
                    <a:lstStyle/>
                    <a:p>
                      <a:pPr algn="ctr"/>
                      <a:r>
                        <a:rPr lang="en-US" sz="1400" b="1" kern="1200" dirty="0">
                          <a:solidFill>
                            <a:schemeClr val="bg1"/>
                          </a:solidFill>
                          <a:latin typeface="Arial Narrow" pitchFamily="34" charset="0"/>
                          <a:ea typeface="+mn-ea"/>
                          <a:cs typeface="+mn-cs"/>
                        </a:rPr>
                        <a:t>Consideration</a:t>
                      </a:r>
                    </a:p>
                  </a:txBody>
                  <a:tcPr>
                    <a:solidFill>
                      <a:schemeClr val="accent1">
                        <a:lumMod val="75000"/>
                      </a:schemeClr>
                    </a:solidFill>
                  </a:tcPr>
                </a:tc>
                <a:tc>
                  <a:txBody>
                    <a:bodyPr/>
                    <a:lstStyle/>
                    <a:p>
                      <a:pPr algn="ctr"/>
                      <a:r>
                        <a:rPr lang="en-US" sz="1400" dirty="0">
                          <a:solidFill>
                            <a:schemeClr val="bg1"/>
                          </a:solidFill>
                          <a:latin typeface="Arial Narrow" pitchFamily="34" charset="0"/>
                        </a:rPr>
                        <a:t>Description</a:t>
                      </a:r>
                    </a:p>
                  </a:txBody>
                  <a:tcPr>
                    <a:solidFill>
                      <a:schemeClr val="accent1">
                        <a:lumMod val="75000"/>
                      </a:schemeClr>
                    </a:solidFill>
                  </a:tcPr>
                </a:tc>
                <a:tc>
                  <a:txBody>
                    <a:bodyPr/>
                    <a:lstStyle/>
                    <a:p>
                      <a:pPr algn="ctr"/>
                      <a:r>
                        <a:rPr lang="en-US" sz="1400" dirty="0">
                          <a:solidFill>
                            <a:schemeClr val="bg1"/>
                          </a:solidFill>
                          <a:latin typeface="Arial Narrow" pitchFamily="34" charset="0"/>
                        </a:rPr>
                        <a:t>What may</a:t>
                      </a:r>
                      <a:r>
                        <a:rPr lang="en-US" sz="1400" baseline="0" dirty="0">
                          <a:solidFill>
                            <a:schemeClr val="bg1"/>
                          </a:solidFill>
                          <a:latin typeface="Arial Narrow" pitchFamily="34" charset="0"/>
                        </a:rPr>
                        <a:t> be limited?</a:t>
                      </a:r>
                      <a:endParaRPr lang="en-US" sz="1400" dirty="0">
                        <a:solidFill>
                          <a:schemeClr val="bg1"/>
                        </a:solidFill>
                        <a:latin typeface="Arial Narrow" pitchFamily="34" charset="0"/>
                      </a:endParaRPr>
                    </a:p>
                  </a:txBody>
                  <a:tcPr>
                    <a:solidFill>
                      <a:schemeClr val="accent1">
                        <a:lumMod val="75000"/>
                      </a:schemeClr>
                    </a:solidFill>
                  </a:tcPr>
                </a:tc>
                <a:extLst>
                  <a:ext uri="{0D108BD9-81ED-4DB2-BD59-A6C34878D82A}">
                    <a16:rowId xmlns=""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C5184"/>
                          </a:solidFill>
                          <a:latin typeface="Arial Narrow"/>
                        </a:rPr>
                        <a:t>Guidelines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Set</a:t>
                      </a:r>
                      <a:r>
                        <a:rPr lang="en-US" sz="1200" baseline="0" dirty="0">
                          <a:latin typeface="+mn-lt"/>
                        </a:rPr>
                        <a:t> by regulators, state or federal law, or by internal investment committees and staff.</a:t>
                      </a:r>
                      <a:endParaRPr lang="en-US" sz="1200" dirty="0">
                        <a:latin typeface="+mn-lt"/>
                      </a:endParaRPr>
                    </a:p>
                    <a:p>
                      <a:endParaRPr lang="en-US" sz="1200" dirty="0"/>
                    </a:p>
                  </a:txBody>
                  <a:tcPr/>
                </a:tc>
                <a:tc>
                  <a:txBody>
                    <a:bodyPr/>
                    <a:lstStyle/>
                    <a:p>
                      <a:pPr marL="171450" indent="-171450">
                        <a:spcAft>
                          <a:spcPts val="200"/>
                        </a:spcAft>
                        <a:buClr>
                          <a:schemeClr val="tx2"/>
                        </a:buClr>
                        <a:buSzPct val="120000"/>
                        <a:buFont typeface="Wingdings" pitchFamily="2" charset="2"/>
                        <a:buChar char="§"/>
                      </a:pPr>
                      <a:r>
                        <a:rPr lang="en-US" sz="1200" dirty="0"/>
                        <a:t>Sectors – allowance</a:t>
                      </a:r>
                      <a:r>
                        <a:rPr lang="en-US" sz="1200" baseline="0" dirty="0"/>
                        <a:t> and limitation</a:t>
                      </a:r>
                      <a:endParaRPr lang="en-US" sz="1200" dirty="0"/>
                    </a:p>
                    <a:p>
                      <a:pPr marL="171450" indent="-171450">
                        <a:spcAft>
                          <a:spcPts val="200"/>
                        </a:spcAft>
                        <a:buClr>
                          <a:schemeClr val="tx2"/>
                        </a:buClr>
                        <a:buSzPct val="120000"/>
                        <a:buFont typeface="Wingdings" pitchFamily="2" charset="2"/>
                        <a:buChar char="§"/>
                      </a:pPr>
                      <a:r>
                        <a:rPr lang="en-US" sz="1200" dirty="0"/>
                        <a:t>Ratings – minimum</a:t>
                      </a:r>
                      <a:r>
                        <a:rPr lang="en-US" sz="1200" baseline="0" dirty="0"/>
                        <a:t> and average portfolio</a:t>
                      </a:r>
                      <a:endParaRPr lang="en-US" sz="1200" dirty="0"/>
                    </a:p>
                    <a:p>
                      <a:pPr marL="171450" indent="-171450">
                        <a:spcAft>
                          <a:spcPts val="200"/>
                        </a:spcAft>
                        <a:buClr>
                          <a:schemeClr val="tx2"/>
                        </a:buClr>
                        <a:buSzPct val="120000"/>
                        <a:buFont typeface="Wingdings" pitchFamily="2" charset="2"/>
                        <a:buChar char="§"/>
                      </a:pPr>
                      <a:r>
                        <a:rPr lang="en-US" sz="1200" dirty="0"/>
                        <a:t>Maturity/duration</a:t>
                      </a:r>
                      <a:r>
                        <a:rPr lang="en-US" sz="1200" baseline="0" dirty="0"/>
                        <a:t> – security and portfolio level</a:t>
                      </a:r>
                    </a:p>
                    <a:p>
                      <a:pPr marL="171450" indent="-171450">
                        <a:spcAft>
                          <a:spcPts val="200"/>
                        </a:spcAft>
                        <a:buClr>
                          <a:schemeClr val="tx2"/>
                        </a:buClr>
                        <a:buSzPct val="120000"/>
                        <a:buFont typeface="Wingdings" pitchFamily="2" charset="2"/>
                        <a:buChar char="§"/>
                      </a:pPr>
                      <a:r>
                        <a:rPr lang="en-US" sz="1200" baseline="0" dirty="0"/>
                        <a:t>Loss limits – accounting based, or “comfort”</a:t>
                      </a:r>
                      <a:endParaRPr lang="en-US" sz="1200" dirty="0"/>
                    </a:p>
                    <a:p>
                      <a:pPr marL="171450" indent="-171450">
                        <a:spcAft>
                          <a:spcPts val="200"/>
                        </a:spcAft>
                        <a:buClr>
                          <a:schemeClr val="tx2"/>
                        </a:buClr>
                        <a:buSzPct val="120000"/>
                        <a:buFont typeface="Wingdings" pitchFamily="2" charset="2"/>
                        <a:buChar char="§"/>
                      </a:pPr>
                      <a:endParaRPr lang="en-US" sz="1200" dirty="0"/>
                    </a:p>
                  </a:txBody>
                  <a:tcPr/>
                </a:tc>
                <a:extLst>
                  <a:ext uri="{0D108BD9-81ED-4DB2-BD59-A6C34878D82A}">
                    <a16:rowId xmlns=""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C5184"/>
                          </a:solidFill>
                          <a:latin typeface="Arial Narrow"/>
                        </a:rPr>
                        <a:t>Risk Tolerance</a:t>
                      </a:r>
                      <a:endParaRPr kumimoji="0" lang="en-US" sz="1400" b="1" i="0" u="none" strike="noStrike" cap="none" normalizeH="0" baseline="0" dirty="0">
                        <a:ln>
                          <a:noFill/>
                        </a:ln>
                        <a:solidFill>
                          <a:srgbClr val="0C5184"/>
                        </a:solidFill>
                        <a:effectLst/>
                        <a:latin typeface="Arial Narrow"/>
                      </a:endParaRPr>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Even if allowed by stated</a:t>
                      </a:r>
                      <a:r>
                        <a:rPr lang="en-US" sz="1200" baseline="0" dirty="0">
                          <a:latin typeface="+mn-lt"/>
                        </a:rPr>
                        <a:t> guidelines, understanding risk tolerance can inform investment decisions.</a:t>
                      </a:r>
                      <a:endParaRPr lang="en-US" sz="1200" dirty="0">
                        <a:latin typeface="+mn-lt"/>
                      </a:endParaRPr>
                    </a:p>
                    <a:p>
                      <a:endParaRPr lang="en-US" sz="1200" dirty="0"/>
                    </a:p>
                  </a:txBody>
                  <a:tcPr/>
                </a:tc>
                <a:tc>
                  <a:txBody>
                    <a:bodyPr/>
                    <a:lstStyle/>
                    <a:p>
                      <a:pPr marL="228600" lvl="1" indent="-228600">
                        <a:spcBef>
                          <a:spcPts val="0"/>
                        </a:spcBef>
                        <a:spcAft>
                          <a:spcPts val="200"/>
                        </a:spcAft>
                        <a:buClr>
                          <a:srgbClr val="0C5184"/>
                        </a:buClr>
                        <a:buSzPct val="120000"/>
                        <a:buFont typeface="Wingdings"/>
                        <a:buChar char="§"/>
                      </a:pPr>
                      <a:r>
                        <a:rPr lang="en-US" sz="1200" dirty="0">
                          <a:latin typeface="+mn-lt"/>
                        </a:rPr>
                        <a:t>High yield may not</a:t>
                      </a:r>
                      <a:r>
                        <a:rPr lang="en-US" sz="1200" baseline="0" dirty="0">
                          <a:latin typeface="+mn-lt"/>
                        </a:rPr>
                        <a:t> be prohibited, but an investor not willing to realize losses may want to avoid.</a:t>
                      </a:r>
                      <a:endParaRPr lang="en-US" sz="1200" dirty="0">
                        <a:latin typeface="+mn-lt"/>
                      </a:endParaRPr>
                    </a:p>
                  </a:txBody>
                  <a:tcPr/>
                </a:tc>
                <a:extLst>
                  <a:ext uri="{0D108BD9-81ED-4DB2-BD59-A6C34878D82A}">
                    <a16:rowId xmlns="" xmlns:a16="http://schemas.microsoft.com/office/drawing/2014/main" val="10002"/>
                  </a:ext>
                </a:extLst>
              </a:tr>
              <a:tr h="648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C5184"/>
                          </a:solidFill>
                          <a:latin typeface="Arial Narrow"/>
                        </a:rPr>
                        <a:t>Style Drift</a:t>
                      </a:r>
                      <a:endParaRPr kumimoji="0" lang="en-US" sz="1400" b="1" i="0" u="none" strike="noStrike" cap="none" normalizeH="0" baseline="0" dirty="0">
                        <a:ln>
                          <a:noFill/>
                        </a:ln>
                        <a:solidFill>
                          <a:srgbClr val="0C5184"/>
                        </a:solidFill>
                        <a:effectLst/>
                        <a:latin typeface="Arial Narrow"/>
                      </a:endParaRPr>
                    </a:p>
                    <a:p>
                      <a:endParaRPr lang="en-US" sz="1400" dirty="0"/>
                    </a:p>
                  </a:txBody>
                  <a:tcPr/>
                </a:tc>
                <a:tc>
                  <a:txBody>
                    <a:bodyPr/>
                    <a:lstStyle/>
                    <a:p>
                      <a:r>
                        <a:rPr lang="en-US" sz="1200" dirty="0"/>
                        <a:t>Willingness to deviate from a benchmark</a:t>
                      </a:r>
                    </a:p>
                  </a:txBody>
                  <a:tcPr/>
                </a:tc>
                <a:tc>
                  <a:txBody>
                    <a:bodyPr/>
                    <a:lstStyle/>
                    <a:p>
                      <a:pPr marL="171450" indent="-171450">
                        <a:spcAft>
                          <a:spcPts val="200"/>
                        </a:spcAft>
                        <a:buClr>
                          <a:schemeClr val="tx2"/>
                        </a:buClr>
                        <a:buSzPct val="120000"/>
                        <a:buFont typeface="Wingdings" pitchFamily="2" charset="2"/>
                        <a:buChar char="§"/>
                      </a:pPr>
                      <a:r>
                        <a:rPr lang="en-US" sz="1200" dirty="0"/>
                        <a:t>Out-of-benchmark</a:t>
                      </a:r>
                      <a:r>
                        <a:rPr lang="en-US" sz="1200" baseline="0" dirty="0"/>
                        <a:t> investments acceptable?</a:t>
                      </a:r>
                    </a:p>
                    <a:p>
                      <a:pPr marL="171450" indent="-171450">
                        <a:spcAft>
                          <a:spcPts val="200"/>
                        </a:spcAft>
                        <a:buClr>
                          <a:schemeClr val="tx2"/>
                        </a:buClr>
                        <a:buSzPct val="120000"/>
                        <a:buFont typeface="Wingdings" pitchFamily="2" charset="2"/>
                        <a:buChar char="§"/>
                      </a:pPr>
                      <a:r>
                        <a:rPr lang="en-US" sz="1200" baseline="0" dirty="0"/>
                        <a:t>Deviation from passive indexing tolerance</a:t>
                      </a:r>
                    </a:p>
                  </a:txBody>
                  <a:tcPr/>
                </a:tc>
                <a:extLst>
                  <a:ext uri="{0D108BD9-81ED-4DB2-BD59-A6C34878D82A}">
                    <a16:rowId xmlns=""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C5184"/>
                          </a:solidFill>
                          <a:latin typeface="Arial Narrow"/>
                        </a:rPr>
                        <a:t>Size</a:t>
                      </a:r>
                      <a:r>
                        <a:rPr lang="en-US" sz="1400" b="1" baseline="0" dirty="0">
                          <a:solidFill>
                            <a:srgbClr val="0C5184"/>
                          </a:solidFill>
                          <a:latin typeface="Arial Narrow"/>
                        </a:rPr>
                        <a:t> of Entity</a:t>
                      </a:r>
                      <a:endParaRPr kumimoji="0" lang="en-US" sz="1400" b="1" i="0" u="none" strike="noStrike" cap="none" normalizeH="0" baseline="0" dirty="0">
                        <a:ln>
                          <a:noFill/>
                        </a:ln>
                        <a:solidFill>
                          <a:srgbClr val="0C5184"/>
                        </a:solidFill>
                        <a:effectLst/>
                        <a:latin typeface="Arial Narrow"/>
                      </a:endParaRPr>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Registration</a:t>
                      </a:r>
                      <a:r>
                        <a:rPr lang="en-US" sz="1200" baseline="0" dirty="0">
                          <a:latin typeface="+mn-lt"/>
                        </a:rPr>
                        <a:t> laws limit investor types for certain securities</a:t>
                      </a:r>
                      <a:endParaRPr lang="en-US" sz="1200" dirty="0"/>
                    </a:p>
                  </a:txBody>
                  <a:tcPr/>
                </a:tc>
                <a:tc>
                  <a:txBody>
                    <a:bodyPr/>
                    <a:lstStyle/>
                    <a:p>
                      <a:pPr marL="228600" lvl="1" indent="-228600">
                        <a:spcBef>
                          <a:spcPts val="0"/>
                        </a:spcBef>
                        <a:spcAft>
                          <a:spcPts val="200"/>
                        </a:spcAft>
                        <a:buClr>
                          <a:srgbClr val="0C5184"/>
                        </a:buClr>
                        <a:buSzPct val="120000"/>
                        <a:buFont typeface="Wingdings"/>
                        <a:buChar char="§"/>
                      </a:pPr>
                      <a:r>
                        <a:rPr lang="en-US" sz="1200" dirty="0">
                          <a:latin typeface="+mn-lt"/>
                        </a:rPr>
                        <a:t>Must be a Qualified</a:t>
                      </a:r>
                      <a:r>
                        <a:rPr lang="en-US" sz="1200" baseline="0" dirty="0">
                          <a:latin typeface="+mn-lt"/>
                        </a:rPr>
                        <a:t> Institutional Buyer to participate in 144a and/or REGS securities</a:t>
                      </a:r>
                      <a:endParaRPr lang="en-US" sz="1200" dirty="0">
                        <a:latin typeface="+mn-lt"/>
                      </a:endParaRPr>
                    </a:p>
                  </a:txBody>
                  <a:tcPr/>
                </a:tc>
                <a:extLst>
                  <a:ext uri="{0D108BD9-81ED-4DB2-BD59-A6C34878D82A}">
                    <a16:rowId xmlns=""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C5184"/>
                          </a:solidFill>
                          <a:latin typeface="Arial Narrow"/>
                        </a:rPr>
                        <a:t>Currency</a:t>
                      </a:r>
                      <a:endParaRPr kumimoji="0" lang="en-US" sz="1400" b="1" i="0" u="none" strike="noStrike" cap="none" normalizeH="0" baseline="0" dirty="0">
                        <a:ln>
                          <a:noFill/>
                        </a:ln>
                        <a:solidFill>
                          <a:srgbClr val="0C5184"/>
                        </a:solidFill>
                        <a:effectLst/>
                        <a:latin typeface="Arial Narrow"/>
                      </a:endParaRPr>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Can</a:t>
                      </a:r>
                      <a:r>
                        <a:rPr lang="en-US" sz="1200" baseline="0" dirty="0">
                          <a:latin typeface="+mn-lt"/>
                        </a:rPr>
                        <a:t> open FX risk be taken, or even hedged risk?</a:t>
                      </a:r>
                      <a:endParaRPr lang="en-US" sz="1200" dirty="0">
                        <a:latin typeface="+mn-lt"/>
                      </a:endParaRPr>
                    </a:p>
                    <a:p>
                      <a:endParaRPr lang="en-US" sz="1200" dirty="0"/>
                    </a:p>
                  </a:txBody>
                  <a:tcPr/>
                </a:tc>
                <a:tc>
                  <a:txBody>
                    <a:bodyPr/>
                    <a:lstStyle/>
                    <a:p>
                      <a:pPr marL="228600" lvl="1" indent="-228600">
                        <a:spcBef>
                          <a:spcPts val="0"/>
                        </a:spcBef>
                        <a:spcAft>
                          <a:spcPts val="200"/>
                        </a:spcAft>
                        <a:buClr>
                          <a:srgbClr val="0C5184"/>
                        </a:buClr>
                        <a:buSzPct val="120000"/>
                        <a:buFont typeface="Wingdings"/>
                        <a:buChar char="§"/>
                      </a:pPr>
                      <a:r>
                        <a:rPr lang="en-US" sz="1200" dirty="0">
                          <a:latin typeface="+mn-lt"/>
                        </a:rPr>
                        <a:t>Also</a:t>
                      </a:r>
                      <a:r>
                        <a:rPr lang="en-US" sz="1200" baseline="0" dirty="0">
                          <a:latin typeface="+mn-lt"/>
                        </a:rPr>
                        <a:t> a question of settlements and regulations.</a:t>
                      </a:r>
                      <a:endParaRPr lang="en-US" sz="1200" dirty="0">
                        <a:latin typeface="+mn-lt"/>
                      </a:endParaRP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51908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Drivers of Risk and Return within a Portfolio</a:t>
            </a:r>
          </a:p>
        </p:txBody>
      </p:sp>
      <p:sp>
        <p:nvSpPr>
          <p:cNvPr id="3" name="Slide Number Placeholder 2"/>
          <p:cNvSpPr>
            <a:spLocks noGrp="1"/>
          </p:cNvSpPr>
          <p:nvPr>
            <p:ph type="sldNum" sz="quarter" idx="4"/>
          </p:nvPr>
        </p:nvSpPr>
        <p:spPr/>
        <p:txBody>
          <a:bodyPr/>
          <a:lstStyle/>
          <a:p>
            <a:fld id="{EAFB3C29-4469-4ECE-A8ED-D40B5AD31533}" type="slidenum">
              <a:rPr lang="en-US" smtClean="0">
                <a:solidFill>
                  <a:prstClr val="black"/>
                </a:solidFill>
              </a:rPr>
              <a:pPr/>
              <a:t>24</a:t>
            </a:fld>
            <a:endParaRPr lang="en-US"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78103825"/>
              </p:ext>
            </p:extLst>
          </p:nvPr>
        </p:nvGraphicFramePr>
        <p:xfrm>
          <a:off x="1462047" y="1536568"/>
          <a:ext cx="5750283" cy="3133192"/>
        </p:xfrm>
        <a:graphic>
          <a:graphicData uri="http://schemas.openxmlformats.org/drawingml/2006/table">
            <a:tbl>
              <a:tblPr firstRow="1" bandRow="1">
                <a:tableStyleId>{5C22544A-7EE6-4342-B048-85BDC9FD1C3A}</a:tableStyleId>
              </a:tblPr>
              <a:tblGrid>
                <a:gridCol w="1929505">
                  <a:extLst>
                    <a:ext uri="{9D8B030D-6E8A-4147-A177-3AD203B41FA5}">
                      <a16:colId xmlns="" xmlns:a16="http://schemas.microsoft.com/office/drawing/2014/main" val="20000"/>
                    </a:ext>
                  </a:extLst>
                </a:gridCol>
                <a:gridCol w="82994">
                  <a:extLst>
                    <a:ext uri="{9D8B030D-6E8A-4147-A177-3AD203B41FA5}">
                      <a16:colId xmlns="" xmlns:a16="http://schemas.microsoft.com/office/drawing/2014/main" val="20001"/>
                    </a:ext>
                  </a:extLst>
                </a:gridCol>
                <a:gridCol w="2789094">
                  <a:extLst>
                    <a:ext uri="{9D8B030D-6E8A-4147-A177-3AD203B41FA5}">
                      <a16:colId xmlns="" xmlns:a16="http://schemas.microsoft.com/office/drawing/2014/main" val="20002"/>
                    </a:ext>
                  </a:extLst>
                </a:gridCol>
                <a:gridCol w="948690">
                  <a:extLst>
                    <a:ext uri="{9D8B030D-6E8A-4147-A177-3AD203B41FA5}">
                      <a16:colId xmlns="" xmlns:a16="http://schemas.microsoft.com/office/drawing/2014/main" val="20003"/>
                    </a:ext>
                  </a:extLst>
                </a:gridCol>
              </a:tblGrid>
              <a:tr h="354628">
                <a:tc>
                  <a:txBody>
                    <a:bodyPr/>
                    <a:lstStyle/>
                    <a:p>
                      <a:pPr algn="ctr" fontAlgn="ctr"/>
                      <a:r>
                        <a:rPr lang="en-US" sz="1600" u="none" strike="noStrike" dirty="0">
                          <a:effectLst/>
                          <a:latin typeface="+mj-lt"/>
                        </a:rPr>
                        <a:t>Decision</a:t>
                      </a:r>
                      <a:endParaRPr lang="en-US" sz="1600" b="1" i="0" u="none" strike="noStrike" dirty="0">
                        <a:effectLst/>
                        <a:latin typeface="+mj-lt"/>
                      </a:endParaRPr>
                    </a:p>
                  </a:txBody>
                  <a:tcPr marL="0" marR="0" marT="0" marB="0" anchor="ctr">
                    <a:solidFill>
                      <a:schemeClr val="accent1">
                        <a:lumMod val="75000"/>
                      </a:schemeClr>
                    </a:solidFill>
                  </a:tcPr>
                </a:tc>
                <a:tc>
                  <a:txBody>
                    <a:bodyPr/>
                    <a:lstStyle/>
                    <a:p>
                      <a:pPr algn="ctr" fontAlgn="ctr"/>
                      <a:endParaRPr lang="en-US" sz="1100" b="0" i="0" u="none" strike="noStrike" dirty="0">
                        <a:effectLst/>
                        <a:latin typeface="+mj-lt"/>
                      </a:endParaRPr>
                    </a:p>
                  </a:txBody>
                  <a:tcPr marL="0" marR="0" marT="0" marB="0" anchor="ctr">
                    <a:noFill/>
                  </a:tcPr>
                </a:tc>
                <a:tc gridSpan="2">
                  <a:txBody>
                    <a:bodyPr/>
                    <a:lstStyle/>
                    <a:p>
                      <a:pPr algn="ctr" fontAlgn="ctr"/>
                      <a:r>
                        <a:rPr lang="en-US" sz="1600" u="none" strike="noStrike" dirty="0">
                          <a:solidFill>
                            <a:schemeClr val="bg1"/>
                          </a:solidFill>
                          <a:effectLst/>
                          <a:latin typeface="+mj-lt"/>
                        </a:rPr>
                        <a:t>Total Return Impact During 2016*</a:t>
                      </a:r>
                      <a:endParaRPr lang="en-US" sz="1600" b="1" i="0" u="none" strike="noStrike" dirty="0">
                        <a:solidFill>
                          <a:schemeClr val="bg1"/>
                        </a:solidFill>
                        <a:effectLst/>
                        <a:latin typeface="+mj-lt"/>
                      </a:endParaRPr>
                    </a:p>
                  </a:txBody>
                  <a:tcPr marL="0" marR="0" marT="0" marB="0" anchor="ctr">
                    <a:solidFill>
                      <a:schemeClr val="accent1">
                        <a:lumMod val="75000"/>
                      </a:schemeClr>
                    </a:solidFill>
                  </a:tcPr>
                </a:tc>
                <a:tc hMerge="1">
                  <a:txBody>
                    <a:bodyPr/>
                    <a:lstStyle/>
                    <a:p>
                      <a:pPr algn="ctr" fontAlgn="ctr"/>
                      <a:endParaRPr lang="en-US" sz="1600" b="1" i="0" u="none" strike="noStrike" dirty="0">
                        <a:effectLst/>
                        <a:latin typeface="+mj-lt"/>
                      </a:endParaRPr>
                    </a:p>
                  </a:txBody>
                  <a:tcPr marL="0" marR="0" marT="0" marB="0" anchor="ctr">
                    <a:solidFill>
                      <a:schemeClr val="accent1">
                        <a:lumMod val="75000"/>
                      </a:schemeClr>
                    </a:solidFill>
                  </a:tcPr>
                </a:tc>
                <a:extLst>
                  <a:ext uri="{0D108BD9-81ED-4DB2-BD59-A6C34878D82A}">
                    <a16:rowId xmlns="" xmlns:a16="http://schemas.microsoft.com/office/drawing/2014/main" val="10000"/>
                  </a:ext>
                </a:extLst>
              </a:tr>
              <a:tr h="641708">
                <a:tc>
                  <a:txBody>
                    <a:bodyPr/>
                    <a:lstStyle/>
                    <a:p>
                      <a:pPr algn="l" fontAlgn="ctr"/>
                      <a:r>
                        <a:rPr lang="en-US" sz="1400" u="none" strike="noStrike" dirty="0">
                          <a:effectLst/>
                        </a:rPr>
                        <a:t>Duration &amp; Yield Curve</a:t>
                      </a:r>
                      <a:endParaRPr lang="en-US" sz="1400" b="1" i="0" u="none" strike="noStrike" dirty="0">
                        <a:effectLst/>
                        <a:latin typeface="Arial" panose="020B0604020202020204" pitchFamily="34" charset="0"/>
                      </a:endParaRPr>
                    </a:p>
                  </a:txBody>
                  <a:tcPr marR="0" marT="0" marB="0" anchor="ctr"/>
                </a:tc>
                <a:tc>
                  <a:txBody>
                    <a:bodyPr/>
                    <a:lstStyle/>
                    <a:p>
                      <a:pPr algn="ctr" fontAlgn="ctr"/>
                      <a:endParaRPr lang="en-US" sz="1400" b="0" i="0" u="none" strike="noStrike" dirty="0">
                        <a:effectLst/>
                        <a:latin typeface="Arial" panose="020B0604020202020204" pitchFamily="34" charset="0"/>
                      </a:endParaRPr>
                    </a:p>
                  </a:txBody>
                  <a:tcPr marL="0" marR="0" marT="0" marB="0" anchor="ctr">
                    <a:noFill/>
                  </a:tcPr>
                </a:tc>
                <a:tc>
                  <a:txBody>
                    <a:bodyPr/>
                    <a:lstStyle/>
                    <a:p>
                      <a:pPr algn="l" fontAlgn="ctr"/>
                      <a:r>
                        <a:rPr lang="en-US" sz="1400" u="none" strike="noStrike" dirty="0">
                          <a:effectLst/>
                        </a:rPr>
                        <a:t>1 - 3 Year Treasury</a:t>
                      </a:r>
                      <a:br>
                        <a:rPr lang="en-US" sz="1400" u="none" strike="noStrike" dirty="0">
                          <a:effectLst/>
                        </a:rPr>
                      </a:br>
                      <a:r>
                        <a:rPr lang="en-US" sz="1400" u="none" strike="noStrike" dirty="0">
                          <a:effectLst/>
                        </a:rPr>
                        <a:t>1 - 10 Year Treasury</a:t>
                      </a:r>
                      <a:endParaRPr lang="en-US" sz="1400" b="1" i="0" u="none" strike="noStrike" dirty="0">
                        <a:effectLst/>
                        <a:latin typeface="Arial" panose="020B0604020202020204" pitchFamily="34" charset="0"/>
                      </a:endParaRPr>
                    </a:p>
                  </a:txBody>
                  <a:tcPr marR="0" marT="0" marB="0" anchor="ctr"/>
                </a:tc>
                <a:tc>
                  <a:txBody>
                    <a:bodyPr/>
                    <a:lstStyle/>
                    <a:p>
                      <a:pPr algn="r" fontAlgn="ctr"/>
                      <a:r>
                        <a:rPr lang="en-US" sz="1400" u="none" strike="noStrike" dirty="0">
                          <a:effectLst/>
                        </a:rPr>
                        <a:t>0.65%</a:t>
                      </a:r>
                    </a:p>
                    <a:p>
                      <a:pPr algn="r" fontAlgn="ctr"/>
                      <a:r>
                        <a:rPr lang="en-US" sz="1400" b="0" u="none" strike="noStrike" dirty="0">
                          <a:solidFill>
                            <a:schemeClr val="tx1"/>
                          </a:solidFill>
                          <a:effectLst/>
                        </a:rPr>
                        <a:t>1.14%</a:t>
                      </a:r>
                      <a:endParaRPr lang="en-US" sz="1400" b="0" i="0" u="none" strike="noStrike" dirty="0">
                        <a:solidFill>
                          <a:schemeClr val="tx1"/>
                        </a:solidFill>
                        <a:effectLst/>
                        <a:latin typeface="Arial" panose="020B0604020202020204" pitchFamily="34" charset="0"/>
                      </a:endParaRPr>
                    </a:p>
                  </a:txBody>
                  <a:tcPr marR="182880" marT="0" marB="0" anchor="ctr"/>
                </a:tc>
                <a:extLst>
                  <a:ext uri="{0D108BD9-81ED-4DB2-BD59-A6C34878D82A}">
                    <a16:rowId xmlns="" xmlns:a16="http://schemas.microsoft.com/office/drawing/2014/main" val="10001"/>
                  </a:ext>
                </a:extLst>
              </a:tr>
              <a:tr h="641708">
                <a:tc>
                  <a:txBody>
                    <a:bodyPr/>
                    <a:lstStyle/>
                    <a:p>
                      <a:pPr algn="l" fontAlgn="ctr"/>
                      <a:r>
                        <a:rPr lang="en-US" sz="1400" u="none" strike="noStrike" dirty="0">
                          <a:effectLst/>
                        </a:rPr>
                        <a:t>Sector Allocation</a:t>
                      </a:r>
                      <a:endParaRPr lang="en-US" sz="1400" b="1" i="0" u="none" strike="noStrike" dirty="0">
                        <a:effectLst/>
                        <a:latin typeface="Arial" panose="020B0604020202020204" pitchFamily="34" charset="0"/>
                      </a:endParaRPr>
                    </a:p>
                  </a:txBody>
                  <a:tcPr marR="0" marT="0" marB="0" anchor="ctr"/>
                </a:tc>
                <a:tc>
                  <a:txBody>
                    <a:bodyPr/>
                    <a:lstStyle/>
                    <a:p>
                      <a:pPr algn="ctr" fontAlgn="ctr"/>
                      <a:endParaRPr lang="en-US" sz="1400" b="0" i="0" u="none" strike="noStrike" dirty="0">
                        <a:effectLst/>
                        <a:latin typeface="Arial" panose="020B0604020202020204" pitchFamily="34" charset="0"/>
                      </a:endParaRPr>
                    </a:p>
                  </a:txBody>
                  <a:tcPr marL="0" marR="0" marT="0" marB="0" anchor="ctr">
                    <a:noFill/>
                  </a:tcPr>
                </a:tc>
                <a:tc>
                  <a:txBody>
                    <a:bodyPr/>
                    <a:lstStyle/>
                    <a:p>
                      <a:pPr algn="l" fontAlgn="ctr"/>
                      <a:r>
                        <a:rPr lang="en-US" sz="1400" u="none" strike="noStrike" dirty="0">
                          <a:effectLst/>
                        </a:rPr>
                        <a:t>1 - 10 Year Treasury</a:t>
                      </a:r>
                      <a:br>
                        <a:rPr lang="en-US" sz="1400" u="none" strike="noStrike" dirty="0">
                          <a:effectLst/>
                        </a:rPr>
                      </a:br>
                      <a:r>
                        <a:rPr lang="en-US" sz="1400" u="none" strike="noStrike" dirty="0">
                          <a:effectLst/>
                        </a:rPr>
                        <a:t>1 - 10 Year IG Corporate</a:t>
                      </a:r>
                      <a:endParaRPr lang="en-US" sz="1400" b="1" i="0" u="none" strike="noStrike" dirty="0">
                        <a:effectLst/>
                        <a:latin typeface="Arial" panose="020B0604020202020204" pitchFamily="34" charset="0"/>
                      </a:endParaRPr>
                    </a:p>
                  </a:txBody>
                  <a:tcPr marR="0" marT="0" marB="0" anchor="ctr"/>
                </a:tc>
                <a:tc>
                  <a:txBody>
                    <a:bodyPr/>
                    <a:lstStyle/>
                    <a:p>
                      <a:pPr marL="0" marR="0" indent="0" algn="r" defTabSz="820256" rtl="0" eaLnBrk="1" fontAlgn="ctr" latinLnBrk="0" hangingPunct="1">
                        <a:lnSpc>
                          <a:spcPct val="100000"/>
                        </a:lnSpc>
                        <a:spcBef>
                          <a:spcPts val="0"/>
                        </a:spcBef>
                        <a:spcAft>
                          <a:spcPts val="0"/>
                        </a:spcAft>
                        <a:buClrTx/>
                        <a:buSzTx/>
                        <a:buFontTx/>
                        <a:buNone/>
                        <a:tabLst/>
                        <a:defRPr/>
                      </a:pPr>
                      <a:r>
                        <a:rPr lang="en-US" sz="1400" u="none" strike="noStrike" dirty="0">
                          <a:solidFill>
                            <a:schemeClr val="tx1"/>
                          </a:solidFill>
                          <a:effectLst/>
                        </a:rPr>
                        <a:t>1.14%</a:t>
                      </a:r>
                    </a:p>
                    <a:p>
                      <a:pPr marL="0" marR="0" indent="0" algn="r" defTabSz="820256" rtl="0" eaLnBrk="1" fontAlgn="ctr" latinLnBrk="0" hangingPunct="1">
                        <a:lnSpc>
                          <a:spcPct val="100000"/>
                        </a:lnSpc>
                        <a:spcBef>
                          <a:spcPts val="0"/>
                        </a:spcBef>
                        <a:spcAft>
                          <a:spcPts val="0"/>
                        </a:spcAft>
                        <a:buClrTx/>
                        <a:buSzTx/>
                        <a:buFontTx/>
                        <a:buNone/>
                        <a:tabLst/>
                        <a:defRPr/>
                      </a:pPr>
                      <a:r>
                        <a:rPr lang="en-US" sz="1400" b="0" u="none" strike="noStrike" dirty="0">
                          <a:solidFill>
                            <a:schemeClr val="tx1"/>
                          </a:solidFill>
                          <a:effectLst/>
                        </a:rPr>
                        <a:t>4.44%</a:t>
                      </a:r>
                      <a:endParaRPr lang="en-US" sz="1400" b="0" i="0" u="none" strike="noStrike" dirty="0">
                        <a:solidFill>
                          <a:schemeClr val="tx1"/>
                        </a:solidFill>
                        <a:effectLst/>
                        <a:latin typeface="Arial" panose="020B0604020202020204" pitchFamily="34" charset="0"/>
                      </a:endParaRPr>
                    </a:p>
                  </a:txBody>
                  <a:tcPr marR="182880" marT="0" marB="0" anchor="ctr"/>
                </a:tc>
                <a:extLst>
                  <a:ext uri="{0D108BD9-81ED-4DB2-BD59-A6C34878D82A}">
                    <a16:rowId xmlns="" xmlns:a16="http://schemas.microsoft.com/office/drawing/2014/main" val="10002"/>
                  </a:ext>
                </a:extLst>
              </a:tr>
              <a:tr h="723018">
                <a:tc>
                  <a:txBody>
                    <a:bodyPr/>
                    <a:lstStyle/>
                    <a:p>
                      <a:pPr algn="l" fontAlgn="ctr"/>
                      <a:r>
                        <a:rPr lang="en-US" sz="1400" u="none" strike="noStrike" dirty="0">
                          <a:effectLst/>
                        </a:rPr>
                        <a:t>Security Selection</a:t>
                      </a:r>
                      <a:endParaRPr lang="en-US" sz="1400" b="1" i="0" u="none" strike="noStrike" dirty="0">
                        <a:effectLst/>
                        <a:latin typeface="Arial" panose="020B0604020202020204" pitchFamily="34" charset="0"/>
                      </a:endParaRPr>
                    </a:p>
                  </a:txBody>
                  <a:tcPr marR="0" marT="0" marB="0" anchor="ctr"/>
                </a:tc>
                <a:tc>
                  <a:txBody>
                    <a:bodyPr/>
                    <a:lstStyle/>
                    <a:p>
                      <a:pPr algn="ctr" fontAlgn="ctr"/>
                      <a:endParaRPr lang="en-US" sz="1400" b="0" i="0" u="none" strike="noStrike" dirty="0">
                        <a:effectLst/>
                        <a:latin typeface="Arial" panose="020B0604020202020204" pitchFamily="34" charset="0"/>
                      </a:endParaRPr>
                    </a:p>
                  </a:txBody>
                  <a:tcPr marL="0" marR="0" marT="0" marB="0" anchor="ctr">
                    <a:noFill/>
                  </a:tcPr>
                </a:tc>
                <a:tc>
                  <a:txBody>
                    <a:bodyPr/>
                    <a:lstStyle/>
                    <a:p>
                      <a:pPr algn="l" fontAlgn="ctr"/>
                      <a:r>
                        <a:rPr lang="en-US" sz="1400" u="none" strike="noStrike" dirty="0">
                          <a:effectLst/>
                        </a:rPr>
                        <a:t>1 - 10 Year Industrial Corporate</a:t>
                      </a:r>
                      <a:br>
                        <a:rPr lang="en-US" sz="1400" u="none" strike="noStrike" dirty="0">
                          <a:effectLst/>
                        </a:rPr>
                      </a:br>
                      <a:r>
                        <a:rPr lang="en-US" sz="1400" u="none" strike="noStrike" dirty="0">
                          <a:effectLst/>
                        </a:rPr>
                        <a:t>1 - 10 Year Financial Corporate</a:t>
                      </a:r>
                      <a:endParaRPr lang="en-US" sz="1400" b="1" i="0" u="none" strike="noStrike" dirty="0">
                        <a:effectLst/>
                        <a:latin typeface="Arial" panose="020B0604020202020204" pitchFamily="34" charset="0"/>
                      </a:endParaRPr>
                    </a:p>
                  </a:txBody>
                  <a:tcPr marR="0" marT="0" marB="0" anchor="ctr"/>
                </a:tc>
                <a:tc>
                  <a:txBody>
                    <a:bodyPr/>
                    <a:lstStyle/>
                    <a:p>
                      <a:pPr marL="0" marR="0" indent="0" algn="r" defTabSz="820256" rtl="0" eaLnBrk="1" fontAlgn="ctr" latinLnBrk="0" hangingPunct="1">
                        <a:lnSpc>
                          <a:spcPct val="100000"/>
                        </a:lnSpc>
                        <a:spcBef>
                          <a:spcPts val="0"/>
                        </a:spcBef>
                        <a:spcAft>
                          <a:spcPts val="0"/>
                        </a:spcAft>
                        <a:buClrTx/>
                        <a:buSzTx/>
                        <a:buFontTx/>
                        <a:buNone/>
                        <a:tabLst/>
                        <a:defRPr/>
                      </a:pPr>
                      <a:endParaRPr lang="en-US" sz="1400" b="1" u="none" strike="noStrike" dirty="0">
                        <a:solidFill>
                          <a:schemeClr val="tx1"/>
                        </a:solidFill>
                        <a:effectLst/>
                      </a:endParaRPr>
                    </a:p>
                    <a:p>
                      <a:pPr marL="0" marR="0" indent="0" algn="r" defTabSz="820256" rtl="0" eaLnBrk="1" fontAlgn="ctr" latinLnBrk="0" hangingPunct="1">
                        <a:lnSpc>
                          <a:spcPct val="100000"/>
                        </a:lnSpc>
                        <a:spcBef>
                          <a:spcPts val="0"/>
                        </a:spcBef>
                        <a:spcAft>
                          <a:spcPts val="0"/>
                        </a:spcAft>
                        <a:buClrTx/>
                        <a:buSzTx/>
                        <a:buFontTx/>
                        <a:buNone/>
                        <a:tabLst/>
                        <a:defRPr/>
                      </a:pPr>
                      <a:r>
                        <a:rPr lang="en-US" sz="1400" b="0" u="none" strike="noStrike" dirty="0">
                          <a:solidFill>
                            <a:schemeClr val="tx1"/>
                          </a:solidFill>
                          <a:effectLst/>
                        </a:rPr>
                        <a:t>4.78%</a:t>
                      </a:r>
                    </a:p>
                    <a:p>
                      <a:pPr marL="0" marR="0" indent="0" algn="r" defTabSz="820256" rtl="0" eaLnBrk="1" fontAlgn="ctr" latinLnBrk="0" hangingPunct="1">
                        <a:lnSpc>
                          <a:spcPct val="100000"/>
                        </a:lnSpc>
                        <a:spcBef>
                          <a:spcPts val="0"/>
                        </a:spcBef>
                        <a:spcAft>
                          <a:spcPts val="0"/>
                        </a:spcAft>
                        <a:buClrTx/>
                        <a:buSzTx/>
                        <a:buFontTx/>
                        <a:buNone/>
                        <a:tabLst/>
                        <a:defRPr/>
                      </a:pPr>
                      <a:r>
                        <a:rPr lang="en-US" sz="1400" b="0" u="none" strike="noStrike" dirty="0">
                          <a:solidFill>
                            <a:schemeClr val="tx1"/>
                          </a:solidFill>
                          <a:effectLst/>
                        </a:rPr>
                        <a:t>3.15%</a:t>
                      </a:r>
                      <a:endParaRPr lang="en-US" sz="1400" b="0" i="0" u="none" strike="noStrike" dirty="0">
                        <a:solidFill>
                          <a:schemeClr val="tx1"/>
                        </a:solidFill>
                        <a:effectLst/>
                        <a:latin typeface="Arial" panose="020B0604020202020204" pitchFamily="34" charset="0"/>
                      </a:endParaRPr>
                    </a:p>
                    <a:p>
                      <a:pPr algn="r" fontAlgn="ctr"/>
                      <a:endParaRPr lang="en-US" sz="1400" b="1" i="0" u="none" strike="noStrike" dirty="0">
                        <a:solidFill>
                          <a:schemeClr val="tx1"/>
                        </a:solidFill>
                        <a:effectLst/>
                        <a:latin typeface="Arial" panose="020B0604020202020204" pitchFamily="34" charset="0"/>
                      </a:endParaRPr>
                    </a:p>
                  </a:txBody>
                  <a:tcPr marR="182880" marT="0" marB="0" anchor="ctr"/>
                </a:tc>
                <a:extLst>
                  <a:ext uri="{0D108BD9-81ED-4DB2-BD59-A6C34878D82A}">
                    <a16:rowId xmlns="" xmlns:a16="http://schemas.microsoft.com/office/drawing/2014/main" val="10003"/>
                  </a:ext>
                </a:extLst>
              </a:tr>
              <a:tr h="641708">
                <a:tc>
                  <a:txBody>
                    <a:bodyPr/>
                    <a:lstStyle/>
                    <a:p>
                      <a:pPr algn="l" fontAlgn="ctr"/>
                      <a:r>
                        <a:rPr lang="en-US" sz="1400" u="none" strike="noStrike" dirty="0">
                          <a:effectLst/>
                        </a:rPr>
                        <a:t>Execution Efficiency</a:t>
                      </a:r>
                      <a:endParaRPr lang="en-US" sz="1400" b="1" i="0" u="none" strike="noStrike" dirty="0">
                        <a:effectLst/>
                        <a:latin typeface="Arial" panose="020B0604020202020204" pitchFamily="34" charset="0"/>
                      </a:endParaRPr>
                    </a:p>
                  </a:txBody>
                  <a:tcPr marR="0" marT="0" marB="0" anchor="ctr"/>
                </a:tc>
                <a:tc>
                  <a:txBody>
                    <a:bodyPr/>
                    <a:lstStyle/>
                    <a:p>
                      <a:pPr algn="ctr" fontAlgn="ctr"/>
                      <a:endParaRPr lang="en-US" sz="1400" b="0" i="0" u="none" strike="noStrike" dirty="0">
                        <a:effectLst/>
                        <a:latin typeface="Arial" panose="020B0604020202020204" pitchFamily="34" charset="0"/>
                      </a:endParaRPr>
                    </a:p>
                  </a:txBody>
                  <a:tcPr marL="0" marR="0" marT="0" marB="0" anchor="ctr">
                    <a:noFill/>
                  </a:tcPr>
                </a:tc>
                <a:tc gridSpan="2">
                  <a:txBody>
                    <a:bodyPr/>
                    <a:lstStyle/>
                    <a:p>
                      <a:pPr algn="ctr" fontAlgn="ctr"/>
                      <a:r>
                        <a:rPr lang="en-US" sz="1400" u="none" strike="noStrike" dirty="0">
                          <a:effectLst/>
                        </a:rPr>
                        <a:t>Difficult to quantify!</a:t>
                      </a:r>
                      <a:endParaRPr lang="en-US" sz="1400" b="0" i="1" u="none" strike="noStrike" dirty="0">
                        <a:effectLst/>
                        <a:latin typeface="Arial" panose="020B0604020202020204" pitchFamily="34" charset="0"/>
                      </a:endParaRPr>
                    </a:p>
                  </a:txBody>
                  <a:tcPr marL="0" marR="0" marT="0" marB="0" anchor="ctr"/>
                </a:tc>
                <a:tc hMerge="1">
                  <a:txBody>
                    <a:bodyPr/>
                    <a:lstStyle/>
                    <a:p>
                      <a:pPr algn="ctr" fontAlgn="ctr"/>
                      <a:endParaRPr lang="en-US" sz="1400" b="0" i="1" u="none" strike="noStrike" dirty="0">
                        <a:effectLst/>
                        <a:latin typeface="Arial" panose="020B0604020202020204" pitchFamily="34" charset="0"/>
                      </a:endParaRPr>
                    </a:p>
                  </a:txBody>
                  <a:tcPr marL="0" marR="0" marT="0" marB="0" anchor="ctr"/>
                </a:tc>
                <a:extLst>
                  <a:ext uri="{0D108BD9-81ED-4DB2-BD59-A6C34878D82A}">
                    <a16:rowId xmlns="" xmlns:a16="http://schemas.microsoft.com/office/drawing/2014/main" val="10004"/>
                  </a:ext>
                </a:extLst>
              </a:tr>
            </a:tbl>
          </a:graphicData>
        </a:graphic>
      </p:graphicFrame>
      <p:sp>
        <p:nvSpPr>
          <p:cNvPr id="5" name="TextBox 4"/>
          <p:cNvSpPr txBox="1"/>
          <p:nvPr/>
        </p:nvSpPr>
        <p:spPr>
          <a:xfrm>
            <a:off x="1563213" y="4669760"/>
            <a:ext cx="5090474" cy="230832"/>
          </a:xfrm>
          <a:prstGeom prst="rect">
            <a:avLst/>
          </a:prstGeom>
          <a:noFill/>
        </p:spPr>
        <p:txBody>
          <a:bodyPr vert="horz" wrap="square" lIns="45720" tIns="45720" rIns="45720" bIns="45720" rtlCol="0">
            <a:spAutoFit/>
          </a:bodyPr>
          <a:lstStyle/>
          <a:p>
            <a:pPr fontAlgn="base">
              <a:spcBef>
                <a:spcPct val="0"/>
              </a:spcBef>
              <a:spcAft>
                <a:spcPct val="0"/>
              </a:spcAft>
            </a:pPr>
            <a:r>
              <a:rPr lang="en-US" sz="900" i="1" dirty="0">
                <a:solidFill>
                  <a:prstClr val="black"/>
                </a:solidFill>
              </a:rPr>
              <a:t>*Bank of America Merrill Lynch index total return</a:t>
            </a:r>
          </a:p>
        </p:txBody>
      </p:sp>
      <p:sp>
        <p:nvSpPr>
          <p:cNvPr id="6" name="TextBox 5"/>
          <p:cNvSpPr txBox="1"/>
          <p:nvPr/>
        </p:nvSpPr>
        <p:spPr>
          <a:xfrm>
            <a:off x="1473026" y="805089"/>
            <a:ext cx="6746183" cy="338554"/>
          </a:xfrm>
          <a:prstGeom prst="rect">
            <a:avLst/>
          </a:prstGeom>
          <a:noFill/>
        </p:spPr>
        <p:txBody>
          <a:bodyPr vert="horz" wrap="square" lIns="0" tIns="45720" rIns="45720" bIns="45720" rtlCol="0" anchor="t">
            <a:spAutoFit/>
          </a:bodyPr>
          <a:lstStyle/>
          <a:p>
            <a:r>
              <a:rPr lang="en-US" sz="1600" b="1" dirty="0">
                <a:solidFill>
                  <a:srgbClr val="0C5184"/>
                </a:solidFill>
                <a:latin typeface="Arial Narrow" panose="020B0606020202030204" pitchFamily="34" charset="0"/>
              </a:rPr>
              <a:t>What decisions do we need to be considering?</a:t>
            </a:r>
          </a:p>
        </p:txBody>
      </p:sp>
    </p:spTree>
    <p:extLst>
      <p:ext uri="{BB962C8B-B14F-4D97-AF65-F5344CB8AC3E}">
        <p14:creationId xmlns:p14="http://schemas.microsoft.com/office/powerpoint/2010/main" val="249406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Five Key Risks of  Fixed Income Portfolios</a:t>
            </a:r>
          </a:p>
        </p:txBody>
      </p:sp>
      <p:sp>
        <p:nvSpPr>
          <p:cNvPr id="4" name="Slide Number Placeholder 3"/>
          <p:cNvSpPr>
            <a:spLocks noGrp="1"/>
          </p:cNvSpPr>
          <p:nvPr>
            <p:ph type="sldNum" sz="quarter" idx="4"/>
          </p:nvPr>
        </p:nvSpPr>
        <p:spPr/>
        <p:txBody>
          <a:bodyPr/>
          <a:lstStyle/>
          <a:p>
            <a:fld id="{EAFB3C29-4469-4ECE-A8ED-D40B5AD31533}" type="slidenum">
              <a:rPr lang="en-US" smtClean="0"/>
              <a:pPr/>
              <a:t>25</a:t>
            </a:fld>
            <a:endParaRPr lang="en-US" dirty="0"/>
          </a:p>
        </p:txBody>
      </p:sp>
      <p:sp>
        <p:nvSpPr>
          <p:cNvPr id="7" name="Rectangle 6"/>
          <p:cNvSpPr/>
          <p:nvPr/>
        </p:nvSpPr>
        <p:spPr bwMode="auto">
          <a:xfrm>
            <a:off x="76202" y="1118321"/>
            <a:ext cx="1252211" cy="977235"/>
          </a:xfrm>
          <a:prstGeom prst="rect">
            <a:avLst/>
          </a:prstGeom>
          <a:solidFill>
            <a:srgbClr val="D9E2E9"/>
          </a:solidFill>
          <a:ln w="12700" cap="flat" cmpd="sng" algn="ctr">
            <a:solidFill>
              <a:srgbClr val="9FB6C7"/>
            </a:solidFill>
            <a:prstDash val="solid"/>
            <a:round/>
            <a:headEnd type="none" w="med" len="med"/>
            <a:tailEnd type="none" w="med" len="med"/>
          </a:ln>
          <a:effectLst/>
        </p:spPr>
        <p:txBody>
          <a:bodyPr vert="horz" wrap="square" lIns="137160" tIns="137160" rIns="137160" bIns="13716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45000"/>
              </a:spcAft>
              <a:buClrTx/>
              <a:buSzTx/>
              <a:buFontTx/>
              <a:buNone/>
              <a:tabLst/>
            </a:pPr>
            <a:r>
              <a:rPr lang="en-US" b="1" strike="noStrike" cap="none" normalizeH="0" dirty="0">
                <a:ln>
                  <a:noFill/>
                </a:ln>
                <a:effectLst/>
                <a:latin typeface="Times New Roman"/>
              </a:rPr>
              <a:t>Interest Rate Risk</a:t>
            </a:r>
          </a:p>
        </p:txBody>
      </p:sp>
      <p:sp>
        <p:nvSpPr>
          <p:cNvPr id="20" name="Rectangle 19"/>
          <p:cNvSpPr/>
          <p:nvPr/>
        </p:nvSpPr>
        <p:spPr>
          <a:xfrm>
            <a:off x="1454406" y="841322"/>
            <a:ext cx="755820" cy="276999"/>
          </a:xfrm>
          <a:prstGeom prst="rect">
            <a:avLst/>
          </a:prstGeom>
        </p:spPr>
        <p:txBody>
          <a:bodyPr wrap="none">
            <a:spAutoFit/>
          </a:bodyPr>
          <a:lstStyle/>
          <a:p>
            <a:r>
              <a:rPr lang="en-US" sz="1200" b="1" dirty="0">
                <a:solidFill>
                  <a:schemeClr val="tx2"/>
                </a:solidFill>
                <a:latin typeface="Arial Narrow" pitchFamily="34" charset="0"/>
              </a:rPr>
              <a:t>Definition</a:t>
            </a:r>
          </a:p>
        </p:txBody>
      </p:sp>
      <p:sp>
        <p:nvSpPr>
          <p:cNvPr id="22" name="Rectangle 21"/>
          <p:cNvSpPr/>
          <p:nvPr/>
        </p:nvSpPr>
        <p:spPr>
          <a:xfrm>
            <a:off x="4034103" y="835387"/>
            <a:ext cx="1062446" cy="276999"/>
          </a:xfrm>
          <a:prstGeom prst="rect">
            <a:avLst/>
          </a:prstGeom>
        </p:spPr>
        <p:txBody>
          <a:bodyPr wrap="none">
            <a:spAutoFit/>
          </a:bodyPr>
          <a:lstStyle/>
          <a:p>
            <a:r>
              <a:rPr lang="en-US" sz="1200" b="1" dirty="0">
                <a:solidFill>
                  <a:schemeClr val="tx2"/>
                </a:solidFill>
                <a:latin typeface="Arial Narrow" pitchFamily="34" charset="0"/>
              </a:rPr>
              <a:t>Cause &amp; Effect</a:t>
            </a:r>
          </a:p>
        </p:txBody>
      </p:sp>
      <p:sp>
        <p:nvSpPr>
          <p:cNvPr id="23" name="Rectangle 22"/>
          <p:cNvSpPr/>
          <p:nvPr/>
        </p:nvSpPr>
        <p:spPr>
          <a:xfrm>
            <a:off x="6631730" y="811902"/>
            <a:ext cx="681533" cy="276999"/>
          </a:xfrm>
          <a:prstGeom prst="rect">
            <a:avLst/>
          </a:prstGeom>
        </p:spPr>
        <p:txBody>
          <a:bodyPr wrap="none">
            <a:spAutoFit/>
          </a:bodyPr>
          <a:lstStyle/>
          <a:p>
            <a:r>
              <a:rPr lang="en-US" sz="1200" b="1" dirty="0">
                <a:solidFill>
                  <a:schemeClr val="tx2"/>
                </a:solidFill>
                <a:latin typeface="Arial Narrow" pitchFamily="34" charset="0"/>
              </a:rPr>
              <a:t>Strategy</a:t>
            </a:r>
          </a:p>
        </p:txBody>
      </p:sp>
      <p:sp>
        <p:nvSpPr>
          <p:cNvPr id="27" name="TextBox 26"/>
          <p:cNvSpPr txBox="1"/>
          <p:nvPr/>
        </p:nvSpPr>
        <p:spPr>
          <a:xfrm>
            <a:off x="1454406" y="1112386"/>
            <a:ext cx="2447613" cy="983170"/>
          </a:xfrm>
          <a:prstGeom prst="rect">
            <a:avLst/>
          </a:prstGeom>
          <a:solidFill>
            <a:schemeClr val="accent1">
              <a:lumMod val="20000"/>
              <a:lumOff val="80000"/>
            </a:schemeClr>
          </a:solidFill>
          <a:ln w="12700">
            <a:solidFill>
              <a:srgbClr val="9FB6C7"/>
            </a:solidFill>
          </a:ln>
        </p:spPr>
        <p:txBody>
          <a:bodyPr vert="horz" wrap="square" lIns="0" tIns="91440" rIns="91440" bIns="91440" rtlCol="0" anchor="t" anchorCtr="0">
            <a:noAutofit/>
          </a:bodyPr>
          <a:lstStyle/>
          <a:p>
            <a:pPr lvl="1" indent="-228600">
              <a:spcBef>
                <a:spcPct val="45000"/>
              </a:spcBef>
              <a:buClr>
                <a:srgbClr val="0C5184"/>
              </a:buClr>
              <a:buSzPct val="120000"/>
              <a:buFont typeface="Wingdings"/>
              <a:buChar char="§"/>
            </a:pPr>
            <a:r>
              <a:rPr lang="en-US" sz="1050" dirty="0">
                <a:latin typeface="Times New Roman"/>
              </a:rPr>
              <a:t>The risk associated with ongoing decline and rise of interest rates.</a:t>
            </a:r>
          </a:p>
          <a:p>
            <a:pPr lvl="1" indent="-228600">
              <a:spcBef>
                <a:spcPct val="45000"/>
              </a:spcBef>
              <a:buClr>
                <a:srgbClr val="0C5184"/>
              </a:buClr>
              <a:buSzPct val="120000"/>
              <a:buFont typeface="Wingdings"/>
              <a:buChar char="§"/>
            </a:pPr>
            <a:r>
              <a:rPr lang="en-US" sz="1050" dirty="0">
                <a:latin typeface="Times New Roman"/>
              </a:rPr>
              <a:t>Distinguish between Fed Fund and Bond Rates</a:t>
            </a:r>
          </a:p>
        </p:txBody>
      </p:sp>
      <p:sp>
        <p:nvSpPr>
          <p:cNvPr id="33" name="TextBox 32"/>
          <p:cNvSpPr txBox="1"/>
          <p:nvPr/>
        </p:nvSpPr>
        <p:spPr>
          <a:xfrm>
            <a:off x="4034103" y="1112386"/>
            <a:ext cx="2447613" cy="983170"/>
          </a:xfrm>
          <a:prstGeom prst="rect">
            <a:avLst/>
          </a:prstGeom>
          <a:solidFill>
            <a:schemeClr val="accent1">
              <a:lumMod val="20000"/>
              <a:lumOff val="80000"/>
            </a:schemeClr>
          </a:solidFill>
          <a:ln w="12700">
            <a:solidFill>
              <a:srgbClr val="9FB6C7"/>
            </a:solidFill>
          </a:ln>
        </p:spPr>
        <p:txBody>
          <a:bodyPr vert="horz" wrap="square" lIns="0" tIns="91440" rIns="91440" bIns="91440" rtlCol="0" anchor="t" anchorCtr="0">
            <a:noAutofit/>
          </a:bodyPr>
          <a:lstStyle/>
          <a:p>
            <a:pPr lvl="1" indent="-228600">
              <a:spcBef>
                <a:spcPct val="45000"/>
              </a:spcBef>
              <a:buClr>
                <a:srgbClr val="0C5184"/>
              </a:buClr>
              <a:buSzPct val="120000"/>
              <a:buFont typeface="Wingdings"/>
              <a:buChar char="§"/>
            </a:pPr>
            <a:r>
              <a:rPr lang="en-US" sz="1050" dirty="0">
                <a:latin typeface="Times New Roman"/>
              </a:rPr>
              <a:t>Rising yields cause bond prices to fall.</a:t>
            </a:r>
          </a:p>
          <a:p>
            <a:pPr lvl="1" indent="-228600">
              <a:spcBef>
                <a:spcPct val="45000"/>
              </a:spcBef>
              <a:buClr>
                <a:srgbClr val="0C5184"/>
              </a:buClr>
              <a:buSzPct val="120000"/>
              <a:buFont typeface="Wingdings"/>
              <a:buChar char="§"/>
            </a:pPr>
            <a:r>
              <a:rPr lang="en-US" sz="1050" dirty="0">
                <a:latin typeface="Times New Roman"/>
              </a:rPr>
              <a:t>Very short or floating-rate securities benefit when rates rise due to re-investment opportunities.</a:t>
            </a:r>
          </a:p>
        </p:txBody>
      </p:sp>
      <p:sp>
        <p:nvSpPr>
          <p:cNvPr id="34" name="TextBox 33"/>
          <p:cNvSpPr txBox="1"/>
          <p:nvPr/>
        </p:nvSpPr>
        <p:spPr>
          <a:xfrm>
            <a:off x="6613258" y="1112386"/>
            <a:ext cx="2447613" cy="983170"/>
          </a:xfrm>
          <a:prstGeom prst="rect">
            <a:avLst/>
          </a:prstGeom>
          <a:solidFill>
            <a:schemeClr val="accent1">
              <a:lumMod val="20000"/>
              <a:lumOff val="80000"/>
            </a:schemeClr>
          </a:solidFill>
          <a:ln w="12700">
            <a:solidFill>
              <a:srgbClr val="9FB6C7"/>
            </a:solidFill>
          </a:ln>
        </p:spPr>
        <p:txBody>
          <a:bodyPr vert="horz" wrap="square" lIns="0" tIns="91440" rIns="91440" bIns="91440" rtlCol="0" anchor="t" anchorCtr="0">
            <a:noAutofit/>
          </a:bodyPr>
          <a:lstStyle/>
          <a:p>
            <a:pPr lvl="1" indent="-228600">
              <a:spcBef>
                <a:spcPct val="45000"/>
              </a:spcBef>
              <a:buClr>
                <a:srgbClr val="0C5184"/>
              </a:buClr>
              <a:buSzPct val="120000"/>
              <a:buFont typeface="Wingdings"/>
              <a:buChar char="§"/>
            </a:pPr>
            <a:r>
              <a:rPr lang="en-US" sz="1050" dirty="0">
                <a:latin typeface="Times New Roman"/>
              </a:rPr>
              <a:t>Address this risk by buying shorter- or longer-term bonds based on the direction you believe interest rates are heading.</a:t>
            </a:r>
          </a:p>
        </p:txBody>
      </p:sp>
      <p:sp>
        <p:nvSpPr>
          <p:cNvPr id="35" name="Right Arrow 34"/>
          <p:cNvSpPr/>
          <p:nvPr/>
        </p:nvSpPr>
        <p:spPr bwMode="auto">
          <a:xfrm>
            <a:off x="6458829" y="1537384"/>
            <a:ext cx="242511" cy="243658"/>
          </a:xfrm>
          <a:prstGeom prst="rightArrow">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bg1"/>
              </a:solidFill>
              <a:effectLst/>
              <a:latin typeface="Arial Narrow" pitchFamily="34" charset="0"/>
            </a:endParaRPr>
          </a:p>
        </p:txBody>
      </p:sp>
      <p:sp>
        <p:nvSpPr>
          <p:cNvPr id="30" name="Right Arrow 29"/>
          <p:cNvSpPr/>
          <p:nvPr/>
        </p:nvSpPr>
        <p:spPr bwMode="auto">
          <a:xfrm>
            <a:off x="3869896" y="1537384"/>
            <a:ext cx="242511" cy="243658"/>
          </a:xfrm>
          <a:prstGeom prst="rightArrow">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bg1"/>
              </a:solidFill>
              <a:effectLst/>
              <a:latin typeface="Arial Narrow" pitchFamily="34" charset="0"/>
            </a:endParaRPr>
          </a:p>
        </p:txBody>
      </p:sp>
      <p:sp>
        <p:nvSpPr>
          <p:cNvPr id="36" name="Rectangle 35"/>
          <p:cNvSpPr/>
          <p:nvPr/>
        </p:nvSpPr>
        <p:spPr bwMode="auto">
          <a:xfrm>
            <a:off x="76202" y="2298219"/>
            <a:ext cx="1252211" cy="1227153"/>
          </a:xfrm>
          <a:prstGeom prst="rect">
            <a:avLst/>
          </a:prstGeom>
          <a:solidFill>
            <a:srgbClr val="D9E2E9"/>
          </a:solidFill>
          <a:ln w="12700" cap="flat" cmpd="sng" algn="ctr">
            <a:solidFill>
              <a:srgbClr val="9FB6C7"/>
            </a:solidFill>
            <a:prstDash val="solid"/>
            <a:round/>
            <a:headEnd type="none" w="med" len="med"/>
            <a:tailEnd type="none" w="med" len="med"/>
          </a:ln>
          <a:effectLst/>
        </p:spPr>
        <p:txBody>
          <a:bodyPr vert="horz" wrap="square" lIns="137160" tIns="137160" rIns="137160" bIns="137160" numCol="1" rtlCol="0" anchor="t" anchorCtr="0" compatLnSpc="1">
            <a:prstTxWarp prst="textNoShape">
              <a:avLst/>
            </a:prstTxWarp>
            <a:noAutofit/>
          </a:bodyPr>
          <a:lstStyle/>
          <a:p>
            <a:pPr>
              <a:spcAft>
                <a:spcPct val="45000"/>
              </a:spcAft>
            </a:pPr>
            <a:r>
              <a:rPr lang="en-US" b="1" dirty="0">
                <a:latin typeface="Times New Roman"/>
              </a:rPr>
              <a:t>Yield Curve Risk</a:t>
            </a:r>
          </a:p>
        </p:txBody>
      </p:sp>
      <p:sp>
        <p:nvSpPr>
          <p:cNvPr id="37" name="TextBox 36"/>
          <p:cNvSpPr txBox="1"/>
          <p:nvPr/>
        </p:nvSpPr>
        <p:spPr>
          <a:xfrm>
            <a:off x="1454406" y="2292284"/>
            <a:ext cx="2447613" cy="1233088"/>
          </a:xfrm>
          <a:prstGeom prst="rect">
            <a:avLst/>
          </a:prstGeom>
          <a:solidFill>
            <a:schemeClr val="accent1">
              <a:lumMod val="20000"/>
              <a:lumOff val="80000"/>
            </a:schemeClr>
          </a:solidFill>
          <a:ln w="12700">
            <a:solidFill>
              <a:srgbClr val="9FB6C7"/>
            </a:solidFill>
          </a:ln>
        </p:spPr>
        <p:txBody>
          <a:bodyPr vert="horz" wrap="square" lIns="0" tIns="91440" rIns="91440" bIns="91440" rtlCol="0" anchor="t" anchorCtr="0">
            <a:noAutofit/>
          </a:bodyPr>
          <a:lstStyle/>
          <a:p>
            <a:pPr lvl="1" indent="-228600">
              <a:spcBef>
                <a:spcPct val="45000"/>
              </a:spcBef>
              <a:buClr>
                <a:srgbClr val="0C5184"/>
              </a:buClr>
              <a:buSzPct val="120000"/>
              <a:buFont typeface="Wingdings"/>
              <a:buChar char="§"/>
            </a:pPr>
            <a:r>
              <a:rPr lang="en-US" sz="1050" dirty="0">
                <a:latin typeface="Times New Roman"/>
              </a:rPr>
              <a:t>The risk associated with the changing slope of the yield curve.</a:t>
            </a:r>
          </a:p>
        </p:txBody>
      </p:sp>
      <p:sp>
        <p:nvSpPr>
          <p:cNvPr id="38" name="TextBox 37"/>
          <p:cNvSpPr txBox="1"/>
          <p:nvPr/>
        </p:nvSpPr>
        <p:spPr>
          <a:xfrm>
            <a:off x="4034103" y="2292284"/>
            <a:ext cx="2447613" cy="1233088"/>
          </a:xfrm>
          <a:prstGeom prst="rect">
            <a:avLst/>
          </a:prstGeom>
          <a:solidFill>
            <a:schemeClr val="accent1">
              <a:lumMod val="20000"/>
              <a:lumOff val="80000"/>
            </a:schemeClr>
          </a:solidFill>
          <a:ln w="12700">
            <a:solidFill>
              <a:srgbClr val="9FB6C7"/>
            </a:solidFill>
          </a:ln>
        </p:spPr>
        <p:txBody>
          <a:bodyPr vert="horz" wrap="square" lIns="0" tIns="91440" rIns="91440" bIns="91440" rtlCol="0" anchor="t" anchorCtr="0">
            <a:noAutofit/>
          </a:bodyPr>
          <a:lstStyle/>
          <a:p>
            <a:pPr lvl="1" indent="-228600">
              <a:spcBef>
                <a:spcPct val="45000"/>
              </a:spcBef>
              <a:buClr>
                <a:srgbClr val="0C5184"/>
              </a:buClr>
              <a:buSzPct val="120000"/>
              <a:buFont typeface="Wingdings"/>
              <a:buChar char="§"/>
            </a:pPr>
            <a:r>
              <a:rPr lang="en-US" sz="1050" dirty="0">
                <a:latin typeface="Times New Roman"/>
              </a:rPr>
              <a:t>A flattening yield curve causes short term bonds to under-perform long term bonds.</a:t>
            </a:r>
          </a:p>
          <a:p>
            <a:pPr lvl="1" indent="-228600">
              <a:spcBef>
                <a:spcPct val="45000"/>
              </a:spcBef>
              <a:buClr>
                <a:srgbClr val="0C5184"/>
              </a:buClr>
              <a:buSzPct val="120000"/>
              <a:buFont typeface="Wingdings"/>
              <a:buChar char="§"/>
            </a:pPr>
            <a:r>
              <a:rPr lang="en-US" sz="1050" dirty="0">
                <a:latin typeface="Times New Roman"/>
              </a:rPr>
              <a:t>A steepening yield curve causes long-term bonds to underperform short-term bonds.</a:t>
            </a:r>
          </a:p>
        </p:txBody>
      </p:sp>
      <p:sp>
        <p:nvSpPr>
          <p:cNvPr id="39" name="TextBox 38"/>
          <p:cNvSpPr txBox="1"/>
          <p:nvPr/>
        </p:nvSpPr>
        <p:spPr>
          <a:xfrm>
            <a:off x="6613258" y="2292284"/>
            <a:ext cx="2447613" cy="1233088"/>
          </a:xfrm>
          <a:prstGeom prst="rect">
            <a:avLst/>
          </a:prstGeom>
          <a:solidFill>
            <a:schemeClr val="accent1">
              <a:lumMod val="20000"/>
              <a:lumOff val="80000"/>
            </a:schemeClr>
          </a:solidFill>
          <a:ln w="12700">
            <a:solidFill>
              <a:srgbClr val="9FB6C7"/>
            </a:solidFill>
          </a:ln>
        </p:spPr>
        <p:txBody>
          <a:bodyPr vert="horz" wrap="square" lIns="0" tIns="91440" rIns="91440" bIns="91440" rtlCol="0" anchor="t" anchorCtr="0">
            <a:noAutofit/>
          </a:bodyPr>
          <a:lstStyle/>
          <a:p>
            <a:pPr lvl="1" indent="-228600">
              <a:spcBef>
                <a:spcPct val="45000"/>
              </a:spcBef>
              <a:buClr>
                <a:srgbClr val="0C5184"/>
              </a:buClr>
              <a:buSzPct val="120000"/>
              <a:buFont typeface="Wingdings"/>
              <a:buChar char="§"/>
            </a:pPr>
            <a:r>
              <a:rPr lang="en-US" sz="1050" dirty="0">
                <a:latin typeface="Times New Roman"/>
              </a:rPr>
              <a:t>Reposition long and short-term bonds based on expected changes in yield curve slope.</a:t>
            </a:r>
          </a:p>
        </p:txBody>
      </p:sp>
      <p:sp>
        <p:nvSpPr>
          <p:cNvPr id="40" name="Right Arrow 39"/>
          <p:cNvSpPr/>
          <p:nvPr/>
        </p:nvSpPr>
        <p:spPr bwMode="auto">
          <a:xfrm>
            <a:off x="6458829" y="2717282"/>
            <a:ext cx="242511" cy="243658"/>
          </a:xfrm>
          <a:prstGeom prst="rightArrow">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bg1"/>
              </a:solidFill>
              <a:effectLst/>
              <a:latin typeface="Arial Narrow" pitchFamily="34" charset="0"/>
            </a:endParaRPr>
          </a:p>
        </p:txBody>
      </p:sp>
      <p:sp>
        <p:nvSpPr>
          <p:cNvPr id="41" name="Right Arrow 40"/>
          <p:cNvSpPr/>
          <p:nvPr/>
        </p:nvSpPr>
        <p:spPr bwMode="auto">
          <a:xfrm>
            <a:off x="3869896" y="2717282"/>
            <a:ext cx="242511" cy="243658"/>
          </a:xfrm>
          <a:prstGeom prst="rightArrow">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bg1"/>
              </a:solidFill>
              <a:effectLst/>
              <a:latin typeface="Arial Narrow" pitchFamily="34" charset="0"/>
            </a:endParaRPr>
          </a:p>
        </p:txBody>
      </p:sp>
      <p:sp>
        <p:nvSpPr>
          <p:cNvPr id="10" name="Rectangle 9"/>
          <p:cNvSpPr/>
          <p:nvPr/>
        </p:nvSpPr>
        <p:spPr bwMode="auto">
          <a:xfrm>
            <a:off x="76202" y="3722100"/>
            <a:ext cx="1252211" cy="743558"/>
          </a:xfrm>
          <a:prstGeom prst="rect">
            <a:avLst/>
          </a:prstGeom>
          <a:solidFill>
            <a:srgbClr val="D9E2E9"/>
          </a:solidFill>
          <a:ln w="12700" cap="flat" cmpd="sng" algn="ctr">
            <a:solidFill>
              <a:srgbClr val="9FB6C7"/>
            </a:solidFill>
            <a:prstDash val="solid"/>
            <a:round/>
            <a:headEnd type="none" w="med" len="med"/>
            <a:tailEnd type="none" w="med" len="med"/>
          </a:ln>
          <a:effectLst/>
        </p:spPr>
        <p:txBody>
          <a:bodyPr vert="horz" wrap="square" lIns="137160" tIns="137160" rIns="137160" bIns="13716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45000"/>
              </a:spcAft>
              <a:buClrTx/>
              <a:buSzTx/>
              <a:buFontTx/>
              <a:buNone/>
              <a:tabLst/>
            </a:pPr>
            <a:r>
              <a:rPr lang="en-US" b="1" strike="noStrike" cap="none" normalizeH="0" dirty="0">
                <a:ln>
                  <a:noFill/>
                </a:ln>
                <a:effectLst/>
                <a:latin typeface="Times New Roman"/>
              </a:rPr>
              <a:t>Credit Risk</a:t>
            </a:r>
          </a:p>
        </p:txBody>
      </p:sp>
      <p:sp>
        <p:nvSpPr>
          <p:cNvPr id="47" name="TextBox 46"/>
          <p:cNvSpPr txBox="1"/>
          <p:nvPr/>
        </p:nvSpPr>
        <p:spPr>
          <a:xfrm>
            <a:off x="1454406" y="3722100"/>
            <a:ext cx="2447613" cy="743558"/>
          </a:xfrm>
          <a:prstGeom prst="rect">
            <a:avLst/>
          </a:prstGeom>
          <a:solidFill>
            <a:schemeClr val="accent1">
              <a:lumMod val="20000"/>
              <a:lumOff val="80000"/>
            </a:schemeClr>
          </a:solidFill>
          <a:ln w="12700">
            <a:solidFill>
              <a:srgbClr val="9FB6C7"/>
            </a:solidFill>
          </a:ln>
        </p:spPr>
        <p:txBody>
          <a:bodyPr vert="horz" wrap="square" lIns="0" tIns="91440" rIns="91440" bIns="91440" rtlCol="0" anchor="t" anchorCtr="0">
            <a:noAutofit/>
          </a:bodyPr>
          <a:lstStyle/>
          <a:p>
            <a:pPr lvl="1" indent="-228600">
              <a:spcBef>
                <a:spcPct val="45000"/>
              </a:spcBef>
              <a:buClr>
                <a:srgbClr val="0C5184"/>
              </a:buClr>
              <a:buSzPct val="120000"/>
              <a:buFont typeface="Wingdings"/>
              <a:buChar char="§"/>
            </a:pPr>
            <a:r>
              <a:rPr lang="en-US" sz="1050" dirty="0">
                <a:latin typeface="Times New Roman"/>
              </a:rPr>
              <a:t>The risk that a bond will default and not make timely payments.</a:t>
            </a:r>
          </a:p>
        </p:txBody>
      </p:sp>
      <p:sp>
        <p:nvSpPr>
          <p:cNvPr id="48" name="TextBox 47"/>
          <p:cNvSpPr txBox="1"/>
          <p:nvPr/>
        </p:nvSpPr>
        <p:spPr>
          <a:xfrm>
            <a:off x="4034103" y="3722100"/>
            <a:ext cx="2447613" cy="743558"/>
          </a:xfrm>
          <a:prstGeom prst="rect">
            <a:avLst/>
          </a:prstGeom>
          <a:solidFill>
            <a:schemeClr val="accent1">
              <a:lumMod val="20000"/>
              <a:lumOff val="80000"/>
            </a:schemeClr>
          </a:solidFill>
          <a:ln w="12700">
            <a:solidFill>
              <a:srgbClr val="9FB6C7"/>
            </a:solidFill>
          </a:ln>
        </p:spPr>
        <p:txBody>
          <a:bodyPr vert="horz" wrap="square" lIns="0" tIns="91440" rIns="91440" bIns="91440" rtlCol="0" anchor="t" anchorCtr="0">
            <a:noAutofit/>
          </a:bodyPr>
          <a:lstStyle/>
          <a:p>
            <a:pPr lvl="1" indent="-228600">
              <a:spcBef>
                <a:spcPct val="45000"/>
              </a:spcBef>
              <a:buClr>
                <a:srgbClr val="0C5184"/>
              </a:buClr>
              <a:buSzPct val="120000"/>
              <a:buFont typeface="Wingdings"/>
              <a:buChar char="§"/>
            </a:pPr>
            <a:r>
              <a:rPr lang="en-US" sz="1050" dirty="0">
                <a:latin typeface="Times New Roman"/>
              </a:rPr>
              <a:t>Bonds will lose value if their credit ratings are downgraded.</a:t>
            </a:r>
          </a:p>
        </p:txBody>
      </p:sp>
      <p:sp>
        <p:nvSpPr>
          <p:cNvPr id="49" name="TextBox 48"/>
          <p:cNvSpPr txBox="1"/>
          <p:nvPr/>
        </p:nvSpPr>
        <p:spPr>
          <a:xfrm>
            <a:off x="6613258" y="3722100"/>
            <a:ext cx="2447613" cy="743558"/>
          </a:xfrm>
          <a:prstGeom prst="rect">
            <a:avLst/>
          </a:prstGeom>
          <a:solidFill>
            <a:schemeClr val="accent1">
              <a:lumMod val="20000"/>
              <a:lumOff val="80000"/>
            </a:schemeClr>
          </a:solidFill>
          <a:ln w="12700">
            <a:solidFill>
              <a:srgbClr val="9FB6C7"/>
            </a:solidFill>
          </a:ln>
        </p:spPr>
        <p:txBody>
          <a:bodyPr vert="horz" wrap="square" lIns="0" tIns="91440" rIns="91440" bIns="91440" rtlCol="0" anchor="t" anchorCtr="0">
            <a:noAutofit/>
          </a:bodyPr>
          <a:lstStyle/>
          <a:p>
            <a:pPr lvl="1" indent="-228600">
              <a:spcBef>
                <a:spcPct val="45000"/>
              </a:spcBef>
              <a:buClr>
                <a:srgbClr val="0C5184"/>
              </a:buClr>
              <a:buSzPct val="120000"/>
              <a:buFont typeface="Wingdings"/>
              <a:buChar char="§"/>
            </a:pPr>
            <a:r>
              <a:rPr lang="en-US" sz="1050" dirty="0">
                <a:latin typeface="Times New Roman"/>
              </a:rPr>
              <a:t>Assess a bond’s risk/reward tradeoff based on fundamental credit research and market conditions.</a:t>
            </a:r>
          </a:p>
        </p:txBody>
      </p:sp>
      <p:sp>
        <p:nvSpPr>
          <p:cNvPr id="50" name="Right Arrow 49"/>
          <p:cNvSpPr/>
          <p:nvPr/>
        </p:nvSpPr>
        <p:spPr bwMode="auto">
          <a:xfrm>
            <a:off x="6458829" y="3972050"/>
            <a:ext cx="242511" cy="243658"/>
          </a:xfrm>
          <a:prstGeom prst="rightArrow">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bg1"/>
              </a:solidFill>
              <a:effectLst/>
              <a:latin typeface="Arial Narrow" pitchFamily="34" charset="0"/>
            </a:endParaRPr>
          </a:p>
        </p:txBody>
      </p:sp>
      <p:sp>
        <p:nvSpPr>
          <p:cNvPr id="51" name="Right Arrow 50"/>
          <p:cNvSpPr/>
          <p:nvPr/>
        </p:nvSpPr>
        <p:spPr bwMode="auto">
          <a:xfrm>
            <a:off x="3869896" y="3972050"/>
            <a:ext cx="242511" cy="243658"/>
          </a:xfrm>
          <a:prstGeom prst="rightArrow">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bg1"/>
              </a:solidFill>
              <a:effectLst/>
              <a:latin typeface="Arial Narrow" pitchFamily="34" charset="0"/>
            </a:endParaRPr>
          </a:p>
        </p:txBody>
      </p:sp>
      <p:sp>
        <p:nvSpPr>
          <p:cNvPr id="9" name="Rectangle 8"/>
          <p:cNvSpPr/>
          <p:nvPr/>
        </p:nvSpPr>
        <p:spPr bwMode="auto">
          <a:xfrm>
            <a:off x="76202" y="4625442"/>
            <a:ext cx="1252211" cy="743558"/>
          </a:xfrm>
          <a:prstGeom prst="rect">
            <a:avLst/>
          </a:prstGeom>
          <a:solidFill>
            <a:srgbClr val="D9E2E9"/>
          </a:solidFill>
          <a:ln w="12700" cap="flat" cmpd="sng" algn="ctr">
            <a:solidFill>
              <a:srgbClr val="9FB6C7"/>
            </a:solidFill>
            <a:prstDash val="solid"/>
            <a:round/>
            <a:headEnd type="none" w="med" len="med"/>
            <a:tailEnd type="none" w="med" len="med"/>
          </a:ln>
          <a:effectLst/>
        </p:spPr>
        <p:txBody>
          <a:bodyPr vert="horz" wrap="square" lIns="137160" tIns="137160" rIns="137160" bIns="13716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45000"/>
              </a:spcAft>
              <a:buClrTx/>
              <a:buSzTx/>
              <a:buFontTx/>
              <a:buNone/>
              <a:tabLst/>
            </a:pPr>
            <a:r>
              <a:rPr lang="en-US" b="1" strike="noStrike" cap="none" normalizeH="0" dirty="0">
                <a:ln>
                  <a:noFill/>
                </a:ln>
                <a:effectLst/>
                <a:latin typeface="Times New Roman"/>
              </a:rPr>
              <a:t>Structure Risk</a:t>
            </a:r>
          </a:p>
        </p:txBody>
      </p:sp>
      <p:sp>
        <p:nvSpPr>
          <p:cNvPr id="55" name="TextBox 54"/>
          <p:cNvSpPr txBox="1"/>
          <p:nvPr/>
        </p:nvSpPr>
        <p:spPr>
          <a:xfrm>
            <a:off x="1454406" y="4625442"/>
            <a:ext cx="2447613" cy="833250"/>
          </a:xfrm>
          <a:prstGeom prst="rect">
            <a:avLst/>
          </a:prstGeom>
          <a:solidFill>
            <a:schemeClr val="accent1">
              <a:lumMod val="20000"/>
              <a:lumOff val="80000"/>
            </a:schemeClr>
          </a:solidFill>
          <a:ln w="12700">
            <a:solidFill>
              <a:srgbClr val="9FB6C7"/>
            </a:solidFill>
          </a:ln>
        </p:spPr>
        <p:txBody>
          <a:bodyPr vert="horz" wrap="square" lIns="0" tIns="91440" rIns="91440" bIns="91440" rtlCol="0" anchor="t" anchorCtr="0">
            <a:noAutofit/>
          </a:bodyPr>
          <a:lstStyle/>
          <a:p>
            <a:pPr lvl="1" indent="-228600">
              <a:spcBef>
                <a:spcPct val="45000"/>
              </a:spcBef>
              <a:buClr>
                <a:srgbClr val="0C5184"/>
              </a:buClr>
              <a:buSzPct val="120000"/>
              <a:buFont typeface="Wingdings"/>
              <a:buChar char="§"/>
            </a:pPr>
            <a:r>
              <a:rPr lang="en-US" sz="1050" dirty="0">
                <a:latin typeface="Times New Roman"/>
              </a:rPr>
              <a:t>The uncertainty of future cash flows due to the structure of mortgage and asset-backed securities.</a:t>
            </a:r>
          </a:p>
        </p:txBody>
      </p:sp>
      <p:sp>
        <p:nvSpPr>
          <p:cNvPr id="56" name="TextBox 55"/>
          <p:cNvSpPr txBox="1"/>
          <p:nvPr/>
        </p:nvSpPr>
        <p:spPr>
          <a:xfrm>
            <a:off x="4034103" y="4625442"/>
            <a:ext cx="2447613" cy="833250"/>
          </a:xfrm>
          <a:prstGeom prst="rect">
            <a:avLst/>
          </a:prstGeom>
          <a:solidFill>
            <a:schemeClr val="accent1">
              <a:lumMod val="20000"/>
              <a:lumOff val="80000"/>
            </a:schemeClr>
          </a:solidFill>
          <a:ln w="12700">
            <a:solidFill>
              <a:srgbClr val="9FB6C7"/>
            </a:solidFill>
          </a:ln>
        </p:spPr>
        <p:txBody>
          <a:bodyPr vert="horz" wrap="square" lIns="0" tIns="91440" rIns="91440" bIns="91440" rtlCol="0" anchor="t" anchorCtr="0">
            <a:noAutofit/>
          </a:bodyPr>
          <a:lstStyle/>
          <a:p>
            <a:pPr lvl="1" indent="-228600">
              <a:spcBef>
                <a:spcPct val="45000"/>
              </a:spcBef>
              <a:buClr>
                <a:srgbClr val="0C5184"/>
              </a:buClr>
              <a:buSzPct val="120000"/>
              <a:buFont typeface="Wingdings"/>
              <a:buChar char="§"/>
            </a:pPr>
            <a:r>
              <a:rPr lang="en-US" sz="1050" dirty="0">
                <a:latin typeface="Times New Roman"/>
              </a:rPr>
              <a:t>In a low interest rate environment, a bond may prepay principal, resulting in reinvestment at lower rates.</a:t>
            </a:r>
          </a:p>
        </p:txBody>
      </p:sp>
      <p:sp>
        <p:nvSpPr>
          <p:cNvPr id="57" name="TextBox 56"/>
          <p:cNvSpPr txBox="1"/>
          <p:nvPr/>
        </p:nvSpPr>
        <p:spPr>
          <a:xfrm>
            <a:off x="6613258" y="4625442"/>
            <a:ext cx="2447613" cy="833250"/>
          </a:xfrm>
          <a:prstGeom prst="rect">
            <a:avLst/>
          </a:prstGeom>
          <a:solidFill>
            <a:schemeClr val="accent1">
              <a:lumMod val="20000"/>
              <a:lumOff val="80000"/>
            </a:schemeClr>
          </a:solidFill>
          <a:ln w="12700">
            <a:solidFill>
              <a:srgbClr val="9FB6C7"/>
            </a:solidFill>
          </a:ln>
        </p:spPr>
        <p:txBody>
          <a:bodyPr vert="horz" wrap="square" lIns="0" tIns="91440" rIns="91440" bIns="91440" rtlCol="0" anchor="t" anchorCtr="0">
            <a:noAutofit/>
          </a:bodyPr>
          <a:lstStyle/>
          <a:p>
            <a:pPr lvl="1" indent="-228600">
              <a:spcBef>
                <a:spcPct val="45000"/>
              </a:spcBef>
              <a:buClr>
                <a:srgbClr val="0C5184"/>
              </a:buClr>
              <a:buSzPct val="120000"/>
              <a:buFont typeface="Wingdings"/>
              <a:buChar char="§"/>
            </a:pPr>
            <a:r>
              <a:rPr lang="en-US" sz="1050" dirty="0">
                <a:latin typeface="Times New Roman"/>
              </a:rPr>
              <a:t>Assess the likelihood of a Mortgage-Backed Security (MBS) being repaid prior to maturity.</a:t>
            </a:r>
          </a:p>
        </p:txBody>
      </p:sp>
      <p:sp>
        <p:nvSpPr>
          <p:cNvPr id="58" name="Right Arrow 57"/>
          <p:cNvSpPr/>
          <p:nvPr/>
        </p:nvSpPr>
        <p:spPr bwMode="auto">
          <a:xfrm>
            <a:off x="6458829" y="4875392"/>
            <a:ext cx="242511" cy="243658"/>
          </a:xfrm>
          <a:prstGeom prst="rightArrow">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bg1"/>
              </a:solidFill>
              <a:effectLst/>
              <a:latin typeface="Arial Narrow" pitchFamily="34" charset="0"/>
            </a:endParaRPr>
          </a:p>
        </p:txBody>
      </p:sp>
      <p:sp>
        <p:nvSpPr>
          <p:cNvPr id="59" name="Right Arrow 58"/>
          <p:cNvSpPr/>
          <p:nvPr/>
        </p:nvSpPr>
        <p:spPr bwMode="auto">
          <a:xfrm>
            <a:off x="3869896" y="4875392"/>
            <a:ext cx="242511" cy="243658"/>
          </a:xfrm>
          <a:prstGeom prst="rightArrow">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bg1"/>
              </a:solidFill>
              <a:effectLst/>
              <a:latin typeface="Arial Narrow" pitchFamily="34" charset="0"/>
            </a:endParaRPr>
          </a:p>
        </p:txBody>
      </p:sp>
      <p:sp>
        <p:nvSpPr>
          <p:cNvPr id="11" name="Rectangle 10"/>
          <p:cNvSpPr/>
          <p:nvPr/>
        </p:nvSpPr>
        <p:spPr bwMode="auto">
          <a:xfrm>
            <a:off x="76202" y="5602671"/>
            <a:ext cx="1252211" cy="821406"/>
          </a:xfrm>
          <a:prstGeom prst="rect">
            <a:avLst/>
          </a:prstGeom>
          <a:solidFill>
            <a:srgbClr val="D9E2E9"/>
          </a:solidFill>
          <a:ln w="12700" cap="flat" cmpd="sng" algn="ctr">
            <a:solidFill>
              <a:srgbClr val="9FB6C7"/>
            </a:solidFill>
            <a:prstDash val="solid"/>
            <a:round/>
            <a:headEnd type="none" w="med" len="med"/>
            <a:tailEnd type="none" w="med" len="med"/>
          </a:ln>
          <a:effectLst/>
        </p:spPr>
        <p:txBody>
          <a:bodyPr vert="horz" wrap="square" lIns="137160" tIns="137160" rIns="137160" bIns="13716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45000"/>
              </a:spcAft>
              <a:buClrTx/>
              <a:buSzTx/>
              <a:buFontTx/>
              <a:buNone/>
              <a:tabLst/>
            </a:pPr>
            <a:r>
              <a:rPr lang="en-US" b="1" strike="noStrike" cap="none" normalizeH="0" dirty="0">
                <a:ln>
                  <a:noFill/>
                </a:ln>
                <a:effectLst/>
                <a:latin typeface="Times New Roman"/>
              </a:rPr>
              <a:t>Liquidity Risk</a:t>
            </a:r>
          </a:p>
        </p:txBody>
      </p:sp>
      <p:sp>
        <p:nvSpPr>
          <p:cNvPr id="63" name="TextBox 62"/>
          <p:cNvSpPr txBox="1"/>
          <p:nvPr/>
        </p:nvSpPr>
        <p:spPr>
          <a:xfrm>
            <a:off x="1454406" y="5602670"/>
            <a:ext cx="2447613" cy="821407"/>
          </a:xfrm>
          <a:prstGeom prst="rect">
            <a:avLst/>
          </a:prstGeom>
          <a:solidFill>
            <a:schemeClr val="accent1">
              <a:lumMod val="20000"/>
              <a:lumOff val="80000"/>
            </a:schemeClr>
          </a:solidFill>
          <a:ln w="12700">
            <a:solidFill>
              <a:srgbClr val="9FB6C7"/>
            </a:solidFill>
          </a:ln>
        </p:spPr>
        <p:txBody>
          <a:bodyPr vert="horz" wrap="square" lIns="0" tIns="91440" rIns="91440" bIns="91440" rtlCol="0" anchor="t" anchorCtr="0">
            <a:noAutofit/>
          </a:bodyPr>
          <a:lstStyle/>
          <a:p>
            <a:pPr lvl="1" indent="-228600">
              <a:spcBef>
                <a:spcPct val="45000"/>
              </a:spcBef>
              <a:buClr>
                <a:srgbClr val="0C5184"/>
              </a:buClr>
              <a:buSzPct val="120000"/>
              <a:buFont typeface="Wingdings"/>
              <a:buChar char="§"/>
            </a:pPr>
            <a:r>
              <a:rPr lang="en-US" sz="1050" dirty="0">
                <a:latin typeface="Times New Roman"/>
              </a:rPr>
              <a:t>The Risk that a bond cannot be bought or sold quickly.</a:t>
            </a:r>
          </a:p>
        </p:txBody>
      </p:sp>
      <p:sp>
        <p:nvSpPr>
          <p:cNvPr id="64" name="TextBox 63"/>
          <p:cNvSpPr txBox="1"/>
          <p:nvPr/>
        </p:nvSpPr>
        <p:spPr>
          <a:xfrm>
            <a:off x="4034103" y="5602670"/>
            <a:ext cx="2447613" cy="821407"/>
          </a:xfrm>
          <a:prstGeom prst="rect">
            <a:avLst/>
          </a:prstGeom>
          <a:solidFill>
            <a:schemeClr val="accent1">
              <a:lumMod val="20000"/>
              <a:lumOff val="80000"/>
            </a:schemeClr>
          </a:solidFill>
          <a:ln w="12700">
            <a:solidFill>
              <a:srgbClr val="9FB6C7"/>
            </a:solidFill>
          </a:ln>
        </p:spPr>
        <p:txBody>
          <a:bodyPr vert="horz" wrap="square" lIns="0" tIns="91440" rIns="91440" bIns="91440" rtlCol="0" anchor="t" anchorCtr="0">
            <a:noAutofit/>
          </a:bodyPr>
          <a:lstStyle/>
          <a:p>
            <a:pPr lvl="1" indent="-228600">
              <a:spcBef>
                <a:spcPct val="45000"/>
              </a:spcBef>
              <a:buClr>
                <a:srgbClr val="0C5184"/>
              </a:buClr>
              <a:buSzPct val="120000"/>
              <a:buFont typeface="Wingdings"/>
              <a:buChar char="§"/>
            </a:pPr>
            <a:r>
              <a:rPr lang="en-US" sz="1050" dirty="0">
                <a:latin typeface="Times New Roman"/>
              </a:rPr>
              <a:t>A market crisis can reduce liquidity resulting in difficulty in selling undesired bonds, further depressing the price of those bonds.</a:t>
            </a:r>
          </a:p>
        </p:txBody>
      </p:sp>
      <p:sp>
        <p:nvSpPr>
          <p:cNvPr id="65" name="TextBox 64"/>
          <p:cNvSpPr txBox="1"/>
          <p:nvPr/>
        </p:nvSpPr>
        <p:spPr>
          <a:xfrm>
            <a:off x="6613258" y="5602670"/>
            <a:ext cx="2447613" cy="821407"/>
          </a:xfrm>
          <a:prstGeom prst="rect">
            <a:avLst/>
          </a:prstGeom>
          <a:solidFill>
            <a:schemeClr val="accent1">
              <a:lumMod val="20000"/>
              <a:lumOff val="80000"/>
            </a:schemeClr>
          </a:solidFill>
          <a:ln w="12700">
            <a:solidFill>
              <a:srgbClr val="9FB6C7"/>
            </a:solidFill>
          </a:ln>
        </p:spPr>
        <p:txBody>
          <a:bodyPr vert="horz" wrap="square" lIns="0" tIns="91440" rIns="91440" bIns="91440" rtlCol="0" anchor="t" anchorCtr="0">
            <a:noAutofit/>
          </a:bodyPr>
          <a:lstStyle/>
          <a:p>
            <a:pPr lvl="1" indent="-228600">
              <a:spcBef>
                <a:spcPct val="45000"/>
              </a:spcBef>
              <a:buClr>
                <a:srgbClr val="0C5184"/>
              </a:buClr>
              <a:buSzPct val="120000"/>
              <a:buFont typeface="Wingdings"/>
              <a:buChar char="§"/>
            </a:pPr>
            <a:r>
              <a:rPr lang="en-US" sz="1050" dirty="0">
                <a:latin typeface="Times New Roman"/>
              </a:rPr>
              <a:t>Monitor portfolio to ensure trading can be executed as desired.</a:t>
            </a:r>
          </a:p>
        </p:txBody>
      </p:sp>
      <p:sp>
        <p:nvSpPr>
          <p:cNvPr id="66" name="Right Arrow 65"/>
          <p:cNvSpPr/>
          <p:nvPr/>
        </p:nvSpPr>
        <p:spPr bwMode="auto">
          <a:xfrm>
            <a:off x="6458829" y="5852621"/>
            <a:ext cx="242511" cy="243658"/>
          </a:xfrm>
          <a:prstGeom prst="rightArrow">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bg1"/>
              </a:solidFill>
              <a:effectLst/>
              <a:latin typeface="Arial Narrow" pitchFamily="34" charset="0"/>
            </a:endParaRPr>
          </a:p>
        </p:txBody>
      </p:sp>
      <p:sp>
        <p:nvSpPr>
          <p:cNvPr id="67" name="Right Arrow 66"/>
          <p:cNvSpPr/>
          <p:nvPr/>
        </p:nvSpPr>
        <p:spPr bwMode="auto">
          <a:xfrm>
            <a:off x="3869896" y="5852621"/>
            <a:ext cx="242511" cy="243658"/>
          </a:xfrm>
          <a:prstGeom prst="rightArrow">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bg1"/>
              </a:solidFill>
              <a:effectLst/>
              <a:latin typeface="Arial Narrow" pitchFamily="34" charset="0"/>
            </a:endParaRPr>
          </a:p>
        </p:txBody>
      </p:sp>
    </p:spTree>
    <p:extLst>
      <p:ext uri="{BB962C8B-B14F-4D97-AF65-F5344CB8AC3E}">
        <p14:creationId xmlns:p14="http://schemas.microsoft.com/office/powerpoint/2010/main" val="383930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1315842"/>
            <a:ext cx="7315200" cy="3631763"/>
          </a:xfrm>
          <a:prstGeom prst="rect">
            <a:avLst/>
          </a:prstGeom>
          <a:solidFill>
            <a:schemeClr val="bg2">
              <a:lumMod val="40000"/>
              <a:lumOff val="60000"/>
              <a:alpha val="50000"/>
            </a:schemeClr>
          </a:solidFill>
        </p:spPr>
        <p:txBody>
          <a:bodyPr vert="horz" wrap="square" lIns="45720" tIns="45720" rIns="45720" bIns="45720" rtlCol="0" anchor="t">
            <a:spAutoFit/>
          </a:bodyPr>
          <a:lstStyle/>
          <a:p>
            <a:pPr marL="171450" indent="-171450">
              <a:spcBef>
                <a:spcPts val="1200"/>
              </a:spcBef>
              <a:buClr>
                <a:srgbClr val="0C5184"/>
              </a:buClr>
              <a:buSzPct val="120000"/>
              <a:buFont typeface="Wingdings"/>
              <a:buChar char="§"/>
            </a:pPr>
            <a:r>
              <a:rPr lang="en-US" sz="1600" b="1" u="sng" dirty="0">
                <a:latin typeface="Times New Roman"/>
              </a:rPr>
              <a:t>Duration Decision - What is the duration target for your portfolio?</a:t>
            </a:r>
          </a:p>
          <a:p>
            <a:pPr marL="695877" lvl="1" indent="-285750">
              <a:spcBef>
                <a:spcPts val="1200"/>
              </a:spcBef>
              <a:buClr>
                <a:srgbClr val="0C5184"/>
              </a:buClr>
              <a:buSzPct val="120000"/>
              <a:buFont typeface="Times New Roman" pitchFamily="18" charset="0"/>
              <a:buChar char="̶"/>
            </a:pPr>
            <a:r>
              <a:rPr lang="en-US" sz="1400" dirty="0">
                <a:latin typeface="Times New Roman"/>
              </a:rPr>
              <a:t>Duration is an approximate measure of a bond’s price sensitivity to changes in interest rates</a:t>
            </a:r>
          </a:p>
          <a:p>
            <a:pPr marL="695877" lvl="1" indent="-285750">
              <a:spcBef>
                <a:spcPts val="1200"/>
              </a:spcBef>
              <a:buClr>
                <a:srgbClr val="0C5184"/>
              </a:buClr>
              <a:buSzPct val="120000"/>
              <a:buFont typeface="Times New Roman" pitchFamily="18" charset="0"/>
              <a:buChar char="̶"/>
            </a:pPr>
            <a:r>
              <a:rPr lang="en-US" sz="1400" dirty="0">
                <a:latin typeface="Times New Roman"/>
              </a:rPr>
              <a:t>Longer the duration, greater the volatility, greater potential for capital (price) gain or loss</a:t>
            </a:r>
          </a:p>
          <a:p>
            <a:pPr marL="695877" lvl="1" indent="-285750">
              <a:spcBef>
                <a:spcPts val="1200"/>
              </a:spcBef>
              <a:buClr>
                <a:srgbClr val="0C5184"/>
              </a:buClr>
              <a:buSzPct val="120000"/>
              <a:buFont typeface="Times New Roman" pitchFamily="18" charset="0"/>
              <a:buChar char="̶"/>
            </a:pPr>
            <a:r>
              <a:rPr lang="en-US" sz="1400" dirty="0">
                <a:latin typeface="Times New Roman"/>
              </a:rPr>
              <a:t>If an individual bond or bond portfolio has a duration of 5 years, for example, its price or value will rise about 5% if its yield drops by a percentage point (100 basis points), and its price or value will fall by about 5% if its yield rises by that amount</a:t>
            </a:r>
          </a:p>
          <a:p>
            <a:pPr marL="695877" lvl="1" indent="-285750">
              <a:spcBef>
                <a:spcPts val="1200"/>
              </a:spcBef>
              <a:buClr>
                <a:srgbClr val="0C5184"/>
              </a:buClr>
              <a:buSzPct val="120000"/>
              <a:buFont typeface="Times New Roman" pitchFamily="18" charset="0"/>
              <a:buChar char="̶"/>
            </a:pPr>
            <a:r>
              <a:rPr lang="en-US" sz="1400" dirty="0">
                <a:latin typeface="Times New Roman"/>
              </a:rPr>
              <a:t>This is true in calculating the return for portfolio of bonds, if the yield curve rises/falls in a parallel fashion.</a:t>
            </a:r>
          </a:p>
          <a:p>
            <a:pPr marL="695877" lvl="1" indent="-285750">
              <a:spcBef>
                <a:spcPts val="1200"/>
              </a:spcBef>
              <a:buClr>
                <a:srgbClr val="0C5184"/>
              </a:buClr>
              <a:buSzPct val="120000"/>
              <a:buFont typeface="Times New Roman" pitchFamily="18" charset="0"/>
              <a:buChar char="̶"/>
            </a:pPr>
            <a:r>
              <a:rPr lang="en-US" sz="1400" dirty="0">
                <a:latin typeface="Times New Roman"/>
              </a:rPr>
              <a:t>Interest rates may rise, fall or stay unchanged</a:t>
            </a:r>
          </a:p>
          <a:p>
            <a:pPr marL="695877" lvl="1" indent="-285750">
              <a:spcBef>
                <a:spcPts val="1200"/>
              </a:spcBef>
              <a:buClr>
                <a:srgbClr val="0C5184"/>
              </a:buClr>
              <a:buSzPct val="120000"/>
              <a:buFont typeface="Times New Roman" pitchFamily="18" charset="0"/>
              <a:buChar char="̶"/>
            </a:pPr>
            <a:r>
              <a:rPr lang="en-US" sz="1400" dirty="0">
                <a:latin typeface="Times New Roman"/>
              </a:rPr>
              <a:t>Investment guidelines typically define what duration and range is allowed in managing a portfolio, often expressed as maximum and minimum duration targets or flexibility to invest at the benchmark duration plus or minus some defined amount</a:t>
            </a:r>
          </a:p>
        </p:txBody>
      </p:sp>
      <p:sp>
        <p:nvSpPr>
          <p:cNvPr id="3" name="Title 2"/>
          <p:cNvSpPr>
            <a:spLocks noGrp="1"/>
          </p:cNvSpPr>
          <p:nvPr>
            <p:ph type="title"/>
          </p:nvPr>
        </p:nvSpPr>
        <p:spPr/>
        <p:txBody>
          <a:bodyPr/>
          <a:lstStyle/>
          <a:p>
            <a:r>
              <a:rPr lang="en-US" dirty="0"/>
              <a:t>Portfolio Strategy – Must be Consistent with Investment Policy and Guidelines</a:t>
            </a:r>
          </a:p>
        </p:txBody>
      </p:sp>
      <p:sp>
        <p:nvSpPr>
          <p:cNvPr id="2" name="Slide Number Placeholder 1"/>
          <p:cNvSpPr>
            <a:spLocks noGrp="1"/>
          </p:cNvSpPr>
          <p:nvPr>
            <p:ph type="sldNum" sz="quarter" idx="4"/>
          </p:nvPr>
        </p:nvSpPr>
        <p:spPr/>
        <p:txBody>
          <a:bodyPr/>
          <a:lstStyle/>
          <a:p>
            <a:fld id="{EAFB3C29-4469-4ECE-A8ED-D40B5AD31533}" type="slidenum">
              <a:rPr lang="en-US" smtClean="0"/>
              <a:pPr/>
              <a:t>26</a:t>
            </a:fld>
            <a:endParaRPr lang="en-US" dirty="0"/>
          </a:p>
        </p:txBody>
      </p:sp>
    </p:spTree>
    <p:extLst>
      <p:ext uri="{BB962C8B-B14F-4D97-AF65-F5344CB8AC3E}">
        <p14:creationId xmlns:p14="http://schemas.microsoft.com/office/powerpoint/2010/main" val="1314227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Portfolio Strategy – Must be Consistent with Investment Policy and Guidelines</a:t>
            </a:r>
          </a:p>
        </p:txBody>
      </p:sp>
      <p:sp>
        <p:nvSpPr>
          <p:cNvPr id="2" name="Slide Number Placeholder 1"/>
          <p:cNvSpPr>
            <a:spLocks noGrp="1"/>
          </p:cNvSpPr>
          <p:nvPr>
            <p:ph type="sldNum" sz="quarter" idx="4"/>
          </p:nvPr>
        </p:nvSpPr>
        <p:spPr/>
        <p:txBody>
          <a:bodyPr/>
          <a:lstStyle/>
          <a:p>
            <a:fld id="{EAFB3C29-4469-4ECE-A8ED-D40B5AD31533}" type="slidenum">
              <a:rPr lang="en-US" smtClean="0"/>
              <a:pPr/>
              <a:t>27</a:t>
            </a:fld>
            <a:endParaRPr lang="en-US" dirty="0"/>
          </a:p>
        </p:txBody>
      </p:sp>
      <p:cxnSp>
        <p:nvCxnSpPr>
          <p:cNvPr id="5" name="Straight Connector 4"/>
          <p:cNvCxnSpPr/>
          <p:nvPr/>
        </p:nvCxnSpPr>
        <p:spPr bwMode="auto">
          <a:xfrm>
            <a:off x="2514600" y="1371600"/>
            <a:ext cx="6172200" cy="0"/>
          </a:xfrm>
          <a:prstGeom prst="line">
            <a:avLst/>
          </a:prstGeom>
          <a:solidFill>
            <a:schemeClr val="accent1"/>
          </a:solidFill>
          <a:ln w="12700" cap="flat" cmpd="sng" algn="ctr">
            <a:solidFill>
              <a:srgbClr val="9FB6C7"/>
            </a:solidFill>
            <a:prstDash val="solid"/>
            <a:round/>
            <a:headEnd type="none" w="med" len="med"/>
            <a:tailEnd type="none" w="med" len="med"/>
          </a:ln>
          <a:effectLst/>
        </p:spPr>
      </p:cxnSp>
      <p:sp>
        <p:nvSpPr>
          <p:cNvPr id="6" name="TextBox 5"/>
          <p:cNvSpPr txBox="1"/>
          <p:nvPr/>
        </p:nvSpPr>
        <p:spPr>
          <a:xfrm>
            <a:off x="914400" y="1371600"/>
            <a:ext cx="7315200" cy="4093428"/>
          </a:xfrm>
          <a:prstGeom prst="rect">
            <a:avLst/>
          </a:prstGeom>
          <a:solidFill>
            <a:schemeClr val="accent4">
              <a:lumMod val="20000"/>
              <a:lumOff val="80000"/>
              <a:alpha val="50000"/>
            </a:schemeClr>
          </a:solidFill>
        </p:spPr>
        <p:txBody>
          <a:bodyPr vert="horz" wrap="square" lIns="45720" tIns="45720" rIns="45720" bIns="45720" rtlCol="0" anchor="t">
            <a:spAutoFit/>
          </a:bodyPr>
          <a:lstStyle/>
          <a:p>
            <a:pPr marL="171450" lvl="0" indent="-171450">
              <a:spcBef>
                <a:spcPts val="1200"/>
              </a:spcBef>
              <a:buClr>
                <a:srgbClr val="0C5184"/>
              </a:buClr>
              <a:buSzPct val="120000"/>
              <a:buFont typeface="Wingdings"/>
              <a:buChar char="§"/>
            </a:pPr>
            <a:r>
              <a:rPr lang="en-US" sz="1600" b="1" u="sng" dirty="0">
                <a:latin typeface="Times New Roman"/>
              </a:rPr>
              <a:t>Yield Curve Decision - What area of the curve do you want exposure to?</a:t>
            </a:r>
          </a:p>
          <a:p>
            <a:pPr marL="695877" lvl="1" indent="-285750">
              <a:spcBef>
                <a:spcPts val="1200"/>
              </a:spcBef>
              <a:buClr>
                <a:srgbClr val="0C5184"/>
              </a:buClr>
              <a:buSzPct val="120000"/>
              <a:buFont typeface="Times New Roman" pitchFamily="18" charset="0"/>
              <a:buChar char="̶"/>
            </a:pPr>
            <a:r>
              <a:rPr lang="en-US" sz="1400" dirty="0">
                <a:latin typeface="Times New Roman"/>
              </a:rPr>
              <a:t>Interest rates may rise, fall or stay unchanged in the 12 month horizon ahead</a:t>
            </a:r>
          </a:p>
          <a:p>
            <a:pPr marL="695877" lvl="1" indent="-285750">
              <a:spcBef>
                <a:spcPts val="1200"/>
              </a:spcBef>
              <a:buClr>
                <a:srgbClr val="0C5184"/>
              </a:buClr>
              <a:buSzPct val="120000"/>
              <a:buFont typeface="Times New Roman" pitchFamily="18" charset="0"/>
              <a:buChar char="̶"/>
            </a:pPr>
            <a:r>
              <a:rPr lang="en-US" sz="1400" dirty="0">
                <a:latin typeface="Times New Roman"/>
              </a:rPr>
              <a:t>Optimizing exposure across curve based on expectations of future curve level and shape, while adhering to overall duration target, is an important element of strategy and performance potential</a:t>
            </a:r>
          </a:p>
          <a:p>
            <a:pPr marL="695877" lvl="1" indent="-285750">
              <a:spcBef>
                <a:spcPts val="1200"/>
              </a:spcBef>
              <a:buClr>
                <a:srgbClr val="0C5184"/>
              </a:buClr>
              <a:buSzPct val="120000"/>
              <a:buFont typeface="Times New Roman" pitchFamily="18" charset="0"/>
              <a:buChar char="̶"/>
            </a:pPr>
            <a:r>
              <a:rPr lang="en-US" sz="1400" dirty="0">
                <a:latin typeface="Times New Roman"/>
              </a:rPr>
              <a:t>The shape of the yield curve matters, as having exposure to bonds in areas of the curve where yields rise will result in price declines, and having exposure to bonds in areas of the curve where yields fall will result in prices rising</a:t>
            </a:r>
          </a:p>
          <a:p>
            <a:pPr marL="695877" lvl="1" indent="-285750">
              <a:spcBef>
                <a:spcPts val="1200"/>
              </a:spcBef>
              <a:buClr>
                <a:srgbClr val="0C5184"/>
              </a:buClr>
              <a:buSzPct val="120000"/>
              <a:buFont typeface="Times New Roman" pitchFamily="18" charset="0"/>
              <a:buChar char="̶"/>
            </a:pPr>
            <a:r>
              <a:rPr lang="en-US" sz="1400" dirty="0">
                <a:latin typeface="Times New Roman"/>
              </a:rPr>
              <a:t>When the shape of the yield curve is “normal”, yields increase as one goes out in maturity, resulting in greater interest income as investments are longer</a:t>
            </a:r>
          </a:p>
          <a:p>
            <a:pPr marL="695877" lvl="1" indent="-285750">
              <a:spcBef>
                <a:spcPts val="1200"/>
              </a:spcBef>
              <a:buClr>
                <a:srgbClr val="0C5184"/>
              </a:buClr>
              <a:buSzPct val="120000"/>
              <a:buFont typeface="Times New Roman" pitchFamily="18" charset="0"/>
              <a:buChar char="̶"/>
            </a:pPr>
            <a:r>
              <a:rPr lang="en-US" sz="1400" dirty="0">
                <a:latin typeface="Times New Roman"/>
              </a:rPr>
              <a:t>Shape changes can be non-parallel, where short rates can rise or fall more than long rates, or a twist can occur where yields in the middle of the curve can remain unchanged but short rates rise/fall while long rates rise/fall</a:t>
            </a:r>
          </a:p>
          <a:p>
            <a:pPr marL="695877" lvl="1" indent="-285750">
              <a:spcBef>
                <a:spcPts val="1200"/>
              </a:spcBef>
              <a:buClr>
                <a:srgbClr val="0C5184"/>
              </a:buClr>
              <a:buSzPct val="120000"/>
              <a:buFont typeface="Times New Roman" pitchFamily="18" charset="0"/>
              <a:buChar char="̶"/>
            </a:pPr>
            <a:endParaRPr lang="en-US" sz="1600" dirty="0">
              <a:latin typeface="Times New Roman"/>
            </a:endParaRPr>
          </a:p>
        </p:txBody>
      </p:sp>
    </p:spTree>
    <p:extLst>
      <p:ext uri="{BB962C8B-B14F-4D97-AF65-F5344CB8AC3E}">
        <p14:creationId xmlns:p14="http://schemas.microsoft.com/office/powerpoint/2010/main" val="3722726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Portfolio Strategy – Must be Consistent with Investment Policy and Guidelines</a:t>
            </a:r>
          </a:p>
        </p:txBody>
      </p:sp>
      <p:sp>
        <p:nvSpPr>
          <p:cNvPr id="2" name="Slide Number Placeholder 1"/>
          <p:cNvSpPr>
            <a:spLocks noGrp="1"/>
          </p:cNvSpPr>
          <p:nvPr>
            <p:ph type="sldNum" sz="quarter" idx="4"/>
          </p:nvPr>
        </p:nvSpPr>
        <p:spPr/>
        <p:txBody>
          <a:bodyPr/>
          <a:lstStyle/>
          <a:p>
            <a:fld id="{EAFB3C29-4469-4ECE-A8ED-D40B5AD31533}" type="slidenum">
              <a:rPr lang="en-US" smtClean="0"/>
              <a:pPr/>
              <a:t>28</a:t>
            </a:fld>
            <a:endParaRPr lang="en-US" dirty="0"/>
          </a:p>
        </p:txBody>
      </p:sp>
      <p:cxnSp>
        <p:nvCxnSpPr>
          <p:cNvPr id="5" name="Straight Connector 4"/>
          <p:cNvCxnSpPr/>
          <p:nvPr/>
        </p:nvCxnSpPr>
        <p:spPr bwMode="auto">
          <a:xfrm>
            <a:off x="2514600" y="1371600"/>
            <a:ext cx="6172200" cy="0"/>
          </a:xfrm>
          <a:prstGeom prst="line">
            <a:avLst/>
          </a:prstGeom>
          <a:solidFill>
            <a:schemeClr val="accent1"/>
          </a:solidFill>
          <a:ln w="12700" cap="flat" cmpd="sng" algn="ctr">
            <a:solidFill>
              <a:srgbClr val="9FB6C7"/>
            </a:solidFill>
            <a:prstDash val="solid"/>
            <a:round/>
            <a:headEnd type="none" w="med" len="med"/>
            <a:tailEnd type="none" w="med" len="med"/>
          </a:ln>
          <a:effectLst/>
        </p:spPr>
      </p:cxnSp>
      <p:sp>
        <p:nvSpPr>
          <p:cNvPr id="6" name="TextBox 5"/>
          <p:cNvSpPr txBox="1"/>
          <p:nvPr/>
        </p:nvSpPr>
        <p:spPr>
          <a:xfrm>
            <a:off x="914400" y="1371600"/>
            <a:ext cx="7315200" cy="4062651"/>
          </a:xfrm>
          <a:prstGeom prst="rect">
            <a:avLst/>
          </a:prstGeom>
          <a:solidFill>
            <a:srgbClr val="F3D5E4">
              <a:alpha val="50000"/>
            </a:srgbClr>
          </a:solidFill>
        </p:spPr>
        <p:txBody>
          <a:bodyPr vert="horz" wrap="square" lIns="45720" tIns="45720" rIns="45720" bIns="45720" rtlCol="0" anchor="t">
            <a:spAutoFit/>
          </a:bodyPr>
          <a:lstStyle/>
          <a:p>
            <a:pPr marL="171450" indent="-171450">
              <a:spcBef>
                <a:spcPts val="1200"/>
              </a:spcBef>
              <a:buClr>
                <a:srgbClr val="0C5184"/>
              </a:buClr>
              <a:buSzPct val="120000"/>
              <a:buFont typeface="Wingdings"/>
              <a:buChar char="§"/>
            </a:pPr>
            <a:r>
              <a:rPr lang="en-US" sz="1600" b="1" u="sng" dirty="0">
                <a:latin typeface="Times New Roman"/>
              </a:rPr>
              <a:t>Sector/ Credit Decisions - What sectors should be considered?</a:t>
            </a:r>
          </a:p>
          <a:p>
            <a:pPr marL="695877" lvl="1" indent="-285750">
              <a:spcBef>
                <a:spcPts val="1200"/>
              </a:spcBef>
              <a:buClr>
                <a:srgbClr val="0C5184"/>
              </a:buClr>
              <a:buSzPct val="120000"/>
              <a:buFont typeface="Times New Roman" pitchFamily="18" charset="0"/>
              <a:buChar char="̶"/>
            </a:pPr>
            <a:r>
              <a:rPr lang="en-US" sz="1400" dirty="0">
                <a:latin typeface="Times New Roman"/>
              </a:rPr>
              <a:t>Non-Treasury sectors offer varying yield advantage to their Treasury counterparts</a:t>
            </a:r>
          </a:p>
          <a:p>
            <a:pPr marL="695877" lvl="1" indent="-285750">
              <a:spcBef>
                <a:spcPts val="1200"/>
              </a:spcBef>
              <a:buClr>
                <a:srgbClr val="0C5184"/>
              </a:buClr>
              <a:buSzPct val="120000"/>
              <a:buFont typeface="Times New Roman" pitchFamily="18" charset="0"/>
              <a:buChar char="̶"/>
            </a:pPr>
            <a:r>
              <a:rPr lang="en-US" sz="1400" dirty="0">
                <a:latin typeface="Times New Roman"/>
              </a:rPr>
              <a:t>Sector returns differ during different market environments based on varying income potential, investor risk appetite, credit quality, liquidity conditions, macro-economic growth outlook and corporate profitability to name a few factors</a:t>
            </a:r>
          </a:p>
          <a:p>
            <a:pPr marL="695877" lvl="1" indent="-285750">
              <a:spcBef>
                <a:spcPts val="1200"/>
              </a:spcBef>
              <a:buClr>
                <a:srgbClr val="0C5184"/>
              </a:buClr>
              <a:buSzPct val="120000"/>
              <a:buFont typeface="Times New Roman" pitchFamily="18" charset="0"/>
              <a:buChar char="̶"/>
            </a:pPr>
            <a:r>
              <a:rPr lang="en-US" sz="1400" dirty="0">
                <a:latin typeface="Times New Roman"/>
              </a:rPr>
              <a:t>Yield spread strategies involve positioning a portfolio to capitalize on expected changes in yield spreads between sectors</a:t>
            </a:r>
          </a:p>
          <a:p>
            <a:pPr marL="695877" lvl="1" indent="-285750">
              <a:spcBef>
                <a:spcPts val="1200"/>
              </a:spcBef>
              <a:buClr>
                <a:srgbClr val="0C5184"/>
              </a:buClr>
              <a:buSzPct val="120000"/>
              <a:buFont typeface="Times New Roman" pitchFamily="18" charset="0"/>
              <a:buChar char="̶"/>
            </a:pPr>
            <a:r>
              <a:rPr lang="en-US" sz="1400" dirty="0">
                <a:latin typeface="Times New Roman"/>
              </a:rPr>
              <a:t>Overweighting sectors that are expected to outperform, underweighting those expected to underperform are an import element of portfolio strategy</a:t>
            </a:r>
          </a:p>
          <a:p>
            <a:pPr marL="695877" lvl="1" indent="-285750">
              <a:spcBef>
                <a:spcPts val="1200"/>
              </a:spcBef>
              <a:buClr>
                <a:srgbClr val="0C5184"/>
              </a:buClr>
              <a:buSzPct val="120000"/>
              <a:buFont typeface="Times New Roman" pitchFamily="18" charset="0"/>
              <a:buChar char="̶"/>
            </a:pPr>
            <a:r>
              <a:rPr lang="en-US" sz="1400" dirty="0">
                <a:latin typeface="Times New Roman"/>
              </a:rPr>
              <a:t>Credit or quality spreads change due to expected changes in economic prospects, with spreads between Treasury and non-Treasury issues widening in a contracting economy and narrowing during economic expansion</a:t>
            </a:r>
          </a:p>
          <a:p>
            <a:pPr marL="695877" lvl="1" indent="-285750">
              <a:spcBef>
                <a:spcPts val="1200"/>
              </a:spcBef>
              <a:buClr>
                <a:srgbClr val="0C5184"/>
              </a:buClr>
              <a:buSzPct val="120000"/>
              <a:buFont typeface="Times New Roman" pitchFamily="18" charset="0"/>
              <a:buChar char="̶"/>
            </a:pPr>
            <a:r>
              <a:rPr lang="en-US" sz="1400" dirty="0">
                <a:latin typeface="Times New Roman"/>
              </a:rPr>
              <a:t>Sectors include US Treasuries, US Agencies, Agency Mortgages, Corporates, Asset Backed Securities and Money Markets / Cash</a:t>
            </a:r>
          </a:p>
        </p:txBody>
      </p:sp>
    </p:spTree>
    <p:extLst>
      <p:ext uri="{BB962C8B-B14F-4D97-AF65-F5344CB8AC3E}">
        <p14:creationId xmlns:p14="http://schemas.microsoft.com/office/powerpoint/2010/main" val="3234652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Bonds – A Good Investment</a:t>
            </a:r>
          </a:p>
        </p:txBody>
      </p:sp>
      <p:sp>
        <p:nvSpPr>
          <p:cNvPr id="7" name="Slide Number Placeholder 2"/>
          <p:cNvSpPr>
            <a:spLocks noGrp="1"/>
          </p:cNvSpPr>
          <p:nvPr>
            <p:ph type="sldNum" sz="quarter" idx="4"/>
          </p:nvPr>
        </p:nvSpPr>
        <p:spPr>
          <a:prstGeom prst="rect">
            <a:avLst/>
          </a:prstGeom>
        </p:spPr>
        <p:txBody>
          <a:bodyPr/>
          <a:lstStyle/>
          <a:p>
            <a:fld id="{8B214ADF-DFB4-4290-847D-61CC480ECD5B}" type="slidenum">
              <a:rPr lang="en-US"/>
              <a:pPr/>
              <a:t>2</a:t>
            </a:fld>
            <a:endParaRPr lang="en-US" dirty="0"/>
          </a:p>
        </p:txBody>
      </p:sp>
      <p:pic>
        <p:nvPicPr>
          <p:cNvPr id="1026" name="Picture 1" descr="Image result for investment carto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6250" y="850058"/>
            <a:ext cx="4987698" cy="5619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033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4" name="Rectangle 16"/>
          <p:cNvSpPr>
            <a:spLocks noGrp="1" noChangeArrowheads="1"/>
          </p:cNvSpPr>
          <p:nvPr>
            <p:ph type="title"/>
          </p:nvPr>
        </p:nvSpPr>
        <p:spPr/>
        <p:txBody>
          <a:bodyPr/>
          <a:lstStyle/>
          <a:p>
            <a:r>
              <a:rPr lang="en-US" dirty="0"/>
              <a:t>Perspective on Benchmarks, Duration, Credit  and Return Volatility</a:t>
            </a:r>
          </a:p>
        </p:txBody>
      </p:sp>
      <p:sp>
        <p:nvSpPr>
          <p:cNvPr id="2" name="Slide Number Placeholder 1"/>
          <p:cNvSpPr>
            <a:spLocks noGrp="1"/>
          </p:cNvSpPr>
          <p:nvPr>
            <p:ph type="sldNum" sz="quarter" idx="4"/>
          </p:nvPr>
        </p:nvSpPr>
        <p:spPr/>
        <p:txBody>
          <a:bodyPr/>
          <a:lstStyle/>
          <a:p>
            <a:fld id="{EAFB3C29-4469-4ECE-A8ED-D40B5AD31533}" type="slidenum">
              <a:rPr lang="en-US" smtClean="0">
                <a:solidFill>
                  <a:prstClr val="black"/>
                </a:solidFill>
              </a:rPr>
              <a:pPr/>
              <a:t>29</a:t>
            </a:fld>
            <a:endParaRPr lang="en-US"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51794194"/>
              </p:ext>
            </p:extLst>
          </p:nvPr>
        </p:nvGraphicFramePr>
        <p:xfrm>
          <a:off x="302743" y="1491669"/>
          <a:ext cx="8595360" cy="4839047"/>
        </p:xfrm>
        <a:graphic>
          <a:graphicData uri="http://schemas.openxmlformats.org/drawingml/2006/table">
            <a:tbl>
              <a:tblPr>
                <a:tableStyleId>{5C22544A-7EE6-4342-B048-85BDC9FD1C3A}</a:tableStyleId>
              </a:tblPr>
              <a:tblGrid>
                <a:gridCol w="1967702">
                  <a:extLst>
                    <a:ext uri="{9D8B030D-6E8A-4147-A177-3AD203B41FA5}">
                      <a16:colId xmlns="" xmlns:a16="http://schemas.microsoft.com/office/drawing/2014/main" val="20000"/>
                    </a:ext>
                  </a:extLst>
                </a:gridCol>
                <a:gridCol w="666153">
                  <a:extLst>
                    <a:ext uri="{9D8B030D-6E8A-4147-A177-3AD203B41FA5}">
                      <a16:colId xmlns="" xmlns:a16="http://schemas.microsoft.com/office/drawing/2014/main" val="20001"/>
                    </a:ext>
                  </a:extLst>
                </a:gridCol>
                <a:gridCol w="768632">
                  <a:extLst>
                    <a:ext uri="{9D8B030D-6E8A-4147-A177-3AD203B41FA5}">
                      <a16:colId xmlns="" xmlns:a16="http://schemas.microsoft.com/office/drawing/2014/main" val="20002"/>
                    </a:ext>
                  </a:extLst>
                </a:gridCol>
                <a:gridCol w="707144">
                  <a:extLst>
                    <a:ext uri="{9D8B030D-6E8A-4147-A177-3AD203B41FA5}">
                      <a16:colId xmlns="" xmlns:a16="http://schemas.microsoft.com/office/drawing/2014/main" val="20003"/>
                    </a:ext>
                  </a:extLst>
                </a:gridCol>
                <a:gridCol w="737389">
                  <a:extLst>
                    <a:ext uri="{9D8B030D-6E8A-4147-A177-3AD203B41FA5}">
                      <a16:colId xmlns="" xmlns:a16="http://schemas.microsoft.com/office/drawing/2014/main" val="20004"/>
                    </a:ext>
                  </a:extLst>
                </a:gridCol>
                <a:gridCol w="749668">
                  <a:extLst>
                    <a:ext uri="{9D8B030D-6E8A-4147-A177-3AD203B41FA5}">
                      <a16:colId xmlns="" xmlns:a16="http://schemas.microsoft.com/office/drawing/2014/main" val="20005"/>
                    </a:ext>
                  </a:extLst>
                </a:gridCol>
                <a:gridCol w="749668">
                  <a:extLst>
                    <a:ext uri="{9D8B030D-6E8A-4147-A177-3AD203B41FA5}">
                      <a16:colId xmlns="" xmlns:a16="http://schemas.microsoft.com/office/drawing/2014/main" val="20006"/>
                    </a:ext>
                  </a:extLst>
                </a:gridCol>
                <a:gridCol w="749668">
                  <a:extLst>
                    <a:ext uri="{9D8B030D-6E8A-4147-A177-3AD203B41FA5}">
                      <a16:colId xmlns="" xmlns:a16="http://schemas.microsoft.com/office/drawing/2014/main" val="20007"/>
                    </a:ext>
                  </a:extLst>
                </a:gridCol>
                <a:gridCol w="749668">
                  <a:extLst>
                    <a:ext uri="{9D8B030D-6E8A-4147-A177-3AD203B41FA5}">
                      <a16:colId xmlns="" xmlns:a16="http://schemas.microsoft.com/office/drawing/2014/main" val="20008"/>
                    </a:ext>
                  </a:extLst>
                </a:gridCol>
                <a:gridCol w="749668">
                  <a:extLst>
                    <a:ext uri="{9D8B030D-6E8A-4147-A177-3AD203B41FA5}">
                      <a16:colId xmlns="" xmlns:a16="http://schemas.microsoft.com/office/drawing/2014/main" val="20009"/>
                    </a:ext>
                  </a:extLst>
                </a:gridCol>
              </a:tblGrid>
              <a:tr h="608247">
                <a:tc>
                  <a:txBody>
                    <a:bodyPr/>
                    <a:lstStyle/>
                    <a:p>
                      <a:pPr algn="l" fontAlgn="b"/>
                      <a:r>
                        <a:rPr lang="en-US" sz="1200" b="1" u="none" strike="noStrike" dirty="0">
                          <a:solidFill>
                            <a:schemeClr val="bg1"/>
                          </a:solidFill>
                          <a:effectLst/>
                          <a:latin typeface="+mj-lt"/>
                        </a:rPr>
                        <a:t>Total Return (Monthly) </a:t>
                      </a:r>
                    </a:p>
                    <a:p>
                      <a:pPr algn="l" fontAlgn="b"/>
                      <a:r>
                        <a:rPr lang="en-US" sz="1100" b="1" u="none" strike="noStrike" dirty="0">
                          <a:solidFill>
                            <a:schemeClr val="bg1"/>
                          </a:solidFill>
                          <a:effectLst/>
                          <a:latin typeface="+mj-lt"/>
                        </a:rPr>
                        <a:t>10 Years Ending </a:t>
                      </a:r>
                      <a:r>
                        <a:rPr lang="en-US" sz="1100" b="1" u="none" strike="noStrike" baseline="0" dirty="0">
                          <a:solidFill>
                            <a:schemeClr val="bg1"/>
                          </a:solidFill>
                          <a:effectLst/>
                          <a:latin typeface="+mj-lt"/>
                        </a:rPr>
                        <a:t> 12/31</a:t>
                      </a:r>
                      <a:r>
                        <a:rPr lang="en-US" sz="1100" b="1" u="none" strike="noStrike" dirty="0">
                          <a:solidFill>
                            <a:schemeClr val="bg1"/>
                          </a:solidFill>
                          <a:effectLst/>
                          <a:latin typeface="+mj-lt"/>
                        </a:rPr>
                        <a:t>/2016:</a:t>
                      </a:r>
                      <a:endParaRPr lang="en-US" sz="1100" b="1" i="0" u="none" strike="noStrike" dirty="0">
                        <a:solidFill>
                          <a:schemeClr val="bg1"/>
                        </a:solidFill>
                        <a:effectLst/>
                        <a:latin typeface="+mj-lt"/>
                      </a:endParaRPr>
                    </a:p>
                  </a:txBody>
                  <a:tcPr marL="45858" marR="0" marT="0" marB="0" anchor="ctr">
                    <a:solidFill>
                      <a:schemeClr val="accent1">
                        <a:lumMod val="75000"/>
                      </a:schemeClr>
                    </a:solidFill>
                  </a:tcPr>
                </a:tc>
                <a:tc>
                  <a:txBody>
                    <a:bodyPr/>
                    <a:lstStyle/>
                    <a:p>
                      <a:pPr algn="ctr" fontAlgn="b"/>
                      <a:r>
                        <a:rPr lang="en-US" sz="1100" b="1" u="none" strike="noStrike" dirty="0">
                          <a:solidFill>
                            <a:schemeClr val="bg1"/>
                          </a:solidFill>
                          <a:effectLst/>
                          <a:latin typeface="+mj-lt"/>
                        </a:rPr>
                        <a:t> iMoney Market  Index </a:t>
                      </a:r>
                      <a:endParaRPr lang="en-US" sz="1100" b="1" i="0" u="none" strike="noStrike" dirty="0">
                        <a:solidFill>
                          <a:schemeClr val="bg1"/>
                        </a:solidFill>
                        <a:effectLst/>
                        <a:latin typeface="+mj-lt"/>
                      </a:endParaRPr>
                    </a:p>
                  </a:txBody>
                  <a:tcPr marL="0" marR="0" marT="0" marB="0" anchor="ctr">
                    <a:solidFill>
                      <a:schemeClr val="accent1">
                        <a:lumMod val="75000"/>
                      </a:schemeClr>
                    </a:solidFill>
                  </a:tcPr>
                </a:tc>
                <a:tc>
                  <a:txBody>
                    <a:bodyPr/>
                    <a:lstStyle/>
                    <a:p>
                      <a:pPr algn="ctr" fontAlgn="b"/>
                      <a:r>
                        <a:rPr lang="en-US" sz="1100" b="1" u="none" strike="noStrike" dirty="0">
                          <a:solidFill>
                            <a:schemeClr val="bg1"/>
                          </a:solidFill>
                          <a:effectLst/>
                          <a:latin typeface="+mj-lt"/>
                        </a:rPr>
                        <a:t> ML</a:t>
                      </a:r>
                      <a:r>
                        <a:rPr lang="en-US" sz="1100" b="1" u="none" strike="noStrike" baseline="0" dirty="0">
                          <a:solidFill>
                            <a:schemeClr val="bg1"/>
                          </a:solidFill>
                          <a:effectLst/>
                          <a:latin typeface="+mj-lt"/>
                        </a:rPr>
                        <a:t> </a:t>
                      </a:r>
                      <a:r>
                        <a:rPr lang="en-US" sz="1100" b="1" u="none" strike="noStrike" dirty="0">
                          <a:solidFill>
                            <a:schemeClr val="bg1"/>
                          </a:solidFill>
                          <a:effectLst/>
                          <a:latin typeface="+mj-lt"/>
                        </a:rPr>
                        <a:t>1-Year Treasury </a:t>
                      </a:r>
                      <a:endParaRPr lang="en-US" sz="1100" b="1" i="0" u="none" strike="noStrike" dirty="0">
                        <a:solidFill>
                          <a:schemeClr val="bg1"/>
                        </a:solidFill>
                        <a:effectLst/>
                        <a:latin typeface="+mj-lt"/>
                      </a:endParaRPr>
                    </a:p>
                  </a:txBody>
                  <a:tcPr marL="0" marR="0" marT="0" marB="0" anchor="ctr">
                    <a:solidFill>
                      <a:schemeClr val="accent1">
                        <a:lumMod val="75000"/>
                      </a:schemeClr>
                    </a:solidFill>
                  </a:tcPr>
                </a:tc>
                <a:tc>
                  <a:txBody>
                    <a:bodyPr/>
                    <a:lstStyle/>
                    <a:p>
                      <a:pPr algn="ctr" fontAlgn="b"/>
                      <a:r>
                        <a:rPr lang="en-US" sz="1100" b="1" u="none" strike="noStrike" dirty="0">
                          <a:solidFill>
                            <a:schemeClr val="bg1"/>
                          </a:solidFill>
                          <a:effectLst/>
                          <a:latin typeface="+mj-lt"/>
                        </a:rPr>
                        <a:t> ML 1-3 Treasury </a:t>
                      </a:r>
                      <a:endParaRPr lang="en-US" sz="1100" b="1" i="0" u="none" strike="noStrike" dirty="0">
                        <a:solidFill>
                          <a:schemeClr val="bg1"/>
                        </a:solidFill>
                        <a:effectLst/>
                        <a:latin typeface="+mj-lt"/>
                      </a:endParaRPr>
                    </a:p>
                  </a:txBody>
                  <a:tcPr marL="0" marR="0" marT="0" marB="0" anchor="ctr">
                    <a:solidFill>
                      <a:schemeClr val="accent1">
                        <a:lumMod val="75000"/>
                      </a:schemeClr>
                    </a:solidFill>
                  </a:tcPr>
                </a:tc>
                <a:tc>
                  <a:txBody>
                    <a:bodyPr/>
                    <a:lstStyle/>
                    <a:p>
                      <a:pPr algn="ctr" fontAlgn="b"/>
                      <a:r>
                        <a:rPr lang="en-US" sz="1100" b="1" u="none" strike="noStrike" kern="1200" dirty="0">
                          <a:solidFill>
                            <a:schemeClr val="bg1"/>
                          </a:solidFill>
                          <a:effectLst/>
                          <a:latin typeface="+mj-lt"/>
                          <a:ea typeface="+mn-ea"/>
                          <a:cs typeface="+mn-cs"/>
                        </a:rPr>
                        <a:t> ML 1-3 Govt/Credit </a:t>
                      </a:r>
                    </a:p>
                  </a:txBody>
                  <a:tcPr marL="0" marR="0" marT="0" marB="0" anchor="ctr">
                    <a:solidFill>
                      <a:schemeClr val="accent1">
                        <a:lumMod val="75000"/>
                      </a:schemeClr>
                    </a:solidFill>
                  </a:tcPr>
                </a:tc>
                <a:tc>
                  <a:txBody>
                    <a:bodyPr/>
                    <a:lstStyle/>
                    <a:p>
                      <a:pPr algn="ctr" fontAlgn="b"/>
                      <a:r>
                        <a:rPr lang="en-US" sz="1100" b="1" u="none" strike="noStrike" kern="1200" dirty="0">
                          <a:solidFill>
                            <a:schemeClr val="bg1"/>
                          </a:solidFill>
                          <a:effectLst/>
                          <a:latin typeface="+mj-lt"/>
                          <a:ea typeface="+mn-ea"/>
                          <a:cs typeface="+mn-cs"/>
                        </a:rPr>
                        <a:t> ML 1-5 Treasury </a:t>
                      </a:r>
                    </a:p>
                  </a:txBody>
                  <a:tcPr marL="0" marR="0" marT="0" marB="0" anchor="ctr">
                    <a:solidFill>
                      <a:schemeClr val="accent1">
                        <a:lumMod val="75000"/>
                      </a:schemeClr>
                    </a:solidFill>
                  </a:tcPr>
                </a:tc>
                <a:tc>
                  <a:txBody>
                    <a:bodyPr/>
                    <a:lstStyle/>
                    <a:p>
                      <a:pPr algn="ctr" fontAlgn="b"/>
                      <a:r>
                        <a:rPr lang="en-US" sz="1100" b="1" u="none" strike="noStrike" kern="1200" dirty="0">
                          <a:solidFill>
                            <a:schemeClr val="bg1"/>
                          </a:solidFill>
                          <a:effectLst/>
                          <a:latin typeface="+mj-lt"/>
                          <a:ea typeface="+mn-ea"/>
                          <a:cs typeface="+mn-cs"/>
                        </a:rPr>
                        <a:t> ML 1-5 Govt/Credit </a:t>
                      </a:r>
                    </a:p>
                  </a:txBody>
                  <a:tcPr marL="0" marR="0" marT="0" marB="0" anchor="ctr">
                    <a:solidFill>
                      <a:schemeClr val="accent1">
                        <a:lumMod val="75000"/>
                      </a:schemeClr>
                    </a:solidFill>
                  </a:tcPr>
                </a:tc>
                <a:tc>
                  <a:txBody>
                    <a:bodyPr/>
                    <a:lstStyle/>
                    <a:p>
                      <a:pPr algn="ctr" fontAlgn="b"/>
                      <a:r>
                        <a:rPr lang="en-US" sz="1100" b="1" u="none" strike="noStrike" dirty="0">
                          <a:solidFill>
                            <a:schemeClr val="bg1"/>
                          </a:solidFill>
                          <a:effectLst/>
                          <a:latin typeface="+mj-lt"/>
                        </a:rPr>
                        <a:t> Barclays Intermed Govt/Credit </a:t>
                      </a:r>
                      <a:endParaRPr lang="en-US" sz="1100" b="1" i="0" u="none" strike="noStrike" dirty="0">
                        <a:solidFill>
                          <a:schemeClr val="bg1"/>
                        </a:solidFill>
                        <a:effectLst/>
                        <a:latin typeface="+mj-lt"/>
                      </a:endParaRPr>
                    </a:p>
                  </a:txBody>
                  <a:tcPr marL="0" marR="0" marT="0" marB="0" anchor="ctr">
                    <a:solidFill>
                      <a:schemeClr val="accent1">
                        <a:lumMod val="75000"/>
                      </a:schemeClr>
                    </a:solidFill>
                  </a:tcPr>
                </a:tc>
                <a:tc>
                  <a:txBody>
                    <a:bodyPr/>
                    <a:lstStyle/>
                    <a:p>
                      <a:pPr algn="ctr" fontAlgn="b"/>
                      <a:r>
                        <a:rPr lang="en-US" sz="1100" b="1" u="none" strike="noStrike" dirty="0">
                          <a:solidFill>
                            <a:schemeClr val="bg1"/>
                          </a:solidFill>
                          <a:effectLst/>
                          <a:latin typeface="+mj-lt"/>
                        </a:rPr>
                        <a:t> Barclays Intermed Aggregate </a:t>
                      </a:r>
                      <a:endParaRPr lang="en-US" sz="1100" b="1" i="0" u="none" strike="noStrike" dirty="0">
                        <a:solidFill>
                          <a:schemeClr val="bg1"/>
                        </a:solidFill>
                        <a:effectLst/>
                        <a:latin typeface="+mj-lt"/>
                      </a:endParaRPr>
                    </a:p>
                  </a:txBody>
                  <a:tcPr marL="0" marR="0" marT="0" marB="0" anchor="ctr">
                    <a:solidFill>
                      <a:schemeClr val="accent1">
                        <a:lumMod val="75000"/>
                      </a:schemeClr>
                    </a:solidFill>
                  </a:tcPr>
                </a:tc>
                <a:tc>
                  <a:txBody>
                    <a:bodyPr/>
                    <a:lstStyle/>
                    <a:p>
                      <a:pPr algn="ctr" fontAlgn="b"/>
                      <a:r>
                        <a:rPr lang="en-US" sz="1100" b="1" u="none" strike="noStrike" dirty="0">
                          <a:solidFill>
                            <a:schemeClr val="bg1"/>
                          </a:solidFill>
                          <a:effectLst/>
                          <a:latin typeface="+mj-lt"/>
                        </a:rPr>
                        <a:t> Barclays Aggregate </a:t>
                      </a:r>
                      <a:endParaRPr lang="en-US" sz="1100" b="1" i="0" u="none" strike="noStrike" dirty="0">
                        <a:solidFill>
                          <a:schemeClr val="bg1"/>
                        </a:solidFill>
                        <a:effectLst/>
                        <a:latin typeface="+mj-lt"/>
                      </a:endParaRPr>
                    </a:p>
                  </a:txBody>
                  <a:tcPr marL="0" marR="0" marT="0" marB="0" anchor="ctr">
                    <a:solidFill>
                      <a:schemeClr val="accent1">
                        <a:lumMod val="75000"/>
                      </a:schemeClr>
                    </a:solidFill>
                  </a:tcPr>
                </a:tc>
                <a:extLst>
                  <a:ext uri="{0D108BD9-81ED-4DB2-BD59-A6C34878D82A}">
                    <a16:rowId xmlns="" xmlns:a16="http://schemas.microsoft.com/office/drawing/2014/main" val="10000"/>
                  </a:ext>
                </a:extLst>
              </a:tr>
              <a:tr h="245466">
                <a:tc>
                  <a:txBody>
                    <a:bodyPr/>
                    <a:lstStyle/>
                    <a:p>
                      <a:pPr marL="0" marR="0" indent="0" algn="l" defTabSz="820256" rtl="0" eaLnBrk="1" fontAlgn="b" latinLnBrk="0" hangingPunct="1">
                        <a:lnSpc>
                          <a:spcPct val="100000"/>
                        </a:lnSpc>
                        <a:spcBef>
                          <a:spcPts val="0"/>
                        </a:spcBef>
                        <a:spcAft>
                          <a:spcPts val="0"/>
                        </a:spcAft>
                        <a:buClrTx/>
                        <a:buSzTx/>
                        <a:buFontTx/>
                        <a:buNone/>
                        <a:tabLst/>
                        <a:defRPr/>
                      </a:pPr>
                      <a:r>
                        <a:rPr lang="en-US" sz="1100" b="1" u="none" strike="noStrike" kern="1200" dirty="0">
                          <a:solidFill>
                            <a:schemeClr val="tx2"/>
                          </a:solidFill>
                          <a:effectLst/>
                          <a:latin typeface="+mn-lt"/>
                          <a:ea typeface="+mn-ea"/>
                          <a:cs typeface="+mn-cs"/>
                        </a:rPr>
                        <a:t>Yield-to-Maturity</a:t>
                      </a:r>
                      <a:r>
                        <a:rPr lang="en-US" sz="1100" b="1" u="none" strike="noStrike" kern="1200" baseline="30000" dirty="0">
                          <a:solidFill>
                            <a:schemeClr val="tx2"/>
                          </a:solidFill>
                          <a:effectLst/>
                          <a:latin typeface="+mn-lt"/>
                          <a:ea typeface="+mn-ea"/>
                          <a:cs typeface="+mn-cs"/>
                        </a:rPr>
                        <a:t>1</a:t>
                      </a:r>
                      <a:r>
                        <a:rPr lang="en-US" sz="1100" b="1" u="none" strike="noStrike" kern="1200" dirty="0">
                          <a:solidFill>
                            <a:schemeClr val="tx2"/>
                          </a:solidFill>
                          <a:effectLst/>
                          <a:latin typeface="+mn-lt"/>
                          <a:ea typeface="+mn-ea"/>
                          <a:cs typeface="+mn-cs"/>
                        </a:rPr>
                        <a:t>:</a:t>
                      </a:r>
                      <a:endParaRPr lang="en-US" sz="1100" b="1" i="0" u="none" strike="noStrike" kern="1200" dirty="0">
                        <a:solidFill>
                          <a:schemeClr val="tx2"/>
                        </a:solidFill>
                        <a:effectLst/>
                        <a:latin typeface="+mn-lt"/>
                        <a:ea typeface="+mn-ea"/>
                        <a:cs typeface="+mn-cs"/>
                      </a:endParaRPr>
                    </a:p>
                  </a:txBody>
                  <a:tcPr marL="45858" marR="0" marT="0" marB="0" anchor="ctr"/>
                </a:tc>
                <a:tc>
                  <a:txBody>
                    <a:bodyPr/>
                    <a:lstStyle/>
                    <a:p>
                      <a:pPr marL="0" algn="ctr" defTabSz="820256" rtl="0" eaLnBrk="1" fontAlgn="b" latinLnBrk="0" hangingPunct="1"/>
                      <a:r>
                        <a:rPr lang="en-US" sz="1100" b="1" i="0" u="none" strike="noStrike" kern="1200" dirty="0">
                          <a:solidFill>
                            <a:srgbClr val="1F497D"/>
                          </a:solidFill>
                          <a:effectLst/>
                          <a:latin typeface="+mj-lt"/>
                          <a:ea typeface="+mn-ea"/>
                          <a:cs typeface="+mn-cs"/>
                        </a:rPr>
                        <a:t>0.27%</a:t>
                      </a:r>
                    </a:p>
                  </a:txBody>
                  <a:tcPr marL="0" marR="0" marT="0" marB="0" anchor="b"/>
                </a:tc>
                <a:tc>
                  <a:txBody>
                    <a:bodyPr/>
                    <a:lstStyle/>
                    <a:p>
                      <a:pPr marL="0" algn="ctr" defTabSz="820256" rtl="0" eaLnBrk="1" fontAlgn="b" latinLnBrk="0" hangingPunct="1"/>
                      <a:r>
                        <a:rPr lang="en-US" sz="1100" b="1" i="0" u="none" strike="noStrike" kern="1200" dirty="0">
                          <a:solidFill>
                            <a:srgbClr val="1F497D"/>
                          </a:solidFill>
                          <a:effectLst/>
                          <a:latin typeface="+mj-lt"/>
                          <a:ea typeface="+mn-ea"/>
                          <a:cs typeface="+mn-cs"/>
                        </a:rPr>
                        <a:t>0.80%</a:t>
                      </a:r>
                    </a:p>
                  </a:txBody>
                  <a:tcPr marL="0" marR="0" marT="0" marB="0" anchor="b"/>
                </a:tc>
                <a:tc>
                  <a:txBody>
                    <a:bodyPr/>
                    <a:lstStyle/>
                    <a:p>
                      <a:pPr marL="0" algn="ctr" defTabSz="820256" rtl="0" eaLnBrk="1" fontAlgn="b" latinLnBrk="0" hangingPunct="1"/>
                      <a:r>
                        <a:rPr lang="en-US" sz="1100" b="1" i="0" u="none" strike="noStrike" kern="1200" dirty="0">
                          <a:solidFill>
                            <a:srgbClr val="1F497D"/>
                          </a:solidFill>
                          <a:effectLst/>
                          <a:latin typeface="+mj-lt"/>
                          <a:ea typeface="+mn-ea"/>
                          <a:cs typeface="+mn-cs"/>
                        </a:rPr>
                        <a:t>1.16%</a:t>
                      </a:r>
                    </a:p>
                  </a:txBody>
                  <a:tcPr marL="0" marR="0" marT="0" marB="0" anchor="b"/>
                </a:tc>
                <a:tc>
                  <a:txBody>
                    <a:bodyPr/>
                    <a:lstStyle/>
                    <a:p>
                      <a:pPr marL="0" algn="ctr" defTabSz="820256" rtl="0" eaLnBrk="1" fontAlgn="b" latinLnBrk="0" hangingPunct="1"/>
                      <a:r>
                        <a:rPr lang="en-US" sz="1100" b="1" i="0" u="none" strike="noStrike" kern="1200" dirty="0">
                          <a:solidFill>
                            <a:srgbClr val="1F497D"/>
                          </a:solidFill>
                          <a:effectLst/>
                          <a:latin typeface="+mj-lt"/>
                          <a:ea typeface="+mn-ea"/>
                          <a:cs typeface="+mn-cs"/>
                        </a:rPr>
                        <a:t>1.42%</a:t>
                      </a:r>
                    </a:p>
                  </a:txBody>
                  <a:tcPr marL="0" marR="0" marT="0" marB="0" anchor="b"/>
                </a:tc>
                <a:tc>
                  <a:txBody>
                    <a:bodyPr/>
                    <a:lstStyle/>
                    <a:p>
                      <a:pPr marL="0" algn="ctr" defTabSz="820256" rtl="0" eaLnBrk="1" fontAlgn="b" latinLnBrk="0" hangingPunct="1"/>
                      <a:r>
                        <a:rPr lang="en-US" sz="1100" b="1" i="0" u="none" strike="noStrike" kern="1200" dirty="0">
                          <a:solidFill>
                            <a:srgbClr val="1F497D"/>
                          </a:solidFill>
                          <a:effectLst/>
                          <a:latin typeface="+mj-lt"/>
                          <a:ea typeface="+mn-ea"/>
                          <a:cs typeface="+mn-cs"/>
                        </a:rPr>
                        <a:t>1.40%</a:t>
                      </a:r>
                    </a:p>
                  </a:txBody>
                  <a:tcPr marL="0" marR="0" marT="0" marB="0" anchor="b"/>
                </a:tc>
                <a:tc>
                  <a:txBody>
                    <a:bodyPr/>
                    <a:lstStyle/>
                    <a:p>
                      <a:pPr marL="0" algn="ctr" defTabSz="820256" rtl="0" eaLnBrk="1" fontAlgn="b" latinLnBrk="0" hangingPunct="1"/>
                      <a:r>
                        <a:rPr lang="en-US" sz="1100" b="1" i="0" u="none" strike="noStrike" kern="1200" dirty="0">
                          <a:solidFill>
                            <a:srgbClr val="1F497D"/>
                          </a:solidFill>
                          <a:effectLst/>
                          <a:latin typeface="+mj-lt"/>
                          <a:ea typeface="+mn-ea"/>
                          <a:cs typeface="+mn-cs"/>
                        </a:rPr>
                        <a:t>1.71%</a:t>
                      </a:r>
                    </a:p>
                  </a:txBody>
                  <a:tcPr marL="0" marR="0" marT="0" marB="0" anchor="b"/>
                </a:tc>
                <a:tc>
                  <a:txBody>
                    <a:bodyPr/>
                    <a:lstStyle/>
                    <a:p>
                      <a:pPr marL="0" algn="ctr" defTabSz="820256" rtl="0" eaLnBrk="1" fontAlgn="b" latinLnBrk="0" hangingPunct="1"/>
                      <a:r>
                        <a:rPr lang="en-US" sz="1100" b="1" i="0" u="none" strike="noStrike" kern="1200" dirty="0">
                          <a:solidFill>
                            <a:srgbClr val="1F497D"/>
                          </a:solidFill>
                          <a:effectLst/>
                          <a:latin typeface="+mj-lt"/>
                          <a:ea typeface="+mn-ea"/>
                          <a:cs typeface="+mn-cs"/>
                        </a:rPr>
                        <a:t>2.09%</a:t>
                      </a:r>
                    </a:p>
                  </a:txBody>
                  <a:tcPr marL="0" marR="0" marT="0" marB="0" anchor="b"/>
                </a:tc>
                <a:tc>
                  <a:txBody>
                    <a:bodyPr/>
                    <a:lstStyle/>
                    <a:p>
                      <a:pPr marL="0" algn="ctr" defTabSz="820256" rtl="0" eaLnBrk="1" fontAlgn="b" latinLnBrk="0" hangingPunct="1"/>
                      <a:r>
                        <a:rPr lang="en-US" sz="1100" b="1" i="0" u="none" strike="noStrike" kern="1200" dirty="0">
                          <a:solidFill>
                            <a:srgbClr val="1F497D"/>
                          </a:solidFill>
                          <a:effectLst/>
                          <a:latin typeface="+mj-lt"/>
                          <a:ea typeface="+mn-ea"/>
                          <a:cs typeface="+mn-cs"/>
                        </a:rPr>
                        <a:t>2.35%</a:t>
                      </a:r>
                    </a:p>
                  </a:txBody>
                  <a:tcPr marL="0" marR="0" marT="0" marB="0" anchor="b"/>
                </a:tc>
                <a:tc>
                  <a:txBody>
                    <a:bodyPr/>
                    <a:lstStyle/>
                    <a:p>
                      <a:pPr marL="0" algn="ctr" defTabSz="820256" rtl="0" eaLnBrk="1" fontAlgn="b" latinLnBrk="0" hangingPunct="1"/>
                      <a:r>
                        <a:rPr lang="en-US" sz="1100" b="1" i="0" u="none" strike="noStrike" kern="1200" dirty="0">
                          <a:solidFill>
                            <a:srgbClr val="1F497D"/>
                          </a:solidFill>
                          <a:effectLst/>
                          <a:latin typeface="+mj-lt"/>
                          <a:ea typeface="+mn-ea"/>
                          <a:cs typeface="+mn-cs"/>
                        </a:rPr>
                        <a:t>2.60%</a:t>
                      </a:r>
                    </a:p>
                  </a:txBody>
                  <a:tcPr marL="0" marR="0" marT="0" marB="0" anchor="b"/>
                </a:tc>
                <a:extLst>
                  <a:ext uri="{0D108BD9-81ED-4DB2-BD59-A6C34878D82A}">
                    <a16:rowId xmlns="" xmlns:a16="http://schemas.microsoft.com/office/drawing/2014/main" val="10001"/>
                  </a:ext>
                </a:extLst>
              </a:tr>
              <a:tr h="245466">
                <a:tc>
                  <a:txBody>
                    <a:bodyPr/>
                    <a:lstStyle/>
                    <a:p>
                      <a:pPr marL="0" marR="0" indent="0" algn="l" defTabSz="820256" rtl="0" eaLnBrk="1" fontAlgn="b" latinLnBrk="0" hangingPunct="1">
                        <a:lnSpc>
                          <a:spcPct val="100000"/>
                        </a:lnSpc>
                        <a:spcBef>
                          <a:spcPts val="0"/>
                        </a:spcBef>
                        <a:spcAft>
                          <a:spcPts val="0"/>
                        </a:spcAft>
                        <a:buClrTx/>
                        <a:buSzTx/>
                        <a:buFontTx/>
                        <a:buNone/>
                        <a:tabLst/>
                        <a:defRPr/>
                      </a:pPr>
                      <a:r>
                        <a:rPr lang="en-US" sz="1100" b="1" u="none" strike="noStrike" kern="1200" dirty="0">
                          <a:solidFill>
                            <a:schemeClr val="tx2"/>
                          </a:solidFill>
                          <a:effectLst/>
                          <a:latin typeface="+mn-lt"/>
                          <a:ea typeface="+mn-ea"/>
                          <a:cs typeface="+mn-cs"/>
                        </a:rPr>
                        <a:t>Duration</a:t>
                      </a:r>
                      <a:r>
                        <a:rPr lang="en-US" sz="1100" b="1" u="none" strike="noStrike" kern="1200" baseline="30000" dirty="0">
                          <a:solidFill>
                            <a:schemeClr val="tx2"/>
                          </a:solidFill>
                          <a:effectLst/>
                          <a:latin typeface="+mn-lt"/>
                          <a:ea typeface="+mn-ea"/>
                          <a:cs typeface="+mn-cs"/>
                        </a:rPr>
                        <a:t>1</a:t>
                      </a:r>
                      <a:r>
                        <a:rPr lang="en-US" sz="1100" b="1" u="none" strike="noStrike" kern="1200" dirty="0">
                          <a:solidFill>
                            <a:schemeClr val="tx2"/>
                          </a:solidFill>
                          <a:effectLst/>
                          <a:latin typeface="+mn-lt"/>
                          <a:ea typeface="+mn-ea"/>
                          <a:cs typeface="+mn-cs"/>
                        </a:rPr>
                        <a:t>:</a:t>
                      </a:r>
                      <a:endParaRPr lang="en-US" sz="1100" b="1" i="0" u="none" strike="noStrike" kern="1200" dirty="0">
                        <a:solidFill>
                          <a:schemeClr val="tx2"/>
                        </a:solidFill>
                        <a:effectLst/>
                        <a:latin typeface="+mn-lt"/>
                        <a:ea typeface="+mn-ea"/>
                        <a:cs typeface="+mn-cs"/>
                      </a:endParaRPr>
                    </a:p>
                  </a:txBody>
                  <a:tcPr marL="45858" marR="0" marT="0" marB="0" anchor="ctr"/>
                </a:tc>
                <a:tc>
                  <a:txBody>
                    <a:bodyPr/>
                    <a:lstStyle/>
                    <a:p>
                      <a:pPr marL="0" algn="ctr" defTabSz="820256" rtl="0" eaLnBrk="1" fontAlgn="b" latinLnBrk="0" hangingPunct="1"/>
                      <a:r>
                        <a:rPr lang="en-US" sz="1100" b="1" i="0" u="none" strike="noStrike" kern="1200" dirty="0">
                          <a:solidFill>
                            <a:srgbClr val="1F497D"/>
                          </a:solidFill>
                          <a:effectLst/>
                          <a:latin typeface="+mj-lt"/>
                          <a:ea typeface="+mn-ea"/>
                          <a:cs typeface="+mn-cs"/>
                        </a:rPr>
                        <a:t>-   </a:t>
                      </a:r>
                    </a:p>
                  </a:txBody>
                  <a:tcPr marL="0" marR="0" marT="0" marB="0" anchor="b"/>
                </a:tc>
                <a:tc>
                  <a:txBody>
                    <a:bodyPr/>
                    <a:lstStyle/>
                    <a:p>
                      <a:pPr marL="0" algn="ctr" defTabSz="820256" rtl="0" eaLnBrk="1" fontAlgn="b" latinLnBrk="0" hangingPunct="1"/>
                      <a:r>
                        <a:rPr lang="en-US" sz="1100" b="1" i="0" u="none" strike="noStrike" kern="1200" dirty="0">
                          <a:solidFill>
                            <a:srgbClr val="1F497D"/>
                          </a:solidFill>
                          <a:effectLst/>
                          <a:latin typeface="+mj-lt"/>
                          <a:ea typeface="+mn-ea"/>
                          <a:cs typeface="+mn-cs"/>
                        </a:rPr>
                        <a:t>0.9 yrs</a:t>
                      </a:r>
                    </a:p>
                  </a:txBody>
                  <a:tcPr marL="0" marR="0" marT="0" marB="0" anchor="b"/>
                </a:tc>
                <a:tc>
                  <a:txBody>
                    <a:bodyPr/>
                    <a:lstStyle/>
                    <a:p>
                      <a:pPr marL="0" algn="ctr" defTabSz="820256" rtl="0" eaLnBrk="1" fontAlgn="b" latinLnBrk="0" hangingPunct="1"/>
                      <a:r>
                        <a:rPr lang="en-US" sz="1100" b="1" i="0" u="none" strike="noStrike" kern="1200" dirty="0">
                          <a:solidFill>
                            <a:srgbClr val="1F497D"/>
                          </a:solidFill>
                          <a:effectLst/>
                          <a:latin typeface="+mj-lt"/>
                          <a:ea typeface="+mn-ea"/>
                          <a:cs typeface="+mn-cs"/>
                        </a:rPr>
                        <a:t>1.8 yrs</a:t>
                      </a:r>
                    </a:p>
                  </a:txBody>
                  <a:tcPr marL="0" marR="0" marT="0" marB="0" anchor="b"/>
                </a:tc>
                <a:tc>
                  <a:txBody>
                    <a:bodyPr/>
                    <a:lstStyle/>
                    <a:p>
                      <a:pPr marL="0" algn="ctr" defTabSz="820256" rtl="0" eaLnBrk="1" fontAlgn="b" latinLnBrk="0" hangingPunct="1"/>
                      <a:r>
                        <a:rPr lang="en-US" sz="1100" b="1" i="0" u="none" strike="noStrike" kern="1200" dirty="0">
                          <a:solidFill>
                            <a:srgbClr val="1F497D"/>
                          </a:solidFill>
                          <a:effectLst/>
                          <a:latin typeface="+mj-lt"/>
                          <a:ea typeface="+mn-ea"/>
                          <a:cs typeface="+mn-cs"/>
                        </a:rPr>
                        <a:t>1.8 yrs</a:t>
                      </a:r>
                    </a:p>
                  </a:txBody>
                  <a:tcPr marL="0" marR="0" marT="0" marB="0" anchor="b"/>
                </a:tc>
                <a:tc>
                  <a:txBody>
                    <a:bodyPr/>
                    <a:lstStyle/>
                    <a:p>
                      <a:pPr marL="0" algn="ctr" defTabSz="820256" rtl="0" eaLnBrk="1" fontAlgn="b" latinLnBrk="0" hangingPunct="1"/>
                      <a:r>
                        <a:rPr lang="en-US" sz="1100" b="1" i="0" u="none" strike="noStrike" kern="1200" dirty="0">
                          <a:solidFill>
                            <a:srgbClr val="1F497D"/>
                          </a:solidFill>
                          <a:effectLst/>
                          <a:latin typeface="+mj-lt"/>
                          <a:ea typeface="+mn-ea"/>
                          <a:cs typeface="+mn-cs"/>
                        </a:rPr>
                        <a:t>2.6 yrs</a:t>
                      </a:r>
                    </a:p>
                  </a:txBody>
                  <a:tcPr marL="0" marR="0" marT="0" marB="0" anchor="b"/>
                </a:tc>
                <a:tc>
                  <a:txBody>
                    <a:bodyPr/>
                    <a:lstStyle/>
                    <a:p>
                      <a:pPr marL="0" algn="ctr" defTabSz="820256" rtl="0" eaLnBrk="1" fontAlgn="b" latinLnBrk="0" hangingPunct="1"/>
                      <a:r>
                        <a:rPr lang="en-US" sz="1100" b="1" i="0" u="none" strike="noStrike" kern="1200" dirty="0">
                          <a:solidFill>
                            <a:srgbClr val="1F497D"/>
                          </a:solidFill>
                          <a:effectLst/>
                          <a:latin typeface="+mj-lt"/>
                          <a:ea typeface="+mn-ea"/>
                          <a:cs typeface="+mn-cs"/>
                        </a:rPr>
                        <a:t>2.6 yrs</a:t>
                      </a:r>
                    </a:p>
                  </a:txBody>
                  <a:tcPr marL="0" marR="0" marT="0" marB="0" anchor="b"/>
                </a:tc>
                <a:tc>
                  <a:txBody>
                    <a:bodyPr/>
                    <a:lstStyle/>
                    <a:p>
                      <a:pPr marL="0" algn="ctr" defTabSz="820256" rtl="0" eaLnBrk="1" fontAlgn="b" latinLnBrk="0" hangingPunct="1"/>
                      <a:r>
                        <a:rPr lang="en-US" sz="1100" b="1" i="0" u="none" strike="noStrike" kern="1200" dirty="0">
                          <a:solidFill>
                            <a:srgbClr val="1F497D"/>
                          </a:solidFill>
                          <a:effectLst/>
                          <a:latin typeface="+mj-lt"/>
                          <a:ea typeface="+mn-ea"/>
                          <a:cs typeface="+mn-cs"/>
                        </a:rPr>
                        <a:t>4.0 yrs</a:t>
                      </a:r>
                    </a:p>
                  </a:txBody>
                  <a:tcPr marL="0" marR="0" marT="0" marB="0" anchor="b"/>
                </a:tc>
                <a:tc>
                  <a:txBody>
                    <a:bodyPr/>
                    <a:lstStyle/>
                    <a:p>
                      <a:pPr marL="0" algn="ctr" defTabSz="820256" rtl="0" eaLnBrk="1" fontAlgn="b" latinLnBrk="0" hangingPunct="1"/>
                      <a:r>
                        <a:rPr lang="en-US" sz="1100" b="1" i="0" u="none" strike="noStrike" kern="1200" dirty="0">
                          <a:solidFill>
                            <a:srgbClr val="1F497D"/>
                          </a:solidFill>
                          <a:effectLst/>
                          <a:latin typeface="+mj-lt"/>
                          <a:ea typeface="+mn-ea"/>
                          <a:cs typeface="+mn-cs"/>
                        </a:rPr>
                        <a:t>4.2 yrs</a:t>
                      </a:r>
                    </a:p>
                  </a:txBody>
                  <a:tcPr marL="0" marR="0" marT="0" marB="0" anchor="b"/>
                </a:tc>
                <a:tc>
                  <a:txBody>
                    <a:bodyPr/>
                    <a:lstStyle/>
                    <a:p>
                      <a:pPr marL="0" algn="ctr" defTabSz="820256" rtl="0" eaLnBrk="1" fontAlgn="b" latinLnBrk="0" hangingPunct="1"/>
                      <a:r>
                        <a:rPr lang="en-US" sz="1100" b="1" i="0" u="none" strike="noStrike" kern="1200" dirty="0">
                          <a:solidFill>
                            <a:srgbClr val="1F497D"/>
                          </a:solidFill>
                          <a:effectLst/>
                          <a:latin typeface="+mj-lt"/>
                          <a:ea typeface="+mn-ea"/>
                          <a:cs typeface="+mn-cs"/>
                        </a:rPr>
                        <a:t>5.8 yrs</a:t>
                      </a:r>
                    </a:p>
                  </a:txBody>
                  <a:tcPr marL="0" marR="0" marT="0" marB="0" anchor="b"/>
                </a:tc>
                <a:extLst>
                  <a:ext uri="{0D108BD9-81ED-4DB2-BD59-A6C34878D82A}">
                    <a16:rowId xmlns="" xmlns:a16="http://schemas.microsoft.com/office/drawing/2014/main" val="10002"/>
                  </a:ext>
                </a:extLst>
              </a:tr>
              <a:tr h="213449">
                <a:tc>
                  <a:txBody>
                    <a:bodyPr/>
                    <a:lstStyle/>
                    <a:p>
                      <a:pPr algn="l" fontAlgn="b"/>
                      <a:r>
                        <a:rPr lang="en-US" sz="1100" u="none" strike="noStrike" dirty="0">
                          <a:effectLst/>
                        </a:rPr>
                        <a:t>Maximum</a:t>
                      </a:r>
                      <a:endParaRPr lang="en-US" sz="1100" b="0" i="0" u="none" strike="noStrike" dirty="0">
                        <a:solidFill>
                          <a:srgbClr val="000000"/>
                        </a:solidFill>
                        <a:effectLst/>
                        <a:latin typeface="Calibri" panose="020F0502020204030204" pitchFamily="34" charset="0"/>
                      </a:endParaRPr>
                    </a:p>
                  </a:txBody>
                  <a:tcPr marL="45858" marR="0" marT="0" marB="0" anchor="ctr"/>
                </a:tc>
                <a:tc>
                  <a:txBody>
                    <a:bodyPr/>
                    <a:lstStyle/>
                    <a:p>
                      <a:pPr algn="ctr" fontAlgn="b"/>
                      <a:r>
                        <a:rPr lang="en-US" sz="1100" b="0" i="0" u="none" strike="noStrike" dirty="0">
                          <a:solidFill>
                            <a:srgbClr val="000000"/>
                          </a:solidFill>
                          <a:effectLst/>
                          <a:latin typeface="+mn-lt"/>
                        </a:rPr>
                        <a:t>0.48%</a:t>
                      </a:r>
                    </a:p>
                  </a:txBody>
                  <a:tcPr marL="0" marR="0" marT="0" marB="0" anchor="b"/>
                </a:tc>
                <a:tc>
                  <a:txBody>
                    <a:bodyPr/>
                    <a:lstStyle/>
                    <a:p>
                      <a:pPr algn="ctr" fontAlgn="b"/>
                      <a:r>
                        <a:rPr lang="en-US" sz="1100" b="0" i="0" u="none" strike="noStrike" dirty="0">
                          <a:solidFill>
                            <a:srgbClr val="000000"/>
                          </a:solidFill>
                          <a:effectLst/>
                          <a:latin typeface="+mn-lt"/>
                        </a:rPr>
                        <a:t>1.30%</a:t>
                      </a:r>
                    </a:p>
                  </a:txBody>
                  <a:tcPr marL="0" marR="0" marT="0" marB="0" anchor="b"/>
                </a:tc>
                <a:tc>
                  <a:txBody>
                    <a:bodyPr/>
                    <a:lstStyle/>
                    <a:p>
                      <a:pPr algn="ctr" fontAlgn="b"/>
                      <a:r>
                        <a:rPr lang="en-US" sz="1100" b="0" i="0" u="none" strike="noStrike" dirty="0">
                          <a:solidFill>
                            <a:srgbClr val="000000"/>
                          </a:solidFill>
                          <a:effectLst/>
                          <a:latin typeface="+mn-lt"/>
                        </a:rPr>
                        <a:t>1.74%</a:t>
                      </a:r>
                    </a:p>
                  </a:txBody>
                  <a:tcPr marL="0" marR="0" marT="0" marB="0" anchor="b"/>
                </a:tc>
                <a:tc>
                  <a:txBody>
                    <a:bodyPr/>
                    <a:lstStyle/>
                    <a:p>
                      <a:pPr algn="ctr" fontAlgn="b"/>
                      <a:r>
                        <a:rPr lang="en-US" sz="1100" b="0" i="0" u="none" strike="noStrike" dirty="0">
                          <a:solidFill>
                            <a:srgbClr val="000000"/>
                          </a:solidFill>
                          <a:effectLst/>
                          <a:latin typeface="+mn-lt"/>
                        </a:rPr>
                        <a:t>1.73%</a:t>
                      </a:r>
                    </a:p>
                  </a:txBody>
                  <a:tcPr marL="0" marR="0" marT="0" marB="0" anchor="b"/>
                </a:tc>
                <a:tc>
                  <a:txBody>
                    <a:bodyPr/>
                    <a:lstStyle/>
                    <a:p>
                      <a:pPr algn="ctr" fontAlgn="b"/>
                      <a:r>
                        <a:rPr lang="en-US" sz="1100" b="0" i="0" u="none" strike="noStrike" dirty="0">
                          <a:solidFill>
                            <a:srgbClr val="000000"/>
                          </a:solidFill>
                          <a:effectLst/>
                          <a:latin typeface="+mn-lt"/>
                        </a:rPr>
                        <a:t>2.19%</a:t>
                      </a:r>
                    </a:p>
                  </a:txBody>
                  <a:tcPr marL="0" marR="0" marT="0" marB="0" anchor="b"/>
                </a:tc>
                <a:tc>
                  <a:txBody>
                    <a:bodyPr/>
                    <a:lstStyle/>
                    <a:p>
                      <a:pPr algn="ctr" fontAlgn="b"/>
                      <a:r>
                        <a:rPr lang="en-US" sz="1100" b="0" i="0" u="none" strike="noStrike" dirty="0">
                          <a:solidFill>
                            <a:srgbClr val="000000"/>
                          </a:solidFill>
                          <a:effectLst/>
                          <a:latin typeface="+mn-lt"/>
                        </a:rPr>
                        <a:t>1.97%</a:t>
                      </a:r>
                    </a:p>
                  </a:txBody>
                  <a:tcPr marL="0" marR="0" marT="0" marB="0" anchor="b"/>
                </a:tc>
                <a:tc>
                  <a:txBody>
                    <a:bodyPr/>
                    <a:lstStyle/>
                    <a:p>
                      <a:pPr algn="ctr" fontAlgn="b"/>
                      <a:r>
                        <a:rPr lang="en-US" sz="1100" b="0" i="0" u="none" strike="noStrike" dirty="0">
                          <a:solidFill>
                            <a:srgbClr val="000000"/>
                          </a:solidFill>
                          <a:effectLst/>
                          <a:latin typeface="+mn-lt"/>
                        </a:rPr>
                        <a:t>3.27%</a:t>
                      </a:r>
                    </a:p>
                  </a:txBody>
                  <a:tcPr marL="0" marR="0" marT="0" marB="0" anchor="b"/>
                </a:tc>
                <a:tc>
                  <a:txBody>
                    <a:bodyPr/>
                    <a:lstStyle/>
                    <a:p>
                      <a:pPr algn="ctr" fontAlgn="b"/>
                      <a:r>
                        <a:rPr lang="en-US" sz="1100" b="0" i="0" u="none" strike="noStrike" dirty="0">
                          <a:solidFill>
                            <a:srgbClr val="000000"/>
                          </a:solidFill>
                          <a:effectLst/>
                          <a:latin typeface="+mn-lt"/>
                        </a:rPr>
                        <a:t>2.84%</a:t>
                      </a:r>
                    </a:p>
                  </a:txBody>
                  <a:tcPr marL="0" marR="0" marT="0" marB="0" anchor="b"/>
                </a:tc>
                <a:tc>
                  <a:txBody>
                    <a:bodyPr/>
                    <a:lstStyle/>
                    <a:p>
                      <a:pPr algn="ctr" fontAlgn="b"/>
                      <a:r>
                        <a:rPr lang="en-US" sz="1100" b="0" i="0" u="none" strike="noStrike" dirty="0">
                          <a:solidFill>
                            <a:srgbClr val="000000"/>
                          </a:solidFill>
                          <a:effectLst/>
                          <a:latin typeface="+mn-lt"/>
                        </a:rPr>
                        <a:t>3.73%</a:t>
                      </a:r>
                    </a:p>
                  </a:txBody>
                  <a:tcPr marL="0" marR="0" marT="0" marB="0" anchor="b"/>
                </a:tc>
                <a:extLst>
                  <a:ext uri="{0D108BD9-81ED-4DB2-BD59-A6C34878D82A}">
                    <a16:rowId xmlns="" xmlns:a16="http://schemas.microsoft.com/office/drawing/2014/main" val="10003"/>
                  </a:ext>
                </a:extLst>
              </a:tr>
              <a:tr h="213449">
                <a:tc>
                  <a:txBody>
                    <a:bodyPr/>
                    <a:lstStyle/>
                    <a:p>
                      <a:pPr algn="l" fontAlgn="b"/>
                      <a:r>
                        <a:rPr lang="en-US" sz="1100" u="none" strike="noStrike" dirty="0">
                          <a:effectLst/>
                        </a:rPr>
                        <a:t>Minimum</a:t>
                      </a:r>
                      <a:endParaRPr lang="en-US" sz="1100" b="0" i="0" u="none" strike="noStrike" dirty="0">
                        <a:solidFill>
                          <a:srgbClr val="000000"/>
                        </a:solidFill>
                        <a:effectLst/>
                        <a:latin typeface="Calibri" panose="020F0502020204030204" pitchFamily="34" charset="0"/>
                      </a:endParaRPr>
                    </a:p>
                  </a:txBody>
                  <a:tcPr marL="45858" marR="0" marT="0" marB="0" anchor="ctr"/>
                </a:tc>
                <a:tc>
                  <a:txBody>
                    <a:bodyPr/>
                    <a:lstStyle/>
                    <a:p>
                      <a:pPr algn="ctr" fontAlgn="b"/>
                      <a:r>
                        <a:rPr lang="en-US" sz="1100" b="0" i="0" u="none" strike="noStrike" dirty="0">
                          <a:solidFill>
                            <a:srgbClr val="000000"/>
                          </a:solidFill>
                          <a:effectLst/>
                          <a:latin typeface="+mn-lt"/>
                        </a:rPr>
                        <a:t>0.00%</a:t>
                      </a:r>
                    </a:p>
                  </a:txBody>
                  <a:tcPr marL="0" marR="0" marT="0" marB="0" anchor="b"/>
                </a:tc>
                <a:tc>
                  <a:txBody>
                    <a:bodyPr/>
                    <a:lstStyle/>
                    <a:p>
                      <a:pPr algn="ctr" fontAlgn="b"/>
                      <a:r>
                        <a:rPr lang="en-US" sz="1100" b="0" i="0" u="none" strike="noStrike" dirty="0">
                          <a:solidFill>
                            <a:srgbClr val="000000"/>
                          </a:solidFill>
                          <a:effectLst/>
                          <a:latin typeface="+mn-lt"/>
                        </a:rPr>
                        <a:t>-0.20%</a:t>
                      </a:r>
                    </a:p>
                  </a:txBody>
                  <a:tcPr marL="0" marR="0" marT="0" marB="0" anchor="b"/>
                </a:tc>
                <a:tc>
                  <a:txBody>
                    <a:bodyPr/>
                    <a:lstStyle/>
                    <a:p>
                      <a:pPr algn="ctr" fontAlgn="b"/>
                      <a:r>
                        <a:rPr lang="en-US" sz="1100" b="0" i="0" u="none" strike="noStrike" dirty="0">
                          <a:solidFill>
                            <a:srgbClr val="000000"/>
                          </a:solidFill>
                          <a:effectLst/>
                          <a:latin typeface="+mn-lt"/>
                        </a:rPr>
                        <a:t>-0.79%</a:t>
                      </a:r>
                    </a:p>
                  </a:txBody>
                  <a:tcPr marL="0" marR="0" marT="0" marB="0" anchor="b"/>
                </a:tc>
                <a:tc>
                  <a:txBody>
                    <a:bodyPr/>
                    <a:lstStyle/>
                    <a:p>
                      <a:pPr algn="ctr" fontAlgn="b"/>
                      <a:r>
                        <a:rPr lang="en-US" sz="1100" b="0" i="0" u="none" strike="noStrike" dirty="0">
                          <a:solidFill>
                            <a:srgbClr val="000000"/>
                          </a:solidFill>
                          <a:effectLst/>
                          <a:latin typeface="+mn-lt"/>
                        </a:rPr>
                        <a:t>-0.62%</a:t>
                      </a:r>
                    </a:p>
                  </a:txBody>
                  <a:tcPr marL="0" marR="0" marT="0" marB="0" anchor="b"/>
                </a:tc>
                <a:tc>
                  <a:txBody>
                    <a:bodyPr/>
                    <a:lstStyle/>
                    <a:p>
                      <a:pPr algn="ctr" fontAlgn="b"/>
                      <a:r>
                        <a:rPr lang="en-US" sz="1100" b="0" i="0" u="none" strike="noStrike" dirty="0">
                          <a:solidFill>
                            <a:srgbClr val="000000"/>
                          </a:solidFill>
                          <a:effectLst/>
                          <a:latin typeface="+mn-lt"/>
                        </a:rPr>
                        <a:t>-1.29%</a:t>
                      </a:r>
                    </a:p>
                  </a:txBody>
                  <a:tcPr marL="0" marR="0" marT="0" marB="0" anchor="b"/>
                </a:tc>
                <a:tc>
                  <a:txBody>
                    <a:bodyPr/>
                    <a:lstStyle/>
                    <a:p>
                      <a:pPr algn="ctr" fontAlgn="b"/>
                      <a:r>
                        <a:rPr lang="en-US" sz="1100" b="0" i="0" u="none" strike="noStrike" dirty="0">
                          <a:solidFill>
                            <a:srgbClr val="000000"/>
                          </a:solidFill>
                          <a:effectLst/>
                          <a:latin typeface="+mn-lt"/>
                        </a:rPr>
                        <a:t>-1.09%</a:t>
                      </a:r>
                    </a:p>
                  </a:txBody>
                  <a:tcPr marL="0" marR="0" marT="0" marB="0" anchor="b"/>
                </a:tc>
                <a:tc>
                  <a:txBody>
                    <a:bodyPr/>
                    <a:lstStyle/>
                    <a:p>
                      <a:pPr algn="ctr" fontAlgn="b"/>
                      <a:r>
                        <a:rPr lang="en-US" sz="1100" b="0" i="0" u="none" strike="noStrike" dirty="0">
                          <a:solidFill>
                            <a:srgbClr val="000000"/>
                          </a:solidFill>
                          <a:effectLst/>
                          <a:latin typeface="+mn-lt"/>
                        </a:rPr>
                        <a:t>-2.08%</a:t>
                      </a:r>
                    </a:p>
                  </a:txBody>
                  <a:tcPr marL="0" marR="0" marT="0" marB="0" anchor="b"/>
                </a:tc>
                <a:tc>
                  <a:txBody>
                    <a:bodyPr/>
                    <a:lstStyle/>
                    <a:p>
                      <a:pPr algn="ctr" fontAlgn="b"/>
                      <a:r>
                        <a:rPr lang="en-US" sz="1100" b="0" i="0" u="none" strike="noStrike" dirty="0">
                          <a:solidFill>
                            <a:srgbClr val="000000"/>
                          </a:solidFill>
                          <a:effectLst/>
                          <a:latin typeface="+mn-lt"/>
                        </a:rPr>
                        <a:t>-1.79%</a:t>
                      </a:r>
                    </a:p>
                  </a:txBody>
                  <a:tcPr marL="0" marR="0" marT="0" marB="0" anchor="b"/>
                </a:tc>
                <a:tc>
                  <a:txBody>
                    <a:bodyPr/>
                    <a:lstStyle/>
                    <a:p>
                      <a:pPr algn="ctr" fontAlgn="b"/>
                      <a:r>
                        <a:rPr lang="en-US" sz="1100" b="0" i="0" u="none" strike="noStrike" dirty="0">
                          <a:solidFill>
                            <a:srgbClr val="000000"/>
                          </a:solidFill>
                          <a:effectLst/>
                          <a:latin typeface="+mn-lt"/>
                        </a:rPr>
                        <a:t>-2.37%</a:t>
                      </a:r>
                    </a:p>
                  </a:txBody>
                  <a:tcPr marL="0" marR="0" marT="0" marB="0" anchor="b"/>
                </a:tc>
                <a:extLst>
                  <a:ext uri="{0D108BD9-81ED-4DB2-BD59-A6C34878D82A}">
                    <a16:rowId xmlns="" xmlns:a16="http://schemas.microsoft.com/office/drawing/2014/main" val="10004"/>
                  </a:ext>
                </a:extLst>
              </a:tr>
              <a:tr h="213449">
                <a:tc>
                  <a:txBody>
                    <a:bodyPr/>
                    <a:lstStyle/>
                    <a:p>
                      <a:pPr algn="l" fontAlgn="b"/>
                      <a:r>
                        <a:rPr lang="en-US" sz="1100" u="none" strike="noStrike" dirty="0">
                          <a:solidFill>
                            <a:schemeClr val="tx1"/>
                          </a:solidFill>
                          <a:effectLst/>
                        </a:rPr>
                        <a:t>Average</a:t>
                      </a:r>
                      <a:endParaRPr lang="en-US" sz="1100" b="0" i="0" u="none" strike="noStrike" dirty="0">
                        <a:solidFill>
                          <a:schemeClr val="tx1"/>
                        </a:solidFill>
                        <a:effectLst/>
                        <a:latin typeface="Calibri" panose="020F0502020204030204" pitchFamily="34" charset="0"/>
                      </a:endParaRPr>
                    </a:p>
                  </a:txBody>
                  <a:tcPr marL="45858" marR="0" marT="0" marB="0" anchor="ctr"/>
                </a:tc>
                <a:tc>
                  <a:txBody>
                    <a:bodyPr/>
                    <a:lstStyle/>
                    <a:p>
                      <a:pPr algn="ctr" fontAlgn="b"/>
                      <a:r>
                        <a:rPr lang="en-US" sz="1100" b="0" i="0" u="none" strike="noStrike" dirty="0">
                          <a:solidFill>
                            <a:schemeClr val="tx1"/>
                          </a:solidFill>
                          <a:effectLst/>
                          <a:latin typeface="+mn-lt"/>
                        </a:rPr>
                        <a:t>0.07%</a:t>
                      </a:r>
                    </a:p>
                  </a:txBody>
                  <a:tcPr marL="0" marR="0" marT="0" marB="0" anchor="b"/>
                </a:tc>
                <a:tc>
                  <a:txBody>
                    <a:bodyPr/>
                    <a:lstStyle/>
                    <a:p>
                      <a:pPr algn="ctr" fontAlgn="b"/>
                      <a:r>
                        <a:rPr lang="en-US" sz="1100" b="0" i="0" u="none" strike="noStrike" dirty="0">
                          <a:solidFill>
                            <a:schemeClr val="tx1"/>
                          </a:solidFill>
                          <a:effectLst/>
                          <a:latin typeface="+mn-lt"/>
                        </a:rPr>
                        <a:t>0.12%</a:t>
                      </a:r>
                    </a:p>
                  </a:txBody>
                  <a:tcPr marL="0" marR="0" marT="0" marB="0" anchor="b"/>
                </a:tc>
                <a:tc>
                  <a:txBody>
                    <a:bodyPr/>
                    <a:lstStyle/>
                    <a:p>
                      <a:pPr algn="ctr" fontAlgn="b"/>
                      <a:r>
                        <a:rPr lang="en-US" sz="1100" b="0" i="0" u="none" strike="noStrike" dirty="0">
                          <a:solidFill>
                            <a:schemeClr val="tx1"/>
                          </a:solidFill>
                          <a:effectLst/>
                          <a:latin typeface="+mn-lt"/>
                        </a:rPr>
                        <a:t>0.18%</a:t>
                      </a:r>
                    </a:p>
                  </a:txBody>
                  <a:tcPr marL="0" marR="0" marT="0" marB="0" anchor="b"/>
                </a:tc>
                <a:tc>
                  <a:txBody>
                    <a:bodyPr/>
                    <a:lstStyle/>
                    <a:p>
                      <a:pPr algn="ctr" fontAlgn="b"/>
                      <a:r>
                        <a:rPr lang="en-US" sz="1100" b="0" i="0" u="none" strike="noStrike" dirty="0">
                          <a:solidFill>
                            <a:schemeClr val="tx1"/>
                          </a:solidFill>
                          <a:effectLst/>
                          <a:latin typeface="+mn-lt"/>
                        </a:rPr>
                        <a:t>0.20%</a:t>
                      </a:r>
                    </a:p>
                  </a:txBody>
                  <a:tcPr marL="0" marR="0" marT="0" marB="0" anchor="b"/>
                </a:tc>
                <a:tc>
                  <a:txBody>
                    <a:bodyPr/>
                    <a:lstStyle/>
                    <a:p>
                      <a:pPr algn="ctr" fontAlgn="b"/>
                      <a:r>
                        <a:rPr lang="en-US" sz="1100" b="0" i="0" u="none" strike="noStrike" dirty="0">
                          <a:solidFill>
                            <a:schemeClr val="tx1"/>
                          </a:solidFill>
                          <a:effectLst/>
                          <a:latin typeface="+mn-lt"/>
                        </a:rPr>
                        <a:t>0.23%</a:t>
                      </a:r>
                    </a:p>
                  </a:txBody>
                  <a:tcPr marL="0" marR="0" marT="0" marB="0" anchor="b"/>
                </a:tc>
                <a:tc>
                  <a:txBody>
                    <a:bodyPr/>
                    <a:lstStyle/>
                    <a:p>
                      <a:pPr algn="ctr" fontAlgn="b"/>
                      <a:r>
                        <a:rPr lang="en-US" sz="1100" b="0" i="0" u="none" strike="noStrike" dirty="0">
                          <a:solidFill>
                            <a:schemeClr val="tx1"/>
                          </a:solidFill>
                          <a:effectLst/>
                          <a:latin typeface="+mn-lt"/>
                        </a:rPr>
                        <a:t>0.25%</a:t>
                      </a:r>
                    </a:p>
                  </a:txBody>
                  <a:tcPr marL="0" marR="0" marT="0" marB="0" anchor="b"/>
                </a:tc>
                <a:tc>
                  <a:txBody>
                    <a:bodyPr/>
                    <a:lstStyle/>
                    <a:p>
                      <a:pPr algn="ctr" fontAlgn="b"/>
                      <a:r>
                        <a:rPr lang="en-US" sz="1100" b="0" i="0" u="none" strike="noStrike" dirty="0">
                          <a:solidFill>
                            <a:schemeClr val="tx1"/>
                          </a:solidFill>
                          <a:effectLst/>
                          <a:latin typeface="+mn-lt"/>
                        </a:rPr>
                        <a:t>0.32%</a:t>
                      </a:r>
                    </a:p>
                  </a:txBody>
                  <a:tcPr marL="0" marR="0" marT="0" marB="0" anchor="b"/>
                </a:tc>
                <a:tc>
                  <a:txBody>
                    <a:bodyPr/>
                    <a:lstStyle/>
                    <a:p>
                      <a:pPr algn="ctr" fontAlgn="b"/>
                      <a:r>
                        <a:rPr lang="en-US" sz="1100" b="0" i="0" u="none" strike="noStrike" dirty="0">
                          <a:solidFill>
                            <a:schemeClr val="tx1"/>
                          </a:solidFill>
                          <a:effectLst/>
                          <a:latin typeface="+mn-lt"/>
                        </a:rPr>
                        <a:t>0.33%</a:t>
                      </a:r>
                    </a:p>
                  </a:txBody>
                  <a:tcPr marL="0" marR="0" marT="0" marB="0" anchor="b"/>
                </a:tc>
                <a:tc>
                  <a:txBody>
                    <a:bodyPr/>
                    <a:lstStyle/>
                    <a:p>
                      <a:pPr algn="ctr" fontAlgn="b"/>
                      <a:r>
                        <a:rPr lang="en-US" sz="1100" b="0" i="0" u="none" strike="noStrike" dirty="0">
                          <a:solidFill>
                            <a:schemeClr val="tx1"/>
                          </a:solidFill>
                          <a:effectLst/>
                          <a:latin typeface="+mn-lt"/>
                        </a:rPr>
                        <a:t>0.36%</a:t>
                      </a:r>
                    </a:p>
                  </a:txBody>
                  <a:tcPr marL="0" marR="0" marT="0" marB="0" anchor="b"/>
                </a:tc>
                <a:extLst>
                  <a:ext uri="{0D108BD9-81ED-4DB2-BD59-A6C34878D82A}">
                    <a16:rowId xmlns="" xmlns:a16="http://schemas.microsoft.com/office/drawing/2014/main" val="10005"/>
                  </a:ext>
                </a:extLst>
              </a:tr>
              <a:tr h="245466">
                <a:tc>
                  <a:txBody>
                    <a:bodyPr/>
                    <a:lstStyle/>
                    <a:p>
                      <a:pPr algn="l" fontAlgn="b"/>
                      <a:r>
                        <a:rPr lang="en-US" sz="1100" u="none" strike="noStrike" dirty="0">
                          <a:solidFill>
                            <a:schemeClr val="tx1"/>
                          </a:solidFill>
                          <a:effectLst/>
                        </a:rPr>
                        <a:t>Std Deviation (monthly)</a:t>
                      </a:r>
                      <a:r>
                        <a:rPr lang="en-US" sz="1100" u="none" strike="noStrike" baseline="30000" dirty="0">
                          <a:solidFill>
                            <a:schemeClr val="tx1"/>
                          </a:solidFill>
                          <a:effectLst/>
                        </a:rPr>
                        <a:t>2</a:t>
                      </a:r>
                      <a:endParaRPr lang="en-US" sz="1100" b="0" i="0" u="none" strike="noStrike" dirty="0">
                        <a:solidFill>
                          <a:schemeClr val="tx1"/>
                        </a:solidFill>
                        <a:effectLst/>
                        <a:latin typeface="Calibri" panose="020F0502020204030204" pitchFamily="34" charset="0"/>
                      </a:endParaRPr>
                    </a:p>
                  </a:txBody>
                  <a:tcPr marL="45858" marR="0" marT="0" marB="0" anchor="ctr"/>
                </a:tc>
                <a:tc>
                  <a:txBody>
                    <a:bodyPr/>
                    <a:lstStyle/>
                    <a:p>
                      <a:pPr algn="ctr" fontAlgn="b"/>
                      <a:r>
                        <a:rPr lang="en-US" sz="1100" b="0" i="0" u="none" strike="noStrike" dirty="0">
                          <a:solidFill>
                            <a:schemeClr val="tx1"/>
                          </a:solidFill>
                          <a:effectLst/>
                          <a:latin typeface="+mn-lt"/>
                        </a:rPr>
                        <a:t>0.45%</a:t>
                      </a:r>
                    </a:p>
                  </a:txBody>
                  <a:tcPr marL="0" marR="0" marT="0" marB="0" anchor="b"/>
                </a:tc>
                <a:tc>
                  <a:txBody>
                    <a:bodyPr/>
                    <a:lstStyle/>
                    <a:p>
                      <a:pPr algn="ctr" fontAlgn="b"/>
                      <a:r>
                        <a:rPr lang="en-US" sz="1100" b="0" i="0" u="none" strike="noStrike" dirty="0">
                          <a:solidFill>
                            <a:schemeClr val="tx1"/>
                          </a:solidFill>
                          <a:effectLst/>
                          <a:latin typeface="+mn-lt"/>
                        </a:rPr>
                        <a:t>0.75%</a:t>
                      </a:r>
                    </a:p>
                  </a:txBody>
                  <a:tcPr marL="0" marR="0" marT="0" marB="0" anchor="b"/>
                </a:tc>
                <a:tc>
                  <a:txBody>
                    <a:bodyPr/>
                    <a:lstStyle/>
                    <a:p>
                      <a:pPr algn="ctr" fontAlgn="b"/>
                      <a:r>
                        <a:rPr lang="en-US" sz="1100" b="0" i="0" u="none" strike="noStrike" dirty="0">
                          <a:solidFill>
                            <a:schemeClr val="tx1"/>
                          </a:solidFill>
                          <a:effectLst/>
                          <a:latin typeface="+mn-lt"/>
                        </a:rPr>
                        <a:t>1.32%</a:t>
                      </a:r>
                    </a:p>
                  </a:txBody>
                  <a:tcPr marL="0" marR="0" marT="0" marB="0" anchor="b"/>
                </a:tc>
                <a:tc>
                  <a:txBody>
                    <a:bodyPr/>
                    <a:lstStyle/>
                    <a:p>
                      <a:pPr algn="ctr" fontAlgn="b"/>
                      <a:r>
                        <a:rPr lang="en-US" sz="1100" b="0" i="0" u="none" strike="noStrike" dirty="0">
                          <a:solidFill>
                            <a:schemeClr val="tx1"/>
                          </a:solidFill>
                          <a:effectLst/>
                          <a:latin typeface="+mn-lt"/>
                        </a:rPr>
                        <a:t>1.26%</a:t>
                      </a:r>
                    </a:p>
                  </a:txBody>
                  <a:tcPr marL="0" marR="0" marT="0" marB="0" anchor="b"/>
                </a:tc>
                <a:tc>
                  <a:txBody>
                    <a:bodyPr/>
                    <a:lstStyle/>
                    <a:p>
                      <a:pPr algn="ctr" fontAlgn="b"/>
                      <a:r>
                        <a:rPr lang="en-US" sz="1100" b="0" i="0" u="none" strike="noStrike" dirty="0">
                          <a:solidFill>
                            <a:schemeClr val="tx1"/>
                          </a:solidFill>
                          <a:effectLst/>
                          <a:latin typeface="+mn-lt"/>
                        </a:rPr>
                        <a:t>2.00%</a:t>
                      </a:r>
                    </a:p>
                  </a:txBody>
                  <a:tcPr marL="0" marR="0" marT="0" marB="0" anchor="b"/>
                </a:tc>
                <a:tc>
                  <a:txBody>
                    <a:bodyPr/>
                    <a:lstStyle/>
                    <a:p>
                      <a:pPr algn="ctr" fontAlgn="b"/>
                      <a:r>
                        <a:rPr lang="en-US" sz="1100" b="0" i="0" u="none" strike="noStrike" dirty="0">
                          <a:solidFill>
                            <a:schemeClr val="tx1"/>
                          </a:solidFill>
                          <a:effectLst/>
                          <a:latin typeface="+mn-lt"/>
                        </a:rPr>
                        <a:t>1.85%</a:t>
                      </a:r>
                    </a:p>
                  </a:txBody>
                  <a:tcPr marL="0" marR="0" marT="0" marB="0" anchor="b"/>
                </a:tc>
                <a:tc>
                  <a:txBody>
                    <a:bodyPr/>
                    <a:lstStyle/>
                    <a:p>
                      <a:pPr algn="ctr" fontAlgn="b"/>
                      <a:r>
                        <a:rPr lang="en-US" sz="1100" b="0" i="0" u="none" strike="noStrike" dirty="0">
                          <a:solidFill>
                            <a:schemeClr val="tx1"/>
                          </a:solidFill>
                          <a:effectLst/>
                          <a:latin typeface="+mn-lt"/>
                        </a:rPr>
                        <a:t>2.87%</a:t>
                      </a:r>
                    </a:p>
                  </a:txBody>
                  <a:tcPr marL="0" marR="0" marT="0" marB="0" anchor="b"/>
                </a:tc>
                <a:tc>
                  <a:txBody>
                    <a:bodyPr/>
                    <a:lstStyle/>
                    <a:p>
                      <a:pPr algn="ctr" fontAlgn="b"/>
                      <a:r>
                        <a:rPr lang="en-US" sz="1100" b="0" i="0" u="none" strike="noStrike" dirty="0">
                          <a:solidFill>
                            <a:schemeClr val="tx1"/>
                          </a:solidFill>
                          <a:effectLst/>
                          <a:latin typeface="+mn-lt"/>
                        </a:rPr>
                        <a:t>2.60%</a:t>
                      </a:r>
                    </a:p>
                  </a:txBody>
                  <a:tcPr marL="0" marR="0" marT="0" marB="0" anchor="b"/>
                </a:tc>
                <a:tc>
                  <a:txBody>
                    <a:bodyPr/>
                    <a:lstStyle/>
                    <a:p>
                      <a:pPr algn="ctr" fontAlgn="b"/>
                      <a:r>
                        <a:rPr lang="en-US" sz="1100" b="0" i="0" u="none" strike="noStrike" dirty="0">
                          <a:solidFill>
                            <a:schemeClr val="tx1"/>
                          </a:solidFill>
                          <a:effectLst/>
                          <a:latin typeface="+mn-lt"/>
                        </a:rPr>
                        <a:t>3.31%</a:t>
                      </a:r>
                    </a:p>
                  </a:txBody>
                  <a:tcPr marL="0" marR="0" marT="0" marB="0" anchor="b"/>
                </a:tc>
                <a:extLst>
                  <a:ext uri="{0D108BD9-81ED-4DB2-BD59-A6C34878D82A}">
                    <a16:rowId xmlns="" xmlns:a16="http://schemas.microsoft.com/office/drawing/2014/main" val="10006"/>
                  </a:ext>
                </a:extLst>
              </a:tr>
              <a:tr h="245466">
                <a:tc>
                  <a:txBody>
                    <a:bodyPr/>
                    <a:lstStyle/>
                    <a:p>
                      <a:pPr algn="l" fontAlgn="b"/>
                      <a:r>
                        <a:rPr lang="en-US" sz="1100" u="none" strike="noStrike" dirty="0">
                          <a:solidFill>
                            <a:schemeClr val="tx1"/>
                          </a:solidFill>
                          <a:effectLst/>
                        </a:rPr>
                        <a:t>Std Deviation (quarterly)</a:t>
                      </a:r>
                      <a:r>
                        <a:rPr lang="en-US" sz="1100" u="none" strike="noStrike" baseline="30000" dirty="0">
                          <a:solidFill>
                            <a:schemeClr val="tx1"/>
                          </a:solidFill>
                          <a:effectLst/>
                        </a:rPr>
                        <a:t>2</a:t>
                      </a:r>
                      <a:endParaRPr lang="en-US" sz="1100" b="0" i="0" u="none" strike="noStrike" dirty="0">
                        <a:solidFill>
                          <a:schemeClr val="tx1"/>
                        </a:solidFill>
                        <a:effectLst/>
                        <a:latin typeface="Calibri" panose="020F0502020204030204" pitchFamily="34" charset="0"/>
                      </a:endParaRPr>
                    </a:p>
                  </a:txBody>
                  <a:tcPr marL="45858" marR="0" marT="0" marB="0" anchor="ctr"/>
                </a:tc>
                <a:tc>
                  <a:txBody>
                    <a:bodyPr/>
                    <a:lstStyle/>
                    <a:p>
                      <a:pPr algn="ctr" fontAlgn="b"/>
                      <a:r>
                        <a:rPr lang="en-US" sz="1100" b="0" i="0" u="none" strike="noStrike" dirty="0">
                          <a:solidFill>
                            <a:schemeClr val="tx1"/>
                          </a:solidFill>
                          <a:effectLst/>
                          <a:latin typeface="+mn-lt"/>
                        </a:rPr>
                        <a:t>0.85%</a:t>
                      </a:r>
                    </a:p>
                  </a:txBody>
                  <a:tcPr marL="0" marR="0" marT="0" marB="0" anchor="b"/>
                </a:tc>
                <a:tc>
                  <a:txBody>
                    <a:bodyPr/>
                    <a:lstStyle/>
                    <a:p>
                      <a:pPr algn="ctr" fontAlgn="b"/>
                      <a:r>
                        <a:rPr lang="en-US" sz="1100" b="0" i="0" u="none" strike="noStrike" dirty="0">
                          <a:solidFill>
                            <a:schemeClr val="tx1"/>
                          </a:solidFill>
                          <a:effectLst/>
                          <a:latin typeface="+mn-lt"/>
                        </a:rPr>
                        <a:t>1.13%</a:t>
                      </a:r>
                    </a:p>
                  </a:txBody>
                  <a:tcPr marL="0" marR="0" marT="0" marB="0" anchor="b"/>
                </a:tc>
                <a:tc>
                  <a:txBody>
                    <a:bodyPr/>
                    <a:lstStyle/>
                    <a:p>
                      <a:pPr algn="ctr" fontAlgn="b"/>
                      <a:r>
                        <a:rPr lang="en-US" sz="1100" b="0" i="0" u="none" strike="noStrike" dirty="0">
                          <a:solidFill>
                            <a:schemeClr val="tx1"/>
                          </a:solidFill>
                          <a:effectLst/>
                          <a:latin typeface="+mn-lt"/>
                        </a:rPr>
                        <a:t>1.73%</a:t>
                      </a:r>
                    </a:p>
                  </a:txBody>
                  <a:tcPr marL="0" marR="0" marT="0" marB="0" anchor="b"/>
                </a:tc>
                <a:tc>
                  <a:txBody>
                    <a:bodyPr/>
                    <a:lstStyle/>
                    <a:p>
                      <a:pPr algn="ctr" fontAlgn="b"/>
                      <a:r>
                        <a:rPr lang="en-US" sz="1100" b="0" i="0" u="none" strike="noStrike" dirty="0">
                          <a:solidFill>
                            <a:schemeClr val="tx1"/>
                          </a:solidFill>
                          <a:effectLst/>
                          <a:latin typeface="+mn-lt"/>
                        </a:rPr>
                        <a:t>1.52%</a:t>
                      </a:r>
                    </a:p>
                  </a:txBody>
                  <a:tcPr marL="0" marR="0" marT="0" marB="0" anchor="b"/>
                </a:tc>
                <a:tc>
                  <a:txBody>
                    <a:bodyPr/>
                    <a:lstStyle/>
                    <a:p>
                      <a:pPr algn="ctr" fontAlgn="b"/>
                      <a:r>
                        <a:rPr lang="en-US" sz="1100" b="0" i="0" u="none" strike="noStrike" dirty="0">
                          <a:solidFill>
                            <a:schemeClr val="tx1"/>
                          </a:solidFill>
                          <a:effectLst/>
                          <a:latin typeface="+mn-lt"/>
                        </a:rPr>
                        <a:t>2.48%</a:t>
                      </a:r>
                    </a:p>
                  </a:txBody>
                  <a:tcPr marL="0" marR="0" marT="0" marB="0" anchor="b"/>
                </a:tc>
                <a:tc>
                  <a:txBody>
                    <a:bodyPr/>
                    <a:lstStyle/>
                    <a:p>
                      <a:pPr algn="ctr" fontAlgn="b"/>
                      <a:r>
                        <a:rPr lang="en-US" sz="1100" b="0" i="0" u="none" strike="noStrike" dirty="0">
                          <a:solidFill>
                            <a:schemeClr val="tx1"/>
                          </a:solidFill>
                          <a:effectLst/>
                          <a:latin typeface="+mn-lt"/>
                        </a:rPr>
                        <a:t>2.00%</a:t>
                      </a:r>
                    </a:p>
                  </a:txBody>
                  <a:tcPr marL="0" marR="0" marT="0" marB="0" anchor="b"/>
                </a:tc>
                <a:tc>
                  <a:txBody>
                    <a:bodyPr/>
                    <a:lstStyle/>
                    <a:p>
                      <a:pPr algn="ctr" fontAlgn="b"/>
                      <a:r>
                        <a:rPr lang="en-US" sz="1100" b="0" i="0" u="none" strike="noStrike" dirty="0">
                          <a:solidFill>
                            <a:schemeClr val="tx1"/>
                          </a:solidFill>
                          <a:effectLst/>
                          <a:latin typeface="+mn-lt"/>
                        </a:rPr>
                        <a:t>3.03%</a:t>
                      </a:r>
                    </a:p>
                  </a:txBody>
                  <a:tcPr marL="0" marR="0" marT="0" marB="0" anchor="b"/>
                </a:tc>
                <a:tc>
                  <a:txBody>
                    <a:bodyPr/>
                    <a:lstStyle/>
                    <a:p>
                      <a:pPr algn="ctr" fontAlgn="b"/>
                      <a:r>
                        <a:rPr lang="en-US" sz="1100" b="0" i="0" u="none" strike="noStrike" dirty="0">
                          <a:solidFill>
                            <a:schemeClr val="tx1"/>
                          </a:solidFill>
                          <a:effectLst/>
                          <a:latin typeface="+mn-lt"/>
                        </a:rPr>
                        <a:t>2.63%</a:t>
                      </a:r>
                    </a:p>
                  </a:txBody>
                  <a:tcPr marL="0" marR="0" marT="0" marB="0" anchor="b"/>
                </a:tc>
                <a:tc>
                  <a:txBody>
                    <a:bodyPr/>
                    <a:lstStyle/>
                    <a:p>
                      <a:pPr algn="ctr" fontAlgn="b"/>
                      <a:r>
                        <a:rPr lang="en-US" sz="1100" b="0" i="0" u="none" strike="noStrike" dirty="0">
                          <a:solidFill>
                            <a:schemeClr val="tx1"/>
                          </a:solidFill>
                          <a:effectLst/>
                          <a:latin typeface="+mn-lt"/>
                        </a:rPr>
                        <a:t>3.40%</a:t>
                      </a:r>
                    </a:p>
                  </a:txBody>
                  <a:tcPr marL="0" marR="0" marT="0" marB="0" anchor="b"/>
                </a:tc>
                <a:extLst>
                  <a:ext uri="{0D108BD9-81ED-4DB2-BD59-A6C34878D82A}">
                    <a16:rowId xmlns="" xmlns:a16="http://schemas.microsoft.com/office/drawing/2014/main" val="10007"/>
                  </a:ext>
                </a:extLst>
              </a:tr>
              <a:tr h="213449">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5858" marR="0" marT="0" marB="0" anchor="ctr"/>
                </a:tc>
                <a:tc>
                  <a:txBody>
                    <a:bodyPr/>
                    <a:lstStyle/>
                    <a:p>
                      <a:pPr algn="ctr" fontAlgn="b"/>
                      <a:r>
                        <a:rPr lang="en-US" sz="1100" b="0" i="0" u="none" strike="noStrike" dirty="0">
                          <a:solidFill>
                            <a:srgbClr val="000000"/>
                          </a:solidFill>
                          <a:effectLst/>
                          <a:latin typeface="+mn-lt"/>
                        </a:rPr>
                        <a:t> </a:t>
                      </a:r>
                    </a:p>
                  </a:txBody>
                  <a:tcPr marL="0" marR="0" marT="0" marB="0" anchor="b"/>
                </a:tc>
                <a:tc>
                  <a:txBody>
                    <a:bodyPr/>
                    <a:lstStyle/>
                    <a:p>
                      <a:pPr algn="ctr" fontAlgn="b"/>
                      <a:r>
                        <a:rPr lang="en-US" sz="1100" b="0" i="0" u="none" strike="noStrike" dirty="0">
                          <a:solidFill>
                            <a:srgbClr val="000000"/>
                          </a:solidFill>
                          <a:effectLst/>
                          <a:latin typeface="+mn-lt"/>
                        </a:rPr>
                        <a:t> </a:t>
                      </a:r>
                    </a:p>
                  </a:txBody>
                  <a:tcPr marL="0" marR="0" marT="0" marB="0" anchor="b"/>
                </a:tc>
                <a:tc>
                  <a:txBody>
                    <a:bodyPr/>
                    <a:lstStyle/>
                    <a:p>
                      <a:pPr algn="ctr" fontAlgn="b"/>
                      <a:r>
                        <a:rPr lang="en-US" sz="1100" b="0" i="0" u="none" strike="noStrike" dirty="0">
                          <a:solidFill>
                            <a:srgbClr val="000000"/>
                          </a:solidFill>
                          <a:effectLst/>
                          <a:latin typeface="+mn-lt"/>
                        </a:rPr>
                        <a:t> </a:t>
                      </a:r>
                    </a:p>
                  </a:txBody>
                  <a:tcPr marL="0" marR="0" marT="0" marB="0" anchor="b"/>
                </a:tc>
                <a:tc>
                  <a:txBody>
                    <a:bodyPr/>
                    <a:lstStyle/>
                    <a:p>
                      <a:pPr algn="ctr" fontAlgn="b"/>
                      <a:r>
                        <a:rPr lang="en-US" sz="1100" b="0" i="0" u="none" strike="noStrike" dirty="0">
                          <a:solidFill>
                            <a:srgbClr val="000000"/>
                          </a:solidFill>
                          <a:effectLst/>
                          <a:latin typeface="+mn-lt"/>
                        </a:rPr>
                        <a:t> </a:t>
                      </a:r>
                    </a:p>
                  </a:txBody>
                  <a:tcPr marL="0" marR="0" marT="0" marB="0" anchor="b"/>
                </a:tc>
                <a:tc>
                  <a:txBody>
                    <a:bodyPr/>
                    <a:lstStyle/>
                    <a:p>
                      <a:pPr algn="ctr" fontAlgn="b"/>
                      <a:r>
                        <a:rPr lang="en-US" sz="1100" b="0" i="0" u="none" strike="noStrike" dirty="0">
                          <a:solidFill>
                            <a:srgbClr val="000000"/>
                          </a:solidFill>
                          <a:effectLst/>
                          <a:latin typeface="+mn-lt"/>
                        </a:rPr>
                        <a:t> </a:t>
                      </a:r>
                    </a:p>
                  </a:txBody>
                  <a:tcPr marL="0" marR="0" marT="0" marB="0" anchor="b"/>
                </a:tc>
                <a:tc>
                  <a:txBody>
                    <a:bodyPr/>
                    <a:lstStyle/>
                    <a:p>
                      <a:pPr algn="ctr" fontAlgn="b"/>
                      <a:r>
                        <a:rPr lang="en-US" sz="1100" b="0" i="0" u="none" strike="noStrike" dirty="0">
                          <a:solidFill>
                            <a:srgbClr val="000000"/>
                          </a:solidFill>
                          <a:effectLst/>
                          <a:latin typeface="+mn-lt"/>
                        </a:rPr>
                        <a:t> </a:t>
                      </a:r>
                    </a:p>
                  </a:txBody>
                  <a:tcPr marL="0" marR="0" marT="0" marB="0" anchor="b"/>
                </a:tc>
                <a:tc>
                  <a:txBody>
                    <a:bodyPr/>
                    <a:lstStyle/>
                    <a:p>
                      <a:pPr algn="ctr" fontAlgn="b"/>
                      <a:r>
                        <a:rPr lang="en-US" sz="1100" b="0" i="0" u="none" strike="noStrike" dirty="0">
                          <a:solidFill>
                            <a:srgbClr val="000000"/>
                          </a:solidFill>
                          <a:effectLst/>
                          <a:latin typeface="+mn-lt"/>
                        </a:rPr>
                        <a:t> </a:t>
                      </a:r>
                    </a:p>
                  </a:txBody>
                  <a:tcPr marL="0" marR="0" marT="0" marB="0" anchor="b"/>
                </a:tc>
                <a:tc>
                  <a:txBody>
                    <a:bodyPr/>
                    <a:lstStyle/>
                    <a:p>
                      <a:pPr algn="ctr" fontAlgn="b"/>
                      <a:r>
                        <a:rPr lang="en-US" sz="1100" b="0" i="0" u="none" strike="noStrike" dirty="0">
                          <a:solidFill>
                            <a:srgbClr val="000000"/>
                          </a:solidFill>
                          <a:effectLst/>
                          <a:latin typeface="+mn-lt"/>
                        </a:rPr>
                        <a:t> </a:t>
                      </a:r>
                    </a:p>
                  </a:txBody>
                  <a:tcPr marL="0" marR="0" marT="0" marB="0" anchor="b"/>
                </a:tc>
                <a:tc>
                  <a:txBody>
                    <a:bodyPr/>
                    <a:lstStyle/>
                    <a:p>
                      <a:pPr algn="ctr" fontAlgn="b"/>
                      <a:r>
                        <a:rPr lang="en-US" sz="1100" b="0" i="0" u="none" strike="noStrike" dirty="0">
                          <a:solidFill>
                            <a:srgbClr val="000000"/>
                          </a:solidFill>
                          <a:effectLst/>
                          <a:latin typeface="+mn-lt"/>
                        </a:rPr>
                        <a:t> </a:t>
                      </a:r>
                    </a:p>
                  </a:txBody>
                  <a:tcPr marL="0" marR="0" marT="0" marB="0" anchor="b"/>
                </a:tc>
                <a:extLst>
                  <a:ext uri="{0D108BD9-81ED-4DB2-BD59-A6C34878D82A}">
                    <a16:rowId xmlns="" xmlns:a16="http://schemas.microsoft.com/office/drawing/2014/main" val="10008"/>
                  </a:ext>
                </a:extLst>
              </a:tr>
              <a:tr h="213449">
                <a:tc>
                  <a:txBody>
                    <a:bodyPr/>
                    <a:lstStyle/>
                    <a:p>
                      <a:pPr algn="l" fontAlgn="b"/>
                      <a:r>
                        <a:rPr lang="en-US" sz="1100" u="none" strike="noStrike" dirty="0">
                          <a:solidFill>
                            <a:schemeClr val="tx1"/>
                          </a:solidFill>
                          <a:effectLst/>
                        </a:rPr>
                        <a:t># of Negative Rolling Qtrs.</a:t>
                      </a:r>
                      <a:endParaRPr lang="en-US" sz="1100" b="0" i="0" u="none" strike="noStrike" dirty="0">
                        <a:solidFill>
                          <a:schemeClr val="tx1"/>
                        </a:solidFill>
                        <a:effectLst/>
                        <a:latin typeface="Calibri" panose="020F0502020204030204" pitchFamily="34" charset="0"/>
                      </a:endParaRPr>
                    </a:p>
                  </a:txBody>
                  <a:tcPr marL="45858" marR="0" marT="0" marB="0" anchor="ctr"/>
                </a:tc>
                <a:tc>
                  <a:txBody>
                    <a:bodyPr/>
                    <a:lstStyle/>
                    <a:p>
                      <a:pPr algn="ctr" fontAlgn="b"/>
                      <a:r>
                        <a:rPr lang="en-US" sz="1100" b="0" i="0" u="none" strike="noStrike" dirty="0">
                          <a:solidFill>
                            <a:schemeClr val="tx1"/>
                          </a:solidFill>
                          <a:effectLst/>
                          <a:latin typeface="+mn-lt"/>
                        </a:rPr>
                        <a:t>0 </a:t>
                      </a:r>
                    </a:p>
                  </a:txBody>
                  <a:tcPr marL="0" marR="0" marT="0" marB="0" anchor="b"/>
                </a:tc>
                <a:tc>
                  <a:txBody>
                    <a:bodyPr/>
                    <a:lstStyle/>
                    <a:p>
                      <a:pPr algn="ctr" fontAlgn="b"/>
                      <a:r>
                        <a:rPr lang="en-US" sz="1100" b="0" i="0" u="none" strike="noStrike" dirty="0">
                          <a:solidFill>
                            <a:schemeClr val="tx1"/>
                          </a:solidFill>
                          <a:effectLst/>
                          <a:latin typeface="+mn-lt"/>
                        </a:rPr>
                        <a:t>5 </a:t>
                      </a:r>
                    </a:p>
                  </a:txBody>
                  <a:tcPr marL="0" marR="0" marT="0" marB="0" anchor="b"/>
                </a:tc>
                <a:tc>
                  <a:txBody>
                    <a:bodyPr/>
                    <a:lstStyle/>
                    <a:p>
                      <a:pPr algn="ctr" fontAlgn="b"/>
                      <a:r>
                        <a:rPr lang="en-US" sz="1100" b="0" i="0" u="none" strike="noStrike" dirty="0">
                          <a:solidFill>
                            <a:schemeClr val="tx1"/>
                          </a:solidFill>
                          <a:effectLst/>
                          <a:latin typeface="+mn-lt"/>
                        </a:rPr>
                        <a:t>19 </a:t>
                      </a:r>
                    </a:p>
                  </a:txBody>
                  <a:tcPr marL="0" marR="0" marT="0" marB="0" anchor="b"/>
                </a:tc>
                <a:tc>
                  <a:txBody>
                    <a:bodyPr/>
                    <a:lstStyle/>
                    <a:p>
                      <a:pPr algn="ctr" fontAlgn="b"/>
                      <a:r>
                        <a:rPr lang="en-US" sz="1100" b="0" i="0" u="none" strike="noStrike" dirty="0">
                          <a:solidFill>
                            <a:schemeClr val="tx1"/>
                          </a:solidFill>
                          <a:effectLst/>
                          <a:latin typeface="+mn-lt"/>
                        </a:rPr>
                        <a:t>13 </a:t>
                      </a:r>
                    </a:p>
                  </a:txBody>
                  <a:tcPr marL="0" marR="0" marT="0" marB="0" anchor="b"/>
                </a:tc>
                <a:tc>
                  <a:txBody>
                    <a:bodyPr/>
                    <a:lstStyle/>
                    <a:p>
                      <a:pPr algn="ctr" fontAlgn="b"/>
                      <a:r>
                        <a:rPr lang="en-US" sz="1100" b="0" i="0" u="none" strike="noStrike" dirty="0">
                          <a:solidFill>
                            <a:schemeClr val="tx1"/>
                          </a:solidFill>
                          <a:effectLst/>
                          <a:latin typeface="+mn-lt"/>
                        </a:rPr>
                        <a:t>25 </a:t>
                      </a:r>
                    </a:p>
                  </a:txBody>
                  <a:tcPr marL="0" marR="0" marT="0" marB="0" anchor="b"/>
                </a:tc>
                <a:tc>
                  <a:txBody>
                    <a:bodyPr/>
                    <a:lstStyle/>
                    <a:p>
                      <a:pPr algn="ctr" fontAlgn="b"/>
                      <a:r>
                        <a:rPr lang="en-US" sz="1100" b="0" i="0" u="none" strike="noStrike" dirty="0">
                          <a:solidFill>
                            <a:schemeClr val="tx1"/>
                          </a:solidFill>
                          <a:effectLst/>
                          <a:latin typeface="+mn-lt"/>
                        </a:rPr>
                        <a:t>18 </a:t>
                      </a:r>
                    </a:p>
                  </a:txBody>
                  <a:tcPr marL="0" marR="0" marT="0" marB="0" anchor="b"/>
                </a:tc>
                <a:tc>
                  <a:txBody>
                    <a:bodyPr/>
                    <a:lstStyle/>
                    <a:p>
                      <a:pPr algn="ctr" fontAlgn="b"/>
                      <a:r>
                        <a:rPr lang="en-US" sz="1100" b="0" i="0" u="none" strike="noStrike" dirty="0">
                          <a:solidFill>
                            <a:schemeClr val="tx1"/>
                          </a:solidFill>
                          <a:effectLst/>
                          <a:latin typeface="+mn-lt"/>
                        </a:rPr>
                        <a:t>27 </a:t>
                      </a:r>
                    </a:p>
                  </a:txBody>
                  <a:tcPr marL="0" marR="0" marT="0" marB="0" anchor="b"/>
                </a:tc>
                <a:tc>
                  <a:txBody>
                    <a:bodyPr/>
                    <a:lstStyle/>
                    <a:p>
                      <a:pPr algn="ctr" fontAlgn="b"/>
                      <a:r>
                        <a:rPr lang="en-US" sz="1100" b="0" i="0" u="none" strike="noStrike" dirty="0">
                          <a:solidFill>
                            <a:schemeClr val="tx1"/>
                          </a:solidFill>
                          <a:effectLst/>
                          <a:latin typeface="+mn-lt"/>
                        </a:rPr>
                        <a:t>25 </a:t>
                      </a:r>
                    </a:p>
                  </a:txBody>
                  <a:tcPr marL="0" marR="0" marT="0" marB="0" anchor="b"/>
                </a:tc>
                <a:tc>
                  <a:txBody>
                    <a:bodyPr/>
                    <a:lstStyle/>
                    <a:p>
                      <a:pPr algn="ctr" fontAlgn="b"/>
                      <a:r>
                        <a:rPr lang="en-US" sz="1100" b="0" i="0" u="none" strike="noStrike" dirty="0">
                          <a:solidFill>
                            <a:schemeClr val="tx1"/>
                          </a:solidFill>
                          <a:effectLst/>
                          <a:latin typeface="+mn-lt"/>
                        </a:rPr>
                        <a:t>30 </a:t>
                      </a:r>
                    </a:p>
                  </a:txBody>
                  <a:tcPr marL="0" marR="0" marT="0" marB="0" anchor="b"/>
                </a:tc>
                <a:extLst>
                  <a:ext uri="{0D108BD9-81ED-4DB2-BD59-A6C34878D82A}">
                    <a16:rowId xmlns="" xmlns:a16="http://schemas.microsoft.com/office/drawing/2014/main" val="10009"/>
                  </a:ext>
                </a:extLst>
              </a:tr>
              <a:tr h="213449">
                <a:tc>
                  <a:txBody>
                    <a:bodyPr/>
                    <a:lstStyle/>
                    <a:p>
                      <a:pPr algn="l" fontAlgn="b"/>
                      <a:r>
                        <a:rPr lang="en-US" sz="1100" u="none" strike="noStrike" dirty="0">
                          <a:solidFill>
                            <a:schemeClr val="tx1"/>
                          </a:solidFill>
                          <a:effectLst/>
                        </a:rPr>
                        <a:t># of Negative Months</a:t>
                      </a:r>
                      <a:endParaRPr lang="en-US" sz="1100" b="0" i="0" u="none" strike="noStrike" dirty="0">
                        <a:solidFill>
                          <a:schemeClr val="tx1"/>
                        </a:solidFill>
                        <a:effectLst/>
                        <a:latin typeface="Calibri" panose="020F0502020204030204" pitchFamily="34" charset="0"/>
                      </a:endParaRPr>
                    </a:p>
                  </a:txBody>
                  <a:tcPr marL="45858" marR="0" marT="0" marB="0" anchor="ctr"/>
                </a:tc>
                <a:tc>
                  <a:txBody>
                    <a:bodyPr/>
                    <a:lstStyle/>
                    <a:p>
                      <a:pPr algn="ctr" fontAlgn="b"/>
                      <a:r>
                        <a:rPr lang="en-US" sz="1100" b="0" i="0" u="none" strike="noStrike" dirty="0">
                          <a:solidFill>
                            <a:schemeClr val="tx1"/>
                          </a:solidFill>
                          <a:effectLst/>
                          <a:latin typeface="+mn-lt"/>
                        </a:rPr>
                        <a:t>0 </a:t>
                      </a:r>
                    </a:p>
                  </a:txBody>
                  <a:tcPr marL="0" marR="0" marT="0" marB="0" anchor="b"/>
                </a:tc>
                <a:tc>
                  <a:txBody>
                    <a:bodyPr/>
                    <a:lstStyle/>
                    <a:p>
                      <a:pPr algn="ctr" fontAlgn="b"/>
                      <a:r>
                        <a:rPr lang="en-US" sz="1100" b="0" i="0" u="none" strike="noStrike" dirty="0">
                          <a:solidFill>
                            <a:schemeClr val="tx1"/>
                          </a:solidFill>
                          <a:effectLst/>
                          <a:latin typeface="+mn-lt"/>
                        </a:rPr>
                        <a:t>22 </a:t>
                      </a:r>
                    </a:p>
                  </a:txBody>
                  <a:tcPr marL="0" marR="0" marT="0" marB="0" anchor="b"/>
                </a:tc>
                <a:tc>
                  <a:txBody>
                    <a:bodyPr/>
                    <a:lstStyle/>
                    <a:p>
                      <a:pPr algn="ctr" fontAlgn="b"/>
                      <a:r>
                        <a:rPr lang="en-US" sz="1100" b="0" i="0" u="none" strike="noStrike" dirty="0">
                          <a:solidFill>
                            <a:schemeClr val="tx1"/>
                          </a:solidFill>
                          <a:effectLst/>
                          <a:latin typeface="+mn-lt"/>
                        </a:rPr>
                        <a:t>37 </a:t>
                      </a:r>
                    </a:p>
                  </a:txBody>
                  <a:tcPr marL="0" marR="0" marT="0" marB="0" anchor="b"/>
                </a:tc>
                <a:tc>
                  <a:txBody>
                    <a:bodyPr/>
                    <a:lstStyle/>
                    <a:p>
                      <a:pPr algn="ctr" fontAlgn="b"/>
                      <a:r>
                        <a:rPr lang="en-US" sz="1100" b="0" i="0" u="none" strike="noStrike" dirty="0">
                          <a:solidFill>
                            <a:schemeClr val="tx1"/>
                          </a:solidFill>
                          <a:effectLst/>
                          <a:latin typeface="+mn-lt"/>
                        </a:rPr>
                        <a:t>34 </a:t>
                      </a:r>
                    </a:p>
                  </a:txBody>
                  <a:tcPr marL="0" marR="0" marT="0" marB="0" anchor="b"/>
                </a:tc>
                <a:tc>
                  <a:txBody>
                    <a:bodyPr/>
                    <a:lstStyle/>
                    <a:p>
                      <a:pPr algn="ctr" fontAlgn="b"/>
                      <a:r>
                        <a:rPr lang="en-US" sz="1100" b="0" i="0" u="none" strike="noStrike" dirty="0">
                          <a:solidFill>
                            <a:schemeClr val="tx1"/>
                          </a:solidFill>
                          <a:effectLst/>
                          <a:latin typeface="+mn-lt"/>
                        </a:rPr>
                        <a:t>42 </a:t>
                      </a:r>
                    </a:p>
                  </a:txBody>
                  <a:tcPr marL="0" marR="0" marT="0" marB="0" anchor="b"/>
                </a:tc>
                <a:tc>
                  <a:txBody>
                    <a:bodyPr/>
                    <a:lstStyle/>
                    <a:p>
                      <a:pPr algn="ctr" fontAlgn="b"/>
                      <a:r>
                        <a:rPr lang="en-US" sz="1100" b="0" i="0" u="none" strike="noStrike" dirty="0">
                          <a:solidFill>
                            <a:schemeClr val="tx1"/>
                          </a:solidFill>
                          <a:effectLst/>
                          <a:latin typeface="+mn-lt"/>
                        </a:rPr>
                        <a:t>36 </a:t>
                      </a:r>
                    </a:p>
                  </a:txBody>
                  <a:tcPr marL="0" marR="0" marT="0" marB="0" anchor="b"/>
                </a:tc>
                <a:tc>
                  <a:txBody>
                    <a:bodyPr/>
                    <a:lstStyle/>
                    <a:p>
                      <a:pPr algn="ctr" fontAlgn="b"/>
                      <a:r>
                        <a:rPr lang="en-US" sz="1100" b="0" i="0" u="none" strike="noStrike" dirty="0">
                          <a:solidFill>
                            <a:schemeClr val="tx1"/>
                          </a:solidFill>
                          <a:effectLst/>
                          <a:latin typeface="+mn-lt"/>
                        </a:rPr>
                        <a:t>42 </a:t>
                      </a:r>
                    </a:p>
                  </a:txBody>
                  <a:tcPr marL="0" marR="0" marT="0" marB="0" anchor="b"/>
                </a:tc>
                <a:tc>
                  <a:txBody>
                    <a:bodyPr/>
                    <a:lstStyle/>
                    <a:p>
                      <a:pPr algn="ctr" fontAlgn="b"/>
                      <a:r>
                        <a:rPr lang="en-US" sz="1100" b="0" i="0" u="none" strike="noStrike" dirty="0">
                          <a:solidFill>
                            <a:schemeClr val="tx1"/>
                          </a:solidFill>
                          <a:effectLst/>
                          <a:latin typeface="+mn-lt"/>
                        </a:rPr>
                        <a:t>39 </a:t>
                      </a:r>
                    </a:p>
                  </a:txBody>
                  <a:tcPr marL="0" marR="0" marT="0" marB="0" anchor="b"/>
                </a:tc>
                <a:tc>
                  <a:txBody>
                    <a:bodyPr/>
                    <a:lstStyle/>
                    <a:p>
                      <a:pPr algn="ctr" fontAlgn="b"/>
                      <a:r>
                        <a:rPr lang="en-US" sz="1100" b="0" i="0" u="none" strike="noStrike" dirty="0">
                          <a:solidFill>
                            <a:schemeClr val="tx1"/>
                          </a:solidFill>
                          <a:effectLst/>
                          <a:latin typeface="+mn-lt"/>
                        </a:rPr>
                        <a:t>40 </a:t>
                      </a:r>
                    </a:p>
                  </a:txBody>
                  <a:tcPr marL="0" marR="0" marT="0" marB="0" anchor="b"/>
                </a:tc>
                <a:extLst>
                  <a:ext uri="{0D108BD9-81ED-4DB2-BD59-A6C34878D82A}">
                    <a16:rowId xmlns="" xmlns:a16="http://schemas.microsoft.com/office/drawing/2014/main" val="10010"/>
                  </a:ext>
                </a:extLst>
              </a:tr>
              <a:tr h="213449">
                <a:tc>
                  <a:txBody>
                    <a:bodyPr/>
                    <a:lstStyle/>
                    <a:p>
                      <a:pPr algn="l" fontAlgn="b"/>
                      <a:r>
                        <a:rPr lang="en-US" sz="1100" u="none" strike="noStrike" dirty="0">
                          <a:solidFill>
                            <a:schemeClr val="tx1"/>
                          </a:solidFill>
                          <a:effectLst/>
                        </a:rPr>
                        <a:t># of Negative Months in %</a:t>
                      </a:r>
                      <a:endParaRPr lang="en-US" sz="1100" b="0" i="0" u="none" strike="noStrike" dirty="0">
                        <a:solidFill>
                          <a:schemeClr val="tx1"/>
                        </a:solidFill>
                        <a:effectLst/>
                        <a:latin typeface="Calibri" panose="020F0502020204030204" pitchFamily="34" charset="0"/>
                      </a:endParaRPr>
                    </a:p>
                  </a:txBody>
                  <a:tcPr marL="45858" marR="0" marT="0" marB="0" anchor="ctr"/>
                </a:tc>
                <a:tc>
                  <a:txBody>
                    <a:bodyPr/>
                    <a:lstStyle/>
                    <a:p>
                      <a:pPr algn="ctr" fontAlgn="b"/>
                      <a:r>
                        <a:rPr lang="en-US" sz="1100" b="0" i="0" u="none" strike="noStrike" dirty="0">
                          <a:solidFill>
                            <a:schemeClr val="tx1"/>
                          </a:solidFill>
                          <a:effectLst/>
                          <a:latin typeface="+mn-lt"/>
                        </a:rPr>
                        <a:t>0%</a:t>
                      </a:r>
                    </a:p>
                  </a:txBody>
                  <a:tcPr marL="0" marR="0" marT="0" marB="0" anchor="b"/>
                </a:tc>
                <a:tc>
                  <a:txBody>
                    <a:bodyPr/>
                    <a:lstStyle/>
                    <a:p>
                      <a:pPr algn="ctr" fontAlgn="b"/>
                      <a:r>
                        <a:rPr lang="en-US" sz="1100" b="0" i="0" u="none" strike="noStrike" dirty="0">
                          <a:solidFill>
                            <a:schemeClr val="tx1"/>
                          </a:solidFill>
                          <a:effectLst/>
                          <a:latin typeface="+mn-lt"/>
                        </a:rPr>
                        <a:t>18%</a:t>
                      </a:r>
                    </a:p>
                  </a:txBody>
                  <a:tcPr marL="0" marR="0" marT="0" marB="0" anchor="b"/>
                </a:tc>
                <a:tc>
                  <a:txBody>
                    <a:bodyPr/>
                    <a:lstStyle/>
                    <a:p>
                      <a:pPr algn="ctr" fontAlgn="b"/>
                      <a:r>
                        <a:rPr lang="en-US" sz="1100" b="0" i="0" u="none" strike="noStrike" dirty="0">
                          <a:solidFill>
                            <a:schemeClr val="tx1"/>
                          </a:solidFill>
                          <a:effectLst/>
                          <a:latin typeface="+mn-lt"/>
                        </a:rPr>
                        <a:t>31%</a:t>
                      </a:r>
                    </a:p>
                  </a:txBody>
                  <a:tcPr marL="0" marR="0" marT="0" marB="0" anchor="b"/>
                </a:tc>
                <a:tc>
                  <a:txBody>
                    <a:bodyPr/>
                    <a:lstStyle/>
                    <a:p>
                      <a:pPr algn="ctr" fontAlgn="b"/>
                      <a:r>
                        <a:rPr lang="en-US" sz="1100" b="0" i="0" u="none" strike="noStrike" dirty="0">
                          <a:solidFill>
                            <a:schemeClr val="tx1"/>
                          </a:solidFill>
                          <a:effectLst/>
                          <a:latin typeface="+mn-lt"/>
                        </a:rPr>
                        <a:t>28%</a:t>
                      </a:r>
                    </a:p>
                  </a:txBody>
                  <a:tcPr marL="0" marR="0" marT="0" marB="0" anchor="b"/>
                </a:tc>
                <a:tc>
                  <a:txBody>
                    <a:bodyPr/>
                    <a:lstStyle/>
                    <a:p>
                      <a:pPr algn="ctr" fontAlgn="b"/>
                      <a:r>
                        <a:rPr lang="en-US" sz="1100" b="0" i="0" u="none" strike="noStrike" dirty="0">
                          <a:solidFill>
                            <a:schemeClr val="tx1"/>
                          </a:solidFill>
                          <a:effectLst/>
                          <a:latin typeface="+mn-lt"/>
                        </a:rPr>
                        <a:t>35%</a:t>
                      </a:r>
                    </a:p>
                  </a:txBody>
                  <a:tcPr marL="0" marR="0" marT="0" marB="0" anchor="b"/>
                </a:tc>
                <a:tc>
                  <a:txBody>
                    <a:bodyPr/>
                    <a:lstStyle/>
                    <a:p>
                      <a:pPr algn="ctr" fontAlgn="b"/>
                      <a:r>
                        <a:rPr lang="en-US" sz="1100" b="0" i="0" u="none" strike="noStrike" dirty="0">
                          <a:solidFill>
                            <a:schemeClr val="tx1"/>
                          </a:solidFill>
                          <a:effectLst/>
                          <a:latin typeface="+mn-lt"/>
                        </a:rPr>
                        <a:t>30%</a:t>
                      </a:r>
                    </a:p>
                  </a:txBody>
                  <a:tcPr marL="0" marR="0" marT="0" marB="0" anchor="b"/>
                </a:tc>
                <a:tc>
                  <a:txBody>
                    <a:bodyPr/>
                    <a:lstStyle/>
                    <a:p>
                      <a:pPr algn="ctr" fontAlgn="b"/>
                      <a:r>
                        <a:rPr lang="en-US" sz="1100" b="0" i="0" u="none" strike="noStrike" dirty="0">
                          <a:solidFill>
                            <a:schemeClr val="tx1"/>
                          </a:solidFill>
                          <a:effectLst/>
                          <a:latin typeface="+mn-lt"/>
                        </a:rPr>
                        <a:t>35%</a:t>
                      </a:r>
                    </a:p>
                  </a:txBody>
                  <a:tcPr marL="0" marR="0" marT="0" marB="0" anchor="b"/>
                </a:tc>
                <a:tc>
                  <a:txBody>
                    <a:bodyPr/>
                    <a:lstStyle/>
                    <a:p>
                      <a:pPr algn="ctr" fontAlgn="b"/>
                      <a:r>
                        <a:rPr lang="en-US" sz="1100" b="0" i="0" u="none" strike="noStrike" dirty="0">
                          <a:solidFill>
                            <a:schemeClr val="tx1"/>
                          </a:solidFill>
                          <a:effectLst/>
                          <a:latin typeface="+mn-lt"/>
                        </a:rPr>
                        <a:t>33%</a:t>
                      </a:r>
                    </a:p>
                  </a:txBody>
                  <a:tcPr marL="0" marR="0" marT="0" marB="0" anchor="b"/>
                </a:tc>
                <a:tc>
                  <a:txBody>
                    <a:bodyPr/>
                    <a:lstStyle/>
                    <a:p>
                      <a:pPr algn="ctr" fontAlgn="b"/>
                      <a:r>
                        <a:rPr lang="en-US" sz="1100" b="0" i="0" u="none" strike="noStrike" dirty="0">
                          <a:solidFill>
                            <a:schemeClr val="tx1"/>
                          </a:solidFill>
                          <a:effectLst/>
                          <a:latin typeface="+mn-lt"/>
                        </a:rPr>
                        <a:t>33%</a:t>
                      </a:r>
                    </a:p>
                  </a:txBody>
                  <a:tcPr marL="0" marR="0" marT="0" marB="0" anchor="b"/>
                </a:tc>
                <a:extLst>
                  <a:ext uri="{0D108BD9-81ED-4DB2-BD59-A6C34878D82A}">
                    <a16:rowId xmlns="" xmlns:a16="http://schemas.microsoft.com/office/drawing/2014/main" val="10011"/>
                  </a:ext>
                </a:extLst>
              </a:tr>
              <a:tr h="213449">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5858" marR="0" marT="0" marB="0" anchor="ctr"/>
                </a:tc>
                <a:tc>
                  <a:txBody>
                    <a:bodyPr/>
                    <a:lstStyle/>
                    <a:p>
                      <a:pPr algn="l" fontAlgn="b"/>
                      <a:r>
                        <a:rPr lang="en-US" sz="1100" b="0" i="0" u="none" strike="noStrike" dirty="0">
                          <a:solidFill>
                            <a:srgbClr val="000000"/>
                          </a:solidFill>
                          <a:effectLst/>
                          <a:latin typeface="+mn-lt"/>
                        </a:rPr>
                        <a:t> </a:t>
                      </a:r>
                    </a:p>
                  </a:txBody>
                  <a:tcPr marL="0" marR="0" marT="0" marB="0" anchor="b"/>
                </a:tc>
                <a:tc>
                  <a:txBody>
                    <a:bodyPr/>
                    <a:lstStyle/>
                    <a:p>
                      <a:pPr algn="l" fontAlgn="b"/>
                      <a:r>
                        <a:rPr lang="en-US" sz="1100" b="0" i="0" u="none" strike="noStrike" dirty="0">
                          <a:solidFill>
                            <a:srgbClr val="000000"/>
                          </a:solidFill>
                          <a:effectLst/>
                          <a:latin typeface="+mn-lt"/>
                        </a:rPr>
                        <a:t> </a:t>
                      </a:r>
                    </a:p>
                  </a:txBody>
                  <a:tcPr marL="0" marR="0" marT="0" marB="0" anchor="b"/>
                </a:tc>
                <a:tc>
                  <a:txBody>
                    <a:bodyPr/>
                    <a:lstStyle/>
                    <a:p>
                      <a:pPr algn="l" fontAlgn="b"/>
                      <a:r>
                        <a:rPr lang="en-US" sz="1100" b="0" i="0" u="none" strike="noStrike" dirty="0">
                          <a:solidFill>
                            <a:srgbClr val="000000"/>
                          </a:solidFill>
                          <a:effectLst/>
                          <a:latin typeface="+mn-lt"/>
                        </a:rPr>
                        <a:t> </a:t>
                      </a:r>
                    </a:p>
                  </a:txBody>
                  <a:tcPr marL="0" marR="0" marT="0" marB="0" anchor="b"/>
                </a:tc>
                <a:tc>
                  <a:txBody>
                    <a:bodyPr/>
                    <a:lstStyle/>
                    <a:p>
                      <a:pPr algn="l" fontAlgn="b"/>
                      <a:r>
                        <a:rPr lang="en-US" sz="1100" b="0" i="0" u="none" strike="noStrike" dirty="0">
                          <a:solidFill>
                            <a:srgbClr val="000000"/>
                          </a:solidFill>
                          <a:effectLst/>
                          <a:latin typeface="+mn-lt"/>
                        </a:rPr>
                        <a:t> </a:t>
                      </a:r>
                    </a:p>
                  </a:txBody>
                  <a:tcPr marL="0" marR="0" marT="0" marB="0" anchor="b"/>
                </a:tc>
                <a:tc>
                  <a:txBody>
                    <a:bodyPr/>
                    <a:lstStyle/>
                    <a:p>
                      <a:pPr algn="l" fontAlgn="b"/>
                      <a:r>
                        <a:rPr lang="en-US" sz="1100" b="0" i="0" u="none" strike="noStrike" dirty="0">
                          <a:solidFill>
                            <a:srgbClr val="000000"/>
                          </a:solidFill>
                          <a:effectLst/>
                          <a:latin typeface="+mn-lt"/>
                        </a:rPr>
                        <a:t> </a:t>
                      </a:r>
                    </a:p>
                  </a:txBody>
                  <a:tcPr marL="0" marR="0" marT="0" marB="0" anchor="b"/>
                </a:tc>
                <a:tc>
                  <a:txBody>
                    <a:bodyPr/>
                    <a:lstStyle/>
                    <a:p>
                      <a:pPr algn="l" fontAlgn="b"/>
                      <a:r>
                        <a:rPr lang="en-US" sz="1100" b="0" i="0" u="none" strike="noStrike" dirty="0">
                          <a:solidFill>
                            <a:srgbClr val="000000"/>
                          </a:solidFill>
                          <a:effectLst/>
                          <a:latin typeface="+mn-lt"/>
                        </a:rPr>
                        <a:t> </a:t>
                      </a:r>
                    </a:p>
                  </a:txBody>
                  <a:tcPr marL="0" marR="0" marT="0" marB="0" anchor="b"/>
                </a:tc>
                <a:tc>
                  <a:txBody>
                    <a:bodyPr/>
                    <a:lstStyle/>
                    <a:p>
                      <a:pPr algn="l" fontAlgn="b"/>
                      <a:r>
                        <a:rPr lang="en-US" sz="1100" b="0" i="0" u="none" strike="noStrike" dirty="0">
                          <a:solidFill>
                            <a:srgbClr val="000000"/>
                          </a:solidFill>
                          <a:effectLst/>
                          <a:latin typeface="+mn-lt"/>
                        </a:rPr>
                        <a:t> </a:t>
                      </a:r>
                    </a:p>
                  </a:txBody>
                  <a:tcPr marL="0" marR="0" marT="0" marB="0" anchor="b"/>
                </a:tc>
                <a:tc>
                  <a:txBody>
                    <a:bodyPr/>
                    <a:lstStyle/>
                    <a:p>
                      <a:pPr algn="l" fontAlgn="b"/>
                      <a:r>
                        <a:rPr lang="en-US" sz="1100" b="0" i="0" u="none" strike="noStrike" dirty="0">
                          <a:solidFill>
                            <a:srgbClr val="000000"/>
                          </a:solidFill>
                          <a:effectLst/>
                          <a:latin typeface="+mn-lt"/>
                        </a:rPr>
                        <a:t> </a:t>
                      </a:r>
                    </a:p>
                  </a:txBody>
                  <a:tcPr marL="0" marR="0" marT="0" marB="0" anchor="b"/>
                </a:tc>
                <a:tc>
                  <a:txBody>
                    <a:bodyPr/>
                    <a:lstStyle/>
                    <a:p>
                      <a:pPr algn="l" fontAlgn="b"/>
                      <a:r>
                        <a:rPr lang="en-US" sz="1100" b="0" i="0" u="none" strike="noStrike" dirty="0">
                          <a:solidFill>
                            <a:srgbClr val="000000"/>
                          </a:solidFill>
                          <a:effectLst/>
                          <a:latin typeface="+mn-lt"/>
                        </a:rPr>
                        <a:t> </a:t>
                      </a:r>
                    </a:p>
                  </a:txBody>
                  <a:tcPr marL="0" marR="0" marT="0" marB="0" anchor="b"/>
                </a:tc>
                <a:extLst>
                  <a:ext uri="{0D108BD9-81ED-4DB2-BD59-A6C34878D82A}">
                    <a16:rowId xmlns="" xmlns:a16="http://schemas.microsoft.com/office/drawing/2014/main" val="10012"/>
                  </a:ext>
                </a:extLst>
              </a:tr>
              <a:tr h="375670">
                <a:tc>
                  <a:txBody>
                    <a:bodyPr/>
                    <a:lstStyle/>
                    <a:p>
                      <a:pPr algn="l" fontAlgn="b"/>
                      <a:r>
                        <a:rPr lang="en-US" sz="1100" b="1" u="none" strike="noStrike" dirty="0">
                          <a:solidFill>
                            <a:schemeClr val="tx2"/>
                          </a:solidFill>
                          <a:effectLst/>
                          <a:latin typeface="+mj-lt"/>
                        </a:rPr>
                        <a:t>Annualized Trailing Returns </a:t>
                      </a:r>
                      <a:endParaRPr lang="en-US" sz="1100" b="1" i="0" u="none" strike="noStrike" dirty="0">
                        <a:solidFill>
                          <a:schemeClr val="tx2"/>
                        </a:solidFill>
                        <a:effectLst/>
                        <a:latin typeface="+mj-lt"/>
                      </a:endParaRPr>
                    </a:p>
                  </a:txBody>
                  <a:tcPr marL="45858" marR="0" marT="0" marB="0" anchor="ctr"/>
                </a:tc>
                <a:tc>
                  <a:txBody>
                    <a:bodyPr/>
                    <a:lstStyle/>
                    <a:p>
                      <a:pPr algn="l" fontAlgn="b"/>
                      <a:r>
                        <a:rPr lang="en-US" sz="1100" b="0" i="0" u="none" strike="noStrike" dirty="0">
                          <a:solidFill>
                            <a:srgbClr val="000000"/>
                          </a:solidFill>
                          <a:effectLst/>
                          <a:latin typeface="+mn-lt"/>
                        </a:rPr>
                        <a:t> </a:t>
                      </a:r>
                    </a:p>
                  </a:txBody>
                  <a:tcPr marL="0" marR="0" marT="0" marB="0" anchor="b"/>
                </a:tc>
                <a:tc>
                  <a:txBody>
                    <a:bodyPr/>
                    <a:lstStyle/>
                    <a:p>
                      <a:pPr algn="l" fontAlgn="b"/>
                      <a:r>
                        <a:rPr lang="en-US" sz="1100" b="0" i="0" u="none" strike="noStrike" dirty="0">
                          <a:solidFill>
                            <a:srgbClr val="000000"/>
                          </a:solidFill>
                          <a:effectLst/>
                          <a:latin typeface="+mn-lt"/>
                        </a:rPr>
                        <a:t> </a:t>
                      </a:r>
                    </a:p>
                  </a:txBody>
                  <a:tcPr marL="0" marR="0" marT="0" marB="0" anchor="b"/>
                </a:tc>
                <a:tc>
                  <a:txBody>
                    <a:bodyPr/>
                    <a:lstStyle/>
                    <a:p>
                      <a:pPr algn="l" fontAlgn="b"/>
                      <a:r>
                        <a:rPr lang="en-US" sz="1100" b="0" i="0" u="none" strike="noStrike" dirty="0">
                          <a:solidFill>
                            <a:srgbClr val="000000"/>
                          </a:solidFill>
                          <a:effectLst/>
                          <a:latin typeface="+mn-lt"/>
                        </a:rPr>
                        <a:t> </a:t>
                      </a:r>
                    </a:p>
                  </a:txBody>
                  <a:tcPr marL="0" marR="0" marT="0" marB="0" anchor="b"/>
                </a:tc>
                <a:tc>
                  <a:txBody>
                    <a:bodyPr/>
                    <a:lstStyle/>
                    <a:p>
                      <a:pPr algn="l" fontAlgn="b"/>
                      <a:r>
                        <a:rPr lang="en-US" sz="1100" b="0" i="0" u="none" strike="noStrike" dirty="0">
                          <a:solidFill>
                            <a:srgbClr val="000000"/>
                          </a:solidFill>
                          <a:effectLst/>
                          <a:latin typeface="+mn-lt"/>
                        </a:rPr>
                        <a:t> </a:t>
                      </a:r>
                    </a:p>
                  </a:txBody>
                  <a:tcPr marL="0" marR="0" marT="0" marB="0" anchor="b"/>
                </a:tc>
                <a:tc>
                  <a:txBody>
                    <a:bodyPr/>
                    <a:lstStyle/>
                    <a:p>
                      <a:pPr algn="l" fontAlgn="b"/>
                      <a:r>
                        <a:rPr lang="en-US" sz="1100" b="0" i="0" u="none" strike="noStrike" dirty="0">
                          <a:solidFill>
                            <a:srgbClr val="000000"/>
                          </a:solidFill>
                          <a:effectLst/>
                          <a:latin typeface="+mn-lt"/>
                        </a:rPr>
                        <a:t> </a:t>
                      </a:r>
                    </a:p>
                  </a:txBody>
                  <a:tcPr marL="0" marR="0" marT="0" marB="0" anchor="b"/>
                </a:tc>
                <a:tc>
                  <a:txBody>
                    <a:bodyPr/>
                    <a:lstStyle/>
                    <a:p>
                      <a:pPr algn="l" fontAlgn="b"/>
                      <a:r>
                        <a:rPr lang="en-US" sz="1100" b="0" i="0" u="none" strike="noStrike" dirty="0">
                          <a:solidFill>
                            <a:srgbClr val="000000"/>
                          </a:solidFill>
                          <a:effectLst/>
                          <a:latin typeface="+mn-lt"/>
                        </a:rPr>
                        <a:t> </a:t>
                      </a:r>
                    </a:p>
                  </a:txBody>
                  <a:tcPr marL="0" marR="0" marT="0" marB="0" anchor="b"/>
                </a:tc>
                <a:tc>
                  <a:txBody>
                    <a:bodyPr/>
                    <a:lstStyle/>
                    <a:p>
                      <a:pPr algn="l" fontAlgn="b"/>
                      <a:r>
                        <a:rPr lang="en-US" sz="1100" b="0" i="0" u="none" strike="noStrike" dirty="0">
                          <a:solidFill>
                            <a:srgbClr val="000000"/>
                          </a:solidFill>
                          <a:effectLst/>
                          <a:latin typeface="+mn-lt"/>
                        </a:rPr>
                        <a:t> </a:t>
                      </a:r>
                    </a:p>
                  </a:txBody>
                  <a:tcPr marL="0" marR="0" marT="0" marB="0" anchor="b"/>
                </a:tc>
                <a:tc>
                  <a:txBody>
                    <a:bodyPr/>
                    <a:lstStyle/>
                    <a:p>
                      <a:pPr algn="l" fontAlgn="b"/>
                      <a:r>
                        <a:rPr lang="en-US" sz="1100" b="0" i="0" u="none" strike="noStrike" dirty="0">
                          <a:solidFill>
                            <a:srgbClr val="000000"/>
                          </a:solidFill>
                          <a:effectLst/>
                          <a:latin typeface="+mn-lt"/>
                        </a:rPr>
                        <a:t> </a:t>
                      </a:r>
                    </a:p>
                  </a:txBody>
                  <a:tcPr marL="0" marR="0" marT="0" marB="0" anchor="b"/>
                </a:tc>
                <a:tc>
                  <a:txBody>
                    <a:bodyPr/>
                    <a:lstStyle/>
                    <a:p>
                      <a:pPr algn="l" fontAlgn="b"/>
                      <a:r>
                        <a:rPr lang="en-US" sz="1100" b="0" i="0" u="none" strike="noStrike" dirty="0">
                          <a:solidFill>
                            <a:srgbClr val="000000"/>
                          </a:solidFill>
                          <a:effectLst/>
                          <a:latin typeface="+mn-lt"/>
                        </a:rPr>
                        <a:t> </a:t>
                      </a:r>
                    </a:p>
                  </a:txBody>
                  <a:tcPr marL="0" marR="0" marT="0" marB="0" anchor="b"/>
                </a:tc>
                <a:extLst>
                  <a:ext uri="{0D108BD9-81ED-4DB2-BD59-A6C34878D82A}">
                    <a16:rowId xmlns="" xmlns:a16="http://schemas.microsoft.com/office/drawing/2014/main" val="10013"/>
                  </a:ext>
                </a:extLst>
              </a:tr>
              <a:tr h="213449">
                <a:tc>
                  <a:txBody>
                    <a:bodyPr/>
                    <a:lstStyle/>
                    <a:p>
                      <a:pPr algn="l" fontAlgn="b"/>
                      <a:r>
                        <a:rPr lang="en-US" sz="1100" u="none" strike="noStrike" dirty="0">
                          <a:solidFill>
                            <a:schemeClr val="tx1"/>
                          </a:solidFill>
                          <a:effectLst/>
                        </a:rPr>
                        <a:t>3 Year</a:t>
                      </a:r>
                      <a:endParaRPr lang="en-US" sz="1100" b="0" i="0" u="none" strike="noStrike" dirty="0">
                        <a:solidFill>
                          <a:schemeClr val="tx1"/>
                        </a:solidFill>
                        <a:effectLst/>
                        <a:latin typeface="Calibri" panose="020F0502020204030204" pitchFamily="34" charset="0"/>
                      </a:endParaRPr>
                    </a:p>
                  </a:txBody>
                  <a:tcPr marL="45858" marR="0" marT="0" marB="0" anchor="ctr"/>
                </a:tc>
                <a:tc>
                  <a:txBody>
                    <a:bodyPr/>
                    <a:lstStyle/>
                    <a:p>
                      <a:pPr algn="ctr" fontAlgn="b"/>
                      <a:r>
                        <a:rPr lang="en-US" sz="1100" b="0" i="0" u="none" strike="noStrike" dirty="0">
                          <a:solidFill>
                            <a:schemeClr val="tx1"/>
                          </a:solidFill>
                          <a:effectLst/>
                          <a:latin typeface="+mn-lt"/>
                        </a:rPr>
                        <a:t>0.11%</a:t>
                      </a:r>
                    </a:p>
                  </a:txBody>
                  <a:tcPr marL="0" marR="0" marT="0" marB="0" anchor="b"/>
                </a:tc>
                <a:tc>
                  <a:txBody>
                    <a:bodyPr/>
                    <a:lstStyle/>
                    <a:p>
                      <a:pPr algn="ctr" fontAlgn="b"/>
                      <a:r>
                        <a:rPr lang="en-US" sz="1100" b="0" i="0" u="none" strike="noStrike" dirty="0">
                          <a:solidFill>
                            <a:schemeClr val="tx1"/>
                          </a:solidFill>
                          <a:effectLst/>
                          <a:latin typeface="+mn-lt"/>
                        </a:rPr>
                        <a:t>0.42%</a:t>
                      </a:r>
                    </a:p>
                  </a:txBody>
                  <a:tcPr marL="0" marR="0" marT="0" marB="0" anchor="b"/>
                </a:tc>
                <a:tc>
                  <a:txBody>
                    <a:bodyPr/>
                    <a:lstStyle/>
                    <a:p>
                      <a:pPr algn="ctr" fontAlgn="b"/>
                      <a:r>
                        <a:rPr lang="en-US" sz="1100" b="0" i="0" u="none" strike="noStrike" dirty="0">
                          <a:solidFill>
                            <a:schemeClr val="tx1"/>
                          </a:solidFill>
                          <a:effectLst/>
                          <a:latin typeface="+mn-lt"/>
                        </a:rPr>
                        <a:t>0.68%</a:t>
                      </a:r>
                    </a:p>
                  </a:txBody>
                  <a:tcPr marL="0" marR="0" marT="0" marB="0" anchor="b"/>
                </a:tc>
                <a:tc>
                  <a:txBody>
                    <a:bodyPr/>
                    <a:lstStyle/>
                    <a:p>
                      <a:pPr algn="ctr" fontAlgn="b"/>
                      <a:r>
                        <a:rPr lang="en-US" sz="1100" b="0" i="0" u="none" strike="noStrike" dirty="0">
                          <a:solidFill>
                            <a:schemeClr val="tx1"/>
                          </a:solidFill>
                          <a:effectLst/>
                          <a:latin typeface="+mn-lt"/>
                        </a:rPr>
                        <a:t>0.91%</a:t>
                      </a:r>
                    </a:p>
                  </a:txBody>
                  <a:tcPr marL="0" marR="0" marT="0" marB="0" anchor="b"/>
                </a:tc>
                <a:tc>
                  <a:txBody>
                    <a:bodyPr/>
                    <a:lstStyle/>
                    <a:p>
                      <a:pPr algn="ctr" fontAlgn="b"/>
                      <a:r>
                        <a:rPr lang="en-US" sz="1100" b="0" i="0" u="none" strike="noStrike" dirty="0">
                          <a:solidFill>
                            <a:schemeClr val="tx1"/>
                          </a:solidFill>
                          <a:effectLst/>
                          <a:latin typeface="+mn-lt"/>
                        </a:rPr>
                        <a:t>1.10%</a:t>
                      </a:r>
                    </a:p>
                  </a:txBody>
                  <a:tcPr marL="0" marR="0" marT="0" marB="0" anchor="b"/>
                </a:tc>
                <a:tc>
                  <a:txBody>
                    <a:bodyPr/>
                    <a:lstStyle/>
                    <a:p>
                      <a:pPr algn="ctr" fontAlgn="b"/>
                      <a:r>
                        <a:rPr lang="en-US" sz="1100" b="0" i="0" u="none" strike="noStrike" dirty="0">
                          <a:solidFill>
                            <a:schemeClr val="tx1"/>
                          </a:solidFill>
                          <a:effectLst/>
                          <a:latin typeface="+mn-lt"/>
                        </a:rPr>
                        <a:t>1.39%</a:t>
                      </a:r>
                    </a:p>
                  </a:txBody>
                  <a:tcPr marL="0" marR="0" marT="0" marB="0" anchor="b"/>
                </a:tc>
                <a:tc>
                  <a:txBody>
                    <a:bodyPr/>
                    <a:lstStyle/>
                    <a:p>
                      <a:pPr algn="ctr" fontAlgn="b"/>
                      <a:r>
                        <a:rPr lang="en-US" sz="1100" b="0" i="0" u="none" strike="noStrike" dirty="0">
                          <a:solidFill>
                            <a:schemeClr val="tx1"/>
                          </a:solidFill>
                          <a:effectLst/>
                          <a:latin typeface="+mn-lt"/>
                        </a:rPr>
                        <a:t>2.09%</a:t>
                      </a:r>
                    </a:p>
                  </a:txBody>
                  <a:tcPr marL="0" marR="0" marT="0" marB="0" anchor="b"/>
                </a:tc>
                <a:tc>
                  <a:txBody>
                    <a:bodyPr/>
                    <a:lstStyle/>
                    <a:p>
                      <a:pPr algn="ctr" fontAlgn="b"/>
                      <a:r>
                        <a:rPr lang="en-US" sz="1100" b="0" i="0" u="none" strike="noStrike" dirty="0">
                          <a:solidFill>
                            <a:schemeClr val="tx1"/>
                          </a:solidFill>
                          <a:effectLst/>
                          <a:latin typeface="+mn-lt"/>
                        </a:rPr>
                        <a:t>2.42%</a:t>
                      </a:r>
                    </a:p>
                  </a:txBody>
                  <a:tcPr marL="0" marR="0" marT="0" marB="0" anchor="b"/>
                </a:tc>
                <a:tc>
                  <a:txBody>
                    <a:bodyPr/>
                    <a:lstStyle/>
                    <a:p>
                      <a:pPr algn="ctr" fontAlgn="b"/>
                      <a:r>
                        <a:rPr lang="en-US" sz="1100" b="0" i="0" u="none" strike="noStrike" dirty="0">
                          <a:solidFill>
                            <a:schemeClr val="tx1"/>
                          </a:solidFill>
                          <a:effectLst/>
                          <a:latin typeface="+mn-lt"/>
                        </a:rPr>
                        <a:t>3.03%</a:t>
                      </a:r>
                    </a:p>
                  </a:txBody>
                  <a:tcPr marL="0" marR="0" marT="0" marB="0" anchor="b"/>
                </a:tc>
                <a:extLst>
                  <a:ext uri="{0D108BD9-81ED-4DB2-BD59-A6C34878D82A}">
                    <a16:rowId xmlns="" xmlns:a16="http://schemas.microsoft.com/office/drawing/2014/main" val="10014"/>
                  </a:ext>
                </a:extLst>
              </a:tr>
              <a:tr h="213449">
                <a:tc>
                  <a:txBody>
                    <a:bodyPr/>
                    <a:lstStyle/>
                    <a:p>
                      <a:pPr algn="l" fontAlgn="b"/>
                      <a:r>
                        <a:rPr lang="en-US" sz="1100" u="none" strike="noStrike" dirty="0">
                          <a:solidFill>
                            <a:schemeClr val="tx1"/>
                          </a:solidFill>
                          <a:effectLst/>
                        </a:rPr>
                        <a:t>5 Year</a:t>
                      </a:r>
                      <a:endParaRPr lang="en-US" sz="1100" b="0" i="0" u="none" strike="noStrike" dirty="0">
                        <a:solidFill>
                          <a:schemeClr val="tx1"/>
                        </a:solidFill>
                        <a:effectLst/>
                        <a:latin typeface="Calibri" panose="020F0502020204030204" pitchFamily="34" charset="0"/>
                      </a:endParaRPr>
                    </a:p>
                  </a:txBody>
                  <a:tcPr marL="45858" marR="0" marT="0" marB="0" anchor="ctr"/>
                </a:tc>
                <a:tc>
                  <a:txBody>
                    <a:bodyPr/>
                    <a:lstStyle/>
                    <a:p>
                      <a:pPr algn="ctr" fontAlgn="b"/>
                      <a:r>
                        <a:rPr lang="en-US" sz="1100" b="0" i="0" u="none" strike="noStrike" dirty="0">
                          <a:solidFill>
                            <a:schemeClr val="tx1"/>
                          </a:solidFill>
                          <a:effectLst/>
                          <a:latin typeface="+mn-lt"/>
                        </a:rPr>
                        <a:t>0.09%</a:t>
                      </a:r>
                    </a:p>
                  </a:txBody>
                  <a:tcPr marL="0" marR="0" marT="0" marB="0" anchor="b"/>
                </a:tc>
                <a:tc>
                  <a:txBody>
                    <a:bodyPr/>
                    <a:lstStyle/>
                    <a:p>
                      <a:pPr algn="ctr" fontAlgn="b"/>
                      <a:r>
                        <a:rPr lang="en-US" sz="1100" b="0" i="0" u="none" strike="noStrike" dirty="0">
                          <a:solidFill>
                            <a:schemeClr val="tx1"/>
                          </a:solidFill>
                          <a:effectLst/>
                          <a:latin typeface="+mn-lt"/>
                        </a:rPr>
                        <a:t>0.36%</a:t>
                      </a:r>
                    </a:p>
                  </a:txBody>
                  <a:tcPr marL="0" marR="0" marT="0" marB="0" anchor="b"/>
                </a:tc>
                <a:tc>
                  <a:txBody>
                    <a:bodyPr/>
                    <a:lstStyle/>
                    <a:p>
                      <a:pPr algn="ctr" fontAlgn="b"/>
                      <a:r>
                        <a:rPr lang="en-US" sz="1100" b="0" i="0" u="none" strike="noStrike" dirty="0">
                          <a:solidFill>
                            <a:schemeClr val="tx1"/>
                          </a:solidFill>
                          <a:effectLst/>
                          <a:latin typeface="+mn-lt"/>
                        </a:rPr>
                        <a:t>0.57%</a:t>
                      </a:r>
                    </a:p>
                  </a:txBody>
                  <a:tcPr marL="0" marR="0" marT="0" marB="0" anchor="b"/>
                </a:tc>
                <a:tc>
                  <a:txBody>
                    <a:bodyPr/>
                    <a:lstStyle/>
                    <a:p>
                      <a:pPr algn="ctr" fontAlgn="b"/>
                      <a:r>
                        <a:rPr lang="en-US" sz="1100" b="0" i="0" u="none" strike="noStrike" dirty="0">
                          <a:solidFill>
                            <a:schemeClr val="tx1"/>
                          </a:solidFill>
                          <a:effectLst/>
                          <a:latin typeface="+mn-lt"/>
                        </a:rPr>
                        <a:t>0.98%</a:t>
                      </a:r>
                    </a:p>
                  </a:txBody>
                  <a:tcPr marL="0" marR="0" marT="0" marB="0" anchor="b"/>
                </a:tc>
                <a:tc>
                  <a:txBody>
                    <a:bodyPr/>
                    <a:lstStyle/>
                    <a:p>
                      <a:pPr algn="ctr" fontAlgn="b"/>
                      <a:r>
                        <a:rPr lang="en-US" sz="1100" b="0" i="0" u="none" strike="noStrike" dirty="0">
                          <a:solidFill>
                            <a:schemeClr val="tx1"/>
                          </a:solidFill>
                          <a:effectLst/>
                          <a:latin typeface="+mn-lt"/>
                        </a:rPr>
                        <a:t>0.80%</a:t>
                      </a:r>
                    </a:p>
                  </a:txBody>
                  <a:tcPr marL="0" marR="0" marT="0" marB="0" anchor="b"/>
                </a:tc>
                <a:tc>
                  <a:txBody>
                    <a:bodyPr/>
                    <a:lstStyle/>
                    <a:p>
                      <a:pPr algn="ctr" fontAlgn="b"/>
                      <a:r>
                        <a:rPr lang="en-US" sz="1100" b="0" i="0" u="none" strike="noStrike" dirty="0">
                          <a:solidFill>
                            <a:schemeClr val="tx1"/>
                          </a:solidFill>
                          <a:effectLst/>
                          <a:latin typeface="+mn-lt"/>
                        </a:rPr>
                        <a:t>1.39%</a:t>
                      </a:r>
                    </a:p>
                  </a:txBody>
                  <a:tcPr marL="0" marR="0" marT="0" marB="0" anchor="b"/>
                </a:tc>
                <a:tc>
                  <a:txBody>
                    <a:bodyPr/>
                    <a:lstStyle/>
                    <a:p>
                      <a:pPr algn="ctr" fontAlgn="b"/>
                      <a:r>
                        <a:rPr lang="en-US" sz="1100" b="0" i="0" u="none" strike="noStrike" dirty="0">
                          <a:solidFill>
                            <a:schemeClr val="tx1"/>
                          </a:solidFill>
                          <a:effectLst/>
                          <a:latin typeface="+mn-lt"/>
                        </a:rPr>
                        <a:t>1.85%</a:t>
                      </a:r>
                    </a:p>
                  </a:txBody>
                  <a:tcPr marL="0" marR="0" marT="0" marB="0" anchor="b"/>
                </a:tc>
                <a:tc>
                  <a:txBody>
                    <a:bodyPr/>
                    <a:lstStyle/>
                    <a:p>
                      <a:pPr algn="ctr" fontAlgn="b"/>
                      <a:r>
                        <a:rPr lang="en-US" sz="1100" b="0" i="0" u="none" strike="noStrike" dirty="0">
                          <a:solidFill>
                            <a:schemeClr val="tx1"/>
                          </a:solidFill>
                          <a:effectLst/>
                          <a:latin typeface="+mn-lt"/>
                        </a:rPr>
                        <a:t>1.95%</a:t>
                      </a:r>
                    </a:p>
                  </a:txBody>
                  <a:tcPr marL="0" marR="0" marT="0" marB="0" anchor="b"/>
                </a:tc>
                <a:tc>
                  <a:txBody>
                    <a:bodyPr/>
                    <a:lstStyle/>
                    <a:p>
                      <a:pPr algn="ctr" fontAlgn="b"/>
                      <a:r>
                        <a:rPr lang="en-US" sz="1100" b="0" i="0" u="none" strike="noStrike" dirty="0">
                          <a:solidFill>
                            <a:schemeClr val="tx1"/>
                          </a:solidFill>
                          <a:effectLst/>
                          <a:latin typeface="+mn-lt"/>
                        </a:rPr>
                        <a:t>2.23%</a:t>
                      </a:r>
                    </a:p>
                  </a:txBody>
                  <a:tcPr marL="0" marR="0" marT="0" marB="0" anchor="b"/>
                </a:tc>
                <a:extLst>
                  <a:ext uri="{0D108BD9-81ED-4DB2-BD59-A6C34878D82A}">
                    <a16:rowId xmlns="" xmlns:a16="http://schemas.microsoft.com/office/drawing/2014/main" val="10015"/>
                  </a:ext>
                </a:extLst>
              </a:tr>
              <a:tr h="213449">
                <a:tc>
                  <a:txBody>
                    <a:bodyPr/>
                    <a:lstStyle/>
                    <a:p>
                      <a:pPr algn="l" fontAlgn="b"/>
                      <a:r>
                        <a:rPr lang="en-US" sz="1100" u="none" strike="noStrike" dirty="0">
                          <a:solidFill>
                            <a:schemeClr val="tx1"/>
                          </a:solidFill>
                          <a:effectLst/>
                        </a:rPr>
                        <a:t>10 Year</a:t>
                      </a:r>
                      <a:endParaRPr lang="en-US" sz="1100" b="0" i="0" u="none" strike="noStrike" dirty="0">
                        <a:solidFill>
                          <a:schemeClr val="tx1"/>
                        </a:solidFill>
                        <a:effectLst/>
                        <a:latin typeface="Calibri" panose="020F0502020204030204" pitchFamily="34" charset="0"/>
                      </a:endParaRPr>
                    </a:p>
                  </a:txBody>
                  <a:tcPr marL="45858" marR="0" marT="0" marB="0" anchor="ctr"/>
                </a:tc>
                <a:tc>
                  <a:txBody>
                    <a:bodyPr/>
                    <a:lstStyle/>
                    <a:p>
                      <a:pPr algn="ctr" fontAlgn="b"/>
                      <a:r>
                        <a:rPr lang="en-US" sz="1100" b="0" i="0" u="none" strike="noStrike" dirty="0">
                          <a:solidFill>
                            <a:schemeClr val="tx1"/>
                          </a:solidFill>
                          <a:effectLst/>
                          <a:latin typeface="+mn-lt"/>
                        </a:rPr>
                        <a:t>0.84%</a:t>
                      </a:r>
                    </a:p>
                  </a:txBody>
                  <a:tcPr marL="0" marR="0" marT="0" marB="0" anchor="b"/>
                </a:tc>
                <a:tc>
                  <a:txBody>
                    <a:bodyPr/>
                    <a:lstStyle/>
                    <a:p>
                      <a:pPr algn="ctr" fontAlgn="b"/>
                      <a:r>
                        <a:rPr lang="en-US" sz="1100" b="0" i="0" u="none" strike="noStrike" dirty="0">
                          <a:solidFill>
                            <a:schemeClr val="tx1"/>
                          </a:solidFill>
                          <a:effectLst/>
                          <a:latin typeface="+mn-lt"/>
                        </a:rPr>
                        <a:t>1.44%</a:t>
                      </a:r>
                    </a:p>
                  </a:txBody>
                  <a:tcPr marL="0" marR="0" marT="0" marB="0" anchor="b"/>
                </a:tc>
                <a:tc>
                  <a:txBody>
                    <a:bodyPr/>
                    <a:lstStyle/>
                    <a:p>
                      <a:pPr algn="ctr" fontAlgn="b"/>
                      <a:r>
                        <a:rPr lang="en-US" sz="1100" b="0" i="0" u="none" strike="noStrike" dirty="0">
                          <a:solidFill>
                            <a:schemeClr val="tx1"/>
                          </a:solidFill>
                          <a:effectLst/>
                          <a:latin typeface="+mn-lt"/>
                        </a:rPr>
                        <a:t>2.12%</a:t>
                      </a:r>
                    </a:p>
                  </a:txBody>
                  <a:tcPr marL="0" marR="0" marT="0" marB="0" anchor="b"/>
                </a:tc>
                <a:tc>
                  <a:txBody>
                    <a:bodyPr/>
                    <a:lstStyle/>
                    <a:p>
                      <a:pPr algn="ctr" fontAlgn="b"/>
                      <a:r>
                        <a:rPr lang="en-US" sz="1100" b="0" i="0" u="none" strike="noStrike" dirty="0">
                          <a:solidFill>
                            <a:schemeClr val="tx1"/>
                          </a:solidFill>
                          <a:effectLst/>
                          <a:latin typeface="+mn-lt"/>
                        </a:rPr>
                        <a:t>2.45%</a:t>
                      </a:r>
                    </a:p>
                  </a:txBody>
                  <a:tcPr marL="0" marR="0" marT="0" marB="0" anchor="b"/>
                </a:tc>
                <a:tc>
                  <a:txBody>
                    <a:bodyPr/>
                    <a:lstStyle/>
                    <a:p>
                      <a:pPr algn="ctr" fontAlgn="b"/>
                      <a:r>
                        <a:rPr lang="en-US" sz="1100" b="0" i="0" u="none" strike="noStrike" dirty="0">
                          <a:solidFill>
                            <a:schemeClr val="tx1"/>
                          </a:solidFill>
                          <a:effectLst/>
                          <a:latin typeface="+mn-lt"/>
                        </a:rPr>
                        <a:t>2.77%</a:t>
                      </a:r>
                    </a:p>
                  </a:txBody>
                  <a:tcPr marL="0" marR="0" marT="0" marB="0" anchor="b"/>
                </a:tc>
                <a:tc>
                  <a:txBody>
                    <a:bodyPr/>
                    <a:lstStyle/>
                    <a:p>
                      <a:pPr algn="ctr" fontAlgn="b"/>
                      <a:r>
                        <a:rPr lang="en-US" sz="1100" b="0" i="0" u="none" strike="noStrike" dirty="0">
                          <a:solidFill>
                            <a:schemeClr val="tx1"/>
                          </a:solidFill>
                          <a:effectLst/>
                          <a:latin typeface="+mn-lt"/>
                        </a:rPr>
                        <a:t>3.08%</a:t>
                      </a:r>
                    </a:p>
                  </a:txBody>
                  <a:tcPr marL="0" marR="0" marT="0" marB="0" anchor="b"/>
                </a:tc>
                <a:tc>
                  <a:txBody>
                    <a:bodyPr/>
                    <a:lstStyle/>
                    <a:p>
                      <a:pPr algn="ctr" fontAlgn="b"/>
                      <a:r>
                        <a:rPr lang="en-US" sz="1100" b="0" i="0" u="none" strike="noStrike" dirty="0">
                          <a:solidFill>
                            <a:schemeClr val="tx1"/>
                          </a:solidFill>
                          <a:effectLst/>
                          <a:latin typeface="+mn-lt"/>
                        </a:rPr>
                        <a:t>3.84%</a:t>
                      </a:r>
                    </a:p>
                  </a:txBody>
                  <a:tcPr marL="0" marR="0" marT="0" marB="0" anchor="b"/>
                </a:tc>
                <a:tc>
                  <a:txBody>
                    <a:bodyPr/>
                    <a:lstStyle/>
                    <a:p>
                      <a:pPr algn="ctr" fontAlgn="b"/>
                      <a:r>
                        <a:rPr lang="en-US" sz="1100" b="0" i="0" u="none" strike="noStrike" dirty="0">
                          <a:solidFill>
                            <a:schemeClr val="tx1"/>
                          </a:solidFill>
                          <a:effectLst/>
                          <a:latin typeface="+mn-lt"/>
                        </a:rPr>
                        <a:t>4.00%</a:t>
                      </a:r>
                    </a:p>
                  </a:txBody>
                  <a:tcPr marL="0" marR="0" marT="0" marB="0" anchor="b"/>
                </a:tc>
                <a:tc>
                  <a:txBody>
                    <a:bodyPr/>
                    <a:lstStyle/>
                    <a:p>
                      <a:pPr algn="ctr" fontAlgn="b"/>
                      <a:r>
                        <a:rPr lang="en-US" sz="1100" b="0" i="0" u="none" strike="noStrike" dirty="0">
                          <a:solidFill>
                            <a:schemeClr val="tx1"/>
                          </a:solidFill>
                          <a:effectLst/>
                          <a:latin typeface="+mn-lt"/>
                        </a:rPr>
                        <a:t>4.34%</a:t>
                      </a:r>
                    </a:p>
                  </a:txBody>
                  <a:tcPr marL="0" marR="0" marT="0" marB="0" anchor="b"/>
                </a:tc>
                <a:extLst>
                  <a:ext uri="{0D108BD9-81ED-4DB2-BD59-A6C34878D82A}">
                    <a16:rowId xmlns="" xmlns:a16="http://schemas.microsoft.com/office/drawing/2014/main" val="10016"/>
                  </a:ext>
                </a:extLst>
              </a:tr>
              <a:tr h="260139">
                <a:tc>
                  <a:txBody>
                    <a:bodyPr/>
                    <a:lstStyle/>
                    <a:p>
                      <a:pPr algn="l" fontAlgn="b"/>
                      <a:r>
                        <a:rPr lang="en-US" sz="1100" u="none" strike="noStrike" dirty="0">
                          <a:solidFill>
                            <a:schemeClr val="tx1"/>
                          </a:solidFill>
                          <a:effectLst/>
                        </a:rPr>
                        <a:t> </a:t>
                      </a:r>
                      <a:endParaRPr lang="en-US" sz="1100" b="0" i="0" u="none" strike="noStrike" dirty="0">
                        <a:solidFill>
                          <a:schemeClr val="tx1"/>
                        </a:solidFill>
                        <a:effectLst/>
                        <a:latin typeface="Calibri" panose="020F0502020204030204" pitchFamily="34" charset="0"/>
                      </a:endParaRPr>
                    </a:p>
                  </a:txBody>
                  <a:tcPr marL="45858" marR="0" marT="0" marB="0" anchor="ctr"/>
                </a:tc>
                <a:tc>
                  <a:txBody>
                    <a:bodyPr/>
                    <a:lstStyle/>
                    <a:p>
                      <a:pPr algn="ctr" fontAlgn="b"/>
                      <a:r>
                        <a:rPr lang="en-US" sz="1100" b="0" i="0" u="none" strike="noStrike" dirty="0">
                          <a:solidFill>
                            <a:schemeClr val="tx1"/>
                          </a:solidFill>
                          <a:effectLst/>
                          <a:latin typeface="+mn-lt"/>
                        </a:rPr>
                        <a:t> </a:t>
                      </a:r>
                    </a:p>
                  </a:txBody>
                  <a:tcPr marL="0" marR="0" marT="0" marB="0" anchor="b"/>
                </a:tc>
                <a:tc>
                  <a:txBody>
                    <a:bodyPr/>
                    <a:lstStyle/>
                    <a:p>
                      <a:pPr algn="ctr" fontAlgn="b"/>
                      <a:r>
                        <a:rPr lang="en-US" sz="1100" b="0" i="0" u="none" strike="noStrike" dirty="0">
                          <a:solidFill>
                            <a:schemeClr val="tx1"/>
                          </a:solidFill>
                          <a:effectLst/>
                          <a:latin typeface="+mn-lt"/>
                        </a:rPr>
                        <a:t> </a:t>
                      </a:r>
                    </a:p>
                  </a:txBody>
                  <a:tcPr marL="0" marR="0" marT="0" marB="0" anchor="b"/>
                </a:tc>
                <a:tc>
                  <a:txBody>
                    <a:bodyPr/>
                    <a:lstStyle/>
                    <a:p>
                      <a:pPr algn="ctr" fontAlgn="b"/>
                      <a:r>
                        <a:rPr lang="en-US" sz="1100" b="0" i="0" u="none" strike="noStrike" dirty="0">
                          <a:solidFill>
                            <a:schemeClr val="tx1"/>
                          </a:solidFill>
                          <a:effectLst/>
                          <a:latin typeface="+mn-lt"/>
                        </a:rPr>
                        <a:t> </a:t>
                      </a:r>
                    </a:p>
                  </a:txBody>
                  <a:tcPr marL="0" marR="0" marT="0" marB="0" anchor="b"/>
                </a:tc>
                <a:tc>
                  <a:txBody>
                    <a:bodyPr/>
                    <a:lstStyle/>
                    <a:p>
                      <a:pPr algn="ctr" fontAlgn="b"/>
                      <a:r>
                        <a:rPr lang="en-US" sz="1100" b="0" i="0" u="none" strike="noStrike" dirty="0">
                          <a:solidFill>
                            <a:schemeClr val="tx1"/>
                          </a:solidFill>
                          <a:effectLst/>
                          <a:latin typeface="+mn-lt"/>
                        </a:rPr>
                        <a:t> </a:t>
                      </a:r>
                    </a:p>
                  </a:txBody>
                  <a:tcPr marL="0" marR="0" marT="0" marB="0" anchor="b"/>
                </a:tc>
                <a:tc>
                  <a:txBody>
                    <a:bodyPr/>
                    <a:lstStyle/>
                    <a:p>
                      <a:pPr algn="ctr" fontAlgn="b"/>
                      <a:r>
                        <a:rPr lang="en-US" sz="1100" b="0" i="0" u="none" strike="noStrike" dirty="0">
                          <a:solidFill>
                            <a:schemeClr val="tx1"/>
                          </a:solidFill>
                          <a:effectLst/>
                          <a:latin typeface="+mn-lt"/>
                        </a:rPr>
                        <a:t> </a:t>
                      </a:r>
                    </a:p>
                  </a:txBody>
                  <a:tcPr marL="0" marR="0" marT="0" marB="0" anchor="b"/>
                </a:tc>
                <a:tc>
                  <a:txBody>
                    <a:bodyPr/>
                    <a:lstStyle/>
                    <a:p>
                      <a:pPr algn="ctr" fontAlgn="b"/>
                      <a:r>
                        <a:rPr lang="en-US" sz="1100" b="0" i="0" u="none" strike="noStrike" dirty="0">
                          <a:solidFill>
                            <a:schemeClr val="tx1"/>
                          </a:solidFill>
                          <a:effectLst/>
                          <a:latin typeface="+mn-lt"/>
                        </a:rPr>
                        <a:t> </a:t>
                      </a:r>
                    </a:p>
                  </a:txBody>
                  <a:tcPr marL="0" marR="0" marT="0" marB="0" anchor="b"/>
                </a:tc>
                <a:tc>
                  <a:txBody>
                    <a:bodyPr/>
                    <a:lstStyle/>
                    <a:p>
                      <a:pPr algn="ctr" fontAlgn="b"/>
                      <a:r>
                        <a:rPr lang="en-US" sz="1100" b="0" i="0" u="none" strike="noStrike" dirty="0">
                          <a:solidFill>
                            <a:schemeClr val="tx1"/>
                          </a:solidFill>
                          <a:effectLst/>
                          <a:latin typeface="+mn-lt"/>
                        </a:rPr>
                        <a:t> </a:t>
                      </a:r>
                    </a:p>
                  </a:txBody>
                  <a:tcPr marL="0" marR="0" marT="0" marB="0" anchor="b"/>
                </a:tc>
                <a:tc>
                  <a:txBody>
                    <a:bodyPr/>
                    <a:lstStyle/>
                    <a:p>
                      <a:pPr algn="ctr" fontAlgn="b"/>
                      <a:r>
                        <a:rPr lang="en-US" sz="1100" b="0" i="0" u="none" strike="noStrike" dirty="0">
                          <a:solidFill>
                            <a:schemeClr val="tx1"/>
                          </a:solidFill>
                          <a:effectLst/>
                          <a:latin typeface="+mn-lt"/>
                        </a:rPr>
                        <a:t> </a:t>
                      </a:r>
                    </a:p>
                  </a:txBody>
                  <a:tcPr marL="0" marR="0" marT="0" marB="0" anchor="b"/>
                </a:tc>
                <a:tc>
                  <a:txBody>
                    <a:bodyPr/>
                    <a:lstStyle/>
                    <a:p>
                      <a:pPr algn="ctr" fontAlgn="b"/>
                      <a:r>
                        <a:rPr lang="en-US" sz="1100" b="0" i="0" u="none" strike="noStrike" dirty="0">
                          <a:solidFill>
                            <a:schemeClr val="tx1"/>
                          </a:solidFill>
                          <a:effectLst/>
                          <a:latin typeface="+mn-lt"/>
                        </a:rPr>
                        <a:t> </a:t>
                      </a:r>
                    </a:p>
                  </a:txBody>
                  <a:tcPr marL="0" marR="0" marT="0" marB="0" anchor="b"/>
                </a:tc>
                <a:extLst>
                  <a:ext uri="{0D108BD9-81ED-4DB2-BD59-A6C34878D82A}">
                    <a16:rowId xmlns="" xmlns:a16="http://schemas.microsoft.com/office/drawing/2014/main" val="10017"/>
                  </a:ext>
                </a:extLst>
              </a:tr>
              <a:tr h="265188">
                <a:tc>
                  <a:txBody>
                    <a:bodyPr/>
                    <a:lstStyle/>
                    <a:p>
                      <a:pPr algn="l" fontAlgn="b"/>
                      <a:r>
                        <a:rPr lang="en-US" sz="1100" u="none" strike="noStrike" dirty="0">
                          <a:effectLst/>
                        </a:rPr>
                        <a:t>Sharpe Ratio (10 Year)</a:t>
                      </a:r>
                      <a:endParaRPr lang="en-US" sz="1100" b="0" i="0" u="none" strike="noStrike" dirty="0">
                        <a:solidFill>
                          <a:srgbClr val="000000"/>
                        </a:solidFill>
                        <a:effectLst/>
                        <a:latin typeface="Calibri" panose="020F0502020204030204" pitchFamily="34" charset="0"/>
                      </a:endParaRPr>
                    </a:p>
                  </a:txBody>
                  <a:tcPr marL="45858" marR="0" marT="0" marB="0" anchor="ctr"/>
                </a:tc>
                <a:tc>
                  <a:txBody>
                    <a:bodyPr/>
                    <a:lstStyle/>
                    <a:p>
                      <a:pPr algn="ctr" fontAlgn="b"/>
                      <a:r>
                        <a:rPr lang="en-US" sz="1100" b="0" i="0" u="none" strike="noStrike" dirty="0">
                          <a:solidFill>
                            <a:srgbClr val="000000"/>
                          </a:solidFill>
                          <a:effectLst/>
                          <a:latin typeface="+mn-lt"/>
                        </a:rPr>
                        <a:t>-   </a:t>
                      </a:r>
                    </a:p>
                  </a:txBody>
                  <a:tcPr marL="0" marR="0" marT="0" marB="0" anchor="b"/>
                </a:tc>
                <a:tc>
                  <a:txBody>
                    <a:bodyPr/>
                    <a:lstStyle/>
                    <a:p>
                      <a:pPr algn="ctr" fontAlgn="b"/>
                      <a:r>
                        <a:rPr lang="en-US" sz="1100" b="0" i="0" u="none" strike="noStrike" dirty="0">
                          <a:solidFill>
                            <a:srgbClr val="000000"/>
                          </a:solidFill>
                          <a:effectLst/>
                          <a:latin typeface="+mn-lt"/>
                        </a:rPr>
                        <a:t>1.32 </a:t>
                      </a:r>
                    </a:p>
                  </a:txBody>
                  <a:tcPr marL="0" marR="0" marT="0" marB="0" anchor="b"/>
                </a:tc>
                <a:tc>
                  <a:txBody>
                    <a:bodyPr/>
                    <a:lstStyle/>
                    <a:p>
                      <a:pPr algn="ctr" fontAlgn="b"/>
                      <a:r>
                        <a:rPr lang="en-US" sz="1100" b="0" i="0" u="none" strike="noStrike" dirty="0">
                          <a:solidFill>
                            <a:srgbClr val="000000"/>
                          </a:solidFill>
                          <a:effectLst/>
                          <a:latin typeface="+mn-lt"/>
                        </a:rPr>
                        <a:t>1.17 </a:t>
                      </a:r>
                    </a:p>
                  </a:txBody>
                  <a:tcPr marL="0" marR="0" marT="0" marB="0" anchor="b"/>
                </a:tc>
                <a:tc>
                  <a:txBody>
                    <a:bodyPr/>
                    <a:lstStyle/>
                    <a:p>
                      <a:pPr algn="ctr" fontAlgn="b"/>
                      <a:r>
                        <a:rPr lang="en-US" sz="1100" b="0" i="0" u="none" strike="noStrike" dirty="0">
                          <a:solidFill>
                            <a:srgbClr val="000000"/>
                          </a:solidFill>
                          <a:effectLst/>
                          <a:latin typeface="+mn-lt"/>
                        </a:rPr>
                        <a:t>1.48 </a:t>
                      </a:r>
                    </a:p>
                  </a:txBody>
                  <a:tcPr marL="0" marR="0" marT="0" marB="0" anchor="b"/>
                </a:tc>
                <a:tc>
                  <a:txBody>
                    <a:bodyPr/>
                    <a:lstStyle/>
                    <a:p>
                      <a:pPr algn="ctr" fontAlgn="b"/>
                      <a:r>
                        <a:rPr lang="en-US" sz="1100" b="0" i="0" u="none" strike="noStrike" dirty="0">
                          <a:solidFill>
                            <a:srgbClr val="000000"/>
                          </a:solidFill>
                          <a:effectLst/>
                          <a:latin typeface="+mn-lt"/>
                        </a:rPr>
                        <a:t>1.07 </a:t>
                      </a:r>
                    </a:p>
                  </a:txBody>
                  <a:tcPr marL="0" marR="0" marT="0" marB="0" anchor="b"/>
                </a:tc>
                <a:tc>
                  <a:txBody>
                    <a:bodyPr/>
                    <a:lstStyle/>
                    <a:p>
                      <a:pPr algn="ctr" fontAlgn="b"/>
                      <a:r>
                        <a:rPr lang="en-US" sz="1100" b="0" i="0" u="none" strike="noStrike" dirty="0">
                          <a:solidFill>
                            <a:srgbClr val="000000"/>
                          </a:solidFill>
                          <a:effectLst/>
                          <a:latin typeface="+mn-lt"/>
                        </a:rPr>
                        <a:t>1.31 </a:t>
                      </a:r>
                    </a:p>
                  </a:txBody>
                  <a:tcPr marL="0" marR="0" marT="0" marB="0" anchor="b"/>
                </a:tc>
                <a:tc>
                  <a:txBody>
                    <a:bodyPr/>
                    <a:lstStyle/>
                    <a:p>
                      <a:pPr algn="ctr" fontAlgn="b"/>
                      <a:r>
                        <a:rPr lang="en-US" sz="1100" b="0" i="0" u="none" strike="noStrike" dirty="0">
                          <a:solidFill>
                            <a:srgbClr val="000000"/>
                          </a:solidFill>
                          <a:effectLst/>
                          <a:latin typeface="+mn-lt"/>
                        </a:rPr>
                        <a:t>1.09 </a:t>
                      </a:r>
                    </a:p>
                  </a:txBody>
                  <a:tcPr marL="0" marR="0" marT="0" marB="0" anchor="b"/>
                </a:tc>
                <a:tc>
                  <a:txBody>
                    <a:bodyPr/>
                    <a:lstStyle/>
                    <a:p>
                      <a:pPr algn="ctr" fontAlgn="b"/>
                      <a:r>
                        <a:rPr lang="en-US" sz="1100" b="0" i="0" u="none" strike="noStrike" dirty="0">
                          <a:solidFill>
                            <a:srgbClr val="000000"/>
                          </a:solidFill>
                          <a:effectLst/>
                          <a:latin typeface="+mn-lt"/>
                        </a:rPr>
                        <a:t>1.26 </a:t>
                      </a:r>
                    </a:p>
                  </a:txBody>
                  <a:tcPr marL="0" marR="0" marT="0" marB="0" anchor="b"/>
                </a:tc>
                <a:tc>
                  <a:txBody>
                    <a:bodyPr/>
                    <a:lstStyle/>
                    <a:p>
                      <a:pPr algn="ctr" fontAlgn="b"/>
                      <a:r>
                        <a:rPr lang="en-US" sz="1100" b="0" i="0" u="none" strike="noStrike" dirty="0">
                          <a:solidFill>
                            <a:srgbClr val="000000"/>
                          </a:solidFill>
                          <a:effectLst/>
                          <a:latin typeface="+mn-lt"/>
                        </a:rPr>
                        <a:t>1.09 </a:t>
                      </a:r>
                    </a:p>
                  </a:txBody>
                  <a:tcPr marL="0" marR="0" marT="0" marB="0" anchor="b"/>
                </a:tc>
                <a:extLst>
                  <a:ext uri="{0D108BD9-81ED-4DB2-BD59-A6C34878D82A}">
                    <a16:rowId xmlns="" xmlns:a16="http://schemas.microsoft.com/office/drawing/2014/main" val="10018"/>
                  </a:ext>
                </a:extLst>
              </a:tr>
            </a:tbl>
          </a:graphicData>
        </a:graphic>
      </p:graphicFrame>
      <p:sp>
        <p:nvSpPr>
          <p:cNvPr id="4" name="TextBox 3"/>
          <p:cNvSpPr txBox="1"/>
          <p:nvPr/>
        </p:nvSpPr>
        <p:spPr>
          <a:xfrm>
            <a:off x="302743" y="6366338"/>
            <a:ext cx="7973568" cy="230832"/>
          </a:xfrm>
          <a:prstGeom prst="rect">
            <a:avLst/>
          </a:prstGeom>
          <a:noFill/>
        </p:spPr>
        <p:txBody>
          <a:bodyPr vert="horz" wrap="square" lIns="45720" tIns="45720" rIns="45720" bIns="45720" rtlCol="0">
            <a:spAutoFit/>
          </a:bodyPr>
          <a:lstStyle/>
          <a:p>
            <a:pPr fontAlgn="base">
              <a:spcBef>
                <a:spcPct val="0"/>
              </a:spcBef>
              <a:spcAft>
                <a:spcPct val="0"/>
              </a:spcAft>
            </a:pPr>
            <a:r>
              <a:rPr lang="en-US" sz="900" i="1" dirty="0">
                <a:solidFill>
                  <a:prstClr val="black"/>
                </a:solidFill>
              </a:rPr>
              <a:t>1 As of 12/31/2016    2 Annualized</a:t>
            </a:r>
          </a:p>
        </p:txBody>
      </p:sp>
      <p:sp>
        <p:nvSpPr>
          <p:cNvPr id="5" name="Rectangle 4"/>
          <p:cNvSpPr/>
          <p:nvPr/>
        </p:nvSpPr>
        <p:spPr>
          <a:xfrm>
            <a:off x="445375" y="658969"/>
            <a:ext cx="4572000" cy="812530"/>
          </a:xfrm>
          <a:prstGeom prst="rect">
            <a:avLst/>
          </a:prstGeom>
        </p:spPr>
        <p:txBody>
          <a:bodyPr>
            <a:spAutoFit/>
          </a:bodyPr>
          <a:lstStyle/>
          <a:p>
            <a:pPr marL="190500" lvl="1" indent="-190500">
              <a:spcAft>
                <a:spcPct val="45000"/>
              </a:spcAft>
              <a:buClr>
                <a:srgbClr val="0C5184"/>
              </a:buClr>
              <a:buSzPct val="120000"/>
              <a:buFont typeface="Wingdings" panose="05000000000000000000" pitchFamily="2" charset="2"/>
              <a:buChar char="§"/>
            </a:pPr>
            <a:r>
              <a:rPr lang="en-US" sz="1200" b="1" dirty="0">
                <a:latin typeface="+mn-lt"/>
              </a:rPr>
              <a:t>Neutral point for evaluation and volatility expectations</a:t>
            </a:r>
          </a:p>
          <a:p>
            <a:pPr marL="190500" lvl="1" indent="-190500">
              <a:spcAft>
                <a:spcPct val="45000"/>
              </a:spcAft>
              <a:buClr>
                <a:srgbClr val="0C5184"/>
              </a:buClr>
              <a:buSzPct val="120000"/>
              <a:buFont typeface="Wingdings" panose="05000000000000000000" pitchFamily="2" charset="2"/>
              <a:buChar char="§"/>
            </a:pPr>
            <a:r>
              <a:rPr lang="en-US" sz="1200" b="1" dirty="0">
                <a:solidFill>
                  <a:srgbClr val="000000"/>
                </a:solidFill>
                <a:latin typeface="Times New Roman" panose="02020603050405020304" pitchFamily="18" charset="0"/>
              </a:rPr>
              <a:t>Extending duration adds yield and return  potential.</a:t>
            </a:r>
          </a:p>
          <a:p>
            <a:pPr marL="190500" indent="-190500">
              <a:spcAft>
                <a:spcPct val="45000"/>
              </a:spcAft>
              <a:buClr>
                <a:srgbClr val="0C5184"/>
              </a:buClr>
              <a:buSzPct val="120000"/>
              <a:buFont typeface="Wingdings" panose="05000000000000000000" pitchFamily="2" charset="2"/>
              <a:buChar char="§"/>
            </a:pPr>
            <a:r>
              <a:rPr lang="en-US" sz="1200" b="1" dirty="0">
                <a:solidFill>
                  <a:srgbClr val="000000"/>
                </a:solidFill>
                <a:latin typeface="Times New Roman" panose="02020603050405020304" pitchFamily="18" charset="0"/>
              </a:rPr>
              <a:t>Adding credit improves risk adjusted return profile.</a:t>
            </a:r>
          </a:p>
        </p:txBody>
      </p:sp>
    </p:spTree>
    <p:extLst>
      <p:ext uri="{BB962C8B-B14F-4D97-AF65-F5344CB8AC3E}">
        <p14:creationId xmlns:p14="http://schemas.microsoft.com/office/powerpoint/2010/main" val="90464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Tiering of Short-Term Fixed Income Portfolios</a:t>
            </a:r>
          </a:p>
        </p:txBody>
      </p:sp>
      <p:sp>
        <p:nvSpPr>
          <p:cNvPr id="4" name="Slide Number Placeholder 3"/>
          <p:cNvSpPr>
            <a:spLocks noGrp="1"/>
          </p:cNvSpPr>
          <p:nvPr>
            <p:ph type="sldNum" sz="quarter" idx="4"/>
          </p:nvPr>
        </p:nvSpPr>
        <p:spPr/>
        <p:txBody>
          <a:bodyPr/>
          <a:lstStyle/>
          <a:p>
            <a:fld id="{EAFB3C29-4469-4ECE-A8ED-D40B5AD31533}" type="slidenum">
              <a:rPr lang="en-US" smtClean="0"/>
              <a:pPr/>
              <a:t>30</a:t>
            </a:fld>
            <a:endParaRPr lang="en-US" dirty="0"/>
          </a:p>
        </p:txBody>
      </p:sp>
      <p:sp>
        <p:nvSpPr>
          <p:cNvPr id="5" name="Line 5"/>
          <p:cNvSpPr>
            <a:spLocks noChangeShapeType="1"/>
          </p:cNvSpPr>
          <p:nvPr/>
        </p:nvSpPr>
        <p:spPr bwMode="gray">
          <a:xfrm>
            <a:off x="1440983" y="1861207"/>
            <a:ext cx="7427777" cy="0"/>
          </a:xfrm>
          <a:prstGeom prst="line">
            <a:avLst/>
          </a:prstGeom>
          <a:noFill/>
          <a:ln w="38100">
            <a:solidFill>
              <a:schemeClr val="accent1"/>
            </a:solidFill>
            <a:round/>
            <a:headEnd type="triangle"/>
            <a:tailEnd type="triangle" w="med" len="med"/>
          </a:ln>
        </p:spPr>
        <p:txBody>
          <a:bodyPr/>
          <a:lstStyle/>
          <a:p>
            <a:endParaRPr lang="en-US" dirty="0">
              <a:latin typeface="Times New Roman" pitchFamily="18" charset="0"/>
            </a:endParaRPr>
          </a:p>
        </p:txBody>
      </p:sp>
      <p:sp>
        <p:nvSpPr>
          <p:cNvPr id="6" name="Oval 6"/>
          <p:cNvSpPr>
            <a:spLocks noChangeArrowheads="1"/>
          </p:cNvSpPr>
          <p:nvPr/>
        </p:nvSpPr>
        <p:spPr bwMode="gray">
          <a:xfrm>
            <a:off x="2370644" y="1791357"/>
            <a:ext cx="136525" cy="136525"/>
          </a:xfrm>
          <a:prstGeom prst="ellipse">
            <a:avLst/>
          </a:prstGeom>
          <a:solidFill>
            <a:srgbClr val="CDD8E1"/>
          </a:solidFill>
          <a:ln w="12700">
            <a:solidFill>
              <a:schemeClr val="accent1"/>
            </a:solidFill>
            <a:round/>
            <a:headEnd/>
            <a:tailEnd/>
          </a:ln>
        </p:spPr>
        <p:txBody>
          <a:bodyPr wrap="none" anchor="ctr"/>
          <a:lstStyle/>
          <a:p>
            <a:endParaRPr lang="en-US" dirty="0">
              <a:latin typeface="Times New Roman" pitchFamily="18" charset="0"/>
            </a:endParaRPr>
          </a:p>
        </p:txBody>
      </p:sp>
      <p:sp>
        <p:nvSpPr>
          <p:cNvPr id="7" name="Text Box 7"/>
          <p:cNvSpPr txBox="1">
            <a:spLocks noChangeArrowheads="1"/>
          </p:cNvSpPr>
          <p:nvPr/>
        </p:nvSpPr>
        <p:spPr bwMode="gray">
          <a:xfrm>
            <a:off x="1440983" y="1283064"/>
            <a:ext cx="1596912" cy="461665"/>
          </a:xfrm>
          <a:prstGeom prst="rect">
            <a:avLst/>
          </a:prstGeom>
          <a:noFill/>
          <a:ln w="9525">
            <a:noFill/>
            <a:miter lim="800000"/>
            <a:headEnd/>
            <a:tailEnd/>
          </a:ln>
        </p:spPr>
        <p:txBody>
          <a:bodyPr wrap="none">
            <a:spAutoFit/>
          </a:bodyPr>
          <a:lstStyle/>
          <a:p>
            <a:pPr eaLnBrk="0" hangingPunct="0"/>
            <a:r>
              <a:rPr lang="en-US" sz="1200" b="1" dirty="0">
                <a:solidFill>
                  <a:schemeClr val="tx2"/>
                </a:solidFill>
                <a:latin typeface="Arial Narrow" pitchFamily="34" charset="0"/>
              </a:rPr>
              <a:t>Lower Expected Return</a:t>
            </a:r>
          </a:p>
          <a:p>
            <a:pPr eaLnBrk="0" hangingPunct="0"/>
            <a:r>
              <a:rPr lang="en-US" sz="1200" b="1" dirty="0">
                <a:solidFill>
                  <a:schemeClr val="tx2"/>
                </a:solidFill>
                <a:latin typeface="Arial Narrow" pitchFamily="34" charset="0"/>
              </a:rPr>
              <a:t>Less Volatility</a:t>
            </a:r>
          </a:p>
        </p:txBody>
      </p:sp>
      <p:sp>
        <p:nvSpPr>
          <p:cNvPr id="8" name="Text Box 11"/>
          <p:cNvSpPr txBox="1">
            <a:spLocks noChangeArrowheads="1"/>
          </p:cNvSpPr>
          <p:nvPr/>
        </p:nvSpPr>
        <p:spPr bwMode="gray">
          <a:xfrm>
            <a:off x="7217488" y="1283064"/>
            <a:ext cx="1625766" cy="461665"/>
          </a:xfrm>
          <a:prstGeom prst="rect">
            <a:avLst/>
          </a:prstGeom>
          <a:noFill/>
          <a:ln w="9525">
            <a:noFill/>
            <a:miter lim="800000"/>
            <a:headEnd/>
            <a:tailEnd/>
          </a:ln>
        </p:spPr>
        <p:txBody>
          <a:bodyPr wrap="none">
            <a:spAutoFit/>
          </a:bodyPr>
          <a:lstStyle/>
          <a:p>
            <a:pPr algn="r" eaLnBrk="0" hangingPunct="0"/>
            <a:r>
              <a:rPr lang="en-US" sz="1200" b="1" dirty="0">
                <a:solidFill>
                  <a:schemeClr val="tx2"/>
                </a:solidFill>
                <a:latin typeface="Arial Narrow" pitchFamily="34" charset="0"/>
              </a:rPr>
              <a:t>Higher Expected Return</a:t>
            </a:r>
          </a:p>
          <a:p>
            <a:pPr algn="r" eaLnBrk="0" hangingPunct="0"/>
            <a:r>
              <a:rPr lang="en-US" sz="1200" b="1" dirty="0">
                <a:solidFill>
                  <a:schemeClr val="tx2"/>
                </a:solidFill>
                <a:latin typeface="Arial Narrow" pitchFamily="34" charset="0"/>
              </a:rPr>
              <a:t>Higher Volatility</a:t>
            </a:r>
          </a:p>
        </p:txBody>
      </p:sp>
      <p:sp>
        <p:nvSpPr>
          <p:cNvPr id="9" name="Oval 15"/>
          <p:cNvSpPr>
            <a:spLocks noChangeArrowheads="1"/>
          </p:cNvSpPr>
          <p:nvPr/>
        </p:nvSpPr>
        <p:spPr bwMode="gray">
          <a:xfrm>
            <a:off x="4207335" y="1791357"/>
            <a:ext cx="136525" cy="136525"/>
          </a:xfrm>
          <a:prstGeom prst="ellipse">
            <a:avLst/>
          </a:prstGeom>
          <a:solidFill>
            <a:srgbClr val="CDD8E1"/>
          </a:solidFill>
          <a:ln w="12700">
            <a:solidFill>
              <a:schemeClr val="accent1"/>
            </a:solidFill>
            <a:round/>
            <a:headEnd/>
            <a:tailEnd/>
          </a:ln>
        </p:spPr>
        <p:txBody>
          <a:bodyPr wrap="none" anchor="ctr"/>
          <a:lstStyle/>
          <a:p>
            <a:endParaRPr lang="en-US" dirty="0">
              <a:latin typeface="Times New Roman" pitchFamily="18" charset="0"/>
            </a:endParaRPr>
          </a:p>
        </p:txBody>
      </p:sp>
      <p:cxnSp>
        <p:nvCxnSpPr>
          <p:cNvPr id="15" name="Straight Connector 14"/>
          <p:cNvCxnSpPr>
            <a:stCxn id="6" idx="4"/>
          </p:cNvCxnSpPr>
          <p:nvPr/>
        </p:nvCxnSpPr>
        <p:spPr bwMode="auto">
          <a:xfrm>
            <a:off x="2438907" y="1927882"/>
            <a:ext cx="0" cy="574725"/>
          </a:xfrm>
          <a:prstGeom prst="line">
            <a:avLst/>
          </a:prstGeom>
          <a:solidFill>
            <a:schemeClr val="accent1"/>
          </a:solidFill>
          <a:ln w="12700" cap="flat" cmpd="sng" algn="ctr">
            <a:solidFill>
              <a:schemeClr val="accent1"/>
            </a:solidFill>
            <a:prstDash val="solid"/>
            <a:round/>
            <a:headEnd type="none" w="med" len="med"/>
            <a:tailEnd type="none" w="med" len="med"/>
          </a:ln>
          <a:effectLst/>
        </p:spPr>
      </p:cxnSp>
      <p:cxnSp>
        <p:nvCxnSpPr>
          <p:cNvPr id="18" name="Straight Connector 17"/>
          <p:cNvCxnSpPr/>
          <p:nvPr/>
        </p:nvCxnSpPr>
        <p:spPr bwMode="auto">
          <a:xfrm>
            <a:off x="4275598" y="1927882"/>
            <a:ext cx="0" cy="574725"/>
          </a:xfrm>
          <a:prstGeom prst="line">
            <a:avLst/>
          </a:prstGeom>
          <a:solidFill>
            <a:schemeClr val="accent1"/>
          </a:solidFill>
          <a:ln w="12700" cap="flat" cmpd="sng" algn="ctr">
            <a:solidFill>
              <a:schemeClr val="accent1"/>
            </a:solidFill>
            <a:prstDash val="solid"/>
            <a:round/>
            <a:headEnd type="none" w="med" len="med"/>
            <a:tailEnd type="none" w="med" len="med"/>
          </a:ln>
          <a:effectLst/>
        </p:spPr>
      </p:cxnSp>
      <p:sp>
        <p:nvSpPr>
          <p:cNvPr id="19" name="Oval 15"/>
          <p:cNvSpPr>
            <a:spLocks noChangeArrowheads="1"/>
          </p:cNvSpPr>
          <p:nvPr/>
        </p:nvSpPr>
        <p:spPr bwMode="gray">
          <a:xfrm>
            <a:off x="5973604" y="1791357"/>
            <a:ext cx="136525" cy="136525"/>
          </a:xfrm>
          <a:prstGeom prst="ellipse">
            <a:avLst/>
          </a:prstGeom>
          <a:solidFill>
            <a:srgbClr val="CDD8E1"/>
          </a:solidFill>
          <a:ln w="12700">
            <a:solidFill>
              <a:schemeClr val="accent1"/>
            </a:solidFill>
            <a:round/>
            <a:headEnd/>
            <a:tailEnd/>
          </a:ln>
        </p:spPr>
        <p:txBody>
          <a:bodyPr wrap="none" anchor="ctr"/>
          <a:lstStyle/>
          <a:p>
            <a:endParaRPr lang="en-US" dirty="0">
              <a:latin typeface="Times New Roman" pitchFamily="18" charset="0"/>
            </a:endParaRPr>
          </a:p>
        </p:txBody>
      </p:sp>
      <p:cxnSp>
        <p:nvCxnSpPr>
          <p:cNvPr id="20" name="Straight Connector 19"/>
          <p:cNvCxnSpPr/>
          <p:nvPr/>
        </p:nvCxnSpPr>
        <p:spPr bwMode="auto">
          <a:xfrm>
            <a:off x="6041867" y="1927882"/>
            <a:ext cx="0" cy="574725"/>
          </a:xfrm>
          <a:prstGeom prst="line">
            <a:avLst/>
          </a:prstGeom>
          <a:solidFill>
            <a:schemeClr val="accent1"/>
          </a:solidFill>
          <a:ln w="12700" cap="flat" cmpd="sng" algn="ctr">
            <a:solidFill>
              <a:schemeClr val="accent1"/>
            </a:solidFill>
            <a:prstDash val="solid"/>
            <a:round/>
            <a:headEnd type="none" w="med" len="med"/>
            <a:tailEnd type="none" w="med" len="med"/>
          </a:ln>
          <a:effectLst/>
        </p:spPr>
      </p:cxnSp>
      <p:sp>
        <p:nvSpPr>
          <p:cNvPr id="21" name="Oval 15"/>
          <p:cNvSpPr>
            <a:spLocks noChangeArrowheads="1"/>
          </p:cNvSpPr>
          <p:nvPr/>
        </p:nvSpPr>
        <p:spPr bwMode="gray">
          <a:xfrm>
            <a:off x="7878557" y="1791357"/>
            <a:ext cx="136525" cy="136525"/>
          </a:xfrm>
          <a:prstGeom prst="ellipse">
            <a:avLst/>
          </a:prstGeom>
          <a:solidFill>
            <a:srgbClr val="CDD8E1"/>
          </a:solidFill>
          <a:ln w="12700">
            <a:solidFill>
              <a:schemeClr val="accent1"/>
            </a:solidFill>
            <a:round/>
            <a:headEnd/>
            <a:tailEnd/>
          </a:ln>
        </p:spPr>
        <p:txBody>
          <a:bodyPr wrap="none" anchor="ctr"/>
          <a:lstStyle/>
          <a:p>
            <a:endParaRPr lang="en-US" dirty="0">
              <a:latin typeface="Times New Roman" pitchFamily="18" charset="0"/>
            </a:endParaRPr>
          </a:p>
        </p:txBody>
      </p:sp>
      <p:cxnSp>
        <p:nvCxnSpPr>
          <p:cNvPr id="22" name="Straight Connector 21"/>
          <p:cNvCxnSpPr/>
          <p:nvPr/>
        </p:nvCxnSpPr>
        <p:spPr bwMode="auto">
          <a:xfrm>
            <a:off x="7946820" y="1927882"/>
            <a:ext cx="0" cy="574725"/>
          </a:xfrm>
          <a:prstGeom prst="line">
            <a:avLst/>
          </a:prstGeom>
          <a:solidFill>
            <a:schemeClr val="accent1"/>
          </a:solidFill>
          <a:ln w="12700" cap="flat" cmpd="sng" algn="ctr">
            <a:solidFill>
              <a:schemeClr val="accent1"/>
            </a:solidFill>
            <a:prstDash val="solid"/>
            <a:round/>
            <a:headEnd type="none" w="med" len="med"/>
            <a:tailEnd type="none" w="med" len="med"/>
          </a:ln>
          <a:effectLst/>
        </p:spPr>
      </p:cxnSp>
      <p:sp>
        <p:nvSpPr>
          <p:cNvPr id="23" name="TextBox 22"/>
          <p:cNvSpPr txBox="1"/>
          <p:nvPr/>
        </p:nvSpPr>
        <p:spPr>
          <a:xfrm>
            <a:off x="246888" y="649224"/>
            <a:ext cx="7973568" cy="338554"/>
          </a:xfrm>
          <a:prstGeom prst="rect">
            <a:avLst/>
          </a:prstGeom>
          <a:noFill/>
        </p:spPr>
        <p:txBody>
          <a:bodyPr vert="horz" wrap="square" lIns="0" tIns="45720" rIns="45720" bIns="45720" rtlCol="0" anchor="t">
            <a:spAutoFit/>
          </a:bodyPr>
          <a:lstStyle/>
          <a:p>
            <a:r>
              <a:rPr lang="en-US" sz="1600" dirty="0">
                <a:solidFill>
                  <a:srgbClr val="0C5184"/>
                </a:solidFill>
                <a:latin typeface="Arial Narrow" panose="020B0606020202030204" pitchFamily="34" charset="0"/>
              </a:rPr>
              <a:t>Customized for relevant time horizon, return expectation and risk tolerance</a:t>
            </a:r>
          </a:p>
        </p:txBody>
      </p:sp>
      <p:graphicFrame>
        <p:nvGraphicFramePr>
          <p:cNvPr id="17" name="Table 16"/>
          <p:cNvGraphicFramePr>
            <a:graphicFrameLocks noGrp="1"/>
          </p:cNvGraphicFramePr>
          <p:nvPr>
            <p:extLst>
              <p:ext uri="{D42A27DB-BD31-4B8C-83A1-F6EECF244321}">
                <p14:modId xmlns:p14="http://schemas.microsoft.com/office/powerpoint/2010/main" val="3640393254"/>
              </p:ext>
            </p:extLst>
          </p:nvPr>
        </p:nvGraphicFramePr>
        <p:xfrm>
          <a:off x="270840" y="2350029"/>
          <a:ext cx="8682084" cy="3560858"/>
        </p:xfrm>
        <a:graphic>
          <a:graphicData uri="http://schemas.openxmlformats.org/drawingml/2006/table">
            <a:tbl>
              <a:tblPr firstRow="1" bandRow="1">
                <a:tableStyleId>{5C22544A-7EE6-4342-B048-85BDC9FD1C3A}</a:tableStyleId>
              </a:tblPr>
              <a:tblGrid>
                <a:gridCol w="980384">
                  <a:extLst>
                    <a:ext uri="{9D8B030D-6E8A-4147-A177-3AD203B41FA5}">
                      <a16:colId xmlns="" xmlns:a16="http://schemas.microsoft.com/office/drawing/2014/main" val="20000"/>
                    </a:ext>
                  </a:extLst>
                </a:gridCol>
                <a:gridCol w="2017336">
                  <a:extLst>
                    <a:ext uri="{9D8B030D-6E8A-4147-A177-3AD203B41FA5}">
                      <a16:colId xmlns="" xmlns:a16="http://schemas.microsoft.com/office/drawing/2014/main" val="20001"/>
                    </a:ext>
                  </a:extLst>
                </a:gridCol>
                <a:gridCol w="1833514">
                  <a:extLst>
                    <a:ext uri="{9D8B030D-6E8A-4147-A177-3AD203B41FA5}">
                      <a16:colId xmlns="" xmlns:a16="http://schemas.microsoft.com/office/drawing/2014/main" val="20002"/>
                    </a:ext>
                  </a:extLst>
                </a:gridCol>
                <a:gridCol w="1776952">
                  <a:extLst>
                    <a:ext uri="{9D8B030D-6E8A-4147-A177-3AD203B41FA5}">
                      <a16:colId xmlns="" xmlns:a16="http://schemas.microsoft.com/office/drawing/2014/main" val="20003"/>
                    </a:ext>
                  </a:extLst>
                </a:gridCol>
                <a:gridCol w="2073898">
                  <a:extLst>
                    <a:ext uri="{9D8B030D-6E8A-4147-A177-3AD203B41FA5}">
                      <a16:colId xmlns="" xmlns:a16="http://schemas.microsoft.com/office/drawing/2014/main" val="20004"/>
                    </a:ext>
                  </a:extLst>
                </a:gridCol>
              </a:tblGrid>
              <a:tr h="514395">
                <a:tc>
                  <a:txBody>
                    <a:bodyPr/>
                    <a:lstStyle/>
                    <a:p>
                      <a:endParaRPr lang="en-US" sz="1200" dirty="0"/>
                    </a:p>
                  </a:txBody>
                  <a:tcPr>
                    <a:solidFill>
                      <a:schemeClr val="bg1"/>
                    </a:solidFill>
                  </a:tcPr>
                </a:tc>
                <a:tc>
                  <a:txBody>
                    <a:bodyPr/>
                    <a:lstStyle/>
                    <a:p>
                      <a:pPr algn="ctr"/>
                      <a:r>
                        <a:rPr lang="en-US" sz="1200" dirty="0">
                          <a:latin typeface="+mj-lt"/>
                        </a:rPr>
                        <a:t>Tier</a:t>
                      </a:r>
                      <a:r>
                        <a:rPr lang="en-US" sz="1200" baseline="0" dirty="0">
                          <a:latin typeface="+mj-lt"/>
                        </a:rPr>
                        <a:t> 1</a:t>
                      </a:r>
                    </a:p>
                    <a:p>
                      <a:pPr algn="ctr"/>
                      <a:r>
                        <a:rPr lang="en-US" sz="1200" baseline="0" dirty="0">
                          <a:latin typeface="+mj-lt"/>
                        </a:rPr>
                        <a:t>“Cash Management”</a:t>
                      </a:r>
                      <a:endParaRPr lang="en-US" sz="1200" dirty="0">
                        <a:latin typeface="+mj-lt"/>
                      </a:endParaRPr>
                    </a:p>
                  </a:txBody>
                  <a:tcPr anchor="b">
                    <a:solidFill>
                      <a:schemeClr val="accent1">
                        <a:lumMod val="75000"/>
                      </a:schemeClr>
                    </a:solidFill>
                  </a:tcPr>
                </a:tc>
                <a:tc>
                  <a:txBody>
                    <a:bodyPr/>
                    <a:lstStyle/>
                    <a:p>
                      <a:pPr algn="ctr"/>
                      <a:r>
                        <a:rPr lang="en-US" sz="1200" dirty="0">
                          <a:latin typeface="+mj-lt"/>
                        </a:rPr>
                        <a:t>Tier 2</a:t>
                      </a:r>
                    </a:p>
                    <a:p>
                      <a:pPr algn="ctr"/>
                      <a:r>
                        <a:rPr lang="en-US" sz="1200" dirty="0">
                          <a:latin typeface="+mj-lt"/>
                        </a:rPr>
                        <a:t>“Enhanced</a:t>
                      </a:r>
                      <a:r>
                        <a:rPr lang="en-US" sz="1200" baseline="0" dirty="0">
                          <a:latin typeface="+mj-lt"/>
                        </a:rPr>
                        <a:t> Cash</a:t>
                      </a:r>
                      <a:r>
                        <a:rPr lang="en-US" sz="1200" dirty="0">
                          <a:latin typeface="+mj-lt"/>
                        </a:rPr>
                        <a:t>”</a:t>
                      </a:r>
                    </a:p>
                  </a:txBody>
                  <a:tcPr anchor="b">
                    <a:solidFill>
                      <a:schemeClr val="accent1">
                        <a:lumMod val="75000"/>
                      </a:schemeClr>
                    </a:solidFill>
                  </a:tcPr>
                </a:tc>
                <a:tc>
                  <a:txBody>
                    <a:bodyPr/>
                    <a:lstStyle/>
                    <a:p>
                      <a:pPr algn="ctr"/>
                      <a:r>
                        <a:rPr lang="en-US" sz="1200" dirty="0">
                          <a:latin typeface="+mj-lt"/>
                        </a:rPr>
                        <a:t>Tier 3</a:t>
                      </a:r>
                    </a:p>
                    <a:p>
                      <a:pPr algn="ctr"/>
                      <a:r>
                        <a:rPr lang="en-US" sz="1200" dirty="0">
                          <a:latin typeface="+mj-lt"/>
                        </a:rPr>
                        <a:t>“Low</a:t>
                      </a:r>
                      <a:r>
                        <a:rPr lang="en-US" sz="1200" baseline="0" dirty="0">
                          <a:latin typeface="+mj-lt"/>
                        </a:rPr>
                        <a:t> Duration 1-3yr</a:t>
                      </a:r>
                      <a:r>
                        <a:rPr lang="en-US" sz="1200" dirty="0">
                          <a:latin typeface="+mj-lt"/>
                        </a:rPr>
                        <a:t>”</a:t>
                      </a:r>
                    </a:p>
                  </a:txBody>
                  <a:tcPr anchor="b">
                    <a:solidFill>
                      <a:schemeClr val="accent1">
                        <a:lumMod val="75000"/>
                      </a:schemeClr>
                    </a:solidFill>
                  </a:tcPr>
                </a:tc>
                <a:tc>
                  <a:txBody>
                    <a:bodyPr/>
                    <a:lstStyle/>
                    <a:p>
                      <a:pPr algn="ctr"/>
                      <a:r>
                        <a:rPr lang="en-US" sz="1200" dirty="0">
                          <a:latin typeface="+mj-lt"/>
                        </a:rPr>
                        <a:t>Tier</a:t>
                      </a:r>
                      <a:r>
                        <a:rPr lang="en-US" sz="1200" baseline="0" dirty="0">
                          <a:latin typeface="+mj-lt"/>
                        </a:rPr>
                        <a:t> 4</a:t>
                      </a:r>
                    </a:p>
                    <a:p>
                      <a:pPr algn="ctr"/>
                      <a:r>
                        <a:rPr lang="en-US" sz="1200" baseline="0" dirty="0">
                          <a:latin typeface="+mj-lt"/>
                        </a:rPr>
                        <a:t>“Low Duration 1-5yr”</a:t>
                      </a:r>
                      <a:endParaRPr lang="en-US" sz="1200" dirty="0">
                        <a:latin typeface="+mj-lt"/>
                      </a:endParaRPr>
                    </a:p>
                  </a:txBody>
                  <a:tcPr anchor="b">
                    <a:solidFill>
                      <a:schemeClr val="accent1">
                        <a:lumMod val="75000"/>
                      </a:schemeClr>
                    </a:solidFill>
                  </a:tcPr>
                </a:tc>
                <a:extLst>
                  <a:ext uri="{0D108BD9-81ED-4DB2-BD59-A6C34878D82A}">
                    <a16:rowId xmlns="" xmlns:a16="http://schemas.microsoft.com/office/drawing/2014/main" val="10000"/>
                  </a:ext>
                </a:extLst>
              </a:tr>
              <a:tr h="729241">
                <a:tc>
                  <a:txBody>
                    <a:bodyPr/>
                    <a:lstStyle/>
                    <a:p>
                      <a:r>
                        <a:rPr lang="en-US" sz="1100" b="1" dirty="0">
                          <a:solidFill>
                            <a:schemeClr val="tx2"/>
                          </a:solidFill>
                          <a:latin typeface="+mj-lt"/>
                        </a:rPr>
                        <a:t>Investments</a:t>
                      </a:r>
                    </a:p>
                  </a:txBody>
                  <a:tcPr anchor="ctr"/>
                </a:tc>
                <a:tc>
                  <a:txBody>
                    <a:bodyPr/>
                    <a:lstStyle/>
                    <a:p>
                      <a:pPr marL="171450" indent="-171450" eaLnBrk="0" hangingPunct="0">
                        <a:spcBef>
                          <a:spcPts val="0"/>
                        </a:spcBef>
                        <a:buClr>
                          <a:schemeClr val="tx2"/>
                        </a:buClr>
                        <a:buFont typeface="Wingdings" panose="05000000000000000000" pitchFamily="2" charset="2"/>
                        <a:buChar char="§"/>
                      </a:pPr>
                      <a:r>
                        <a:rPr lang="en-US" sz="1100" dirty="0">
                          <a:latin typeface="Times New Roman" pitchFamily="18" charset="0"/>
                        </a:rPr>
                        <a:t>Commercial Paper (CP)</a:t>
                      </a:r>
                    </a:p>
                    <a:p>
                      <a:pPr marL="171450" indent="-171450" eaLnBrk="0" hangingPunct="0">
                        <a:spcBef>
                          <a:spcPts val="0"/>
                        </a:spcBef>
                        <a:buClr>
                          <a:schemeClr val="tx2"/>
                        </a:buClr>
                        <a:buFont typeface="Wingdings" panose="05000000000000000000" pitchFamily="2" charset="2"/>
                        <a:buChar char="§"/>
                      </a:pPr>
                      <a:r>
                        <a:rPr lang="en-US" sz="1100" dirty="0">
                          <a:latin typeface="Times New Roman" pitchFamily="18" charset="0"/>
                        </a:rPr>
                        <a:t>Certificates</a:t>
                      </a:r>
                      <a:r>
                        <a:rPr lang="en-US" sz="1100" baseline="0" dirty="0">
                          <a:latin typeface="Times New Roman" pitchFamily="18" charset="0"/>
                        </a:rPr>
                        <a:t> of Deposit (</a:t>
                      </a:r>
                      <a:r>
                        <a:rPr lang="en-US" sz="1100" dirty="0">
                          <a:latin typeface="Times New Roman" pitchFamily="18" charset="0"/>
                        </a:rPr>
                        <a:t>CDs)</a:t>
                      </a:r>
                    </a:p>
                    <a:p>
                      <a:pPr marL="171450" indent="-171450" eaLnBrk="0" hangingPunct="0">
                        <a:spcBef>
                          <a:spcPts val="0"/>
                        </a:spcBef>
                        <a:buClr>
                          <a:schemeClr val="tx2"/>
                        </a:buClr>
                        <a:buFont typeface="Wingdings" panose="05000000000000000000" pitchFamily="2" charset="2"/>
                        <a:buChar char="§"/>
                      </a:pPr>
                      <a:r>
                        <a:rPr lang="en-US" sz="1100" dirty="0">
                          <a:latin typeface="Times New Roman" pitchFamily="18" charset="0"/>
                        </a:rPr>
                        <a:t>Governments/Agencies</a:t>
                      </a:r>
                    </a:p>
                    <a:p>
                      <a:pPr marL="171450" indent="-171450" eaLnBrk="0" hangingPunct="0">
                        <a:spcBef>
                          <a:spcPts val="0"/>
                        </a:spcBef>
                        <a:buClr>
                          <a:schemeClr val="tx2"/>
                        </a:buClr>
                        <a:buFont typeface="Wingdings" panose="05000000000000000000" pitchFamily="2" charset="2"/>
                        <a:buChar char="§"/>
                      </a:pPr>
                      <a:r>
                        <a:rPr lang="en-US" sz="1100" dirty="0">
                          <a:latin typeface="Times New Roman" pitchFamily="18" charset="0"/>
                        </a:rPr>
                        <a:t>Corporates </a:t>
                      </a:r>
                      <a:r>
                        <a:rPr lang="en-US" sz="1100" baseline="0" dirty="0">
                          <a:latin typeface="Times New Roman" pitchFamily="18" charset="0"/>
                        </a:rPr>
                        <a:t>– IG Only</a:t>
                      </a:r>
                      <a:endParaRPr lang="en-US" sz="1100" dirty="0">
                        <a:latin typeface="Times New Roman" pitchFamily="18" charset="0"/>
                      </a:endParaRPr>
                    </a:p>
                  </a:txBody>
                  <a:tcPr/>
                </a:tc>
                <a:tc>
                  <a:txBody>
                    <a:bodyPr/>
                    <a:lstStyle/>
                    <a:p>
                      <a:pPr marL="171450" indent="-171450" eaLnBrk="0" hangingPunct="0">
                        <a:spcBef>
                          <a:spcPts val="0"/>
                        </a:spcBef>
                        <a:buClr>
                          <a:schemeClr val="tx2"/>
                        </a:buClr>
                        <a:buFont typeface="Wingdings" panose="05000000000000000000" pitchFamily="2" charset="2"/>
                        <a:buChar char="§"/>
                      </a:pPr>
                      <a:r>
                        <a:rPr lang="en-US" sz="1100" dirty="0">
                          <a:latin typeface="Times New Roman" pitchFamily="18" charset="0"/>
                        </a:rPr>
                        <a:t>CP and CDs</a:t>
                      </a:r>
                    </a:p>
                    <a:p>
                      <a:pPr marL="171450" indent="-171450" eaLnBrk="0" hangingPunct="0">
                        <a:spcBef>
                          <a:spcPts val="0"/>
                        </a:spcBef>
                        <a:buClr>
                          <a:schemeClr val="tx2"/>
                        </a:buClr>
                        <a:buFont typeface="Wingdings" panose="05000000000000000000" pitchFamily="2" charset="2"/>
                        <a:buChar char="§"/>
                      </a:pPr>
                      <a:r>
                        <a:rPr lang="en-US" sz="1100" dirty="0">
                          <a:latin typeface="Times New Roman" pitchFamily="18" charset="0"/>
                        </a:rPr>
                        <a:t>Governments/Agencies</a:t>
                      </a:r>
                    </a:p>
                    <a:p>
                      <a:pPr marL="171450" indent="-171450" eaLnBrk="0" hangingPunct="0">
                        <a:spcBef>
                          <a:spcPts val="0"/>
                        </a:spcBef>
                        <a:buClr>
                          <a:schemeClr val="tx2"/>
                        </a:buClr>
                        <a:buFont typeface="Wingdings" panose="05000000000000000000" pitchFamily="2" charset="2"/>
                        <a:buChar char="§"/>
                      </a:pPr>
                      <a:r>
                        <a:rPr lang="en-US" sz="1100" dirty="0">
                          <a:latin typeface="Times New Roman" pitchFamily="18" charset="0"/>
                        </a:rPr>
                        <a:t>Asset-Backeds</a:t>
                      </a:r>
                    </a:p>
                    <a:p>
                      <a:pPr marL="171450" indent="-171450" eaLnBrk="0" hangingPunct="0">
                        <a:spcBef>
                          <a:spcPts val="0"/>
                        </a:spcBef>
                        <a:buClr>
                          <a:schemeClr val="tx2"/>
                        </a:buClr>
                        <a:buFont typeface="Wingdings" panose="05000000000000000000" pitchFamily="2" charset="2"/>
                        <a:buChar char="§"/>
                      </a:pPr>
                      <a:r>
                        <a:rPr lang="en-US" sz="1100" dirty="0">
                          <a:latin typeface="Times New Roman" pitchFamily="18" charset="0"/>
                        </a:rPr>
                        <a:t>Corporates</a:t>
                      </a:r>
                      <a:r>
                        <a:rPr lang="en-US" sz="1100" baseline="0" dirty="0">
                          <a:latin typeface="Times New Roman" pitchFamily="18" charset="0"/>
                        </a:rPr>
                        <a:t> – IG Only</a:t>
                      </a:r>
                      <a:endParaRPr lang="en-US" sz="1100" dirty="0">
                        <a:latin typeface="Times New Roman" pitchFamily="18" charset="0"/>
                      </a:endParaRPr>
                    </a:p>
                  </a:txBody>
                  <a:tcPr/>
                </a:tc>
                <a:tc>
                  <a:txBody>
                    <a:bodyPr/>
                    <a:lstStyle/>
                    <a:p>
                      <a:pPr marL="171450" indent="-171450" eaLnBrk="0" hangingPunct="0">
                        <a:spcBef>
                          <a:spcPts val="0"/>
                        </a:spcBef>
                        <a:buClr>
                          <a:schemeClr val="tx2"/>
                        </a:buClr>
                        <a:buFont typeface="Wingdings" panose="05000000000000000000" pitchFamily="2" charset="2"/>
                        <a:buChar char="§"/>
                      </a:pPr>
                      <a:r>
                        <a:rPr lang="en-US" sz="1100" dirty="0">
                          <a:latin typeface="Times New Roman" pitchFamily="18" charset="0"/>
                        </a:rPr>
                        <a:t>Governments/Agencies</a:t>
                      </a:r>
                    </a:p>
                    <a:p>
                      <a:pPr marL="171450" indent="-171450" eaLnBrk="0" hangingPunct="0">
                        <a:lnSpc>
                          <a:spcPct val="95000"/>
                        </a:lnSpc>
                        <a:spcBef>
                          <a:spcPts val="0"/>
                        </a:spcBef>
                        <a:buClr>
                          <a:schemeClr val="tx2"/>
                        </a:buClr>
                        <a:buFont typeface="Wingdings" panose="05000000000000000000" pitchFamily="2" charset="2"/>
                        <a:buChar char="§"/>
                      </a:pPr>
                      <a:r>
                        <a:rPr lang="en-US" sz="1100" dirty="0">
                          <a:latin typeface="Times New Roman" pitchFamily="18" charset="0"/>
                        </a:rPr>
                        <a:t>Asset-Backeds</a:t>
                      </a:r>
                      <a:r>
                        <a:rPr lang="en-US" sz="1100" baseline="0" dirty="0">
                          <a:latin typeface="Times New Roman" pitchFamily="18" charset="0"/>
                        </a:rPr>
                        <a:t> </a:t>
                      </a:r>
                      <a:endParaRPr lang="en-US" sz="1100" dirty="0">
                        <a:latin typeface="Times New Roman" pitchFamily="18" charset="0"/>
                      </a:endParaRPr>
                    </a:p>
                    <a:p>
                      <a:pPr marL="171450" indent="-171450" eaLnBrk="0" hangingPunct="0">
                        <a:lnSpc>
                          <a:spcPct val="95000"/>
                        </a:lnSpc>
                        <a:spcBef>
                          <a:spcPts val="0"/>
                        </a:spcBef>
                        <a:buClr>
                          <a:schemeClr val="tx2"/>
                        </a:buClr>
                        <a:buFont typeface="Wingdings" panose="05000000000000000000" pitchFamily="2" charset="2"/>
                        <a:buChar char="§"/>
                      </a:pPr>
                      <a:r>
                        <a:rPr lang="en-US" sz="1100" dirty="0">
                          <a:latin typeface="Times New Roman" pitchFamily="18" charset="0"/>
                        </a:rPr>
                        <a:t>Mortgages </a:t>
                      </a:r>
                    </a:p>
                    <a:p>
                      <a:pPr marL="171450" indent="-171450" eaLnBrk="0" hangingPunct="0">
                        <a:lnSpc>
                          <a:spcPct val="95000"/>
                        </a:lnSpc>
                        <a:spcBef>
                          <a:spcPts val="0"/>
                        </a:spcBef>
                        <a:buClr>
                          <a:schemeClr val="tx2"/>
                        </a:buClr>
                        <a:buFont typeface="Wingdings" panose="05000000000000000000" pitchFamily="2" charset="2"/>
                        <a:buChar char="§"/>
                      </a:pPr>
                      <a:r>
                        <a:rPr lang="en-US" sz="1100" dirty="0">
                          <a:latin typeface="Times New Roman" pitchFamily="18" charset="0"/>
                        </a:rPr>
                        <a:t>Corporates </a:t>
                      </a:r>
                      <a:r>
                        <a:rPr lang="en-US" sz="1100" baseline="0" dirty="0">
                          <a:latin typeface="Times New Roman" pitchFamily="18" charset="0"/>
                        </a:rPr>
                        <a:t>– IG Only</a:t>
                      </a:r>
                      <a:endParaRPr lang="en-US" sz="1100" dirty="0">
                        <a:latin typeface="Times New Roman" pitchFamily="18" charset="0"/>
                      </a:endParaRPr>
                    </a:p>
                  </a:txBody>
                  <a:tcPr/>
                </a:tc>
                <a:tc>
                  <a:txBody>
                    <a:bodyPr/>
                    <a:lstStyle/>
                    <a:p>
                      <a:pPr marL="171450" indent="-171450" eaLnBrk="0" hangingPunct="0">
                        <a:spcBef>
                          <a:spcPts val="0"/>
                        </a:spcBef>
                        <a:buClr>
                          <a:schemeClr val="tx2"/>
                        </a:buClr>
                        <a:buFont typeface="Wingdings" panose="05000000000000000000" pitchFamily="2" charset="2"/>
                        <a:buChar char="§"/>
                      </a:pPr>
                      <a:r>
                        <a:rPr lang="en-US" sz="1100" dirty="0">
                          <a:latin typeface="Times New Roman" pitchFamily="18" charset="0"/>
                        </a:rPr>
                        <a:t>Governments/Agencies</a:t>
                      </a:r>
                    </a:p>
                    <a:p>
                      <a:pPr marL="171450" indent="-171450" eaLnBrk="0" hangingPunct="0">
                        <a:lnSpc>
                          <a:spcPct val="95000"/>
                        </a:lnSpc>
                        <a:spcBef>
                          <a:spcPts val="0"/>
                        </a:spcBef>
                        <a:buClr>
                          <a:schemeClr val="tx2"/>
                        </a:buClr>
                        <a:buFont typeface="Wingdings" panose="05000000000000000000" pitchFamily="2" charset="2"/>
                        <a:buChar char="§"/>
                      </a:pPr>
                      <a:r>
                        <a:rPr lang="en-US" sz="1100" dirty="0">
                          <a:latin typeface="Times New Roman" pitchFamily="18" charset="0"/>
                        </a:rPr>
                        <a:t>Asset-Backeds </a:t>
                      </a:r>
                    </a:p>
                    <a:p>
                      <a:pPr marL="171450" indent="-171450" eaLnBrk="0" hangingPunct="0">
                        <a:lnSpc>
                          <a:spcPct val="95000"/>
                        </a:lnSpc>
                        <a:spcBef>
                          <a:spcPts val="0"/>
                        </a:spcBef>
                        <a:buClr>
                          <a:schemeClr val="tx2"/>
                        </a:buClr>
                        <a:buFont typeface="Wingdings" panose="05000000000000000000" pitchFamily="2" charset="2"/>
                        <a:buChar char="§"/>
                      </a:pPr>
                      <a:r>
                        <a:rPr lang="en-US" sz="1100" dirty="0">
                          <a:latin typeface="Times New Roman" pitchFamily="18" charset="0"/>
                        </a:rPr>
                        <a:t>Mortgages </a:t>
                      </a:r>
                    </a:p>
                    <a:p>
                      <a:pPr marL="171450" indent="-171450" eaLnBrk="0" hangingPunct="0">
                        <a:lnSpc>
                          <a:spcPct val="95000"/>
                        </a:lnSpc>
                        <a:spcBef>
                          <a:spcPts val="0"/>
                        </a:spcBef>
                        <a:buClr>
                          <a:schemeClr val="tx2"/>
                        </a:buClr>
                        <a:buFont typeface="Wingdings" panose="05000000000000000000" pitchFamily="2" charset="2"/>
                        <a:buChar char="§"/>
                      </a:pPr>
                      <a:r>
                        <a:rPr lang="en-US" sz="1100" dirty="0">
                          <a:latin typeface="Times New Roman" pitchFamily="18" charset="0"/>
                        </a:rPr>
                        <a:t>Corporates </a:t>
                      </a:r>
                      <a:r>
                        <a:rPr lang="en-US" sz="1100" baseline="0" dirty="0">
                          <a:latin typeface="Times New Roman" pitchFamily="18" charset="0"/>
                        </a:rPr>
                        <a:t>– IG and Sub-</a:t>
                      </a:r>
                      <a:r>
                        <a:rPr lang="en-US" sz="1100" baseline="0" dirty="0">
                          <a:latin typeface="+mn-lt"/>
                        </a:rPr>
                        <a:t>IG</a:t>
                      </a:r>
                      <a:endParaRPr lang="en-US" sz="1100" dirty="0">
                        <a:latin typeface="Times New Roman" pitchFamily="18" charset="0"/>
                      </a:endParaRPr>
                    </a:p>
                  </a:txBody>
                  <a:tcPr/>
                </a:tc>
                <a:extLst>
                  <a:ext uri="{0D108BD9-81ED-4DB2-BD59-A6C34878D82A}">
                    <a16:rowId xmlns="" xmlns:a16="http://schemas.microsoft.com/office/drawing/2014/main" val="10001"/>
                  </a:ext>
                </a:extLst>
              </a:tr>
              <a:tr h="474499">
                <a:tc>
                  <a:txBody>
                    <a:bodyPr/>
                    <a:lstStyle/>
                    <a:p>
                      <a:r>
                        <a:rPr lang="en-US" sz="1100" b="1" dirty="0">
                          <a:solidFill>
                            <a:schemeClr val="tx2"/>
                          </a:solidFill>
                          <a:latin typeface="+mj-lt"/>
                        </a:rPr>
                        <a:t>Average</a:t>
                      </a:r>
                      <a:r>
                        <a:rPr lang="en-US" sz="1100" b="1" baseline="0" dirty="0">
                          <a:solidFill>
                            <a:schemeClr val="tx2"/>
                          </a:solidFill>
                          <a:latin typeface="+mj-lt"/>
                        </a:rPr>
                        <a:t> Quality</a:t>
                      </a:r>
                      <a:endParaRPr lang="en-US" sz="1100" b="1" dirty="0">
                        <a:solidFill>
                          <a:schemeClr val="tx2"/>
                        </a:solidFill>
                        <a:latin typeface="+mj-lt"/>
                      </a:endParaRPr>
                    </a:p>
                  </a:txBody>
                  <a:tcPr anchor="ctr"/>
                </a:tc>
                <a:tc>
                  <a:txBody>
                    <a:bodyPr/>
                    <a:lstStyle/>
                    <a:p>
                      <a:pPr algn="ctr"/>
                      <a:r>
                        <a:rPr lang="en-US" sz="1100" dirty="0"/>
                        <a:t>AA</a:t>
                      </a:r>
                    </a:p>
                  </a:txBody>
                  <a:tcPr anchor="ctr"/>
                </a:tc>
                <a:tc>
                  <a:txBody>
                    <a:bodyPr/>
                    <a:lstStyle/>
                    <a:p>
                      <a:pPr marL="0" marR="0" indent="0" algn="ctr" defTabSz="820256" rtl="0" eaLnBrk="1" fontAlgn="auto" latinLnBrk="0" hangingPunct="1">
                        <a:lnSpc>
                          <a:spcPct val="100000"/>
                        </a:lnSpc>
                        <a:spcBef>
                          <a:spcPts val="0"/>
                        </a:spcBef>
                        <a:spcAft>
                          <a:spcPts val="0"/>
                        </a:spcAft>
                        <a:buClrTx/>
                        <a:buSzTx/>
                        <a:buFontTx/>
                        <a:buNone/>
                        <a:tabLst/>
                        <a:defRPr/>
                      </a:pPr>
                      <a:r>
                        <a:rPr lang="en-US" sz="1100" dirty="0"/>
                        <a:t>AA</a:t>
                      </a:r>
                    </a:p>
                  </a:txBody>
                  <a:tcPr anchor="ctr"/>
                </a:tc>
                <a:tc>
                  <a:txBody>
                    <a:bodyPr/>
                    <a:lstStyle/>
                    <a:p>
                      <a:pPr marL="0" marR="0" indent="0" algn="ctr" defTabSz="820256" rtl="0" eaLnBrk="1" fontAlgn="auto" latinLnBrk="0" hangingPunct="1">
                        <a:lnSpc>
                          <a:spcPct val="100000"/>
                        </a:lnSpc>
                        <a:spcBef>
                          <a:spcPts val="0"/>
                        </a:spcBef>
                        <a:spcAft>
                          <a:spcPts val="0"/>
                        </a:spcAft>
                        <a:buClrTx/>
                        <a:buSzTx/>
                        <a:buFontTx/>
                        <a:buNone/>
                        <a:tabLst/>
                        <a:defRPr/>
                      </a:pPr>
                      <a:r>
                        <a:rPr lang="en-US" sz="1100" dirty="0"/>
                        <a:t>AA-</a:t>
                      </a:r>
                    </a:p>
                  </a:txBody>
                  <a:tcPr anchor="ctr"/>
                </a:tc>
                <a:tc>
                  <a:txBody>
                    <a:bodyPr/>
                    <a:lstStyle/>
                    <a:p>
                      <a:pPr marL="0" marR="0" indent="0" algn="ctr" defTabSz="820256" rtl="0" eaLnBrk="1" fontAlgn="auto" latinLnBrk="0" hangingPunct="1">
                        <a:lnSpc>
                          <a:spcPct val="100000"/>
                        </a:lnSpc>
                        <a:spcBef>
                          <a:spcPts val="0"/>
                        </a:spcBef>
                        <a:spcAft>
                          <a:spcPts val="0"/>
                        </a:spcAft>
                        <a:buClrTx/>
                        <a:buSzTx/>
                        <a:buFontTx/>
                        <a:buNone/>
                        <a:tabLst/>
                        <a:defRPr/>
                      </a:pPr>
                      <a:r>
                        <a:rPr lang="en-US" sz="1100" dirty="0"/>
                        <a:t>A+</a:t>
                      </a:r>
                    </a:p>
                  </a:txBody>
                  <a:tcPr anchor="ctr"/>
                </a:tc>
                <a:extLst>
                  <a:ext uri="{0D108BD9-81ED-4DB2-BD59-A6C34878D82A}">
                    <a16:rowId xmlns="" xmlns:a16="http://schemas.microsoft.com/office/drawing/2014/main" val="10002"/>
                  </a:ext>
                </a:extLst>
              </a:tr>
              <a:tr h="585627">
                <a:tc>
                  <a:txBody>
                    <a:bodyPr/>
                    <a:lstStyle/>
                    <a:p>
                      <a:r>
                        <a:rPr lang="en-US" sz="1100" b="1" dirty="0">
                          <a:solidFill>
                            <a:schemeClr val="tx2"/>
                          </a:solidFill>
                          <a:latin typeface="+mj-lt"/>
                        </a:rPr>
                        <a:t>Average </a:t>
                      </a:r>
                      <a:br>
                        <a:rPr lang="en-US" sz="1100" b="1" dirty="0">
                          <a:solidFill>
                            <a:schemeClr val="tx2"/>
                          </a:solidFill>
                          <a:latin typeface="+mj-lt"/>
                        </a:rPr>
                      </a:br>
                      <a:r>
                        <a:rPr lang="en-US" sz="1100" b="1" dirty="0">
                          <a:solidFill>
                            <a:schemeClr val="tx2"/>
                          </a:solidFill>
                          <a:latin typeface="+mj-lt"/>
                        </a:rPr>
                        <a:t>Portfolio Duration</a:t>
                      </a:r>
                    </a:p>
                  </a:txBody>
                  <a:tcPr anchor="ctr"/>
                </a:tc>
                <a:tc>
                  <a:txBody>
                    <a:bodyPr/>
                    <a:lstStyle/>
                    <a:p>
                      <a:pPr marL="0" marR="0" indent="0" algn="ctr" defTabSz="820256" rtl="0" eaLnBrk="1" fontAlgn="auto" latinLnBrk="0" hangingPunct="1">
                        <a:lnSpc>
                          <a:spcPct val="100000"/>
                        </a:lnSpc>
                        <a:spcBef>
                          <a:spcPts val="0"/>
                        </a:spcBef>
                        <a:spcAft>
                          <a:spcPts val="0"/>
                        </a:spcAft>
                        <a:buClrTx/>
                        <a:buSzTx/>
                        <a:buFontTx/>
                        <a:buNone/>
                        <a:tabLst/>
                        <a:defRPr/>
                      </a:pPr>
                      <a:r>
                        <a:rPr lang="en-US" sz="1100" dirty="0">
                          <a:latin typeface="Times New Roman" pitchFamily="18" charset="0"/>
                        </a:rPr>
                        <a:t>1</a:t>
                      </a:r>
                      <a:r>
                        <a:rPr lang="en-US" sz="1100" baseline="0" dirty="0">
                          <a:latin typeface="Times New Roman" pitchFamily="18" charset="0"/>
                        </a:rPr>
                        <a:t>-6 months</a:t>
                      </a:r>
                      <a:endParaRPr lang="en-US" sz="1100" dirty="0">
                        <a:latin typeface="Times New Roman" pitchFamily="18" charset="0"/>
                      </a:endParaRPr>
                    </a:p>
                  </a:txBody>
                  <a:tcPr anchor="ctr"/>
                </a:tc>
                <a:tc>
                  <a:txBody>
                    <a:bodyPr/>
                    <a:lstStyle/>
                    <a:p>
                      <a:pPr marL="0" marR="0" indent="0" algn="ctr" defTabSz="820256" rtl="0" eaLnBrk="1" fontAlgn="auto" latinLnBrk="0" hangingPunct="1">
                        <a:lnSpc>
                          <a:spcPct val="100000"/>
                        </a:lnSpc>
                        <a:spcBef>
                          <a:spcPts val="0"/>
                        </a:spcBef>
                        <a:spcAft>
                          <a:spcPts val="0"/>
                        </a:spcAft>
                        <a:buClrTx/>
                        <a:buSzTx/>
                        <a:buFontTx/>
                        <a:buNone/>
                        <a:tabLst/>
                        <a:defRPr/>
                      </a:pPr>
                      <a:r>
                        <a:rPr lang="en-US" sz="1100" dirty="0">
                          <a:latin typeface="Times New Roman" pitchFamily="18" charset="0"/>
                        </a:rPr>
                        <a:t>6-18 months</a:t>
                      </a:r>
                    </a:p>
                  </a:txBody>
                  <a:tcPr anchor="ctr"/>
                </a:tc>
                <a:tc>
                  <a:txBody>
                    <a:bodyPr/>
                    <a:lstStyle/>
                    <a:p>
                      <a:pPr marL="0" marR="0" indent="0" algn="ctr" defTabSz="820256" rtl="0" eaLnBrk="1" fontAlgn="auto" latinLnBrk="0" hangingPunct="1">
                        <a:lnSpc>
                          <a:spcPct val="100000"/>
                        </a:lnSpc>
                        <a:spcBef>
                          <a:spcPts val="0"/>
                        </a:spcBef>
                        <a:spcAft>
                          <a:spcPts val="0"/>
                        </a:spcAft>
                        <a:buClrTx/>
                        <a:buSzTx/>
                        <a:buFontTx/>
                        <a:buNone/>
                        <a:tabLst/>
                        <a:defRPr/>
                      </a:pPr>
                      <a:r>
                        <a:rPr lang="en-US" sz="1100" dirty="0">
                          <a:latin typeface="Times New Roman" pitchFamily="18" charset="0"/>
                        </a:rPr>
                        <a:t>1.5-3.0 years</a:t>
                      </a:r>
                    </a:p>
                  </a:txBody>
                  <a:tcPr anchor="ctr"/>
                </a:tc>
                <a:tc>
                  <a:txBody>
                    <a:bodyPr/>
                    <a:lstStyle/>
                    <a:p>
                      <a:pPr algn="ctr"/>
                      <a:r>
                        <a:rPr lang="en-US" sz="1100" dirty="0">
                          <a:latin typeface="Times New Roman" pitchFamily="18" charset="0"/>
                        </a:rPr>
                        <a:t>1.5-3.0</a:t>
                      </a:r>
                      <a:r>
                        <a:rPr lang="en-US" sz="1100" dirty="0"/>
                        <a:t> years</a:t>
                      </a:r>
                    </a:p>
                  </a:txBody>
                  <a:tcPr anchor="ctr"/>
                </a:tc>
                <a:extLst>
                  <a:ext uri="{0D108BD9-81ED-4DB2-BD59-A6C34878D82A}">
                    <a16:rowId xmlns="" xmlns:a16="http://schemas.microsoft.com/office/drawing/2014/main" val="10003"/>
                  </a:ext>
                </a:extLst>
              </a:tr>
              <a:tr h="453604">
                <a:tc>
                  <a:txBody>
                    <a:bodyPr/>
                    <a:lstStyle/>
                    <a:p>
                      <a:r>
                        <a:rPr lang="en-US" sz="1100" b="1" dirty="0">
                          <a:solidFill>
                            <a:schemeClr val="tx2"/>
                          </a:solidFill>
                          <a:latin typeface="+mj-lt"/>
                        </a:rPr>
                        <a:t>Maturity Range</a:t>
                      </a:r>
                    </a:p>
                  </a:txBody>
                  <a:tcPr anchor="ctr"/>
                </a:tc>
                <a:tc>
                  <a:txBody>
                    <a:bodyPr/>
                    <a:lstStyle/>
                    <a:p>
                      <a:pPr marL="0" marR="0" indent="0" algn="ctr" defTabSz="820256" rtl="0" eaLnBrk="1" fontAlgn="auto" latinLnBrk="0" hangingPunct="1">
                        <a:lnSpc>
                          <a:spcPct val="100000"/>
                        </a:lnSpc>
                        <a:spcBef>
                          <a:spcPts val="0"/>
                        </a:spcBef>
                        <a:spcAft>
                          <a:spcPts val="0"/>
                        </a:spcAft>
                        <a:buClrTx/>
                        <a:buSzTx/>
                        <a:buFontTx/>
                        <a:buNone/>
                        <a:tabLst/>
                        <a:defRPr/>
                      </a:pPr>
                      <a:r>
                        <a:rPr lang="en-US" sz="1100" dirty="0">
                          <a:latin typeface="Times New Roman" pitchFamily="18" charset="0"/>
                        </a:rPr>
                        <a:t>Overnight to 1 year</a:t>
                      </a:r>
                    </a:p>
                  </a:txBody>
                  <a:tcPr anchor="ctr"/>
                </a:tc>
                <a:tc>
                  <a:txBody>
                    <a:bodyPr/>
                    <a:lstStyle/>
                    <a:p>
                      <a:pPr marL="0" marR="0" indent="0" algn="ctr" defTabSz="820256" rtl="0" eaLnBrk="1" fontAlgn="auto" latinLnBrk="0" hangingPunct="1">
                        <a:lnSpc>
                          <a:spcPct val="100000"/>
                        </a:lnSpc>
                        <a:spcBef>
                          <a:spcPts val="0"/>
                        </a:spcBef>
                        <a:spcAft>
                          <a:spcPts val="0"/>
                        </a:spcAft>
                        <a:buClrTx/>
                        <a:buSzTx/>
                        <a:buFontTx/>
                        <a:buNone/>
                        <a:tabLst/>
                        <a:defRPr/>
                      </a:pPr>
                      <a:r>
                        <a:rPr lang="en-US" sz="1100" dirty="0">
                          <a:latin typeface="Times New Roman" pitchFamily="18" charset="0"/>
                        </a:rPr>
                        <a:t>Overnight to 3 year</a:t>
                      </a:r>
                    </a:p>
                  </a:txBody>
                  <a:tcPr anchor="ctr"/>
                </a:tc>
                <a:tc>
                  <a:txBody>
                    <a:bodyPr/>
                    <a:lstStyle/>
                    <a:p>
                      <a:pPr algn="ctr"/>
                      <a:r>
                        <a:rPr lang="en-US" sz="1100" dirty="0"/>
                        <a:t>1-5 years</a:t>
                      </a:r>
                    </a:p>
                  </a:txBody>
                  <a:tcPr anchor="ctr"/>
                </a:tc>
                <a:tc>
                  <a:txBody>
                    <a:bodyPr/>
                    <a:lstStyle/>
                    <a:p>
                      <a:pPr algn="ctr"/>
                      <a:r>
                        <a:rPr lang="en-US" sz="1100" dirty="0"/>
                        <a:t>1-7 years</a:t>
                      </a:r>
                    </a:p>
                  </a:txBody>
                  <a:tcPr anchor="ctr"/>
                </a:tc>
                <a:extLst>
                  <a:ext uri="{0D108BD9-81ED-4DB2-BD59-A6C34878D82A}">
                    <a16:rowId xmlns="" xmlns:a16="http://schemas.microsoft.com/office/drawing/2014/main" val="10004"/>
                  </a:ext>
                </a:extLst>
              </a:tr>
              <a:tr h="410966">
                <a:tc>
                  <a:txBody>
                    <a:bodyPr/>
                    <a:lstStyle/>
                    <a:p>
                      <a:r>
                        <a:rPr lang="en-US" sz="1100" b="1" dirty="0">
                          <a:solidFill>
                            <a:schemeClr val="tx2"/>
                          </a:solidFill>
                          <a:latin typeface="+mj-lt"/>
                        </a:rPr>
                        <a:t>Expected</a:t>
                      </a:r>
                      <a:r>
                        <a:rPr lang="en-US" sz="1100" b="1" baseline="0" dirty="0">
                          <a:solidFill>
                            <a:schemeClr val="tx2"/>
                          </a:solidFill>
                          <a:latin typeface="+mj-lt"/>
                        </a:rPr>
                        <a:t> Return over Money Markets</a:t>
                      </a:r>
                      <a:endParaRPr lang="en-US" sz="1100" b="1" dirty="0">
                        <a:solidFill>
                          <a:schemeClr val="tx2"/>
                        </a:solidFill>
                        <a:latin typeface="+mj-lt"/>
                      </a:endParaRPr>
                    </a:p>
                  </a:txBody>
                  <a:tcPr anchor="ctr"/>
                </a:tc>
                <a:tc>
                  <a:txBody>
                    <a:bodyPr/>
                    <a:lstStyle/>
                    <a:p>
                      <a:pPr marL="0" marR="0" indent="0" algn="ctr" defTabSz="820256" rtl="0" eaLnBrk="1" fontAlgn="auto" latinLnBrk="0" hangingPunct="1">
                        <a:lnSpc>
                          <a:spcPct val="100000"/>
                        </a:lnSpc>
                        <a:spcBef>
                          <a:spcPts val="0"/>
                        </a:spcBef>
                        <a:spcAft>
                          <a:spcPts val="0"/>
                        </a:spcAft>
                        <a:buClrTx/>
                        <a:buSzTx/>
                        <a:buFontTx/>
                        <a:buNone/>
                        <a:tabLst/>
                        <a:defRPr/>
                      </a:pPr>
                      <a:r>
                        <a:rPr lang="en-US" sz="1100" dirty="0">
                          <a:latin typeface="Times New Roman" pitchFamily="18" charset="0"/>
                        </a:rPr>
                        <a:t>n/a</a:t>
                      </a:r>
                    </a:p>
                  </a:txBody>
                  <a:tcPr anchor="ctr"/>
                </a:tc>
                <a:tc>
                  <a:txBody>
                    <a:bodyPr/>
                    <a:lstStyle/>
                    <a:p>
                      <a:pPr marL="0" marR="0" indent="0" algn="ctr" defTabSz="820256" rtl="0" eaLnBrk="1" fontAlgn="auto" latinLnBrk="0" hangingPunct="1">
                        <a:lnSpc>
                          <a:spcPct val="100000"/>
                        </a:lnSpc>
                        <a:spcBef>
                          <a:spcPts val="0"/>
                        </a:spcBef>
                        <a:spcAft>
                          <a:spcPts val="0"/>
                        </a:spcAft>
                        <a:buClrTx/>
                        <a:buSzTx/>
                        <a:buFontTx/>
                        <a:buNone/>
                        <a:tabLst/>
                        <a:defRPr/>
                      </a:pPr>
                      <a:r>
                        <a:rPr lang="en-US" sz="1100" dirty="0">
                          <a:latin typeface="Times New Roman" pitchFamily="18" charset="0"/>
                        </a:rPr>
                        <a:t>+50-70bps</a:t>
                      </a:r>
                    </a:p>
                  </a:txBody>
                  <a:tcPr anchor="ctr"/>
                </a:tc>
                <a:tc>
                  <a:txBody>
                    <a:bodyPr/>
                    <a:lstStyle/>
                    <a:p>
                      <a:pPr algn="ctr"/>
                      <a:r>
                        <a:rPr lang="en-US" sz="1100" dirty="0"/>
                        <a:t>+100-150bps</a:t>
                      </a:r>
                    </a:p>
                  </a:txBody>
                  <a:tcPr anchor="ctr"/>
                </a:tc>
                <a:tc>
                  <a:txBody>
                    <a:bodyPr/>
                    <a:lstStyle/>
                    <a:p>
                      <a:pPr algn="ctr"/>
                      <a:r>
                        <a:rPr lang="en-US" sz="1100" dirty="0"/>
                        <a:t>+150-200bps</a:t>
                      </a:r>
                    </a:p>
                  </a:txBody>
                  <a:tcPr anchor="ct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741856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Floating Rate Notes and LIBOR</a:t>
            </a:r>
          </a:p>
        </p:txBody>
      </p:sp>
      <p:sp>
        <p:nvSpPr>
          <p:cNvPr id="3" name="Slide Number Placeholder 2"/>
          <p:cNvSpPr>
            <a:spLocks noGrp="1"/>
          </p:cNvSpPr>
          <p:nvPr>
            <p:ph type="sldNum" sz="quarter" idx="4"/>
          </p:nvPr>
        </p:nvSpPr>
        <p:spPr/>
        <p:txBody>
          <a:bodyPr/>
          <a:lstStyle/>
          <a:p>
            <a:fld id="{EAFB3C29-4469-4ECE-A8ED-D40B5AD31533}" type="slidenum">
              <a:rPr lang="en-US" smtClean="0"/>
              <a:pPr/>
              <a:t>31</a:t>
            </a:fld>
            <a:endParaRPr lang="en-US" dirty="0"/>
          </a:p>
        </p:txBody>
      </p:sp>
      <p:sp>
        <p:nvSpPr>
          <p:cNvPr id="5" name="Rectangle 18"/>
          <p:cNvSpPr>
            <a:spLocks noChangeArrowheads="1"/>
          </p:cNvSpPr>
          <p:nvPr/>
        </p:nvSpPr>
        <p:spPr bwMode="auto">
          <a:xfrm>
            <a:off x="1051719" y="2432237"/>
            <a:ext cx="7315200" cy="384175"/>
          </a:xfrm>
          <a:prstGeom prst="rect">
            <a:avLst/>
          </a:prstGeom>
          <a:solidFill>
            <a:schemeClr val="tx2"/>
          </a:solidFill>
          <a:ln w="9525">
            <a:solidFill>
              <a:schemeClr val="accent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tLang="en-US" dirty="0"/>
          </a:p>
        </p:txBody>
      </p:sp>
      <p:sp>
        <p:nvSpPr>
          <p:cNvPr id="6" name="Text Box 19"/>
          <p:cNvSpPr txBox="1">
            <a:spLocks noChangeArrowheads="1"/>
          </p:cNvSpPr>
          <p:nvPr/>
        </p:nvSpPr>
        <p:spPr bwMode="auto">
          <a:xfrm>
            <a:off x="1051719" y="2456050"/>
            <a:ext cx="61698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1400" b="1" dirty="0">
                <a:solidFill>
                  <a:schemeClr val="bg1"/>
                </a:solidFill>
                <a:latin typeface="+mj-lt"/>
              </a:rPr>
              <a:t>LIBOR:  London Interbank Offered Rate</a:t>
            </a:r>
          </a:p>
        </p:txBody>
      </p:sp>
      <p:sp>
        <p:nvSpPr>
          <p:cNvPr id="7" name="Text Box 20"/>
          <p:cNvSpPr txBox="1">
            <a:spLocks noChangeArrowheads="1"/>
          </p:cNvSpPr>
          <p:nvPr/>
        </p:nvSpPr>
        <p:spPr bwMode="auto">
          <a:xfrm>
            <a:off x="1051719" y="3746034"/>
            <a:ext cx="7315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4813" indent="-4048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marL="342900" indent="-342900" eaLnBrk="1" hangingPunct="1">
              <a:spcBef>
                <a:spcPts val="1200"/>
              </a:spcBef>
              <a:buClr>
                <a:schemeClr val="tx2"/>
              </a:buClr>
              <a:buFont typeface="+mj-lt"/>
              <a:buAutoNum type="arabicParenR"/>
              <a:defRPr/>
            </a:pPr>
            <a:r>
              <a:rPr lang="en-US" altLang="en-US" sz="1200" dirty="0">
                <a:latin typeface="+mn-lt"/>
              </a:rPr>
              <a:t>Libor is the rate at which banks borrow from one another in the London interbank market.  The borrowing involves a cash deposit from one bank into a CD in return.</a:t>
            </a:r>
          </a:p>
          <a:p>
            <a:pPr marL="342900" indent="-342900" eaLnBrk="1" hangingPunct="1">
              <a:spcBef>
                <a:spcPts val="1200"/>
              </a:spcBef>
              <a:buClr>
                <a:schemeClr val="tx2"/>
              </a:buClr>
              <a:buFont typeface="+mj-lt"/>
              <a:buAutoNum type="arabicParenR"/>
              <a:defRPr/>
            </a:pPr>
            <a:r>
              <a:rPr lang="en-US" altLang="en-US" sz="1200" dirty="0">
                <a:latin typeface="+mn-lt"/>
              </a:rPr>
              <a:t>The maturity can be from overnight to several years.</a:t>
            </a:r>
          </a:p>
          <a:p>
            <a:pPr marL="342900" indent="-342900" eaLnBrk="1" hangingPunct="1">
              <a:spcBef>
                <a:spcPts val="1200"/>
              </a:spcBef>
              <a:buClr>
                <a:schemeClr val="tx2"/>
              </a:buClr>
              <a:buFont typeface="+mj-lt"/>
              <a:buAutoNum type="arabicParenR"/>
              <a:defRPr/>
            </a:pPr>
            <a:r>
              <a:rPr lang="en-US" altLang="en-US" sz="1200" dirty="0">
                <a:latin typeface="+mn-lt"/>
              </a:rPr>
              <a:t>Libor is used as a key reference rate by which to measure the attractiveness of investments.  The borrower who borrows at Libor seeks to reinvest the proceeds at a higher rate</a:t>
            </a:r>
          </a:p>
        </p:txBody>
      </p:sp>
      <p:sp>
        <p:nvSpPr>
          <p:cNvPr id="8" name="Text Box 10"/>
          <p:cNvSpPr txBox="1">
            <a:spLocks noChangeArrowheads="1"/>
          </p:cNvSpPr>
          <p:nvPr/>
        </p:nvSpPr>
        <p:spPr bwMode="auto">
          <a:xfrm>
            <a:off x="1847366" y="5256814"/>
            <a:ext cx="57239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23938" algn="ctr"/>
                <a:tab pos="1143000" algn="l"/>
              </a:tabLst>
              <a:defRPr>
                <a:solidFill>
                  <a:schemeClr val="tx1"/>
                </a:solidFill>
                <a:latin typeface="Arial" pitchFamily="34" charset="0"/>
                <a:cs typeface="Arial" pitchFamily="34" charset="0"/>
              </a:defRPr>
            </a:lvl1pPr>
            <a:lvl2pPr marL="742950" indent="-285750" eaLnBrk="0" hangingPunct="0">
              <a:tabLst>
                <a:tab pos="1023938" algn="ctr"/>
                <a:tab pos="1143000" algn="l"/>
              </a:tabLst>
              <a:defRPr>
                <a:solidFill>
                  <a:schemeClr val="tx1"/>
                </a:solidFill>
                <a:latin typeface="Arial" pitchFamily="34" charset="0"/>
                <a:cs typeface="Arial" pitchFamily="34" charset="0"/>
              </a:defRPr>
            </a:lvl2pPr>
            <a:lvl3pPr marL="1143000" indent="-228600" eaLnBrk="0" hangingPunct="0">
              <a:tabLst>
                <a:tab pos="1023938" algn="ctr"/>
                <a:tab pos="1143000" algn="l"/>
              </a:tabLst>
              <a:defRPr>
                <a:solidFill>
                  <a:schemeClr val="tx1"/>
                </a:solidFill>
                <a:latin typeface="Arial" pitchFamily="34" charset="0"/>
                <a:cs typeface="Arial" pitchFamily="34" charset="0"/>
              </a:defRPr>
            </a:lvl3pPr>
            <a:lvl4pPr marL="1600200" indent="-228600" eaLnBrk="0" hangingPunct="0">
              <a:tabLst>
                <a:tab pos="1023938" algn="ctr"/>
                <a:tab pos="1143000" algn="l"/>
              </a:tabLst>
              <a:defRPr>
                <a:solidFill>
                  <a:schemeClr val="tx1"/>
                </a:solidFill>
                <a:latin typeface="Arial" pitchFamily="34" charset="0"/>
                <a:cs typeface="Arial" pitchFamily="34" charset="0"/>
              </a:defRPr>
            </a:lvl4pPr>
            <a:lvl5pPr marL="2057400" indent="-228600" eaLnBrk="0" hangingPunct="0">
              <a:tabLst>
                <a:tab pos="1023938" algn="ctr"/>
                <a:tab pos="11430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023938" algn="ctr"/>
                <a:tab pos="11430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023938" algn="ctr"/>
                <a:tab pos="11430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023938" algn="ctr"/>
                <a:tab pos="11430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023938" algn="ctr"/>
                <a:tab pos="1143000" algn="l"/>
              </a:tabLst>
              <a:defRPr>
                <a:solidFill>
                  <a:schemeClr val="tx1"/>
                </a:solidFill>
                <a:latin typeface="Arial" pitchFamily="34" charset="0"/>
                <a:cs typeface="Arial" pitchFamily="34" charset="0"/>
              </a:defRPr>
            </a:lvl9pPr>
          </a:lstStyle>
          <a:p>
            <a:pPr algn="ctr" eaLnBrk="1" hangingPunct="1">
              <a:spcBef>
                <a:spcPct val="200000"/>
              </a:spcBef>
            </a:pPr>
            <a:r>
              <a:rPr lang="en-US" altLang="en-US" sz="1200" b="1" dirty="0">
                <a:solidFill>
                  <a:schemeClr val="tx2"/>
                </a:solidFill>
                <a:latin typeface="+mn-lt"/>
              </a:rPr>
              <a:t>Coupon  </a:t>
            </a:r>
            <a:r>
              <a:rPr lang="en-US" altLang="en-US" sz="1200" b="1" dirty="0">
                <a:latin typeface="+mn-lt"/>
              </a:rPr>
              <a:t>= 	Reference Rate + Quoted Margin (Libor + 0.30%)</a:t>
            </a:r>
          </a:p>
          <a:p>
            <a:pPr algn="ctr" eaLnBrk="1" hangingPunct="1"/>
            <a:endParaRPr lang="en-US" altLang="en-US" sz="1200" b="1" dirty="0">
              <a:latin typeface="+mn-lt"/>
            </a:endParaRPr>
          </a:p>
          <a:p>
            <a:pPr algn="ctr" eaLnBrk="1" hangingPunct="1"/>
            <a:r>
              <a:rPr lang="en-US" altLang="en-US" sz="1200" b="1" dirty="0">
                <a:latin typeface="+mn-lt"/>
              </a:rPr>
              <a:t>	If LIBOR = 1.25%, then coupon is 1.55%</a:t>
            </a:r>
          </a:p>
        </p:txBody>
      </p:sp>
      <p:sp>
        <p:nvSpPr>
          <p:cNvPr id="4" name="TextBox 3"/>
          <p:cNvSpPr txBox="1"/>
          <p:nvPr/>
        </p:nvSpPr>
        <p:spPr>
          <a:xfrm>
            <a:off x="1051719" y="742537"/>
            <a:ext cx="7315200" cy="2816156"/>
          </a:xfrm>
          <a:prstGeom prst="rect">
            <a:avLst/>
          </a:prstGeom>
          <a:solidFill>
            <a:srgbClr val="D9E2E9"/>
          </a:solidFill>
          <a:ln w="12700">
            <a:solidFill>
              <a:srgbClr val="9FB6C7"/>
            </a:solidFill>
          </a:ln>
        </p:spPr>
        <p:txBody>
          <a:bodyPr vert="horz" wrap="square" lIns="137160" tIns="137160" rIns="137160" bIns="137160" rtlCol="0" anchor="t">
            <a:spAutoFit/>
          </a:bodyPr>
          <a:lstStyle/>
          <a:p>
            <a:pPr>
              <a:spcBef>
                <a:spcPct val="45000"/>
              </a:spcBef>
            </a:pPr>
            <a:r>
              <a:rPr lang="en-US" sz="1200" b="1" dirty="0">
                <a:solidFill>
                  <a:schemeClr val="tx2"/>
                </a:solidFill>
                <a:latin typeface="+mn-lt"/>
              </a:rPr>
              <a:t>Floating Rate Notes (FRNs)</a:t>
            </a:r>
          </a:p>
          <a:p>
            <a:pPr lvl="1" indent="-228600">
              <a:spcBef>
                <a:spcPct val="25000"/>
              </a:spcBef>
              <a:buClr>
                <a:srgbClr val="0C5184"/>
              </a:buClr>
              <a:buSzPct val="120000"/>
              <a:buFont typeface="Wingdings"/>
              <a:buChar char="§"/>
            </a:pPr>
            <a:r>
              <a:rPr lang="en-US" sz="1200" dirty="0">
                <a:latin typeface="+mn-lt"/>
              </a:rPr>
              <a:t>FRNs do not have a fixed coupon - their coupon rate is linked to an external reference rate, such as Libor, where they pay a fixed spread over the specified reference rate</a:t>
            </a:r>
          </a:p>
          <a:p>
            <a:pPr lvl="1" indent="-228600">
              <a:spcBef>
                <a:spcPct val="25000"/>
              </a:spcBef>
              <a:buClr>
                <a:srgbClr val="0C5184"/>
              </a:buClr>
              <a:buSzPct val="120000"/>
              <a:buFont typeface="Wingdings"/>
              <a:buChar char="§"/>
            </a:pPr>
            <a:r>
              <a:rPr lang="en-US" sz="1200" dirty="0">
                <a:latin typeface="+mn-lt"/>
              </a:rPr>
              <a:t>FRN’s interest rate will fluctuate periodically during the bond’s life, following the changes in the reference rate</a:t>
            </a:r>
          </a:p>
          <a:p>
            <a:pPr lvl="1" indent="-228600">
              <a:spcBef>
                <a:spcPct val="25000"/>
              </a:spcBef>
              <a:buClr>
                <a:srgbClr val="0C5184"/>
              </a:buClr>
              <a:buSzPct val="120000"/>
              <a:buFont typeface="Wingdings"/>
              <a:buChar char="§"/>
            </a:pPr>
            <a:r>
              <a:rPr lang="en-US" sz="1200" dirty="0">
                <a:latin typeface="+mn-lt"/>
              </a:rPr>
              <a:t>Large issuers of FRNs include U.S. Treasury, Agencies, Corporations, Asset Backed Trusts </a:t>
            </a:r>
          </a:p>
          <a:p>
            <a:pPr lvl="1" indent="-228600">
              <a:spcBef>
                <a:spcPct val="25000"/>
              </a:spcBef>
              <a:buClr>
                <a:srgbClr val="0C5184"/>
              </a:buClr>
              <a:buSzPct val="120000"/>
              <a:buFont typeface="Wingdings"/>
              <a:buChar char="§"/>
            </a:pPr>
            <a:r>
              <a:rPr lang="en-US" sz="1200" dirty="0">
                <a:latin typeface="+mn-lt"/>
              </a:rPr>
              <a:t>FRNs are less affected when interest rates increase because their coupon rates vary with market interest rates and are reset at regular, short-term intervals.</a:t>
            </a:r>
          </a:p>
          <a:p>
            <a:pPr lvl="1" indent="-228600">
              <a:spcBef>
                <a:spcPct val="25000"/>
              </a:spcBef>
              <a:buClr>
                <a:srgbClr val="0C5184"/>
              </a:buClr>
              <a:buSzPct val="120000"/>
              <a:buFont typeface="Wingdings"/>
              <a:buChar char="§"/>
            </a:pPr>
            <a:r>
              <a:rPr lang="en-US" sz="1200" dirty="0">
                <a:latin typeface="+mn-lt"/>
              </a:rPr>
              <a:t>FRNs have little interest rate risk—that is, the risk that a change in market interest rate affects a bond’s value.</a:t>
            </a:r>
          </a:p>
          <a:p>
            <a:pPr lvl="1" indent="-228600">
              <a:spcBef>
                <a:spcPct val="25000"/>
              </a:spcBef>
              <a:buClr>
                <a:srgbClr val="0C5184"/>
              </a:buClr>
              <a:buSzPct val="120000"/>
              <a:buFont typeface="Wingdings"/>
              <a:buChar char="§"/>
            </a:pPr>
            <a:r>
              <a:rPr lang="en-US" sz="1200" dirty="0">
                <a:latin typeface="+mn-lt"/>
              </a:rPr>
              <a:t>Investors still face credit risk when investing in FRNs </a:t>
            </a:r>
          </a:p>
          <a:p>
            <a:pPr lvl="1" indent="-228600">
              <a:spcBef>
                <a:spcPct val="25000"/>
              </a:spcBef>
              <a:buClr>
                <a:srgbClr val="0C5184"/>
              </a:buClr>
              <a:buSzPct val="120000"/>
              <a:buFont typeface="Wingdings"/>
              <a:buChar char="§"/>
            </a:pPr>
            <a:r>
              <a:rPr lang="en-US" sz="1200" b="1" dirty="0">
                <a:latin typeface="+mn-lt"/>
              </a:rPr>
              <a:t>FRNs are frequently favored by investors who expect that interest rates will rise.</a:t>
            </a:r>
          </a:p>
        </p:txBody>
      </p:sp>
    </p:spTree>
    <p:extLst>
      <p:ext uri="{BB962C8B-B14F-4D97-AF65-F5344CB8AC3E}">
        <p14:creationId xmlns:p14="http://schemas.microsoft.com/office/powerpoint/2010/main" val="1273325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86278" y="2893136"/>
            <a:ext cx="5390699" cy="518091"/>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defPPr>
              <a:defRPr lang="en-US"/>
            </a:defPPr>
            <a:lvl1pPr>
              <a:defRPr sz="1200" b="1">
                <a:solidFill>
                  <a:srgbClr val="0C5184"/>
                </a:solidFill>
                <a:latin typeface="Arial Narrow"/>
              </a:defRPr>
            </a:lvl1pPr>
          </a:lstStyle>
          <a:p>
            <a:pPr algn="ctr"/>
            <a:r>
              <a:rPr lang="en-US" sz="2400" dirty="0"/>
              <a:t>Sector Allocation</a:t>
            </a:r>
          </a:p>
        </p:txBody>
      </p:sp>
      <p:cxnSp>
        <p:nvCxnSpPr>
          <p:cNvPr id="4" name="Straight Connector 3"/>
          <p:cNvCxnSpPr/>
          <p:nvPr/>
        </p:nvCxnSpPr>
        <p:spPr bwMode="auto">
          <a:xfrm>
            <a:off x="787400" y="2120900"/>
            <a:ext cx="77851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cxnSp>
        <p:nvCxnSpPr>
          <p:cNvPr id="5" name="Straight Connector 4"/>
          <p:cNvCxnSpPr/>
          <p:nvPr/>
        </p:nvCxnSpPr>
        <p:spPr bwMode="auto">
          <a:xfrm>
            <a:off x="787400" y="4241800"/>
            <a:ext cx="77851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098711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Fixed Income Sectors</a:t>
            </a:r>
          </a:p>
        </p:txBody>
      </p:sp>
      <p:sp>
        <p:nvSpPr>
          <p:cNvPr id="14" name="Slide Number Placeholder 13"/>
          <p:cNvSpPr>
            <a:spLocks noGrp="1"/>
          </p:cNvSpPr>
          <p:nvPr>
            <p:ph type="sldNum" sz="quarter" idx="4"/>
          </p:nvPr>
        </p:nvSpPr>
        <p:spPr/>
        <p:txBody>
          <a:bodyPr/>
          <a:lstStyle/>
          <a:p>
            <a:fld id="{EAFB3C29-4469-4ECE-A8ED-D40B5AD31533}" type="slidenum">
              <a:rPr lang="en-US" smtClean="0">
                <a:solidFill>
                  <a:prstClr val="black"/>
                </a:solidFill>
              </a:rPr>
              <a:pPr/>
              <a:t>33</a:t>
            </a:fld>
            <a:endParaRPr lang="en-US" dirty="0">
              <a:solidFill>
                <a:prstClr val="black"/>
              </a:solidFill>
            </a:endParaRPr>
          </a:p>
        </p:txBody>
      </p:sp>
      <p:sp>
        <p:nvSpPr>
          <p:cNvPr id="17" name="TextBox 16"/>
          <p:cNvSpPr txBox="1"/>
          <p:nvPr/>
        </p:nvSpPr>
        <p:spPr>
          <a:xfrm>
            <a:off x="1150089" y="6177364"/>
            <a:ext cx="4064000" cy="230830"/>
          </a:xfrm>
          <a:prstGeom prst="rect">
            <a:avLst/>
          </a:prstGeom>
          <a:noFill/>
        </p:spPr>
        <p:txBody>
          <a:bodyPr vert="horz" wrap="square" lIns="45719" tIns="45719" rIns="45719" bIns="45719" rtlCol="0">
            <a:spAutoFit/>
          </a:bodyPr>
          <a:lstStyle/>
          <a:p>
            <a:pPr fontAlgn="base">
              <a:spcBef>
                <a:spcPct val="0"/>
              </a:spcBef>
              <a:spcAft>
                <a:spcPct val="0"/>
              </a:spcAft>
            </a:pPr>
            <a:r>
              <a:rPr lang="en-US" sz="900" i="1" dirty="0">
                <a:solidFill>
                  <a:prstClr val="black"/>
                </a:solidFill>
              </a:rPr>
              <a:t>Source: Sifma</a:t>
            </a:r>
          </a:p>
        </p:txBody>
      </p:sp>
      <p:graphicFrame>
        <p:nvGraphicFramePr>
          <p:cNvPr id="6" name="Chart 5"/>
          <p:cNvGraphicFramePr>
            <a:graphicFrameLocks/>
          </p:cNvGraphicFramePr>
          <p:nvPr>
            <p:extLst>
              <p:ext uri="{D42A27DB-BD31-4B8C-83A1-F6EECF244321}">
                <p14:modId xmlns:p14="http://schemas.microsoft.com/office/powerpoint/2010/main" val="896682325"/>
              </p:ext>
            </p:extLst>
          </p:nvPr>
        </p:nvGraphicFramePr>
        <p:xfrm>
          <a:off x="878774" y="731788"/>
          <a:ext cx="7552706" cy="56764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76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Graphic spid="6"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Diversification - Reducing Risk Through Lower Correlations</a:t>
            </a:r>
          </a:p>
        </p:txBody>
      </p:sp>
      <p:sp>
        <p:nvSpPr>
          <p:cNvPr id="3" name="Slide Number Placeholder 2"/>
          <p:cNvSpPr>
            <a:spLocks noGrp="1"/>
          </p:cNvSpPr>
          <p:nvPr>
            <p:ph type="sldNum" sz="quarter" idx="4"/>
          </p:nvPr>
        </p:nvSpPr>
        <p:spPr/>
        <p:txBody>
          <a:bodyPr/>
          <a:lstStyle/>
          <a:p>
            <a:fld id="{EAFB3C29-4469-4ECE-A8ED-D40B5AD31533}" type="slidenum">
              <a:rPr lang="en-US" smtClean="0"/>
              <a:pPr/>
              <a:t>34</a:t>
            </a:fld>
            <a:endParaRPr lang="en-US" dirty="0"/>
          </a:p>
        </p:txBody>
      </p:sp>
      <p:graphicFrame>
        <p:nvGraphicFramePr>
          <p:cNvPr id="4" name="Table 3"/>
          <p:cNvGraphicFramePr>
            <a:graphicFrameLocks noGrp="1"/>
          </p:cNvGraphicFramePr>
          <p:nvPr>
            <p:extLst/>
          </p:nvPr>
        </p:nvGraphicFramePr>
        <p:xfrm>
          <a:off x="330925" y="1223185"/>
          <a:ext cx="8412480" cy="2194560"/>
        </p:xfrm>
        <a:graphic>
          <a:graphicData uri="http://schemas.openxmlformats.org/drawingml/2006/table">
            <a:tbl>
              <a:tblPr firstRow="1" firstCol="1" bandRow="1">
                <a:tableStyleId>{5C22544A-7EE6-4342-B048-85BDC9FD1C3A}</a:tableStyleId>
              </a:tblPr>
              <a:tblGrid>
                <a:gridCol w="701040">
                  <a:extLst>
                    <a:ext uri="{9D8B030D-6E8A-4147-A177-3AD203B41FA5}">
                      <a16:colId xmlns="" xmlns:a16="http://schemas.microsoft.com/office/drawing/2014/main" val="373349440"/>
                    </a:ext>
                  </a:extLst>
                </a:gridCol>
                <a:gridCol w="701040">
                  <a:extLst>
                    <a:ext uri="{9D8B030D-6E8A-4147-A177-3AD203B41FA5}">
                      <a16:colId xmlns="" xmlns:a16="http://schemas.microsoft.com/office/drawing/2014/main" val="1930437770"/>
                    </a:ext>
                  </a:extLst>
                </a:gridCol>
                <a:gridCol w="701040">
                  <a:extLst>
                    <a:ext uri="{9D8B030D-6E8A-4147-A177-3AD203B41FA5}">
                      <a16:colId xmlns="" xmlns:a16="http://schemas.microsoft.com/office/drawing/2014/main" val="3622473927"/>
                    </a:ext>
                  </a:extLst>
                </a:gridCol>
                <a:gridCol w="701040">
                  <a:extLst>
                    <a:ext uri="{9D8B030D-6E8A-4147-A177-3AD203B41FA5}">
                      <a16:colId xmlns="" xmlns:a16="http://schemas.microsoft.com/office/drawing/2014/main" val="1084277552"/>
                    </a:ext>
                  </a:extLst>
                </a:gridCol>
                <a:gridCol w="701040">
                  <a:extLst>
                    <a:ext uri="{9D8B030D-6E8A-4147-A177-3AD203B41FA5}">
                      <a16:colId xmlns="" xmlns:a16="http://schemas.microsoft.com/office/drawing/2014/main" val="2228136798"/>
                    </a:ext>
                  </a:extLst>
                </a:gridCol>
                <a:gridCol w="701040">
                  <a:extLst>
                    <a:ext uri="{9D8B030D-6E8A-4147-A177-3AD203B41FA5}">
                      <a16:colId xmlns="" xmlns:a16="http://schemas.microsoft.com/office/drawing/2014/main" val="53980257"/>
                    </a:ext>
                  </a:extLst>
                </a:gridCol>
                <a:gridCol w="701040">
                  <a:extLst>
                    <a:ext uri="{9D8B030D-6E8A-4147-A177-3AD203B41FA5}">
                      <a16:colId xmlns="" xmlns:a16="http://schemas.microsoft.com/office/drawing/2014/main" val="1058565087"/>
                    </a:ext>
                  </a:extLst>
                </a:gridCol>
                <a:gridCol w="701040">
                  <a:extLst>
                    <a:ext uri="{9D8B030D-6E8A-4147-A177-3AD203B41FA5}">
                      <a16:colId xmlns="" xmlns:a16="http://schemas.microsoft.com/office/drawing/2014/main" val="224567806"/>
                    </a:ext>
                  </a:extLst>
                </a:gridCol>
                <a:gridCol w="701040">
                  <a:extLst>
                    <a:ext uri="{9D8B030D-6E8A-4147-A177-3AD203B41FA5}">
                      <a16:colId xmlns="" xmlns:a16="http://schemas.microsoft.com/office/drawing/2014/main" val="1188822782"/>
                    </a:ext>
                  </a:extLst>
                </a:gridCol>
                <a:gridCol w="701040">
                  <a:extLst>
                    <a:ext uri="{9D8B030D-6E8A-4147-A177-3AD203B41FA5}">
                      <a16:colId xmlns="" xmlns:a16="http://schemas.microsoft.com/office/drawing/2014/main" val="639889742"/>
                    </a:ext>
                  </a:extLst>
                </a:gridCol>
                <a:gridCol w="701040">
                  <a:extLst>
                    <a:ext uri="{9D8B030D-6E8A-4147-A177-3AD203B41FA5}">
                      <a16:colId xmlns="" xmlns:a16="http://schemas.microsoft.com/office/drawing/2014/main" val="1794434171"/>
                    </a:ext>
                  </a:extLst>
                </a:gridCol>
                <a:gridCol w="701040">
                  <a:extLst>
                    <a:ext uri="{9D8B030D-6E8A-4147-A177-3AD203B41FA5}">
                      <a16:colId xmlns="" xmlns:a16="http://schemas.microsoft.com/office/drawing/2014/main" val="3955846494"/>
                    </a:ext>
                  </a:extLst>
                </a:gridCol>
              </a:tblGrid>
              <a:tr h="274320">
                <a:tc>
                  <a:txBody>
                    <a:bodyPr/>
                    <a:lstStyle/>
                    <a:p>
                      <a:pPr algn="ctr"/>
                      <a:endParaRPr lang="en-US" sz="1200" dirty="0">
                        <a:latin typeface="Arial Narrow" panose="020B0606020202030204" pitchFamily="34" charset="0"/>
                      </a:endParaRPr>
                    </a:p>
                  </a:txBody>
                  <a:tcPr anchor="ctr"/>
                </a:tc>
                <a:tc>
                  <a:txBody>
                    <a:bodyPr/>
                    <a:lstStyle/>
                    <a:p>
                      <a:pPr algn="ctr" fontAlgn="b"/>
                      <a:r>
                        <a:rPr lang="en-US" sz="1200" b="1" i="0" u="none" strike="noStrike" dirty="0">
                          <a:solidFill>
                            <a:schemeClr val="bg1"/>
                          </a:solidFill>
                          <a:effectLst/>
                          <a:latin typeface="Arial Narrow" panose="020B0606020202030204" pitchFamily="34" charset="0"/>
                        </a:rPr>
                        <a:t>2006</a:t>
                      </a:r>
                    </a:p>
                  </a:txBody>
                  <a:tcPr marL="9525" marR="9525" marT="9525" marB="0" anchor="ctr"/>
                </a:tc>
                <a:tc>
                  <a:txBody>
                    <a:bodyPr/>
                    <a:lstStyle/>
                    <a:p>
                      <a:pPr algn="ctr" fontAlgn="b"/>
                      <a:r>
                        <a:rPr lang="en-US" sz="1200" b="1" i="0" u="none" strike="noStrike" dirty="0">
                          <a:solidFill>
                            <a:schemeClr val="bg1"/>
                          </a:solidFill>
                          <a:effectLst/>
                          <a:latin typeface="Arial Narrow" panose="020B0606020202030204" pitchFamily="34" charset="0"/>
                        </a:rPr>
                        <a:t>2007</a:t>
                      </a:r>
                    </a:p>
                  </a:txBody>
                  <a:tcPr marL="9525" marR="9525" marT="9525" marB="0" anchor="ctr"/>
                </a:tc>
                <a:tc>
                  <a:txBody>
                    <a:bodyPr/>
                    <a:lstStyle/>
                    <a:p>
                      <a:pPr algn="ctr" fontAlgn="b"/>
                      <a:r>
                        <a:rPr lang="en-US" sz="1200" b="1" i="0" u="none" strike="noStrike" dirty="0">
                          <a:solidFill>
                            <a:schemeClr val="bg1"/>
                          </a:solidFill>
                          <a:effectLst/>
                          <a:latin typeface="Arial Narrow" panose="020B0606020202030204" pitchFamily="34" charset="0"/>
                        </a:rPr>
                        <a:t>2008</a:t>
                      </a:r>
                    </a:p>
                  </a:txBody>
                  <a:tcPr marL="9525" marR="9525" marT="9525" marB="0" anchor="ctr"/>
                </a:tc>
                <a:tc>
                  <a:txBody>
                    <a:bodyPr/>
                    <a:lstStyle/>
                    <a:p>
                      <a:pPr algn="ctr" fontAlgn="b"/>
                      <a:r>
                        <a:rPr lang="en-US" sz="1200" b="1" i="0" u="none" strike="noStrike" dirty="0">
                          <a:solidFill>
                            <a:schemeClr val="bg1"/>
                          </a:solidFill>
                          <a:effectLst/>
                          <a:latin typeface="Arial Narrow" panose="020B0606020202030204" pitchFamily="34" charset="0"/>
                        </a:rPr>
                        <a:t>2009</a:t>
                      </a:r>
                    </a:p>
                  </a:txBody>
                  <a:tcPr marL="9525" marR="9525" marT="9525" marB="0" anchor="ctr"/>
                </a:tc>
                <a:tc>
                  <a:txBody>
                    <a:bodyPr/>
                    <a:lstStyle/>
                    <a:p>
                      <a:pPr algn="ctr" fontAlgn="b"/>
                      <a:r>
                        <a:rPr lang="en-US" sz="1200" b="1" i="0" u="none" strike="noStrike" dirty="0">
                          <a:solidFill>
                            <a:schemeClr val="bg1"/>
                          </a:solidFill>
                          <a:effectLst/>
                          <a:latin typeface="Arial Narrow" panose="020B0606020202030204" pitchFamily="34" charset="0"/>
                        </a:rPr>
                        <a:t>2010</a:t>
                      </a:r>
                    </a:p>
                  </a:txBody>
                  <a:tcPr marL="9525" marR="9525" marT="9525" marB="0" anchor="ctr"/>
                </a:tc>
                <a:tc>
                  <a:txBody>
                    <a:bodyPr/>
                    <a:lstStyle/>
                    <a:p>
                      <a:pPr algn="ctr" fontAlgn="b"/>
                      <a:r>
                        <a:rPr lang="en-US" sz="1200" b="1" i="0" u="none" strike="noStrike" dirty="0">
                          <a:solidFill>
                            <a:schemeClr val="bg1"/>
                          </a:solidFill>
                          <a:effectLst/>
                          <a:latin typeface="Arial Narrow" panose="020B0606020202030204" pitchFamily="34" charset="0"/>
                        </a:rPr>
                        <a:t>2011</a:t>
                      </a:r>
                    </a:p>
                  </a:txBody>
                  <a:tcPr marL="9525" marR="9525" marT="9525" marB="0" anchor="ctr"/>
                </a:tc>
                <a:tc>
                  <a:txBody>
                    <a:bodyPr/>
                    <a:lstStyle/>
                    <a:p>
                      <a:pPr algn="ctr" fontAlgn="b"/>
                      <a:r>
                        <a:rPr lang="en-US" sz="1200" b="1" i="0" u="none" strike="noStrike" dirty="0">
                          <a:solidFill>
                            <a:schemeClr val="bg1"/>
                          </a:solidFill>
                          <a:effectLst/>
                          <a:latin typeface="Arial Narrow" panose="020B0606020202030204" pitchFamily="34" charset="0"/>
                        </a:rPr>
                        <a:t>2012</a:t>
                      </a:r>
                    </a:p>
                  </a:txBody>
                  <a:tcPr marL="9525" marR="9525" marT="9525" marB="0" anchor="ctr"/>
                </a:tc>
                <a:tc>
                  <a:txBody>
                    <a:bodyPr/>
                    <a:lstStyle/>
                    <a:p>
                      <a:pPr algn="ctr" fontAlgn="b"/>
                      <a:r>
                        <a:rPr lang="en-US" sz="1200" b="1" i="0" u="none" strike="noStrike" dirty="0">
                          <a:solidFill>
                            <a:schemeClr val="bg1"/>
                          </a:solidFill>
                          <a:effectLst/>
                          <a:latin typeface="Arial Narrow" panose="020B0606020202030204" pitchFamily="34" charset="0"/>
                        </a:rPr>
                        <a:t>2013</a:t>
                      </a:r>
                    </a:p>
                  </a:txBody>
                  <a:tcPr marL="9525" marR="9525" marT="9525" marB="0" anchor="ctr"/>
                </a:tc>
                <a:tc>
                  <a:txBody>
                    <a:bodyPr/>
                    <a:lstStyle/>
                    <a:p>
                      <a:pPr algn="ctr" fontAlgn="b"/>
                      <a:r>
                        <a:rPr lang="en-US" sz="1200" b="1" i="0" u="none" strike="noStrike" dirty="0">
                          <a:solidFill>
                            <a:schemeClr val="bg1"/>
                          </a:solidFill>
                          <a:effectLst/>
                          <a:latin typeface="Arial Narrow" panose="020B0606020202030204" pitchFamily="34" charset="0"/>
                        </a:rPr>
                        <a:t>2014</a:t>
                      </a:r>
                    </a:p>
                  </a:txBody>
                  <a:tcPr marL="9525" marR="9525" marT="9525" marB="0" anchor="ctr"/>
                </a:tc>
                <a:tc>
                  <a:txBody>
                    <a:bodyPr/>
                    <a:lstStyle/>
                    <a:p>
                      <a:pPr algn="ctr" fontAlgn="b"/>
                      <a:r>
                        <a:rPr lang="en-US" sz="1200" b="1" i="0" u="none" strike="noStrike" dirty="0">
                          <a:solidFill>
                            <a:schemeClr val="bg1"/>
                          </a:solidFill>
                          <a:effectLst/>
                          <a:latin typeface="Arial Narrow" panose="020B0606020202030204" pitchFamily="34" charset="0"/>
                        </a:rPr>
                        <a:t>2015</a:t>
                      </a:r>
                    </a:p>
                  </a:txBody>
                  <a:tcPr marL="9525" marR="9525" marT="9525" marB="0" anchor="ctr"/>
                </a:tc>
                <a:tc>
                  <a:txBody>
                    <a:bodyPr/>
                    <a:lstStyle/>
                    <a:p>
                      <a:pPr algn="ctr" fontAlgn="b"/>
                      <a:r>
                        <a:rPr lang="en-US" sz="1200" b="1" i="0" u="none" strike="noStrike" dirty="0">
                          <a:solidFill>
                            <a:schemeClr val="bg1"/>
                          </a:solidFill>
                          <a:effectLst/>
                          <a:latin typeface="Arial Narrow" panose="020B0606020202030204" pitchFamily="34" charset="0"/>
                        </a:rPr>
                        <a:t>2016</a:t>
                      </a:r>
                      <a:r>
                        <a:rPr lang="en-US" sz="1200" b="1" i="0" u="none" strike="noStrike" baseline="30000" dirty="0">
                          <a:solidFill>
                            <a:schemeClr val="bg1"/>
                          </a:solidFill>
                          <a:effectLst/>
                          <a:latin typeface="Arial Narrow" panose="020B0606020202030204" pitchFamily="34" charset="0"/>
                        </a:rPr>
                        <a:t>*</a:t>
                      </a:r>
                    </a:p>
                  </a:txBody>
                  <a:tcPr marL="9525" marR="9525" marT="9525" marB="0" anchor="ctr"/>
                </a:tc>
                <a:extLst>
                  <a:ext uri="{0D108BD9-81ED-4DB2-BD59-A6C34878D82A}">
                    <a16:rowId xmlns="" xmlns:a16="http://schemas.microsoft.com/office/drawing/2014/main" val="2213739400"/>
                  </a:ext>
                </a:extLst>
              </a:tr>
              <a:tr h="274320">
                <a:tc>
                  <a:txBody>
                    <a:bodyPr/>
                    <a:lstStyle/>
                    <a:p>
                      <a:pPr algn="ctr" fontAlgn="b"/>
                      <a:r>
                        <a:rPr lang="en-US" sz="1200" b="1" i="0" u="none" strike="noStrike" dirty="0">
                          <a:solidFill>
                            <a:schemeClr val="bg1"/>
                          </a:solidFill>
                          <a:effectLst/>
                          <a:latin typeface="Arial Narrow" panose="020B0606020202030204" pitchFamily="34" charset="0"/>
                        </a:rPr>
                        <a:t>Treasury</a:t>
                      </a:r>
                    </a:p>
                  </a:txBody>
                  <a:tcPr marL="9525" marR="9525" marT="9525" marB="0" anchor="ctr"/>
                </a:tc>
                <a:tc>
                  <a:txBody>
                    <a:bodyPr/>
                    <a:lstStyle/>
                    <a:p>
                      <a:pPr algn="ctr" fontAlgn="b"/>
                      <a:r>
                        <a:rPr lang="en-US" sz="1100" b="0" i="0" u="none" strike="noStrike" dirty="0">
                          <a:solidFill>
                            <a:srgbClr val="000000"/>
                          </a:solidFill>
                          <a:effectLst/>
                          <a:latin typeface="+mn-lt"/>
                        </a:rPr>
                        <a:t>3.96</a:t>
                      </a:r>
                    </a:p>
                  </a:txBody>
                  <a:tcPr marL="9525" marR="9525" marT="9525" marB="0" anchor="ctr"/>
                </a:tc>
                <a:tc>
                  <a:txBody>
                    <a:bodyPr/>
                    <a:lstStyle/>
                    <a:p>
                      <a:pPr marL="0" algn="ctr" defTabSz="820256" rtl="0" eaLnBrk="1" fontAlgn="b" latinLnBrk="0" hangingPunct="1"/>
                      <a:r>
                        <a:rPr lang="en-US" sz="1100" b="1" i="0" u="none" strike="noStrike" kern="1200" dirty="0">
                          <a:solidFill>
                            <a:schemeClr val="bg1"/>
                          </a:solidFill>
                          <a:effectLst/>
                          <a:latin typeface="+mn-lt"/>
                          <a:ea typeface="+mn-ea"/>
                          <a:cs typeface="+mn-cs"/>
                        </a:rPr>
                        <a:t>7.32</a:t>
                      </a:r>
                    </a:p>
                  </a:txBody>
                  <a:tcPr marL="9525" marR="9525" marT="9525" marB="0" anchor="ctr">
                    <a:solidFill>
                      <a:srgbClr val="00B050"/>
                    </a:solidFill>
                  </a:tcPr>
                </a:tc>
                <a:tc>
                  <a:txBody>
                    <a:bodyPr/>
                    <a:lstStyle/>
                    <a:p>
                      <a:pPr algn="ctr" fontAlgn="b"/>
                      <a:r>
                        <a:rPr lang="en-US" sz="1100" b="0" i="0" u="none" strike="noStrike" dirty="0">
                          <a:solidFill>
                            <a:srgbClr val="000000"/>
                          </a:solidFill>
                          <a:effectLst/>
                          <a:latin typeface="+mn-lt"/>
                        </a:rPr>
                        <a:t>6.61</a:t>
                      </a:r>
                    </a:p>
                  </a:txBody>
                  <a:tcPr marL="9525" marR="9525" marT="9525" marB="0" anchor="ctr"/>
                </a:tc>
                <a:tc>
                  <a:txBody>
                    <a:bodyPr/>
                    <a:lstStyle/>
                    <a:p>
                      <a:pPr algn="ctr" fontAlgn="b"/>
                      <a:r>
                        <a:rPr lang="en-US" sz="1100" b="1" i="0" u="none" strike="noStrike" dirty="0">
                          <a:solidFill>
                            <a:schemeClr val="bg1"/>
                          </a:solidFill>
                          <a:effectLst/>
                          <a:latin typeface="+mn-lt"/>
                        </a:rPr>
                        <a:t>0.79</a:t>
                      </a:r>
                    </a:p>
                  </a:txBody>
                  <a:tcPr marL="9525" marR="9525" marT="9525" marB="0" anchor="ctr">
                    <a:solidFill>
                      <a:srgbClr val="C00000"/>
                    </a:solidFill>
                  </a:tcPr>
                </a:tc>
                <a:tc>
                  <a:txBody>
                    <a:bodyPr/>
                    <a:lstStyle/>
                    <a:p>
                      <a:pPr algn="ctr" fontAlgn="b"/>
                      <a:r>
                        <a:rPr lang="en-US" sz="1100" b="0" i="0" u="none" strike="noStrike" dirty="0">
                          <a:solidFill>
                            <a:srgbClr val="000000"/>
                          </a:solidFill>
                          <a:effectLst/>
                          <a:latin typeface="+mn-lt"/>
                        </a:rPr>
                        <a:t>2.35</a:t>
                      </a:r>
                    </a:p>
                  </a:txBody>
                  <a:tcPr marL="9525" marR="9525" marT="9525" marB="0" anchor="ctr"/>
                </a:tc>
                <a:tc>
                  <a:txBody>
                    <a:bodyPr/>
                    <a:lstStyle/>
                    <a:p>
                      <a:pPr algn="ctr" fontAlgn="b"/>
                      <a:r>
                        <a:rPr lang="en-US" sz="1100" b="0" i="0" u="none" strike="noStrike" dirty="0">
                          <a:solidFill>
                            <a:srgbClr val="000000"/>
                          </a:solidFill>
                          <a:effectLst/>
                          <a:latin typeface="+mn-lt"/>
                        </a:rPr>
                        <a:t>1.55</a:t>
                      </a:r>
                    </a:p>
                  </a:txBody>
                  <a:tcPr marL="9525" marR="9525" marT="9525" marB="0" anchor="ctr"/>
                </a:tc>
                <a:tc>
                  <a:txBody>
                    <a:bodyPr/>
                    <a:lstStyle/>
                    <a:p>
                      <a:pPr algn="ctr" fontAlgn="b"/>
                      <a:r>
                        <a:rPr lang="en-US" sz="1100" b="1" i="0" u="none" strike="noStrike" dirty="0">
                          <a:solidFill>
                            <a:schemeClr val="bg1"/>
                          </a:solidFill>
                          <a:effectLst/>
                          <a:latin typeface="+mn-lt"/>
                        </a:rPr>
                        <a:t>0.43</a:t>
                      </a:r>
                    </a:p>
                  </a:txBody>
                  <a:tcPr marL="9525" marR="9525" marT="9525" marB="0" anchor="ctr">
                    <a:solidFill>
                      <a:srgbClr val="C00000"/>
                    </a:solidFill>
                  </a:tcPr>
                </a:tc>
                <a:tc>
                  <a:txBody>
                    <a:bodyPr/>
                    <a:lstStyle/>
                    <a:p>
                      <a:pPr algn="ctr" fontAlgn="b"/>
                      <a:r>
                        <a:rPr lang="en-US" sz="1100" b="1" i="0" u="none" strike="noStrike" dirty="0">
                          <a:solidFill>
                            <a:schemeClr val="bg1"/>
                          </a:solidFill>
                          <a:effectLst/>
                          <a:latin typeface="+mn-lt"/>
                        </a:rPr>
                        <a:t>0.36</a:t>
                      </a:r>
                    </a:p>
                  </a:txBody>
                  <a:tcPr marL="9525" marR="9525" marT="9525" marB="0" anchor="ctr">
                    <a:solidFill>
                      <a:srgbClr val="C00000"/>
                    </a:solidFill>
                  </a:tcPr>
                </a:tc>
                <a:tc>
                  <a:txBody>
                    <a:bodyPr/>
                    <a:lstStyle/>
                    <a:p>
                      <a:pPr algn="ctr" fontAlgn="b"/>
                      <a:r>
                        <a:rPr lang="en-US" sz="1100" b="1" i="0" u="none" strike="noStrike" dirty="0">
                          <a:solidFill>
                            <a:schemeClr val="bg1"/>
                          </a:solidFill>
                          <a:effectLst/>
                          <a:latin typeface="+mn-lt"/>
                        </a:rPr>
                        <a:t>0.62</a:t>
                      </a:r>
                    </a:p>
                  </a:txBody>
                  <a:tcPr marL="9525" marR="9525" marT="9525" marB="0" anchor="ctr">
                    <a:solidFill>
                      <a:srgbClr val="C00000"/>
                    </a:solidFill>
                  </a:tcPr>
                </a:tc>
                <a:tc>
                  <a:txBody>
                    <a:bodyPr/>
                    <a:lstStyle/>
                    <a:p>
                      <a:pPr algn="ctr" fontAlgn="b"/>
                      <a:r>
                        <a:rPr lang="en-US" sz="1100" b="1" i="0" u="none" strike="noStrike" dirty="0">
                          <a:solidFill>
                            <a:schemeClr val="bg1"/>
                          </a:solidFill>
                          <a:effectLst/>
                          <a:latin typeface="+mn-lt"/>
                        </a:rPr>
                        <a:t>0.54</a:t>
                      </a:r>
                    </a:p>
                  </a:txBody>
                  <a:tcPr marL="9525" marR="9525" marT="9525" marB="0" anchor="ctr">
                    <a:solidFill>
                      <a:srgbClr val="C00000"/>
                    </a:solidFill>
                  </a:tcPr>
                </a:tc>
                <a:tc>
                  <a:txBody>
                    <a:bodyPr/>
                    <a:lstStyle/>
                    <a:p>
                      <a:pPr algn="ctr" fontAlgn="b"/>
                      <a:r>
                        <a:rPr lang="en-US" sz="1100" b="0" i="0" u="none" strike="noStrike" dirty="0">
                          <a:solidFill>
                            <a:srgbClr val="000000"/>
                          </a:solidFill>
                          <a:effectLst/>
                          <a:latin typeface="+mn-lt"/>
                        </a:rPr>
                        <a:t>0.86</a:t>
                      </a:r>
                    </a:p>
                  </a:txBody>
                  <a:tcPr marL="9525" marR="9525" marT="9525" marB="0" anchor="ctr"/>
                </a:tc>
                <a:extLst>
                  <a:ext uri="{0D108BD9-81ED-4DB2-BD59-A6C34878D82A}">
                    <a16:rowId xmlns="" xmlns:a16="http://schemas.microsoft.com/office/drawing/2014/main" val="2004250897"/>
                  </a:ext>
                </a:extLst>
              </a:tr>
              <a:tr h="274320">
                <a:tc>
                  <a:txBody>
                    <a:bodyPr/>
                    <a:lstStyle/>
                    <a:p>
                      <a:pPr algn="ctr" fontAlgn="b"/>
                      <a:r>
                        <a:rPr lang="en-US" sz="1200" b="1" i="0" u="none" strike="noStrike" dirty="0">
                          <a:solidFill>
                            <a:schemeClr val="bg1"/>
                          </a:solidFill>
                          <a:effectLst/>
                          <a:latin typeface="Arial Narrow" panose="020B0606020202030204" pitchFamily="34" charset="0"/>
                        </a:rPr>
                        <a:t>Agency</a:t>
                      </a:r>
                    </a:p>
                  </a:txBody>
                  <a:tcPr marL="9525" marR="9525" marT="9525" marB="0" anchor="ctr"/>
                </a:tc>
                <a:tc>
                  <a:txBody>
                    <a:bodyPr/>
                    <a:lstStyle/>
                    <a:p>
                      <a:pPr algn="ctr" fontAlgn="b"/>
                      <a:r>
                        <a:rPr lang="en-US" sz="1100" b="0" i="0" u="none" strike="noStrike" dirty="0">
                          <a:solidFill>
                            <a:srgbClr val="000000"/>
                          </a:solidFill>
                          <a:effectLst/>
                          <a:latin typeface="+mn-lt"/>
                        </a:rPr>
                        <a:t>4.52</a:t>
                      </a:r>
                    </a:p>
                  </a:txBody>
                  <a:tcPr marL="9525" marR="9525" marT="9525" marB="0" anchor="ctr"/>
                </a:tc>
                <a:tc>
                  <a:txBody>
                    <a:bodyPr/>
                    <a:lstStyle/>
                    <a:p>
                      <a:pPr algn="ctr" fontAlgn="b"/>
                      <a:r>
                        <a:rPr lang="en-US" sz="1100" b="0" i="0" u="none" strike="noStrike" dirty="0">
                          <a:solidFill>
                            <a:srgbClr val="000000"/>
                          </a:solidFill>
                          <a:effectLst/>
                          <a:latin typeface="+mn-lt"/>
                        </a:rPr>
                        <a:t>6.74</a:t>
                      </a:r>
                    </a:p>
                  </a:txBody>
                  <a:tcPr marL="9525" marR="9525" marT="9525" marB="0" anchor="ctr"/>
                </a:tc>
                <a:tc>
                  <a:txBody>
                    <a:bodyPr/>
                    <a:lstStyle/>
                    <a:p>
                      <a:pPr algn="ctr" fontAlgn="b"/>
                      <a:r>
                        <a:rPr lang="en-US" sz="1100" b="1" i="0" u="none" strike="noStrike" dirty="0">
                          <a:solidFill>
                            <a:schemeClr val="bg1"/>
                          </a:solidFill>
                          <a:effectLst/>
                          <a:latin typeface="+mn-lt"/>
                        </a:rPr>
                        <a:t>7.05</a:t>
                      </a:r>
                    </a:p>
                  </a:txBody>
                  <a:tcPr marL="9525" marR="9525" marT="9525" marB="0" anchor="ctr">
                    <a:solidFill>
                      <a:srgbClr val="00B050"/>
                    </a:solidFill>
                  </a:tcPr>
                </a:tc>
                <a:tc>
                  <a:txBody>
                    <a:bodyPr/>
                    <a:lstStyle/>
                    <a:p>
                      <a:pPr algn="ctr" fontAlgn="b"/>
                      <a:r>
                        <a:rPr lang="en-US" sz="1100" b="0" i="0" u="none" strike="noStrike" dirty="0">
                          <a:solidFill>
                            <a:srgbClr val="000000"/>
                          </a:solidFill>
                          <a:effectLst/>
                          <a:latin typeface="+mn-lt"/>
                        </a:rPr>
                        <a:t>2.17</a:t>
                      </a:r>
                    </a:p>
                  </a:txBody>
                  <a:tcPr marL="9525" marR="9525" marT="9525" marB="0" anchor="ctr"/>
                </a:tc>
                <a:tc>
                  <a:txBody>
                    <a:bodyPr/>
                    <a:lstStyle/>
                    <a:p>
                      <a:pPr algn="ctr" fontAlgn="b"/>
                      <a:r>
                        <a:rPr lang="en-US" sz="1100" b="0" i="0" u="none" strike="noStrike" dirty="0">
                          <a:solidFill>
                            <a:srgbClr val="000000"/>
                          </a:solidFill>
                          <a:effectLst/>
                          <a:latin typeface="+mn-lt"/>
                        </a:rPr>
                        <a:t>2.32</a:t>
                      </a:r>
                    </a:p>
                  </a:txBody>
                  <a:tcPr marL="9525" marR="9525" marT="9525" marB="0" anchor="ctr"/>
                </a:tc>
                <a:tc>
                  <a:txBody>
                    <a:bodyPr/>
                    <a:lstStyle/>
                    <a:p>
                      <a:pPr algn="ctr" fontAlgn="b"/>
                      <a:r>
                        <a:rPr lang="en-US" sz="1100" b="0" i="0" u="none" strike="noStrike" dirty="0">
                          <a:solidFill>
                            <a:srgbClr val="000000"/>
                          </a:solidFill>
                          <a:effectLst/>
                          <a:latin typeface="+mn-lt"/>
                        </a:rPr>
                        <a:t>1.53</a:t>
                      </a:r>
                    </a:p>
                  </a:txBody>
                  <a:tcPr marL="9525" marR="9525" marT="9525" marB="0" anchor="ctr"/>
                </a:tc>
                <a:tc>
                  <a:txBody>
                    <a:bodyPr/>
                    <a:lstStyle/>
                    <a:p>
                      <a:pPr algn="ctr" fontAlgn="b"/>
                      <a:r>
                        <a:rPr lang="en-US" sz="1100" b="0" i="0" u="none" strike="noStrike" dirty="0">
                          <a:solidFill>
                            <a:srgbClr val="000000"/>
                          </a:solidFill>
                          <a:effectLst/>
                          <a:latin typeface="+mn-lt"/>
                        </a:rPr>
                        <a:t>0.85</a:t>
                      </a:r>
                    </a:p>
                  </a:txBody>
                  <a:tcPr marL="9525" marR="9525" marT="9525" marB="0" anchor="ctr"/>
                </a:tc>
                <a:tc>
                  <a:txBody>
                    <a:bodyPr/>
                    <a:lstStyle/>
                    <a:p>
                      <a:pPr algn="ctr" fontAlgn="b"/>
                      <a:r>
                        <a:rPr lang="en-US" sz="1100" b="0" i="0" u="none" strike="noStrike" dirty="0">
                          <a:solidFill>
                            <a:srgbClr val="000000"/>
                          </a:solidFill>
                          <a:effectLst/>
                          <a:latin typeface="+mn-lt"/>
                        </a:rPr>
                        <a:t>0.42</a:t>
                      </a:r>
                    </a:p>
                  </a:txBody>
                  <a:tcPr marL="9525" marR="9525" marT="9525" marB="0" anchor="ctr"/>
                </a:tc>
                <a:tc>
                  <a:txBody>
                    <a:bodyPr/>
                    <a:lstStyle/>
                    <a:p>
                      <a:pPr algn="ctr" fontAlgn="b"/>
                      <a:r>
                        <a:rPr lang="en-US" sz="1100" b="0" i="0" u="none" strike="noStrike" dirty="0">
                          <a:solidFill>
                            <a:srgbClr val="000000"/>
                          </a:solidFill>
                          <a:effectLst/>
                          <a:latin typeface="+mn-lt"/>
                        </a:rPr>
                        <a:t>0.70</a:t>
                      </a:r>
                    </a:p>
                  </a:txBody>
                  <a:tcPr marL="9525" marR="9525" marT="9525" marB="0" anchor="ctr"/>
                </a:tc>
                <a:tc>
                  <a:txBody>
                    <a:bodyPr/>
                    <a:lstStyle/>
                    <a:p>
                      <a:pPr algn="ctr" fontAlgn="b"/>
                      <a:r>
                        <a:rPr lang="en-US" sz="1100" b="0" i="0" u="none" strike="noStrike" dirty="0">
                          <a:solidFill>
                            <a:srgbClr val="000000"/>
                          </a:solidFill>
                          <a:effectLst/>
                          <a:latin typeface="+mn-lt"/>
                        </a:rPr>
                        <a:t>0.70</a:t>
                      </a:r>
                    </a:p>
                  </a:txBody>
                  <a:tcPr marL="9525" marR="9525" marT="9525" marB="0" anchor="ctr"/>
                </a:tc>
                <a:tc>
                  <a:txBody>
                    <a:bodyPr/>
                    <a:lstStyle/>
                    <a:p>
                      <a:pPr algn="ctr" fontAlgn="b"/>
                      <a:r>
                        <a:rPr lang="en-US" sz="1100" b="0" i="0" u="none" strike="noStrike" dirty="0">
                          <a:solidFill>
                            <a:srgbClr val="000000"/>
                          </a:solidFill>
                          <a:effectLst/>
                          <a:latin typeface="+mn-lt"/>
                        </a:rPr>
                        <a:t>0.90</a:t>
                      </a:r>
                    </a:p>
                  </a:txBody>
                  <a:tcPr marL="9525" marR="9525" marT="9525" marB="0" anchor="ctr"/>
                </a:tc>
                <a:extLst>
                  <a:ext uri="{0D108BD9-81ED-4DB2-BD59-A6C34878D82A}">
                    <a16:rowId xmlns="" xmlns:a16="http://schemas.microsoft.com/office/drawing/2014/main" val="3749956536"/>
                  </a:ext>
                </a:extLst>
              </a:tr>
              <a:tr h="274320">
                <a:tc>
                  <a:txBody>
                    <a:bodyPr/>
                    <a:lstStyle/>
                    <a:p>
                      <a:pPr algn="ctr" fontAlgn="b"/>
                      <a:r>
                        <a:rPr lang="en-US" sz="1200" b="1" i="0" u="none" strike="noStrike" dirty="0">
                          <a:solidFill>
                            <a:schemeClr val="bg1"/>
                          </a:solidFill>
                          <a:effectLst/>
                          <a:latin typeface="Arial Narrow" panose="020B0606020202030204" pitchFamily="34" charset="0"/>
                        </a:rPr>
                        <a:t>Muni</a:t>
                      </a:r>
                    </a:p>
                  </a:txBody>
                  <a:tcPr marL="9525" marR="9525" marT="9525" marB="0" anchor="ctr"/>
                </a:tc>
                <a:tc>
                  <a:txBody>
                    <a:bodyPr/>
                    <a:lstStyle/>
                    <a:p>
                      <a:pPr algn="ctr" fontAlgn="b"/>
                      <a:r>
                        <a:rPr lang="en-US" sz="1100" b="1" i="0" u="none" strike="noStrike" dirty="0">
                          <a:solidFill>
                            <a:schemeClr val="bg1"/>
                          </a:solidFill>
                          <a:effectLst/>
                          <a:latin typeface="+mn-lt"/>
                        </a:rPr>
                        <a:t>3.25</a:t>
                      </a:r>
                    </a:p>
                  </a:txBody>
                  <a:tcPr marL="9525" marR="9525" marT="9525" marB="0" anchor="ctr">
                    <a:solidFill>
                      <a:srgbClr val="C00000"/>
                    </a:solidFill>
                  </a:tcPr>
                </a:tc>
                <a:tc>
                  <a:txBody>
                    <a:bodyPr/>
                    <a:lstStyle/>
                    <a:p>
                      <a:pPr algn="ctr" fontAlgn="b"/>
                      <a:r>
                        <a:rPr lang="en-US" sz="1100" b="1" i="0" u="none" strike="noStrike" dirty="0">
                          <a:solidFill>
                            <a:schemeClr val="bg1"/>
                          </a:solidFill>
                          <a:effectLst/>
                          <a:latin typeface="+mn-lt"/>
                        </a:rPr>
                        <a:t>4.70</a:t>
                      </a:r>
                    </a:p>
                  </a:txBody>
                  <a:tcPr marL="9525" marR="9525" marT="9525" marB="0" anchor="ctr">
                    <a:solidFill>
                      <a:srgbClr val="C00000"/>
                    </a:solidFill>
                  </a:tcPr>
                </a:tc>
                <a:tc>
                  <a:txBody>
                    <a:bodyPr/>
                    <a:lstStyle/>
                    <a:p>
                      <a:pPr algn="ctr" fontAlgn="b"/>
                      <a:r>
                        <a:rPr lang="en-US" sz="1100" b="0" i="0" u="none" strike="noStrike" dirty="0">
                          <a:solidFill>
                            <a:srgbClr val="000000"/>
                          </a:solidFill>
                          <a:effectLst/>
                          <a:latin typeface="+mn-lt"/>
                        </a:rPr>
                        <a:t>5.16</a:t>
                      </a:r>
                    </a:p>
                  </a:txBody>
                  <a:tcPr marL="9525" marR="9525" marT="9525" marB="0" anchor="ctr"/>
                </a:tc>
                <a:tc>
                  <a:txBody>
                    <a:bodyPr/>
                    <a:lstStyle/>
                    <a:p>
                      <a:pPr algn="ctr" fontAlgn="b"/>
                      <a:r>
                        <a:rPr lang="en-US" sz="1100" b="0" i="0" u="none" strike="noStrike" dirty="0">
                          <a:solidFill>
                            <a:srgbClr val="000000"/>
                          </a:solidFill>
                          <a:effectLst/>
                          <a:latin typeface="+mn-lt"/>
                        </a:rPr>
                        <a:t>4.21</a:t>
                      </a:r>
                    </a:p>
                  </a:txBody>
                  <a:tcPr marL="9525" marR="9525" marT="9525" marB="0" anchor="ctr"/>
                </a:tc>
                <a:tc>
                  <a:txBody>
                    <a:bodyPr/>
                    <a:lstStyle/>
                    <a:p>
                      <a:pPr algn="ctr" fontAlgn="b"/>
                      <a:r>
                        <a:rPr lang="en-US" sz="1100" b="1" i="0" u="none" strike="noStrike" dirty="0">
                          <a:solidFill>
                            <a:schemeClr val="bg1"/>
                          </a:solidFill>
                          <a:effectLst/>
                          <a:latin typeface="+mn-lt"/>
                        </a:rPr>
                        <a:t>1.29</a:t>
                      </a:r>
                    </a:p>
                  </a:txBody>
                  <a:tcPr marL="9525" marR="9525" marT="9525" marB="0" anchor="ctr">
                    <a:solidFill>
                      <a:srgbClr val="C00000"/>
                    </a:solidFill>
                  </a:tcPr>
                </a:tc>
                <a:tc>
                  <a:txBody>
                    <a:bodyPr/>
                    <a:lstStyle/>
                    <a:p>
                      <a:pPr algn="ctr" fontAlgn="b"/>
                      <a:r>
                        <a:rPr lang="en-US" sz="1100" b="0" i="0" u="none" strike="noStrike" dirty="0">
                          <a:solidFill>
                            <a:srgbClr val="000000"/>
                          </a:solidFill>
                          <a:effectLst/>
                          <a:latin typeface="+mn-lt"/>
                        </a:rPr>
                        <a:t>2.37</a:t>
                      </a:r>
                    </a:p>
                  </a:txBody>
                  <a:tcPr marL="9525" marR="9525" marT="9525" marB="0" anchor="ctr"/>
                </a:tc>
                <a:tc>
                  <a:txBody>
                    <a:bodyPr/>
                    <a:lstStyle/>
                    <a:p>
                      <a:pPr algn="ctr" fontAlgn="b"/>
                      <a:r>
                        <a:rPr lang="en-US" sz="1100" b="0" i="0" u="none" strike="noStrike" dirty="0">
                          <a:solidFill>
                            <a:srgbClr val="000000"/>
                          </a:solidFill>
                          <a:effectLst/>
                          <a:latin typeface="+mn-lt"/>
                        </a:rPr>
                        <a:t>1.03</a:t>
                      </a:r>
                    </a:p>
                  </a:txBody>
                  <a:tcPr marL="9525" marR="9525" marT="9525" marB="0" anchor="ctr"/>
                </a:tc>
                <a:tc>
                  <a:txBody>
                    <a:bodyPr/>
                    <a:lstStyle/>
                    <a:p>
                      <a:pPr algn="ctr" fontAlgn="b"/>
                      <a:r>
                        <a:rPr lang="en-US" sz="1100" b="0" i="0" u="none" strike="noStrike" dirty="0">
                          <a:solidFill>
                            <a:srgbClr val="000000"/>
                          </a:solidFill>
                          <a:effectLst/>
                          <a:latin typeface="+mn-lt"/>
                        </a:rPr>
                        <a:t>1.07</a:t>
                      </a:r>
                    </a:p>
                  </a:txBody>
                  <a:tcPr marL="9525" marR="9525" marT="9525" marB="0" anchor="ctr"/>
                </a:tc>
                <a:tc>
                  <a:txBody>
                    <a:bodyPr/>
                    <a:lstStyle/>
                    <a:p>
                      <a:pPr algn="ctr" fontAlgn="b"/>
                      <a:r>
                        <a:rPr lang="en-US" sz="1100" b="0" i="0" u="none" strike="noStrike" dirty="0">
                          <a:solidFill>
                            <a:srgbClr val="000000"/>
                          </a:solidFill>
                          <a:effectLst/>
                          <a:latin typeface="+mn-lt"/>
                        </a:rPr>
                        <a:t>0.72</a:t>
                      </a:r>
                    </a:p>
                  </a:txBody>
                  <a:tcPr marL="9525" marR="9525" marT="9525" marB="0" anchor="ctr"/>
                </a:tc>
                <a:tc>
                  <a:txBody>
                    <a:bodyPr/>
                    <a:lstStyle/>
                    <a:p>
                      <a:pPr algn="ctr" fontAlgn="b"/>
                      <a:r>
                        <a:rPr lang="en-US" sz="1100" b="0" i="0" u="none" strike="noStrike" dirty="0">
                          <a:solidFill>
                            <a:srgbClr val="000000"/>
                          </a:solidFill>
                          <a:effectLst/>
                          <a:latin typeface="+mn-lt"/>
                        </a:rPr>
                        <a:t>0.76</a:t>
                      </a:r>
                    </a:p>
                  </a:txBody>
                  <a:tcPr marL="9525" marR="9525" marT="9525" marB="0" anchor="ctr"/>
                </a:tc>
                <a:tc>
                  <a:txBody>
                    <a:bodyPr/>
                    <a:lstStyle/>
                    <a:p>
                      <a:pPr algn="ctr" fontAlgn="b"/>
                      <a:r>
                        <a:rPr lang="en-US" sz="1100" b="1" i="0" u="none" strike="noStrike" dirty="0">
                          <a:solidFill>
                            <a:schemeClr val="bg1"/>
                          </a:solidFill>
                          <a:effectLst/>
                          <a:latin typeface="+mn-lt"/>
                        </a:rPr>
                        <a:t>0.18</a:t>
                      </a:r>
                    </a:p>
                  </a:txBody>
                  <a:tcPr marL="9525" marR="9525" marT="9525" marB="0" anchor="ctr">
                    <a:solidFill>
                      <a:srgbClr val="C00000"/>
                    </a:solidFill>
                  </a:tcPr>
                </a:tc>
                <a:extLst>
                  <a:ext uri="{0D108BD9-81ED-4DB2-BD59-A6C34878D82A}">
                    <a16:rowId xmlns="" xmlns:a16="http://schemas.microsoft.com/office/drawing/2014/main" val="3675810100"/>
                  </a:ext>
                </a:extLst>
              </a:tr>
              <a:tr h="274320">
                <a:tc>
                  <a:txBody>
                    <a:bodyPr/>
                    <a:lstStyle/>
                    <a:p>
                      <a:pPr algn="ctr" fontAlgn="b"/>
                      <a:r>
                        <a:rPr lang="en-US" sz="1200" b="1" i="0" u="none" strike="noStrike" dirty="0">
                          <a:solidFill>
                            <a:schemeClr val="bg1"/>
                          </a:solidFill>
                          <a:effectLst/>
                          <a:latin typeface="Arial Narrow" panose="020B0606020202030204" pitchFamily="34" charset="0"/>
                        </a:rPr>
                        <a:t>ABS</a:t>
                      </a:r>
                    </a:p>
                  </a:txBody>
                  <a:tcPr marL="9525" marR="9525" marT="9525" marB="0" anchor="ctr"/>
                </a:tc>
                <a:tc>
                  <a:txBody>
                    <a:bodyPr/>
                    <a:lstStyle/>
                    <a:p>
                      <a:pPr algn="ctr" fontAlgn="b"/>
                      <a:r>
                        <a:rPr lang="en-US" sz="1100" b="0" i="0" u="none" strike="noStrike" dirty="0">
                          <a:solidFill>
                            <a:srgbClr val="000000"/>
                          </a:solidFill>
                          <a:effectLst/>
                          <a:latin typeface="+mn-lt"/>
                        </a:rPr>
                        <a:t>4.73</a:t>
                      </a:r>
                    </a:p>
                  </a:txBody>
                  <a:tcPr marL="9525" marR="9525" marT="9525" marB="0" anchor="ctr"/>
                </a:tc>
                <a:tc>
                  <a:txBody>
                    <a:bodyPr/>
                    <a:lstStyle/>
                    <a:p>
                      <a:pPr algn="ctr" fontAlgn="b"/>
                      <a:r>
                        <a:rPr lang="en-US" sz="1100" b="0" i="0" u="none" strike="noStrike" dirty="0">
                          <a:solidFill>
                            <a:srgbClr val="000000"/>
                          </a:solidFill>
                          <a:effectLst/>
                          <a:latin typeface="+mn-lt"/>
                        </a:rPr>
                        <a:t>4.84</a:t>
                      </a:r>
                    </a:p>
                  </a:txBody>
                  <a:tcPr marL="9525" marR="9525" marT="9525" marB="0" anchor="ctr"/>
                </a:tc>
                <a:tc>
                  <a:txBody>
                    <a:bodyPr/>
                    <a:lstStyle/>
                    <a:p>
                      <a:pPr algn="ctr" fontAlgn="b"/>
                      <a:r>
                        <a:rPr lang="en-US" sz="1100" b="0" i="0" u="none" strike="noStrike" dirty="0">
                          <a:solidFill>
                            <a:srgbClr val="000000"/>
                          </a:solidFill>
                          <a:effectLst/>
                          <a:latin typeface="+mn-lt"/>
                        </a:rPr>
                        <a:t>(1.22)</a:t>
                      </a:r>
                    </a:p>
                  </a:txBody>
                  <a:tcPr marL="9525" marR="9525" marT="9525" marB="0" anchor="ctr"/>
                </a:tc>
                <a:tc>
                  <a:txBody>
                    <a:bodyPr/>
                    <a:lstStyle/>
                    <a:p>
                      <a:pPr algn="ctr" fontAlgn="b"/>
                      <a:r>
                        <a:rPr lang="en-US" sz="1100" b="0" i="0" u="none" strike="noStrike" dirty="0">
                          <a:solidFill>
                            <a:srgbClr val="000000"/>
                          </a:solidFill>
                          <a:effectLst/>
                          <a:latin typeface="+mn-lt"/>
                        </a:rPr>
                        <a:t>13.80</a:t>
                      </a:r>
                    </a:p>
                  </a:txBody>
                  <a:tcPr marL="9525" marR="9525" marT="9525" marB="0" anchor="ctr"/>
                </a:tc>
                <a:tc>
                  <a:txBody>
                    <a:bodyPr/>
                    <a:lstStyle/>
                    <a:p>
                      <a:pPr algn="ctr" fontAlgn="b"/>
                      <a:r>
                        <a:rPr lang="en-US" sz="1100" b="0" i="0" u="none" strike="noStrike" dirty="0">
                          <a:solidFill>
                            <a:srgbClr val="000000"/>
                          </a:solidFill>
                          <a:effectLst/>
                          <a:latin typeface="+mn-lt"/>
                        </a:rPr>
                        <a:t>3.35</a:t>
                      </a:r>
                    </a:p>
                  </a:txBody>
                  <a:tcPr marL="9525" marR="9525" marT="9525" marB="0" anchor="ctr"/>
                </a:tc>
                <a:tc>
                  <a:txBody>
                    <a:bodyPr/>
                    <a:lstStyle/>
                    <a:p>
                      <a:pPr algn="ctr" fontAlgn="b"/>
                      <a:r>
                        <a:rPr lang="en-US" sz="1100" b="0" i="0" u="none" strike="noStrike" dirty="0">
                          <a:solidFill>
                            <a:schemeClr val="tx1"/>
                          </a:solidFill>
                          <a:effectLst/>
                          <a:latin typeface="+mn-lt"/>
                        </a:rPr>
                        <a:t>1.49</a:t>
                      </a:r>
                    </a:p>
                  </a:txBody>
                  <a:tcPr marL="9525" marR="9525" marT="9525" marB="0" anchor="ctr"/>
                </a:tc>
                <a:tc>
                  <a:txBody>
                    <a:bodyPr/>
                    <a:lstStyle/>
                    <a:p>
                      <a:pPr algn="ctr" fontAlgn="b"/>
                      <a:r>
                        <a:rPr lang="en-US" sz="1100" b="0" i="0" u="none" strike="noStrike" dirty="0">
                          <a:solidFill>
                            <a:srgbClr val="000000"/>
                          </a:solidFill>
                          <a:effectLst/>
                          <a:latin typeface="+mn-lt"/>
                        </a:rPr>
                        <a:t>1.88</a:t>
                      </a:r>
                    </a:p>
                  </a:txBody>
                  <a:tcPr marL="9525" marR="9525" marT="9525" marB="0" anchor="ctr"/>
                </a:tc>
                <a:tc>
                  <a:txBody>
                    <a:bodyPr/>
                    <a:lstStyle/>
                    <a:p>
                      <a:pPr algn="ctr" fontAlgn="b"/>
                      <a:r>
                        <a:rPr lang="en-US" sz="1100" b="0" i="0" u="none" strike="noStrike" dirty="0">
                          <a:solidFill>
                            <a:srgbClr val="000000"/>
                          </a:solidFill>
                          <a:effectLst/>
                          <a:latin typeface="+mn-lt"/>
                        </a:rPr>
                        <a:t>0.78</a:t>
                      </a:r>
                    </a:p>
                  </a:txBody>
                  <a:tcPr marL="9525" marR="9525" marT="9525" marB="0" anchor="ctr"/>
                </a:tc>
                <a:tc>
                  <a:txBody>
                    <a:bodyPr/>
                    <a:lstStyle/>
                    <a:p>
                      <a:pPr algn="ctr" fontAlgn="b"/>
                      <a:r>
                        <a:rPr lang="en-US" sz="1100" b="0" i="0" u="none" strike="noStrike" dirty="0">
                          <a:solidFill>
                            <a:srgbClr val="000000"/>
                          </a:solidFill>
                          <a:effectLst/>
                          <a:latin typeface="+mn-lt"/>
                        </a:rPr>
                        <a:t>0.89</a:t>
                      </a:r>
                    </a:p>
                  </a:txBody>
                  <a:tcPr marL="9525" marR="9525" marT="9525" marB="0" anchor="ctr"/>
                </a:tc>
                <a:tc>
                  <a:txBody>
                    <a:bodyPr/>
                    <a:lstStyle/>
                    <a:p>
                      <a:pPr algn="ctr" fontAlgn="b"/>
                      <a:r>
                        <a:rPr lang="en-US" sz="1100" b="0" i="0" u="none" strike="noStrike" dirty="0">
                          <a:solidFill>
                            <a:srgbClr val="000000"/>
                          </a:solidFill>
                          <a:effectLst/>
                          <a:latin typeface="+mn-lt"/>
                        </a:rPr>
                        <a:t>0.90</a:t>
                      </a:r>
                    </a:p>
                  </a:txBody>
                  <a:tcPr marL="9525" marR="9525" marT="9525" marB="0" anchor="ctr"/>
                </a:tc>
                <a:tc>
                  <a:txBody>
                    <a:bodyPr/>
                    <a:lstStyle/>
                    <a:p>
                      <a:pPr algn="ctr" fontAlgn="b"/>
                      <a:r>
                        <a:rPr lang="en-US" sz="1100" b="0" i="0" u="none" strike="noStrike" dirty="0">
                          <a:solidFill>
                            <a:srgbClr val="000000"/>
                          </a:solidFill>
                          <a:effectLst/>
                          <a:latin typeface="+mn-lt"/>
                        </a:rPr>
                        <a:t>1.82</a:t>
                      </a:r>
                    </a:p>
                  </a:txBody>
                  <a:tcPr marL="9525" marR="9525" marT="9525" marB="0" anchor="ctr"/>
                </a:tc>
                <a:extLst>
                  <a:ext uri="{0D108BD9-81ED-4DB2-BD59-A6C34878D82A}">
                    <a16:rowId xmlns="" xmlns:a16="http://schemas.microsoft.com/office/drawing/2014/main" val="2985906049"/>
                  </a:ext>
                </a:extLst>
              </a:tr>
              <a:tr h="274320">
                <a:tc>
                  <a:txBody>
                    <a:bodyPr/>
                    <a:lstStyle/>
                    <a:p>
                      <a:pPr algn="ctr" fontAlgn="b"/>
                      <a:r>
                        <a:rPr lang="en-US" sz="1200" b="1" i="0" u="none" strike="noStrike" dirty="0">
                          <a:solidFill>
                            <a:schemeClr val="bg1"/>
                          </a:solidFill>
                          <a:effectLst/>
                          <a:latin typeface="Arial Narrow" panose="020B0606020202030204" pitchFamily="34" charset="0"/>
                        </a:rPr>
                        <a:t>MBS</a:t>
                      </a:r>
                    </a:p>
                  </a:txBody>
                  <a:tcPr marL="9525" marR="9525" marT="9525" marB="0" anchor="ctr"/>
                </a:tc>
                <a:tc>
                  <a:txBody>
                    <a:bodyPr/>
                    <a:lstStyle/>
                    <a:p>
                      <a:pPr algn="ctr" fontAlgn="b"/>
                      <a:r>
                        <a:rPr lang="en-US" sz="1100" b="0" i="0" u="none" strike="noStrike" dirty="0">
                          <a:solidFill>
                            <a:srgbClr val="000000"/>
                          </a:solidFill>
                          <a:effectLst/>
                          <a:latin typeface="+mn-lt"/>
                        </a:rPr>
                        <a:t>4.64</a:t>
                      </a:r>
                    </a:p>
                  </a:txBody>
                  <a:tcPr marL="9525" marR="9525" marT="9525" marB="0" anchor="ctr"/>
                </a:tc>
                <a:tc>
                  <a:txBody>
                    <a:bodyPr/>
                    <a:lstStyle/>
                    <a:p>
                      <a:pPr algn="ctr" fontAlgn="b"/>
                      <a:r>
                        <a:rPr lang="en-US" sz="1100" b="0" i="0" u="none" strike="noStrike" dirty="0">
                          <a:solidFill>
                            <a:srgbClr val="000000"/>
                          </a:solidFill>
                          <a:effectLst/>
                          <a:latin typeface="+mn-lt"/>
                        </a:rPr>
                        <a:t>6.95</a:t>
                      </a:r>
                    </a:p>
                  </a:txBody>
                  <a:tcPr marL="9525" marR="9525" marT="9525" marB="0" anchor="ctr"/>
                </a:tc>
                <a:tc>
                  <a:txBody>
                    <a:bodyPr/>
                    <a:lstStyle/>
                    <a:p>
                      <a:pPr algn="ctr" fontAlgn="b"/>
                      <a:r>
                        <a:rPr lang="en-US" sz="1100" b="0" i="0" u="none" strike="noStrike" dirty="0">
                          <a:solidFill>
                            <a:srgbClr val="000000"/>
                          </a:solidFill>
                          <a:effectLst/>
                          <a:latin typeface="+mn-lt"/>
                        </a:rPr>
                        <a:t>5.27</a:t>
                      </a:r>
                    </a:p>
                  </a:txBody>
                  <a:tcPr marL="9525" marR="9525" marT="9525" marB="0" anchor="ctr"/>
                </a:tc>
                <a:tc>
                  <a:txBody>
                    <a:bodyPr/>
                    <a:lstStyle/>
                    <a:p>
                      <a:pPr algn="ctr" fontAlgn="b"/>
                      <a:r>
                        <a:rPr lang="en-US" sz="1100" b="0" i="0" u="none" strike="noStrike" dirty="0">
                          <a:solidFill>
                            <a:srgbClr val="000000"/>
                          </a:solidFill>
                          <a:effectLst/>
                          <a:latin typeface="+mn-lt"/>
                        </a:rPr>
                        <a:t>5.98</a:t>
                      </a:r>
                    </a:p>
                  </a:txBody>
                  <a:tcPr marL="9525" marR="9525" marT="9525" marB="0" anchor="ctr"/>
                </a:tc>
                <a:tc>
                  <a:txBody>
                    <a:bodyPr/>
                    <a:lstStyle/>
                    <a:p>
                      <a:pPr algn="ctr" fontAlgn="b"/>
                      <a:r>
                        <a:rPr lang="en-US" sz="1100" b="0" i="0" u="none" strike="noStrike" dirty="0">
                          <a:solidFill>
                            <a:srgbClr val="000000"/>
                          </a:solidFill>
                          <a:effectLst/>
                          <a:latin typeface="+mn-lt"/>
                        </a:rPr>
                        <a:t>5.42</a:t>
                      </a:r>
                    </a:p>
                  </a:txBody>
                  <a:tcPr marL="9525" marR="9525" marT="9525" marB="0" anchor="ctr"/>
                </a:tc>
                <a:tc>
                  <a:txBody>
                    <a:bodyPr/>
                    <a:lstStyle/>
                    <a:p>
                      <a:pPr algn="ctr" fontAlgn="b"/>
                      <a:r>
                        <a:rPr lang="en-US" sz="1100" b="1" i="0" u="none" strike="noStrike" dirty="0">
                          <a:solidFill>
                            <a:schemeClr val="bg1"/>
                          </a:solidFill>
                          <a:effectLst/>
                          <a:latin typeface="+mn-lt"/>
                        </a:rPr>
                        <a:t>3.15</a:t>
                      </a:r>
                    </a:p>
                  </a:txBody>
                  <a:tcPr marL="9525" marR="9525" marT="9525" marB="0" anchor="ctr">
                    <a:solidFill>
                      <a:srgbClr val="00B050"/>
                    </a:solidFill>
                  </a:tcPr>
                </a:tc>
                <a:tc>
                  <a:txBody>
                    <a:bodyPr/>
                    <a:lstStyle/>
                    <a:p>
                      <a:pPr algn="ctr" fontAlgn="b"/>
                      <a:r>
                        <a:rPr lang="en-US" sz="1100" b="0" i="0" u="none" strike="noStrike" dirty="0">
                          <a:solidFill>
                            <a:srgbClr val="000000"/>
                          </a:solidFill>
                          <a:effectLst/>
                          <a:latin typeface="+mn-lt"/>
                        </a:rPr>
                        <a:t>1.61</a:t>
                      </a:r>
                    </a:p>
                  </a:txBody>
                  <a:tcPr marL="9525" marR="9525" marT="9525" marB="0" anchor="ctr"/>
                </a:tc>
                <a:tc>
                  <a:txBody>
                    <a:bodyPr/>
                    <a:lstStyle/>
                    <a:p>
                      <a:pPr algn="ctr" fontAlgn="b"/>
                      <a:r>
                        <a:rPr lang="en-US" sz="1100" b="0" i="0" u="none" strike="noStrike" dirty="0">
                          <a:solidFill>
                            <a:srgbClr val="000000"/>
                          </a:solidFill>
                          <a:effectLst/>
                          <a:latin typeface="+mn-lt"/>
                        </a:rPr>
                        <a:t>0.91</a:t>
                      </a:r>
                    </a:p>
                  </a:txBody>
                  <a:tcPr marL="9525" marR="9525" marT="9525" marB="0" anchor="ctr"/>
                </a:tc>
                <a:tc>
                  <a:txBody>
                    <a:bodyPr/>
                    <a:lstStyle/>
                    <a:p>
                      <a:pPr algn="ctr" fontAlgn="b"/>
                      <a:r>
                        <a:rPr lang="en-US" sz="1100" b="0" i="0" u="none" strike="noStrike" dirty="0">
                          <a:solidFill>
                            <a:srgbClr val="000000"/>
                          </a:solidFill>
                          <a:effectLst/>
                          <a:latin typeface="+mn-lt"/>
                        </a:rPr>
                        <a:t>1.10</a:t>
                      </a:r>
                    </a:p>
                  </a:txBody>
                  <a:tcPr marL="9525" marR="9525" marT="9525" marB="0" anchor="ctr"/>
                </a:tc>
                <a:tc>
                  <a:txBody>
                    <a:bodyPr/>
                    <a:lstStyle/>
                    <a:p>
                      <a:pPr algn="ctr" fontAlgn="b"/>
                      <a:r>
                        <a:rPr lang="en-US" sz="1100" b="0" i="0" u="none" strike="noStrike" dirty="0">
                          <a:solidFill>
                            <a:srgbClr val="000000"/>
                          </a:solidFill>
                          <a:effectLst/>
                          <a:latin typeface="+mn-lt"/>
                        </a:rPr>
                        <a:t>1.12</a:t>
                      </a:r>
                    </a:p>
                  </a:txBody>
                  <a:tcPr marL="9525" marR="9525" marT="9525" marB="0" anchor="ctr"/>
                </a:tc>
                <a:tc>
                  <a:txBody>
                    <a:bodyPr/>
                    <a:lstStyle/>
                    <a:p>
                      <a:pPr algn="ctr" fontAlgn="b"/>
                      <a:r>
                        <a:rPr lang="en-US" sz="1100" b="0" i="0" u="none" strike="noStrike" dirty="0">
                          <a:solidFill>
                            <a:srgbClr val="000000"/>
                          </a:solidFill>
                          <a:effectLst/>
                          <a:latin typeface="+mn-lt"/>
                        </a:rPr>
                        <a:t>0.84</a:t>
                      </a:r>
                    </a:p>
                  </a:txBody>
                  <a:tcPr marL="9525" marR="9525" marT="9525" marB="0" anchor="ctr"/>
                </a:tc>
                <a:extLst>
                  <a:ext uri="{0D108BD9-81ED-4DB2-BD59-A6C34878D82A}">
                    <a16:rowId xmlns="" xmlns:a16="http://schemas.microsoft.com/office/drawing/2014/main" val="3291909906"/>
                  </a:ext>
                </a:extLst>
              </a:tr>
              <a:tr h="274320">
                <a:tc>
                  <a:txBody>
                    <a:bodyPr/>
                    <a:lstStyle/>
                    <a:p>
                      <a:pPr algn="ctr" fontAlgn="b"/>
                      <a:r>
                        <a:rPr lang="en-US" sz="1200" b="1" i="0" u="none" strike="noStrike" dirty="0">
                          <a:solidFill>
                            <a:schemeClr val="bg1"/>
                          </a:solidFill>
                          <a:effectLst/>
                          <a:latin typeface="Arial Narrow" panose="020B0606020202030204" pitchFamily="34" charset="0"/>
                        </a:rPr>
                        <a:t>Fin - Corp</a:t>
                      </a:r>
                    </a:p>
                  </a:txBody>
                  <a:tcPr marL="9525" marR="9525" marT="9525" marB="0" anchor="ctr"/>
                </a:tc>
                <a:tc>
                  <a:txBody>
                    <a:bodyPr/>
                    <a:lstStyle/>
                    <a:p>
                      <a:pPr algn="ctr" fontAlgn="b"/>
                      <a:r>
                        <a:rPr lang="en-US" sz="1100" b="0" i="0" u="none" strike="noStrike" dirty="0">
                          <a:solidFill>
                            <a:srgbClr val="000000"/>
                          </a:solidFill>
                          <a:effectLst/>
                          <a:latin typeface="+mn-lt"/>
                        </a:rPr>
                        <a:t>4.64</a:t>
                      </a:r>
                    </a:p>
                  </a:txBody>
                  <a:tcPr marL="9525" marR="9525" marT="9525" marB="0" anchor="ctr"/>
                </a:tc>
                <a:tc>
                  <a:txBody>
                    <a:bodyPr/>
                    <a:lstStyle/>
                    <a:p>
                      <a:pPr algn="ctr" fontAlgn="b"/>
                      <a:r>
                        <a:rPr lang="en-US" sz="1100" b="0" i="0" u="none" strike="noStrike" dirty="0">
                          <a:solidFill>
                            <a:srgbClr val="000000"/>
                          </a:solidFill>
                          <a:effectLst/>
                          <a:latin typeface="+mn-lt"/>
                        </a:rPr>
                        <a:t>5.10</a:t>
                      </a:r>
                    </a:p>
                  </a:txBody>
                  <a:tcPr marL="9525" marR="9525" marT="9525" marB="0" anchor="ctr"/>
                </a:tc>
                <a:tc>
                  <a:txBody>
                    <a:bodyPr/>
                    <a:lstStyle/>
                    <a:p>
                      <a:pPr algn="ctr" fontAlgn="b"/>
                      <a:r>
                        <a:rPr lang="en-US" sz="1100" b="1" i="0" u="none" strike="noStrike" dirty="0">
                          <a:solidFill>
                            <a:srgbClr val="C00000"/>
                          </a:solidFill>
                          <a:effectLst/>
                          <a:latin typeface="+mn-lt"/>
                        </a:rPr>
                        <a:t>(</a:t>
                      </a:r>
                      <a:r>
                        <a:rPr lang="en-US" sz="1100" b="1" i="0" u="none" strike="noStrike" dirty="0">
                          <a:solidFill>
                            <a:schemeClr val="bg1"/>
                          </a:solidFill>
                          <a:effectLst/>
                          <a:latin typeface="+mn-lt"/>
                        </a:rPr>
                        <a:t>(5.77)</a:t>
                      </a:r>
                    </a:p>
                  </a:txBody>
                  <a:tcPr marL="9525" marR="9525" marT="9525" marB="0" anchor="ctr">
                    <a:solidFill>
                      <a:srgbClr val="C00000"/>
                    </a:solidFill>
                  </a:tcPr>
                </a:tc>
                <a:tc>
                  <a:txBody>
                    <a:bodyPr/>
                    <a:lstStyle/>
                    <a:p>
                      <a:pPr algn="ctr" fontAlgn="b"/>
                      <a:r>
                        <a:rPr lang="en-US" sz="1100" b="1" i="0" u="none" strike="noStrike" dirty="0">
                          <a:solidFill>
                            <a:schemeClr val="bg1"/>
                          </a:solidFill>
                          <a:effectLst/>
                          <a:latin typeface="+mn-lt"/>
                        </a:rPr>
                        <a:t>16.42</a:t>
                      </a:r>
                    </a:p>
                  </a:txBody>
                  <a:tcPr marL="9525" marR="9525" marT="9525" marB="0" anchor="ctr">
                    <a:solidFill>
                      <a:srgbClr val="00B050"/>
                    </a:solidFill>
                  </a:tcPr>
                </a:tc>
                <a:tc>
                  <a:txBody>
                    <a:bodyPr/>
                    <a:lstStyle/>
                    <a:p>
                      <a:pPr algn="ctr" fontAlgn="b"/>
                      <a:r>
                        <a:rPr lang="en-US" sz="1100" b="1" i="0" u="none" strike="noStrike" dirty="0">
                          <a:solidFill>
                            <a:schemeClr val="bg1"/>
                          </a:solidFill>
                          <a:effectLst/>
                          <a:latin typeface="+mn-lt"/>
                        </a:rPr>
                        <a:t>5.44</a:t>
                      </a:r>
                    </a:p>
                  </a:txBody>
                  <a:tcPr marL="9525" marR="9525" marT="9525" marB="0" anchor="ctr">
                    <a:solidFill>
                      <a:srgbClr val="00B050"/>
                    </a:solidFill>
                  </a:tcPr>
                </a:tc>
                <a:tc>
                  <a:txBody>
                    <a:bodyPr/>
                    <a:lstStyle/>
                    <a:p>
                      <a:pPr algn="ctr" fontAlgn="b"/>
                      <a:r>
                        <a:rPr lang="en-US" sz="1100" b="1" i="0" u="none" strike="noStrike" dirty="0">
                          <a:solidFill>
                            <a:schemeClr val="bg1"/>
                          </a:solidFill>
                          <a:effectLst/>
                          <a:latin typeface="+mn-lt"/>
                        </a:rPr>
                        <a:t>1.10</a:t>
                      </a:r>
                    </a:p>
                  </a:txBody>
                  <a:tcPr marL="9525" marR="9525" marT="9525" marB="0" anchor="ctr">
                    <a:solidFill>
                      <a:srgbClr val="C00000"/>
                    </a:solidFill>
                  </a:tcPr>
                </a:tc>
                <a:tc>
                  <a:txBody>
                    <a:bodyPr/>
                    <a:lstStyle/>
                    <a:p>
                      <a:pPr algn="ctr" fontAlgn="b"/>
                      <a:r>
                        <a:rPr lang="en-US" sz="1100" b="1" i="0" u="none" strike="noStrike" dirty="0">
                          <a:solidFill>
                            <a:schemeClr val="bg1"/>
                          </a:solidFill>
                          <a:effectLst/>
                          <a:latin typeface="+mn-lt"/>
                        </a:rPr>
                        <a:t>6.40</a:t>
                      </a:r>
                    </a:p>
                  </a:txBody>
                  <a:tcPr marL="9525" marR="9525" marT="9525" marB="0" anchor="ctr">
                    <a:solidFill>
                      <a:srgbClr val="00B050"/>
                    </a:solidFill>
                  </a:tcPr>
                </a:tc>
                <a:tc>
                  <a:txBody>
                    <a:bodyPr/>
                    <a:lstStyle/>
                    <a:p>
                      <a:pPr algn="ctr" fontAlgn="b"/>
                      <a:r>
                        <a:rPr lang="en-US" sz="1100" b="1" i="0" u="none" strike="noStrike" dirty="0">
                          <a:solidFill>
                            <a:schemeClr val="bg1"/>
                          </a:solidFill>
                          <a:effectLst/>
                          <a:latin typeface="+mn-lt"/>
                        </a:rPr>
                        <a:t>2.15</a:t>
                      </a:r>
                    </a:p>
                  </a:txBody>
                  <a:tcPr marL="9525" marR="9525" marT="9525" marB="0" anchor="ctr">
                    <a:solidFill>
                      <a:srgbClr val="00B050"/>
                    </a:solidFill>
                  </a:tcPr>
                </a:tc>
                <a:tc>
                  <a:txBody>
                    <a:bodyPr/>
                    <a:lstStyle/>
                    <a:p>
                      <a:pPr algn="ctr" fontAlgn="b"/>
                      <a:r>
                        <a:rPr lang="en-US" sz="1100" b="1" i="0" u="none" strike="noStrike" dirty="0">
                          <a:solidFill>
                            <a:schemeClr val="bg1"/>
                          </a:solidFill>
                          <a:effectLst/>
                          <a:latin typeface="+mn-lt"/>
                        </a:rPr>
                        <a:t>1.38</a:t>
                      </a:r>
                    </a:p>
                  </a:txBody>
                  <a:tcPr marL="9525" marR="9525" marT="9525" marB="0" anchor="ctr">
                    <a:solidFill>
                      <a:srgbClr val="00B050"/>
                    </a:solidFill>
                  </a:tcPr>
                </a:tc>
                <a:tc>
                  <a:txBody>
                    <a:bodyPr/>
                    <a:lstStyle/>
                    <a:p>
                      <a:pPr algn="ctr" fontAlgn="b"/>
                      <a:r>
                        <a:rPr lang="en-US" sz="1100" b="1" i="0" u="none" strike="noStrike" dirty="0">
                          <a:solidFill>
                            <a:schemeClr val="bg1"/>
                          </a:solidFill>
                          <a:effectLst/>
                          <a:latin typeface="+mn-lt"/>
                        </a:rPr>
                        <a:t>1.33</a:t>
                      </a:r>
                    </a:p>
                  </a:txBody>
                  <a:tcPr marL="9525" marR="9525" marT="9525" marB="0" anchor="ctr">
                    <a:solidFill>
                      <a:srgbClr val="00B050"/>
                    </a:solidFill>
                  </a:tcPr>
                </a:tc>
                <a:tc>
                  <a:txBody>
                    <a:bodyPr/>
                    <a:lstStyle/>
                    <a:p>
                      <a:pPr algn="ctr" fontAlgn="b"/>
                      <a:r>
                        <a:rPr lang="en-US" sz="1100" b="0" i="0" u="none" strike="noStrike" dirty="0">
                          <a:solidFill>
                            <a:srgbClr val="000000"/>
                          </a:solidFill>
                          <a:effectLst/>
                          <a:latin typeface="+mn-lt"/>
                        </a:rPr>
                        <a:t>1.88</a:t>
                      </a:r>
                    </a:p>
                  </a:txBody>
                  <a:tcPr marL="9525" marR="9525" marT="9525" marB="0" anchor="ctr"/>
                </a:tc>
                <a:extLst>
                  <a:ext uri="{0D108BD9-81ED-4DB2-BD59-A6C34878D82A}">
                    <a16:rowId xmlns="" xmlns:a16="http://schemas.microsoft.com/office/drawing/2014/main" val="1480042369"/>
                  </a:ext>
                </a:extLst>
              </a:tr>
              <a:tr h="274320">
                <a:tc>
                  <a:txBody>
                    <a:bodyPr/>
                    <a:lstStyle/>
                    <a:p>
                      <a:pPr algn="ctr" fontAlgn="b"/>
                      <a:r>
                        <a:rPr lang="en-US" sz="1200" b="1" i="0" u="none" strike="noStrike" dirty="0">
                          <a:solidFill>
                            <a:schemeClr val="bg1"/>
                          </a:solidFill>
                          <a:effectLst/>
                          <a:latin typeface="Arial Narrow" panose="020B0606020202030204" pitchFamily="34" charset="0"/>
                        </a:rPr>
                        <a:t>Ind - Corp</a:t>
                      </a:r>
                    </a:p>
                  </a:txBody>
                  <a:tcPr marL="9525" marR="9525" marT="9525" marB="0" anchor="ctr"/>
                </a:tc>
                <a:tc>
                  <a:txBody>
                    <a:bodyPr/>
                    <a:lstStyle/>
                    <a:p>
                      <a:pPr algn="ctr" fontAlgn="b"/>
                      <a:r>
                        <a:rPr lang="en-US" sz="1100" b="1" i="0" u="none" strike="noStrike" dirty="0">
                          <a:solidFill>
                            <a:schemeClr val="bg1"/>
                          </a:solidFill>
                          <a:effectLst/>
                          <a:latin typeface="+mn-lt"/>
                        </a:rPr>
                        <a:t>4.80</a:t>
                      </a:r>
                    </a:p>
                  </a:txBody>
                  <a:tcPr marL="9525" marR="9525" marT="9525" marB="0" anchor="ctr">
                    <a:solidFill>
                      <a:srgbClr val="00B050"/>
                    </a:solidFill>
                  </a:tcPr>
                </a:tc>
                <a:tc>
                  <a:txBody>
                    <a:bodyPr/>
                    <a:lstStyle/>
                    <a:p>
                      <a:pPr algn="ctr" fontAlgn="b"/>
                      <a:r>
                        <a:rPr lang="en-US" sz="1100" b="0" i="0" u="none" strike="noStrike" dirty="0">
                          <a:solidFill>
                            <a:srgbClr val="000000"/>
                          </a:solidFill>
                          <a:effectLst/>
                          <a:latin typeface="+mn-lt"/>
                        </a:rPr>
                        <a:t>6.39</a:t>
                      </a:r>
                    </a:p>
                  </a:txBody>
                  <a:tcPr marL="9525" marR="9525" marT="9525" marB="0" anchor="ctr"/>
                </a:tc>
                <a:tc>
                  <a:txBody>
                    <a:bodyPr/>
                    <a:lstStyle/>
                    <a:p>
                      <a:pPr algn="ctr" fontAlgn="b"/>
                      <a:r>
                        <a:rPr lang="en-US" sz="1100" b="0" i="0" u="none" strike="noStrike" dirty="0">
                          <a:solidFill>
                            <a:srgbClr val="000000"/>
                          </a:solidFill>
                          <a:effectLst/>
                          <a:latin typeface="+mn-lt"/>
                        </a:rPr>
                        <a:t>0.46</a:t>
                      </a:r>
                    </a:p>
                  </a:txBody>
                  <a:tcPr marL="9525" marR="9525" marT="9525" marB="0" anchor="ctr"/>
                </a:tc>
                <a:tc>
                  <a:txBody>
                    <a:bodyPr/>
                    <a:lstStyle/>
                    <a:p>
                      <a:pPr algn="ctr" fontAlgn="b"/>
                      <a:r>
                        <a:rPr lang="en-US" sz="1100" b="0" i="0" u="none" strike="noStrike" dirty="0">
                          <a:solidFill>
                            <a:srgbClr val="000000"/>
                          </a:solidFill>
                          <a:effectLst/>
                          <a:latin typeface="+mn-lt"/>
                        </a:rPr>
                        <a:t>13.88</a:t>
                      </a:r>
                    </a:p>
                  </a:txBody>
                  <a:tcPr marL="9525" marR="9525" marT="9525" marB="0" anchor="ctr"/>
                </a:tc>
                <a:tc>
                  <a:txBody>
                    <a:bodyPr/>
                    <a:lstStyle/>
                    <a:p>
                      <a:pPr algn="ctr" fontAlgn="b"/>
                      <a:r>
                        <a:rPr lang="en-US" sz="1100" b="0" i="0" u="none" strike="noStrike" dirty="0">
                          <a:solidFill>
                            <a:srgbClr val="000000"/>
                          </a:solidFill>
                          <a:effectLst/>
                          <a:latin typeface="+mn-lt"/>
                        </a:rPr>
                        <a:t>4.30</a:t>
                      </a:r>
                    </a:p>
                  </a:txBody>
                  <a:tcPr marL="9525" marR="9525" marT="9525" marB="0" anchor="ctr"/>
                </a:tc>
                <a:tc>
                  <a:txBody>
                    <a:bodyPr/>
                    <a:lstStyle/>
                    <a:p>
                      <a:pPr algn="ctr" fontAlgn="b"/>
                      <a:r>
                        <a:rPr lang="en-US" sz="1100" b="0" i="0" u="none" strike="noStrike" dirty="0">
                          <a:solidFill>
                            <a:srgbClr val="000000"/>
                          </a:solidFill>
                          <a:effectLst/>
                          <a:latin typeface="+mn-lt"/>
                        </a:rPr>
                        <a:t>2.30</a:t>
                      </a:r>
                    </a:p>
                  </a:txBody>
                  <a:tcPr marL="9525" marR="9525" marT="9525" marB="0" anchor="ctr"/>
                </a:tc>
                <a:tc>
                  <a:txBody>
                    <a:bodyPr/>
                    <a:lstStyle/>
                    <a:p>
                      <a:pPr algn="ctr" fontAlgn="b"/>
                      <a:r>
                        <a:rPr lang="en-US" sz="1100" b="0" i="0" u="none" strike="noStrike" dirty="0">
                          <a:solidFill>
                            <a:srgbClr val="000000"/>
                          </a:solidFill>
                          <a:effectLst/>
                          <a:latin typeface="+mn-lt"/>
                        </a:rPr>
                        <a:t>2.98</a:t>
                      </a:r>
                    </a:p>
                  </a:txBody>
                  <a:tcPr marL="9525" marR="9525" marT="9525" marB="0" anchor="ctr"/>
                </a:tc>
                <a:tc>
                  <a:txBody>
                    <a:bodyPr/>
                    <a:lstStyle/>
                    <a:p>
                      <a:pPr algn="ctr" fontAlgn="b"/>
                      <a:r>
                        <a:rPr lang="en-US" sz="1100" b="0" i="0" u="none" strike="noStrike" dirty="0">
                          <a:solidFill>
                            <a:srgbClr val="000000"/>
                          </a:solidFill>
                          <a:effectLst/>
                          <a:latin typeface="+mn-lt"/>
                        </a:rPr>
                        <a:t>1.44</a:t>
                      </a:r>
                    </a:p>
                  </a:txBody>
                  <a:tcPr marL="9525" marR="9525" marT="9525" marB="0" anchor="ctr"/>
                </a:tc>
                <a:tc>
                  <a:txBody>
                    <a:bodyPr/>
                    <a:lstStyle/>
                    <a:p>
                      <a:pPr algn="ctr" fontAlgn="b"/>
                      <a:r>
                        <a:rPr lang="en-US" sz="1100" b="0" i="0" u="none" strike="noStrike" dirty="0">
                          <a:solidFill>
                            <a:srgbClr val="000000"/>
                          </a:solidFill>
                          <a:effectLst/>
                          <a:latin typeface="+mn-lt"/>
                        </a:rPr>
                        <a:t>0.98</a:t>
                      </a:r>
                    </a:p>
                  </a:txBody>
                  <a:tcPr marL="9525" marR="9525" marT="9525" marB="0" anchor="ctr"/>
                </a:tc>
                <a:tc>
                  <a:txBody>
                    <a:bodyPr/>
                    <a:lstStyle/>
                    <a:p>
                      <a:pPr algn="ctr" fontAlgn="b"/>
                      <a:r>
                        <a:rPr lang="en-US" sz="1100" b="0" i="0" u="none" strike="noStrike" dirty="0">
                          <a:solidFill>
                            <a:srgbClr val="000000"/>
                          </a:solidFill>
                          <a:effectLst/>
                          <a:latin typeface="+mn-lt"/>
                        </a:rPr>
                        <a:t>0.83</a:t>
                      </a:r>
                    </a:p>
                  </a:txBody>
                  <a:tcPr marL="9525" marR="9525" marT="9525" marB="0" anchor="ctr"/>
                </a:tc>
                <a:tc>
                  <a:txBody>
                    <a:bodyPr/>
                    <a:lstStyle/>
                    <a:p>
                      <a:pPr algn="ctr" fontAlgn="b"/>
                      <a:r>
                        <a:rPr lang="en-US" sz="1100" b="1" i="0" u="none" strike="noStrike" dirty="0">
                          <a:solidFill>
                            <a:schemeClr val="bg1"/>
                          </a:solidFill>
                          <a:effectLst/>
                          <a:latin typeface="+mn-lt"/>
                        </a:rPr>
                        <a:t>2.45</a:t>
                      </a:r>
                    </a:p>
                  </a:txBody>
                  <a:tcPr marL="9525" marR="9525" marT="9525" marB="0" anchor="ctr">
                    <a:solidFill>
                      <a:srgbClr val="00B050"/>
                    </a:solidFill>
                  </a:tcPr>
                </a:tc>
                <a:extLst>
                  <a:ext uri="{0D108BD9-81ED-4DB2-BD59-A6C34878D82A}">
                    <a16:rowId xmlns="" xmlns:a16="http://schemas.microsoft.com/office/drawing/2014/main" val="2404722656"/>
                  </a:ext>
                </a:extLst>
              </a:tr>
            </a:tbl>
          </a:graphicData>
        </a:graphic>
      </p:graphicFrame>
      <p:sp>
        <p:nvSpPr>
          <p:cNvPr id="6" name="Rectangle 5"/>
          <p:cNvSpPr/>
          <p:nvPr/>
        </p:nvSpPr>
        <p:spPr bwMode="auto">
          <a:xfrm>
            <a:off x="330925" y="885965"/>
            <a:ext cx="3335384" cy="276999"/>
          </a:xfrm>
          <a:prstGeom prst="rect">
            <a:avLst/>
          </a:prstGeom>
          <a:solidFill>
            <a:srgbClr val="668BA6"/>
          </a:solidFill>
          <a:ln w="12700" cap="flat" cmpd="sng" algn="ctr">
            <a:solidFill>
              <a:srgbClr val="668BA6"/>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Arial Narrow" panose="020B0606020202030204" pitchFamily="34" charset="0"/>
              </a:rPr>
              <a:t>Merrill Lynch 1-3</a:t>
            </a:r>
            <a:r>
              <a:rPr kumimoji="0" lang="en-US" sz="1200" b="1" i="0" u="none" strike="noStrike" cap="none" normalizeH="0" dirty="0">
                <a:ln>
                  <a:noFill/>
                </a:ln>
                <a:solidFill>
                  <a:srgbClr val="FFFFFF"/>
                </a:solidFill>
                <a:effectLst/>
                <a:latin typeface="Arial Narrow" panose="020B0606020202030204" pitchFamily="34" charset="0"/>
              </a:rPr>
              <a:t> Year Sector Index Returns (%)</a:t>
            </a:r>
            <a:endParaRPr kumimoji="0" lang="en-US" sz="1200" b="1" i="0" u="none" strike="noStrike" cap="none" normalizeH="0" baseline="0" dirty="0">
              <a:ln>
                <a:noFill/>
              </a:ln>
              <a:solidFill>
                <a:srgbClr val="FFFFFF"/>
              </a:solidFill>
              <a:effectLst/>
              <a:latin typeface="Arial Narrow" panose="020B0606020202030204" pitchFamily="34" charset="0"/>
            </a:endParaRPr>
          </a:p>
        </p:txBody>
      </p:sp>
      <p:graphicFrame>
        <p:nvGraphicFramePr>
          <p:cNvPr id="15" name="Table 14"/>
          <p:cNvGraphicFramePr>
            <a:graphicFrameLocks noGrp="1"/>
          </p:cNvGraphicFramePr>
          <p:nvPr>
            <p:extLst/>
          </p:nvPr>
        </p:nvGraphicFramePr>
        <p:xfrm>
          <a:off x="330925" y="4129484"/>
          <a:ext cx="7301568" cy="2194560"/>
        </p:xfrm>
        <a:graphic>
          <a:graphicData uri="http://schemas.openxmlformats.org/drawingml/2006/table">
            <a:tbl>
              <a:tblPr firstRow="1">
                <a:tableStyleId>{5C22544A-7EE6-4342-B048-85BDC9FD1C3A}</a:tableStyleId>
              </a:tblPr>
              <a:tblGrid>
                <a:gridCol w="912696">
                  <a:extLst>
                    <a:ext uri="{9D8B030D-6E8A-4147-A177-3AD203B41FA5}">
                      <a16:colId xmlns="" xmlns:a16="http://schemas.microsoft.com/office/drawing/2014/main" val="2310050909"/>
                    </a:ext>
                  </a:extLst>
                </a:gridCol>
                <a:gridCol w="912696">
                  <a:extLst>
                    <a:ext uri="{9D8B030D-6E8A-4147-A177-3AD203B41FA5}">
                      <a16:colId xmlns="" xmlns:a16="http://schemas.microsoft.com/office/drawing/2014/main" val="3282888831"/>
                    </a:ext>
                  </a:extLst>
                </a:gridCol>
                <a:gridCol w="912696">
                  <a:extLst>
                    <a:ext uri="{9D8B030D-6E8A-4147-A177-3AD203B41FA5}">
                      <a16:colId xmlns="" xmlns:a16="http://schemas.microsoft.com/office/drawing/2014/main" val="3831366497"/>
                    </a:ext>
                  </a:extLst>
                </a:gridCol>
                <a:gridCol w="912696">
                  <a:extLst>
                    <a:ext uri="{9D8B030D-6E8A-4147-A177-3AD203B41FA5}">
                      <a16:colId xmlns="" xmlns:a16="http://schemas.microsoft.com/office/drawing/2014/main" val="1270988064"/>
                    </a:ext>
                  </a:extLst>
                </a:gridCol>
                <a:gridCol w="912696">
                  <a:extLst>
                    <a:ext uri="{9D8B030D-6E8A-4147-A177-3AD203B41FA5}">
                      <a16:colId xmlns="" xmlns:a16="http://schemas.microsoft.com/office/drawing/2014/main" val="1532260602"/>
                    </a:ext>
                  </a:extLst>
                </a:gridCol>
                <a:gridCol w="912696">
                  <a:extLst>
                    <a:ext uri="{9D8B030D-6E8A-4147-A177-3AD203B41FA5}">
                      <a16:colId xmlns="" xmlns:a16="http://schemas.microsoft.com/office/drawing/2014/main" val="3558031766"/>
                    </a:ext>
                  </a:extLst>
                </a:gridCol>
                <a:gridCol w="912696">
                  <a:extLst>
                    <a:ext uri="{9D8B030D-6E8A-4147-A177-3AD203B41FA5}">
                      <a16:colId xmlns="" xmlns:a16="http://schemas.microsoft.com/office/drawing/2014/main" val="245950283"/>
                    </a:ext>
                  </a:extLst>
                </a:gridCol>
                <a:gridCol w="912696">
                  <a:extLst>
                    <a:ext uri="{9D8B030D-6E8A-4147-A177-3AD203B41FA5}">
                      <a16:colId xmlns="" xmlns:a16="http://schemas.microsoft.com/office/drawing/2014/main" val="1363791582"/>
                    </a:ext>
                  </a:extLst>
                </a:gridCol>
              </a:tblGrid>
              <a:tr h="274320">
                <a:tc>
                  <a:txBody>
                    <a:bodyPr/>
                    <a:lstStyle/>
                    <a:p>
                      <a:pPr algn="ctr" fontAlgn="b"/>
                      <a:r>
                        <a:rPr lang="en-US" sz="1100" b="0" i="1" u="none" strike="noStrike" dirty="0">
                          <a:solidFill>
                            <a:srgbClr val="000000"/>
                          </a:solidFill>
                          <a:effectLst/>
                          <a:latin typeface="Arial Narrow" panose="020B0606020202030204" pitchFamily="34" charset="0"/>
                        </a:rPr>
                        <a:t> </a:t>
                      </a:r>
                    </a:p>
                  </a:txBody>
                  <a:tcPr marL="9525" marR="9525" marT="9525" marB="0" anchor="b">
                    <a:solidFill>
                      <a:schemeClr val="accent1"/>
                    </a:solidFill>
                  </a:tcPr>
                </a:tc>
                <a:tc>
                  <a:txBody>
                    <a:bodyPr/>
                    <a:lstStyle/>
                    <a:p>
                      <a:pPr algn="ctr" fontAlgn="b"/>
                      <a:r>
                        <a:rPr lang="en-US" sz="1200" b="1" i="0" u="none" strike="noStrike" dirty="0">
                          <a:solidFill>
                            <a:schemeClr val="bg1"/>
                          </a:solidFill>
                          <a:effectLst/>
                          <a:latin typeface="Arial Narrow" panose="020B0606020202030204" pitchFamily="34" charset="0"/>
                        </a:rPr>
                        <a:t>Treasury</a:t>
                      </a:r>
                    </a:p>
                  </a:txBody>
                  <a:tcPr marL="9525" marR="9525" marT="9525" marB="0" anchor="ctr">
                    <a:solidFill>
                      <a:schemeClr val="accent1"/>
                    </a:solidFill>
                  </a:tcPr>
                </a:tc>
                <a:tc>
                  <a:txBody>
                    <a:bodyPr/>
                    <a:lstStyle/>
                    <a:p>
                      <a:pPr algn="ctr" fontAlgn="b"/>
                      <a:r>
                        <a:rPr lang="en-US" sz="1200" b="1" i="0" u="none" strike="noStrike" dirty="0">
                          <a:solidFill>
                            <a:schemeClr val="bg1"/>
                          </a:solidFill>
                          <a:effectLst/>
                          <a:latin typeface="Arial Narrow" panose="020B0606020202030204" pitchFamily="34" charset="0"/>
                        </a:rPr>
                        <a:t>Agency</a:t>
                      </a:r>
                    </a:p>
                  </a:txBody>
                  <a:tcPr marL="9525" marR="9525" marT="9525" marB="0" anchor="ctr">
                    <a:solidFill>
                      <a:schemeClr val="accent1"/>
                    </a:solidFill>
                  </a:tcPr>
                </a:tc>
                <a:tc>
                  <a:txBody>
                    <a:bodyPr/>
                    <a:lstStyle/>
                    <a:p>
                      <a:pPr algn="ctr" fontAlgn="b"/>
                      <a:r>
                        <a:rPr lang="en-US" sz="1200" b="1" i="0" u="none" strike="noStrike" dirty="0">
                          <a:solidFill>
                            <a:schemeClr val="bg1"/>
                          </a:solidFill>
                          <a:effectLst/>
                          <a:latin typeface="Arial Narrow" panose="020B0606020202030204" pitchFamily="34" charset="0"/>
                        </a:rPr>
                        <a:t>Muni</a:t>
                      </a:r>
                    </a:p>
                  </a:txBody>
                  <a:tcPr marL="9525" marR="9525" marT="9525" marB="0" anchor="ctr">
                    <a:solidFill>
                      <a:schemeClr val="accent1"/>
                    </a:solidFill>
                  </a:tcPr>
                </a:tc>
                <a:tc>
                  <a:txBody>
                    <a:bodyPr/>
                    <a:lstStyle/>
                    <a:p>
                      <a:pPr algn="ctr" fontAlgn="b"/>
                      <a:r>
                        <a:rPr lang="en-US" sz="1200" b="1" i="0" u="none" strike="noStrike" dirty="0">
                          <a:solidFill>
                            <a:schemeClr val="bg1"/>
                          </a:solidFill>
                          <a:effectLst/>
                          <a:latin typeface="Arial Narrow" panose="020B0606020202030204" pitchFamily="34" charset="0"/>
                        </a:rPr>
                        <a:t>ABS</a:t>
                      </a:r>
                    </a:p>
                  </a:txBody>
                  <a:tcPr marL="9525" marR="9525" marT="9525" marB="0" anchor="ctr">
                    <a:solidFill>
                      <a:schemeClr val="accent1"/>
                    </a:solidFill>
                  </a:tcPr>
                </a:tc>
                <a:tc>
                  <a:txBody>
                    <a:bodyPr/>
                    <a:lstStyle/>
                    <a:p>
                      <a:pPr algn="ctr" fontAlgn="b"/>
                      <a:r>
                        <a:rPr lang="en-US" sz="1200" b="1" i="0" u="none" strike="noStrike" dirty="0">
                          <a:solidFill>
                            <a:schemeClr val="bg1"/>
                          </a:solidFill>
                          <a:effectLst/>
                          <a:latin typeface="Arial Narrow" panose="020B0606020202030204" pitchFamily="34" charset="0"/>
                        </a:rPr>
                        <a:t>MBS</a:t>
                      </a:r>
                    </a:p>
                  </a:txBody>
                  <a:tcPr marL="9525" marR="9525" marT="9525" marB="0" anchor="ctr">
                    <a:solidFill>
                      <a:schemeClr val="accent1"/>
                    </a:solidFill>
                  </a:tcPr>
                </a:tc>
                <a:tc>
                  <a:txBody>
                    <a:bodyPr/>
                    <a:lstStyle/>
                    <a:p>
                      <a:pPr algn="ctr" fontAlgn="b"/>
                      <a:r>
                        <a:rPr lang="en-US" sz="1200" b="1" i="0" u="none" strike="noStrike" dirty="0">
                          <a:solidFill>
                            <a:schemeClr val="bg1"/>
                          </a:solidFill>
                          <a:effectLst/>
                          <a:latin typeface="Arial Narrow" panose="020B0606020202030204" pitchFamily="34" charset="0"/>
                        </a:rPr>
                        <a:t>Fin -</a:t>
                      </a:r>
                      <a:r>
                        <a:rPr lang="en-US" sz="1200" b="1" i="0" u="none" strike="noStrike" baseline="0" dirty="0">
                          <a:solidFill>
                            <a:schemeClr val="bg1"/>
                          </a:solidFill>
                          <a:effectLst/>
                          <a:latin typeface="Arial Narrow" panose="020B0606020202030204" pitchFamily="34" charset="0"/>
                        </a:rPr>
                        <a:t> Corp</a:t>
                      </a:r>
                      <a:endParaRPr lang="en-US" sz="1200" b="1" i="0" u="none" strike="noStrike" dirty="0">
                        <a:solidFill>
                          <a:schemeClr val="bg1"/>
                        </a:solidFill>
                        <a:effectLst/>
                        <a:latin typeface="Arial Narrow" panose="020B0606020202030204" pitchFamily="34" charset="0"/>
                      </a:endParaRPr>
                    </a:p>
                  </a:txBody>
                  <a:tcPr marL="9525" marR="9525" marT="9525" marB="0" anchor="ctr">
                    <a:solidFill>
                      <a:schemeClr val="accent1"/>
                    </a:solidFill>
                  </a:tcPr>
                </a:tc>
                <a:tc>
                  <a:txBody>
                    <a:bodyPr/>
                    <a:lstStyle/>
                    <a:p>
                      <a:pPr algn="ctr" fontAlgn="b"/>
                      <a:r>
                        <a:rPr lang="en-US" sz="1200" b="1" i="0" u="none" strike="noStrike" dirty="0">
                          <a:solidFill>
                            <a:schemeClr val="bg1"/>
                          </a:solidFill>
                          <a:effectLst/>
                          <a:latin typeface="Arial Narrow" panose="020B0606020202030204" pitchFamily="34" charset="0"/>
                        </a:rPr>
                        <a:t>Ind - Corp</a:t>
                      </a:r>
                    </a:p>
                  </a:txBody>
                  <a:tcPr marL="9525" marR="9525" marT="9525" marB="0" anchor="ctr">
                    <a:solidFill>
                      <a:schemeClr val="accent1"/>
                    </a:solidFill>
                  </a:tcPr>
                </a:tc>
                <a:extLst>
                  <a:ext uri="{0D108BD9-81ED-4DB2-BD59-A6C34878D82A}">
                    <a16:rowId xmlns="" xmlns:a16="http://schemas.microsoft.com/office/drawing/2014/main" val="190666566"/>
                  </a:ext>
                </a:extLst>
              </a:tr>
              <a:tr h="274320">
                <a:tc>
                  <a:txBody>
                    <a:bodyPr/>
                    <a:lstStyle/>
                    <a:p>
                      <a:pPr algn="ctr" fontAlgn="b"/>
                      <a:r>
                        <a:rPr lang="en-US" sz="1200" b="1" i="0" u="none" strike="noStrike" dirty="0">
                          <a:solidFill>
                            <a:schemeClr val="bg1"/>
                          </a:solidFill>
                          <a:effectLst/>
                          <a:latin typeface="Arial Narrow" panose="020B0606020202030204" pitchFamily="34" charset="0"/>
                        </a:rPr>
                        <a:t>Treasury</a:t>
                      </a:r>
                    </a:p>
                  </a:txBody>
                  <a:tcPr marL="9525" marR="9525" marT="9525" marB="0" anchor="ctr">
                    <a:solidFill>
                      <a:schemeClr val="accent1"/>
                    </a:solidFill>
                  </a:tcPr>
                </a:tc>
                <a:tc>
                  <a:txBody>
                    <a:bodyPr/>
                    <a:lstStyle/>
                    <a:p>
                      <a:pPr algn="ctr" fontAlgn="b"/>
                      <a:r>
                        <a:rPr lang="en-US" sz="1100" b="0" i="0" u="none" strike="noStrike" dirty="0">
                          <a:solidFill>
                            <a:srgbClr val="000000"/>
                          </a:solidFill>
                          <a:effectLst/>
                          <a:latin typeface="+mn-lt"/>
                        </a:rPr>
                        <a:t>1.00</a:t>
                      </a:r>
                    </a:p>
                  </a:txBody>
                  <a:tcPr marL="9525" marR="9525" marT="9525" marB="0" anchor="ctr"/>
                </a:tc>
                <a:tc>
                  <a:txBody>
                    <a:bodyPr/>
                    <a:lstStyle/>
                    <a:p>
                      <a:pPr algn="ctr" fontAlgn="b"/>
                      <a:endParaRPr lang="en-US" sz="1100" b="0" i="0" u="none" strike="noStrike" dirty="0">
                        <a:solidFill>
                          <a:srgbClr val="000000"/>
                        </a:solidFill>
                        <a:effectLst/>
                        <a:latin typeface="+mn-lt"/>
                      </a:endParaRPr>
                    </a:p>
                  </a:txBody>
                  <a:tcPr marL="9525" marR="9525" marT="9525" marB="0" anchor="ctr"/>
                </a:tc>
                <a:tc>
                  <a:txBody>
                    <a:bodyPr/>
                    <a:lstStyle/>
                    <a:p>
                      <a:pPr algn="ctr" fontAlgn="b"/>
                      <a:endParaRPr lang="en-US" sz="1100" b="0" i="0" u="none" strike="noStrike" dirty="0">
                        <a:solidFill>
                          <a:srgbClr val="000000"/>
                        </a:solidFill>
                        <a:effectLst/>
                        <a:latin typeface="+mn-lt"/>
                      </a:endParaRPr>
                    </a:p>
                  </a:txBody>
                  <a:tcPr marL="9525" marR="9525" marT="9525" marB="0" anchor="ctr"/>
                </a:tc>
                <a:tc>
                  <a:txBody>
                    <a:bodyPr/>
                    <a:lstStyle/>
                    <a:p>
                      <a:pPr algn="ctr" fontAlgn="b"/>
                      <a:endParaRPr lang="en-US" sz="1100" b="0" i="0" u="none" strike="noStrike" dirty="0">
                        <a:solidFill>
                          <a:srgbClr val="000000"/>
                        </a:solidFill>
                        <a:effectLst/>
                        <a:latin typeface="+mn-lt"/>
                      </a:endParaRPr>
                    </a:p>
                  </a:txBody>
                  <a:tcPr marL="9525" marR="9525" marT="9525" marB="0" anchor="ctr"/>
                </a:tc>
                <a:tc>
                  <a:txBody>
                    <a:bodyPr/>
                    <a:lstStyle/>
                    <a:p>
                      <a:pPr algn="ctr" fontAlgn="b"/>
                      <a:endParaRPr lang="en-US" sz="1100" b="0" i="0" u="none" strike="noStrike" dirty="0">
                        <a:solidFill>
                          <a:srgbClr val="000000"/>
                        </a:solidFill>
                        <a:effectLst/>
                        <a:latin typeface="+mn-lt"/>
                      </a:endParaRPr>
                    </a:p>
                  </a:txBody>
                  <a:tcPr marL="9525" marR="9525" marT="9525" marB="0" anchor="ctr"/>
                </a:tc>
                <a:tc>
                  <a:txBody>
                    <a:bodyPr/>
                    <a:lstStyle/>
                    <a:p>
                      <a:pPr algn="ctr" fontAlgn="b"/>
                      <a:endParaRPr lang="en-US" sz="1100" b="0" i="0" u="none" strike="noStrike" dirty="0">
                        <a:solidFill>
                          <a:srgbClr val="000000"/>
                        </a:solidFill>
                        <a:effectLst/>
                        <a:latin typeface="+mn-lt"/>
                      </a:endParaRPr>
                    </a:p>
                  </a:txBody>
                  <a:tcPr marL="9525" marR="9525" marT="9525" marB="0" anchor="ctr"/>
                </a:tc>
                <a:tc>
                  <a:txBody>
                    <a:bodyPr/>
                    <a:lstStyle/>
                    <a:p>
                      <a:pPr algn="ctr" fontAlgn="b"/>
                      <a:endParaRPr lang="en-US" sz="1100" b="0" i="0" u="none" strike="noStrike" dirty="0">
                        <a:solidFill>
                          <a:srgbClr val="000000"/>
                        </a:solidFill>
                        <a:effectLst/>
                        <a:latin typeface="+mn-lt"/>
                      </a:endParaRPr>
                    </a:p>
                  </a:txBody>
                  <a:tcPr marL="9525" marR="9525" marT="9525" marB="0" anchor="ctr"/>
                </a:tc>
                <a:extLst>
                  <a:ext uri="{0D108BD9-81ED-4DB2-BD59-A6C34878D82A}">
                    <a16:rowId xmlns="" xmlns:a16="http://schemas.microsoft.com/office/drawing/2014/main" val="3997213152"/>
                  </a:ext>
                </a:extLst>
              </a:tr>
              <a:tr h="274320">
                <a:tc>
                  <a:txBody>
                    <a:bodyPr/>
                    <a:lstStyle/>
                    <a:p>
                      <a:pPr algn="ctr" fontAlgn="b"/>
                      <a:r>
                        <a:rPr lang="en-US" sz="1200" b="1" i="0" u="none" strike="noStrike" dirty="0">
                          <a:solidFill>
                            <a:schemeClr val="bg1"/>
                          </a:solidFill>
                          <a:effectLst/>
                          <a:latin typeface="Arial Narrow" panose="020B0606020202030204" pitchFamily="34" charset="0"/>
                        </a:rPr>
                        <a:t>Agency</a:t>
                      </a:r>
                    </a:p>
                  </a:txBody>
                  <a:tcPr marL="9525" marR="9525" marT="9525" marB="0" anchor="ctr">
                    <a:solidFill>
                      <a:schemeClr val="accent1"/>
                    </a:solidFill>
                  </a:tcPr>
                </a:tc>
                <a:tc>
                  <a:txBody>
                    <a:bodyPr/>
                    <a:lstStyle/>
                    <a:p>
                      <a:pPr algn="ctr" fontAlgn="b"/>
                      <a:r>
                        <a:rPr lang="en-US" sz="1100" b="0" i="0" u="none" strike="noStrike" dirty="0">
                          <a:solidFill>
                            <a:srgbClr val="000000"/>
                          </a:solidFill>
                          <a:effectLst/>
                          <a:latin typeface="+mn-lt"/>
                        </a:rPr>
                        <a:t>0.88</a:t>
                      </a:r>
                    </a:p>
                  </a:txBody>
                  <a:tcPr marL="9525" marR="9525" marT="9525" marB="0" anchor="ctr"/>
                </a:tc>
                <a:tc>
                  <a:txBody>
                    <a:bodyPr/>
                    <a:lstStyle/>
                    <a:p>
                      <a:pPr algn="ctr" fontAlgn="b"/>
                      <a:r>
                        <a:rPr lang="en-US" sz="1100" b="0" i="0" u="none" strike="noStrike" dirty="0">
                          <a:solidFill>
                            <a:srgbClr val="000000"/>
                          </a:solidFill>
                          <a:effectLst/>
                          <a:latin typeface="+mn-lt"/>
                        </a:rPr>
                        <a:t>1.00</a:t>
                      </a:r>
                    </a:p>
                  </a:txBody>
                  <a:tcPr marL="9525" marR="9525" marT="9525" marB="0" anchor="ctr"/>
                </a:tc>
                <a:tc>
                  <a:txBody>
                    <a:bodyPr/>
                    <a:lstStyle/>
                    <a:p>
                      <a:pPr algn="ctr" fontAlgn="b"/>
                      <a:endParaRPr lang="en-US" sz="1100" b="0" i="0" u="none" strike="noStrike" dirty="0">
                        <a:solidFill>
                          <a:srgbClr val="000000"/>
                        </a:solidFill>
                        <a:effectLst/>
                        <a:latin typeface="+mn-lt"/>
                      </a:endParaRPr>
                    </a:p>
                  </a:txBody>
                  <a:tcPr marL="9525" marR="9525" marT="9525" marB="0" anchor="ctr"/>
                </a:tc>
                <a:tc>
                  <a:txBody>
                    <a:bodyPr/>
                    <a:lstStyle/>
                    <a:p>
                      <a:pPr algn="ctr" fontAlgn="b"/>
                      <a:endParaRPr lang="en-US" sz="1100" b="0" i="0" u="none" strike="noStrike" dirty="0">
                        <a:solidFill>
                          <a:srgbClr val="000000"/>
                        </a:solidFill>
                        <a:effectLst/>
                        <a:latin typeface="+mn-lt"/>
                      </a:endParaRPr>
                    </a:p>
                  </a:txBody>
                  <a:tcPr marL="9525" marR="9525" marT="9525" marB="0" anchor="ctr"/>
                </a:tc>
                <a:tc>
                  <a:txBody>
                    <a:bodyPr/>
                    <a:lstStyle/>
                    <a:p>
                      <a:pPr algn="ctr" fontAlgn="b"/>
                      <a:endParaRPr lang="en-US" sz="1100" b="0" i="0" u="none" strike="noStrike" dirty="0">
                        <a:solidFill>
                          <a:srgbClr val="000000"/>
                        </a:solidFill>
                        <a:effectLst/>
                        <a:latin typeface="+mn-lt"/>
                      </a:endParaRPr>
                    </a:p>
                  </a:txBody>
                  <a:tcPr marL="9525" marR="9525" marT="9525" marB="0" anchor="ctr"/>
                </a:tc>
                <a:tc>
                  <a:txBody>
                    <a:bodyPr/>
                    <a:lstStyle/>
                    <a:p>
                      <a:pPr algn="ctr" fontAlgn="b"/>
                      <a:endParaRPr lang="en-US" sz="1100" b="0" i="0" u="none" strike="noStrike" dirty="0">
                        <a:solidFill>
                          <a:srgbClr val="000000"/>
                        </a:solidFill>
                        <a:effectLst/>
                        <a:latin typeface="+mn-lt"/>
                      </a:endParaRPr>
                    </a:p>
                  </a:txBody>
                  <a:tcPr marL="9525" marR="9525" marT="9525" marB="0" anchor="ctr"/>
                </a:tc>
                <a:tc>
                  <a:txBody>
                    <a:bodyPr/>
                    <a:lstStyle/>
                    <a:p>
                      <a:pPr algn="ctr" fontAlgn="b"/>
                      <a:endParaRPr lang="en-US" sz="1100" b="0" i="0" u="none" strike="noStrike" dirty="0">
                        <a:solidFill>
                          <a:srgbClr val="000000"/>
                        </a:solidFill>
                        <a:effectLst/>
                        <a:latin typeface="+mn-lt"/>
                      </a:endParaRPr>
                    </a:p>
                  </a:txBody>
                  <a:tcPr marL="9525" marR="9525" marT="9525" marB="0" anchor="ctr"/>
                </a:tc>
                <a:extLst>
                  <a:ext uri="{0D108BD9-81ED-4DB2-BD59-A6C34878D82A}">
                    <a16:rowId xmlns="" xmlns:a16="http://schemas.microsoft.com/office/drawing/2014/main" val="2323919334"/>
                  </a:ext>
                </a:extLst>
              </a:tr>
              <a:tr h="274320">
                <a:tc>
                  <a:txBody>
                    <a:bodyPr/>
                    <a:lstStyle/>
                    <a:p>
                      <a:pPr algn="ctr" fontAlgn="b"/>
                      <a:r>
                        <a:rPr lang="en-US" sz="1200" b="1" i="0" u="none" strike="noStrike" dirty="0">
                          <a:solidFill>
                            <a:schemeClr val="bg1"/>
                          </a:solidFill>
                          <a:effectLst/>
                          <a:latin typeface="Arial Narrow" panose="020B0606020202030204" pitchFamily="34" charset="0"/>
                        </a:rPr>
                        <a:t>Muni</a:t>
                      </a:r>
                    </a:p>
                  </a:txBody>
                  <a:tcPr marL="9525" marR="9525" marT="9525" marB="0" anchor="ctr">
                    <a:solidFill>
                      <a:schemeClr val="accent1"/>
                    </a:solidFill>
                  </a:tcPr>
                </a:tc>
                <a:tc>
                  <a:txBody>
                    <a:bodyPr/>
                    <a:lstStyle/>
                    <a:p>
                      <a:pPr algn="ctr" fontAlgn="b"/>
                      <a:r>
                        <a:rPr lang="en-US" sz="1100" b="0" i="0" u="none" strike="noStrike" dirty="0">
                          <a:solidFill>
                            <a:srgbClr val="000000"/>
                          </a:solidFill>
                          <a:effectLst/>
                          <a:latin typeface="+mn-lt"/>
                        </a:rPr>
                        <a:t>0.24</a:t>
                      </a:r>
                    </a:p>
                  </a:txBody>
                  <a:tcPr marL="9525" marR="9525" marT="9525" marB="0" anchor="ctr"/>
                </a:tc>
                <a:tc>
                  <a:txBody>
                    <a:bodyPr/>
                    <a:lstStyle/>
                    <a:p>
                      <a:pPr algn="ctr" fontAlgn="b"/>
                      <a:r>
                        <a:rPr lang="en-US" sz="1100" b="0" i="0" u="none" strike="noStrike" dirty="0">
                          <a:solidFill>
                            <a:srgbClr val="000000"/>
                          </a:solidFill>
                          <a:effectLst/>
                          <a:latin typeface="+mn-lt"/>
                        </a:rPr>
                        <a:t>0.28</a:t>
                      </a:r>
                    </a:p>
                  </a:txBody>
                  <a:tcPr marL="9525" marR="9525" marT="9525" marB="0" anchor="ctr"/>
                </a:tc>
                <a:tc>
                  <a:txBody>
                    <a:bodyPr/>
                    <a:lstStyle/>
                    <a:p>
                      <a:pPr algn="ctr" fontAlgn="b"/>
                      <a:r>
                        <a:rPr lang="en-US" sz="1100" b="0" i="0" u="none" strike="noStrike" dirty="0">
                          <a:solidFill>
                            <a:srgbClr val="000000"/>
                          </a:solidFill>
                          <a:effectLst/>
                          <a:latin typeface="+mn-lt"/>
                        </a:rPr>
                        <a:t>1.00</a:t>
                      </a:r>
                    </a:p>
                  </a:txBody>
                  <a:tcPr marL="9525" marR="9525" marT="9525" marB="0" anchor="ctr"/>
                </a:tc>
                <a:tc>
                  <a:txBody>
                    <a:bodyPr/>
                    <a:lstStyle/>
                    <a:p>
                      <a:pPr algn="ctr" fontAlgn="b"/>
                      <a:endParaRPr lang="en-US" sz="1100" b="0" i="0" u="none" strike="noStrike" dirty="0">
                        <a:solidFill>
                          <a:srgbClr val="000000"/>
                        </a:solidFill>
                        <a:effectLst/>
                        <a:latin typeface="+mn-lt"/>
                      </a:endParaRPr>
                    </a:p>
                  </a:txBody>
                  <a:tcPr marL="9525" marR="9525" marT="9525" marB="0" anchor="ctr"/>
                </a:tc>
                <a:tc>
                  <a:txBody>
                    <a:bodyPr/>
                    <a:lstStyle/>
                    <a:p>
                      <a:pPr algn="ctr" fontAlgn="b"/>
                      <a:endParaRPr lang="en-US" sz="1100" b="0" i="0" u="none" strike="noStrike" dirty="0">
                        <a:solidFill>
                          <a:srgbClr val="000000"/>
                        </a:solidFill>
                        <a:effectLst/>
                        <a:latin typeface="+mn-lt"/>
                      </a:endParaRPr>
                    </a:p>
                  </a:txBody>
                  <a:tcPr marL="9525" marR="9525" marT="9525" marB="0" anchor="ctr"/>
                </a:tc>
                <a:tc>
                  <a:txBody>
                    <a:bodyPr/>
                    <a:lstStyle/>
                    <a:p>
                      <a:pPr algn="ctr" fontAlgn="b"/>
                      <a:endParaRPr lang="en-US" sz="1100" b="0" i="0" u="none" strike="noStrike" dirty="0">
                        <a:solidFill>
                          <a:srgbClr val="000000"/>
                        </a:solidFill>
                        <a:effectLst/>
                        <a:latin typeface="+mn-lt"/>
                      </a:endParaRPr>
                    </a:p>
                  </a:txBody>
                  <a:tcPr marL="9525" marR="9525" marT="9525" marB="0" anchor="ctr"/>
                </a:tc>
                <a:tc>
                  <a:txBody>
                    <a:bodyPr/>
                    <a:lstStyle/>
                    <a:p>
                      <a:pPr algn="ctr" fontAlgn="b"/>
                      <a:endParaRPr lang="en-US" sz="1100" b="0" i="0" u="none" strike="noStrike" dirty="0">
                        <a:solidFill>
                          <a:srgbClr val="000000"/>
                        </a:solidFill>
                        <a:effectLst/>
                        <a:latin typeface="+mn-lt"/>
                      </a:endParaRPr>
                    </a:p>
                  </a:txBody>
                  <a:tcPr marL="9525" marR="9525" marT="9525" marB="0" anchor="ctr"/>
                </a:tc>
                <a:extLst>
                  <a:ext uri="{0D108BD9-81ED-4DB2-BD59-A6C34878D82A}">
                    <a16:rowId xmlns="" xmlns:a16="http://schemas.microsoft.com/office/drawing/2014/main" val="1853681567"/>
                  </a:ext>
                </a:extLst>
              </a:tr>
              <a:tr h="274320">
                <a:tc>
                  <a:txBody>
                    <a:bodyPr/>
                    <a:lstStyle/>
                    <a:p>
                      <a:pPr algn="ctr" fontAlgn="b"/>
                      <a:r>
                        <a:rPr lang="en-US" sz="1200" b="1" i="0" u="none" strike="noStrike" dirty="0">
                          <a:solidFill>
                            <a:schemeClr val="bg1"/>
                          </a:solidFill>
                          <a:effectLst/>
                          <a:latin typeface="Arial Narrow" panose="020B0606020202030204" pitchFamily="34" charset="0"/>
                        </a:rPr>
                        <a:t>ABS</a:t>
                      </a:r>
                    </a:p>
                  </a:txBody>
                  <a:tcPr marL="9525" marR="9525" marT="9525" marB="0" anchor="ctr">
                    <a:solidFill>
                      <a:schemeClr val="accent1"/>
                    </a:solidFill>
                  </a:tcPr>
                </a:tc>
                <a:tc>
                  <a:txBody>
                    <a:bodyPr/>
                    <a:lstStyle/>
                    <a:p>
                      <a:pPr algn="ctr" fontAlgn="b"/>
                      <a:r>
                        <a:rPr lang="en-US" sz="1100" b="0" i="0" u="none" strike="noStrike" dirty="0">
                          <a:solidFill>
                            <a:srgbClr val="000000"/>
                          </a:solidFill>
                          <a:effectLst/>
                          <a:latin typeface="+mn-lt"/>
                        </a:rPr>
                        <a:t>0.63</a:t>
                      </a:r>
                    </a:p>
                  </a:txBody>
                  <a:tcPr marL="9525" marR="9525" marT="9525" marB="0" anchor="ctr"/>
                </a:tc>
                <a:tc>
                  <a:txBody>
                    <a:bodyPr/>
                    <a:lstStyle/>
                    <a:p>
                      <a:pPr algn="ctr" fontAlgn="b"/>
                      <a:r>
                        <a:rPr lang="en-US" sz="1100" b="0" i="0" u="none" strike="noStrike" dirty="0">
                          <a:solidFill>
                            <a:srgbClr val="000000"/>
                          </a:solidFill>
                          <a:effectLst/>
                          <a:latin typeface="+mn-lt"/>
                        </a:rPr>
                        <a:t>0.62</a:t>
                      </a:r>
                    </a:p>
                  </a:txBody>
                  <a:tcPr marL="9525" marR="9525" marT="9525" marB="0" anchor="ctr"/>
                </a:tc>
                <a:tc>
                  <a:txBody>
                    <a:bodyPr/>
                    <a:lstStyle/>
                    <a:p>
                      <a:pPr algn="ctr" fontAlgn="b"/>
                      <a:r>
                        <a:rPr lang="en-US" sz="1100" b="0" i="0" u="none" strike="noStrike" dirty="0">
                          <a:solidFill>
                            <a:srgbClr val="000000"/>
                          </a:solidFill>
                          <a:effectLst/>
                          <a:latin typeface="+mn-lt"/>
                        </a:rPr>
                        <a:t>0.22</a:t>
                      </a:r>
                    </a:p>
                  </a:txBody>
                  <a:tcPr marL="9525" marR="9525" marT="9525" marB="0" anchor="ctr"/>
                </a:tc>
                <a:tc>
                  <a:txBody>
                    <a:bodyPr/>
                    <a:lstStyle/>
                    <a:p>
                      <a:pPr algn="ctr" fontAlgn="b"/>
                      <a:r>
                        <a:rPr lang="en-US" sz="1100" b="0" i="0" u="none" strike="noStrike" dirty="0">
                          <a:solidFill>
                            <a:srgbClr val="000000"/>
                          </a:solidFill>
                          <a:effectLst/>
                          <a:latin typeface="+mn-lt"/>
                        </a:rPr>
                        <a:t>1.00</a:t>
                      </a:r>
                    </a:p>
                  </a:txBody>
                  <a:tcPr marL="9525" marR="9525" marT="9525" marB="0" anchor="ctr"/>
                </a:tc>
                <a:tc>
                  <a:txBody>
                    <a:bodyPr/>
                    <a:lstStyle/>
                    <a:p>
                      <a:pPr algn="ctr" fontAlgn="b"/>
                      <a:endParaRPr lang="en-US" sz="1100" b="0" i="0" u="none" strike="noStrike" dirty="0">
                        <a:solidFill>
                          <a:srgbClr val="000000"/>
                        </a:solidFill>
                        <a:effectLst/>
                        <a:latin typeface="+mn-lt"/>
                      </a:endParaRPr>
                    </a:p>
                  </a:txBody>
                  <a:tcPr marL="9525" marR="9525" marT="9525" marB="0" anchor="ctr"/>
                </a:tc>
                <a:tc>
                  <a:txBody>
                    <a:bodyPr/>
                    <a:lstStyle/>
                    <a:p>
                      <a:pPr algn="ctr" fontAlgn="b"/>
                      <a:endParaRPr lang="en-US" sz="1100" b="0" i="0" u="none" strike="noStrike" dirty="0">
                        <a:solidFill>
                          <a:srgbClr val="000000"/>
                        </a:solidFill>
                        <a:effectLst/>
                        <a:latin typeface="+mn-lt"/>
                      </a:endParaRPr>
                    </a:p>
                  </a:txBody>
                  <a:tcPr marL="9525" marR="9525" marT="9525" marB="0" anchor="ctr"/>
                </a:tc>
                <a:tc>
                  <a:txBody>
                    <a:bodyPr/>
                    <a:lstStyle/>
                    <a:p>
                      <a:pPr algn="ctr" fontAlgn="b"/>
                      <a:endParaRPr lang="en-US" sz="1100" b="0" i="0" u="none" strike="noStrike" dirty="0">
                        <a:solidFill>
                          <a:srgbClr val="000000"/>
                        </a:solidFill>
                        <a:effectLst/>
                        <a:latin typeface="+mn-lt"/>
                      </a:endParaRPr>
                    </a:p>
                  </a:txBody>
                  <a:tcPr marL="9525" marR="9525" marT="9525" marB="0" anchor="ctr"/>
                </a:tc>
                <a:extLst>
                  <a:ext uri="{0D108BD9-81ED-4DB2-BD59-A6C34878D82A}">
                    <a16:rowId xmlns="" xmlns:a16="http://schemas.microsoft.com/office/drawing/2014/main" val="2607416084"/>
                  </a:ext>
                </a:extLst>
              </a:tr>
              <a:tr h="274320">
                <a:tc>
                  <a:txBody>
                    <a:bodyPr/>
                    <a:lstStyle/>
                    <a:p>
                      <a:pPr algn="ctr" fontAlgn="b"/>
                      <a:r>
                        <a:rPr lang="en-US" sz="1200" b="1" i="0" u="none" strike="noStrike" dirty="0">
                          <a:solidFill>
                            <a:schemeClr val="bg1"/>
                          </a:solidFill>
                          <a:effectLst/>
                          <a:latin typeface="Arial Narrow" panose="020B0606020202030204" pitchFamily="34" charset="0"/>
                        </a:rPr>
                        <a:t>MBS</a:t>
                      </a:r>
                    </a:p>
                  </a:txBody>
                  <a:tcPr marL="9525" marR="9525" marT="9525" marB="0" anchor="ctr">
                    <a:solidFill>
                      <a:schemeClr val="accent1"/>
                    </a:solidFill>
                  </a:tcPr>
                </a:tc>
                <a:tc>
                  <a:txBody>
                    <a:bodyPr/>
                    <a:lstStyle/>
                    <a:p>
                      <a:pPr algn="ctr" fontAlgn="b"/>
                      <a:r>
                        <a:rPr lang="en-US" sz="1100" b="0" i="0" u="none" strike="noStrike" dirty="0">
                          <a:solidFill>
                            <a:srgbClr val="000000"/>
                          </a:solidFill>
                          <a:effectLst/>
                          <a:latin typeface="+mn-lt"/>
                        </a:rPr>
                        <a:t>0.58</a:t>
                      </a:r>
                    </a:p>
                  </a:txBody>
                  <a:tcPr marL="9525" marR="9525" marT="9525" marB="0" anchor="ctr"/>
                </a:tc>
                <a:tc>
                  <a:txBody>
                    <a:bodyPr/>
                    <a:lstStyle/>
                    <a:p>
                      <a:pPr algn="ctr" fontAlgn="b"/>
                      <a:r>
                        <a:rPr lang="en-US" sz="1100" b="0" i="0" u="none" strike="noStrike" dirty="0">
                          <a:solidFill>
                            <a:srgbClr val="000000"/>
                          </a:solidFill>
                          <a:effectLst/>
                          <a:latin typeface="+mn-lt"/>
                        </a:rPr>
                        <a:t>0.58</a:t>
                      </a:r>
                    </a:p>
                  </a:txBody>
                  <a:tcPr marL="9525" marR="9525" marT="9525" marB="0" anchor="ctr"/>
                </a:tc>
                <a:tc>
                  <a:txBody>
                    <a:bodyPr/>
                    <a:lstStyle/>
                    <a:p>
                      <a:pPr algn="ctr" fontAlgn="b"/>
                      <a:r>
                        <a:rPr lang="en-US" sz="1100" b="0" i="0" u="none" strike="noStrike" dirty="0">
                          <a:solidFill>
                            <a:srgbClr val="000000"/>
                          </a:solidFill>
                          <a:effectLst/>
                          <a:latin typeface="+mn-lt"/>
                        </a:rPr>
                        <a:t>0.18</a:t>
                      </a:r>
                    </a:p>
                  </a:txBody>
                  <a:tcPr marL="9525" marR="9525" marT="9525" marB="0" anchor="ctr"/>
                </a:tc>
                <a:tc>
                  <a:txBody>
                    <a:bodyPr/>
                    <a:lstStyle/>
                    <a:p>
                      <a:pPr algn="ctr" fontAlgn="b"/>
                      <a:r>
                        <a:rPr lang="en-US" sz="1100" b="0" i="0" u="none" strike="noStrike" dirty="0">
                          <a:solidFill>
                            <a:srgbClr val="000000"/>
                          </a:solidFill>
                          <a:effectLst/>
                          <a:latin typeface="+mn-lt"/>
                        </a:rPr>
                        <a:t>0.45</a:t>
                      </a:r>
                    </a:p>
                  </a:txBody>
                  <a:tcPr marL="9525" marR="9525" marT="9525" marB="0" anchor="ctr"/>
                </a:tc>
                <a:tc>
                  <a:txBody>
                    <a:bodyPr/>
                    <a:lstStyle/>
                    <a:p>
                      <a:pPr algn="ctr" fontAlgn="b"/>
                      <a:r>
                        <a:rPr lang="en-US" sz="1100" b="0" i="0" u="none" strike="noStrike" dirty="0">
                          <a:solidFill>
                            <a:srgbClr val="000000"/>
                          </a:solidFill>
                          <a:effectLst/>
                          <a:latin typeface="+mn-lt"/>
                        </a:rPr>
                        <a:t>1.00</a:t>
                      </a:r>
                    </a:p>
                  </a:txBody>
                  <a:tcPr marL="9525" marR="9525" marT="9525" marB="0" anchor="ctr"/>
                </a:tc>
                <a:tc>
                  <a:txBody>
                    <a:bodyPr/>
                    <a:lstStyle/>
                    <a:p>
                      <a:pPr algn="ctr" fontAlgn="b"/>
                      <a:endParaRPr lang="en-US" sz="1100" b="0" i="0" u="none" strike="noStrike" dirty="0">
                        <a:solidFill>
                          <a:srgbClr val="000000"/>
                        </a:solidFill>
                        <a:effectLst/>
                        <a:latin typeface="+mn-lt"/>
                      </a:endParaRPr>
                    </a:p>
                  </a:txBody>
                  <a:tcPr marL="9525" marR="9525" marT="9525" marB="0" anchor="ctr"/>
                </a:tc>
                <a:tc>
                  <a:txBody>
                    <a:bodyPr/>
                    <a:lstStyle/>
                    <a:p>
                      <a:pPr algn="ctr" fontAlgn="b"/>
                      <a:endParaRPr lang="en-US" sz="1100" b="0" i="0" u="none" strike="noStrike" dirty="0">
                        <a:solidFill>
                          <a:srgbClr val="000000"/>
                        </a:solidFill>
                        <a:effectLst/>
                        <a:latin typeface="+mn-lt"/>
                      </a:endParaRPr>
                    </a:p>
                  </a:txBody>
                  <a:tcPr marL="9525" marR="9525" marT="9525" marB="0" anchor="ctr"/>
                </a:tc>
                <a:extLst>
                  <a:ext uri="{0D108BD9-81ED-4DB2-BD59-A6C34878D82A}">
                    <a16:rowId xmlns="" xmlns:a16="http://schemas.microsoft.com/office/drawing/2014/main" val="2868522130"/>
                  </a:ext>
                </a:extLst>
              </a:tr>
              <a:tr h="274320">
                <a:tc>
                  <a:txBody>
                    <a:bodyPr/>
                    <a:lstStyle/>
                    <a:p>
                      <a:pPr algn="ctr" fontAlgn="b"/>
                      <a:r>
                        <a:rPr lang="en-US" sz="1200" b="1" i="0" u="none" strike="noStrike" dirty="0">
                          <a:solidFill>
                            <a:schemeClr val="bg1"/>
                          </a:solidFill>
                          <a:effectLst/>
                          <a:latin typeface="Arial Narrow" panose="020B0606020202030204" pitchFamily="34" charset="0"/>
                        </a:rPr>
                        <a:t>Fin</a:t>
                      </a:r>
                      <a:r>
                        <a:rPr lang="en-US" sz="1200" b="1" i="0" u="none" strike="noStrike" baseline="0" dirty="0">
                          <a:solidFill>
                            <a:schemeClr val="bg1"/>
                          </a:solidFill>
                          <a:effectLst/>
                          <a:latin typeface="Arial Narrow" panose="020B0606020202030204" pitchFamily="34" charset="0"/>
                        </a:rPr>
                        <a:t> - Corp</a:t>
                      </a:r>
                      <a:endParaRPr lang="en-US" sz="1200" b="1" i="0" u="none" strike="noStrike" dirty="0">
                        <a:solidFill>
                          <a:schemeClr val="bg1"/>
                        </a:solidFill>
                        <a:effectLst/>
                        <a:latin typeface="Arial Narrow" panose="020B0606020202030204" pitchFamily="34" charset="0"/>
                      </a:endParaRPr>
                    </a:p>
                  </a:txBody>
                  <a:tcPr marL="9525" marR="9525" marT="9525" marB="0" anchor="ctr">
                    <a:solidFill>
                      <a:schemeClr val="accent1"/>
                    </a:solidFill>
                  </a:tcPr>
                </a:tc>
                <a:tc>
                  <a:txBody>
                    <a:bodyPr/>
                    <a:lstStyle/>
                    <a:p>
                      <a:pPr algn="ctr" fontAlgn="b"/>
                      <a:r>
                        <a:rPr lang="en-US" sz="1100" b="0" i="0" u="none" strike="noStrike" dirty="0">
                          <a:solidFill>
                            <a:srgbClr val="000000"/>
                          </a:solidFill>
                          <a:effectLst/>
                          <a:latin typeface="+mn-lt"/>
                        </a:rPr>
                        <a:t>0.30</a:t>
                      </a:r>
                    </a:p>
                  </a:txBody>
                  <a:tcPr marL="9525" marR="9525" marT="9525" marB="0" anchor="ctr"/>
                </a:tc>
                <a:tc>
                  <a:txBody>
                    <a:bodyPr/>
                    <a:lstStyle/>
                    <a:p>
                      <a:pPr algn="ctr" fontAlgn="b"/>
                      <a:r>
                        <a:rPr lang="en-US" sz="1100" b="0" i="0" u="none" strike="noStrike" dirty="0">
                          <a:solidFill>
                            <a:srgbClr val="000000"/>
                          </a:solidFill>
                          <a:effectLst/>
                          <a:latin typeface="+mn-lt"/>
                        </a:rPr>
                        <a:t>0.34</a:t>
                      </a:r>
                    </a:p>
                  </a:txBody>
                  <a:tcPr marL="9525" marR="9525" marT="9525" marB="0" anchor="ctr"/>
                </a:tc>
                <a:tc>
                  <a:txBody>
                    <a:bodyPr/>
                    <a:lstStyle/>
                    <a:p>
                      <a:pPr algn="ctr" fontAlgn="b"/>
                      <a:r>
                        <a:rPr lang="en-US" sz="1100" b="0" i="0" u="none" strike="noStrike" dirty="0">
                          <a:solidFill>
                            <a:srgbClr val="000000"/>
                          </a:solidFill>
                          <a:effectLst/>
                          <a:latin typeface="+mn-lt"/>
                        </a:rPr>
                        <a:t>0.16</a:t>
                      </a:r>
                    </a:p>
                  </a:txBody>
                  <a:tcPr marL="9525" marR="9525" marT="9525" marB="0" anchor="ctr"/>
                </a:tc>
                <a:tc>
                  <a:txBody>
                    <a:bodyPr/>
                    <a:lstStyle/>
                    <a:p>
                      <a:pPr algn="ctr" fontAlgn="b"/>
                      <a:r>
                        <a:rPr lang="en-US" sz="1100" b="0" i="0" u="none" strike="noStrike" dirty="0">
                          <a:solidFill>
                            <a:srgbClr val="000000"/>
                          </a:solidFill>
                          <a:effectLst/>
                          <a:latin typeface="+mn-lt"/>
                        </a:rPr>
                        <a:t>0.34</a:t>
                      </a:r>
                    </a:p>
                  </a:txBody>
                  <a:tcPr marL="9525" marR="9525" marT="9525" marB="0" anchor="ctr"/>
                </a:tc>
                <a:tc>
                  <a:txBody>
                    <a:bodyPr/>
                    <a:lstStyle/>
                    <a:p>
                      <a:pPr algn="ctr" fontAlgn="b"/>
                      <a:r>
                        <a:rPr lang="en-US" sz="1100" b="0" i="0" u="none" strike="noStrike" dirty="0">
                          <a:solidFill>
                            <a:srgbClr val="000000"/>
                          </a:solidFill>
                          <a:effectLst/>
                          <a:latin typeface="+mn-lt"/>
                        </a:rPr>
                        <a:t>0.31</a:t>
                      </a:r>
                    </a:p>
                  </a:txBody>
                  <a:tcPr marL="9525" marR="9525" marT="9525" marB="0" anchor="ctr"/>
                </a:tc>
                <a:tc>
                  <a:txBody>
                    <a:bodyPr/>
                    <a:lstStyle/>
                    <a:p>
                      <a:pPr algn="ctr" fontAlgn="b"/>
                      <a:r>
                        <a:rPr lang="en-US" sz="1100" b="0" i="0" u="none" strike="noStrike" dirty="0">
                          <a:solidFill>
                            <a:srgbClr val="000000"/>
                          </a:solidFill>
                          <a:effectLst/>
                          <a:latin typeface="+mn-lt"/>
                        </a:rPr>
                        <a:t>1.00</a:t>
                      </a:r>
                    </a:p>
                  </a:txBody>
                  <a:tcPr marL="9525" marR="9525" marT="9525" marB="0" anchor="ctr"/>
                </a:tc>
                <a:tc>
                  <a:txBody>
                    <a:bodyPr/>
                    <a:lstStyle/>
                    <a:p>
                      <a:pPr algn="ctr" fontAlgn="b"/>
                      <a:endParaRPr lang="en-US" sz="1100" b="0" i="0" u="none" strike="noStrike" dirty="0">
                        <a:solidFill>
                          <a:srgbClr val="000000"/>
                        </a:solidFill>
                        <a:effectLst/>
                        <a:latin typeface="+mn-lt"/>
                      </a:endParaRPr>
                    </a:p>
                  </a:txBody>
                  <a:tcPr marL="9525" marR="9525" marT="9525" marB="0" anchor="ctr"/>
                </a:tc>
                <a:extLst>
                  <a:ext uri="{0D108BD9-81ED-4DB2-BD59-A6C34878D82A}">
                    <a16:rowId xmlns="" xmlns:a16="http://schemas.microsoft.com/office/drawing/2014/main" val="4293673697"/>
                  </a:ext>
                </a:extLst>
              </a:tr>
              <a:tr h="274320">
                <a:tc>
                  <a:txBody>
                    <a:bodyPr/>
                    <a:lstStyle/>
                    <a:p>
                      <a:pPr algn="ctr" fontAlgn="b"/>
                      <a:r>
                        <a:rPr lang="en-US" sz="1200" b="1" i="0" u="none" strike="noStrike" dirty="0">
                          <a:solidFill>
                            <a:schemeClr val="bg1"/>
                          </a:solidFill>
                          <a:effectLst/>
                          <a:latin typeface="Arial Narrow" panose="020B0606020202030204" pitchFamily="34" charset="0"/>
                        </a:rPr>
                        <a:t>Ind - Corp</a:t>
                      </a:r>
                    </a:p>
                  </a:txBody>
                  <a:tcPr marL="9525" marR="9525" marT="9525" marB="0" anchor="ctr">
                    <a:solidFill>
                      <a:schemeClr val="accent1"/>
                    </a:solidFill>
                  </a:tcPr>
                </a:tc>
                <a:tc>
                  <a:txBody>
                    <a:bodyPr/>
                    <a:lstStyle/>
                    <a:p>
                      <a:pPr algn="ctr" fontAlgn="b"/>
                      <a:r>
                        <a:rPr lang="en-US" sz="1100" b="0" i="0" u="none" strike="noStrike" dirty="0">
                          <a:solidFill>
                            <a:srgbClr val="000000"/>
                          </a:solidFill>
                          <a:effectLst/>
                          <a:latin typeface="+mn-lt"/>
                        </a:rPr>
                        <a:t>0.86</a:t>
                      </a:r>
                    </a:p>
                  </a:txBody>
                  <a:tcPr marL="9525" marR="9525" marT="9525" marB="0" anchor="ctr"/>
                </a:tc>
                <a:tc>
                  <a:txBody>
                    <a:bodyPr/>
                    <a:lstStyle/>
                    <a:p>
                      <a:pPr algn="ctr" fontAlgn="b"/>
                      <a:r>
                        <a:rPr lang="en-US" sz="1100" b="0" i="0" u="none" strike="noStrike" dirty="0">
                          <a:solidFill>
                            <a:srgbClr val="000000"/>
                          </a:solidFill>
                          <a:effectLst/>
                          <a:latin typeface="+mn-lt"/>
                        </a:rPr>
                        <a:t>0.82</a:t>
                      </a:r>
                    </a:p>
                  </a:txBody>
                  <a:tcPr marL="9525" marR="9525" marT="9525" marB="0" anchor="ctr"/>
                </a:tc>
                <a:tc>
                  <a:txBody>
                    <a:bodyPr/>
                    <a:lstStyle/>
                    <a:p>
                      <a:pPr algn="ctr" fontAlgn="b"/>
                      <a:r>
                        <a:rPr lang="en-US" sz="1100" b="0" i="0" u="none" strike="noStrike" dirty="0">
                          <a:solidFill>
                            <a:srgbClr val="000000"/>
                          </a:solidFill>
                          <a:effectLst/>
                          <a:latin typeface="+mn-lt"/>
                        </a:rPr>
                        <a:t>0.29</a:t>
                      </a:r>
                    </a:p>
                  </a:txBody>
                  <a:tcPr marL="9525" marR="9525" marT="9525" marB="0" anchor="ctr"/>
                </a:tc>
                <a:tc>
                  <a:txBody>
                    <a:bodyPr/>
                    <a:lstStyle/>
                    <a:p>
                      <a:pPr algn="ctr" fontAlgn="b"/>
                      <a:r>
                        <a:rPr lang="en-US" sz="1100" b="0" i="0" u="none" strike="noStrike" dirty="0">
                          <a:solidFill>
                            <a:srgbClr val="000000"/>
                          </a:solidFill>
                          <a:effectLst/>
                          <a:latin typeface="+mn-lt"/>
                        </a:rPr>
                        <a:t>0.67</a:t>
                      </a:r>
                    </a:p>
                  </a:txBody>
                  <a:tcPr marL="9525" marR="9525" marT="9525" marB="0" anchor="ctr"/>
                </a:tc>
                <a:tc>
                  <a:txBody>
                    <a:bodyPr/>
                    <a:lstStyle/>
                    <a:p>
                      <a:pPr algn="ctr" fontAlgn="b"/>
                      <a:r>
                        <a:rPr lang="en-US" sz="1100" b="0" i="0" u="none" strike="noStrike" dirty="0">
                          <a:solidFill>
                            <a:srgbClr val="000000"/>
                          </a:solidFill>
                          <a:effectLst/>
                          <a:latin typeface="+mn-lt"/>
                        </a:rPr>
                        <a:t>0.57</a:t>
                      </a:r>
                    </a:p>
                  </a:txBody>
                  <a:tcPr marL="9525" marR="9525" marT="9525" marB="0" anchor="ctr"/>
                </a:tc>
                <a:tc>
                  <a:txBody>
                    <a:bodyPr/>
                    <a:lstStyle/>
                    <a:p>
                      <a:pPr algn="ctr" fontAlgn="b"/>
                      <a:r>
                        <a:rPr lang="en-US" sz="1100" b="0" i="0" u="none" strike="noStrike" dirty="0">
                          <a:solidFill>
                            <a:srgbClr val="000000"/>
                          </a:solidFill>
                          <a:effectLst/>
                          <a:latin typeface="+mn-lt"/>
                        </a:rPr>
                        <a:t>0.47</a:t>
                      </a:r>
                    </a:p>
                  </a:txBody>
                  <a:tcPr marL="9525" marR="9525" marT="9525" marB="0" anchor="ctr"/>
                </a:tc>
                <a:tc>
                  <a:txBody>
                    <a:bodyPr/>
                    <a:lstStyle/>
                    <a:p>
                      <a:pPr algn="ctr" fontAlgn="b"/>
                      <a:r>
                        <a:rPr lang="en-US" sz="1100" b="0" i="0" u="none" strike="noStrike" dirty="0">
                          <a:solidFill>
                            <a:srgbClr val="000000"/>
                          </a:solidFill>
                          <a:effectLst/>
                          <a:latin typeface="+mn-lt"/>
                        </a:rPr>
                        <a:t>1.00</a:t>
                      </a:r>
                    </a:p>
                  </a:txBody>
                  <a:tcPr marL="9525" marR="9525" marT="9525" marB="0" anchor="ctr"/>
                </a:tc>
                <a:extLst>
                  <a:ext uri="{0D108BD9-81ED-4DB2-BD59-A6C34878D82A}">
                    <a16:rowId xmlns="" xmlns:a16="http://schemas.microsoft.com/office/drawing/2014/main" val="4215183021"/>
                  </a:ext>
                </a:extLst>
              </a:tr>
            </a:tbl>
          </a:graphicData>
        </a:graphic>
      </p:graphicFrame>
      <p:sp>
        <p:nvSpPr>
          <p:cNvPr id="16" name="Rectangle 15"/>
          <p:cNvSpPr/>
          <p:nvPr/>
        </p:nvSpPr>
        <p:spPr bwMode="auto">
          <a:xfrm>
            <a:off x="330925" y="3765191"/>
            <a:ext cx="3335384" cy="276999"/>
          </a:xfrm>
          <a:prstGeom prst="rect">
            <a:avLst/>
          </a:prstGeom>
          <a:solidFill>
            <a:srgbClr val="668BA6"/>
          </a:solidFill>
          <a:ln w="12700" cap="flat" cmpd="sng" algn="ctr">
            <a:solidFill>
              <a:srgbClr val="668BA6"/>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lang="en-US" sz="1200" b="1" dirty="0">
                <a:solidFill>
                  <a:srgbClr val="FFFFFF"/>
                </a:solidFill>
                <a:latin typeface="Arial Narrow" panose="020B0606020202030204" pitchFamily="34" charset="0"/>
              </a:rPr>
              <a:t>Merrill Lynch 1-3 Year Sector Correlations </a:t>
            </a:r>
            <a:endParaRPr kumimoji="0" lang="en-US" sz="1200" b="1" i="0" u="none" strike="noStrike" cap="none" normalizeH="0" baseline="0" dirty="0">
              <a:ln>
                <a:noFill/>
              </a:ln>
              <a:solidFill>
                <a:srgbClr val="FFFFFF"/>
              </a:solidFill>
              <a:effectLst/>
              <a:latin typeface="Arial Narrow" panose="020B0606020202030204" pitchFamily="34" charset="0"/>
            </a:endParaRPr>
          </a:p>
        </p:txBody>
      </p:sp>
      <p:sp>
        <p:nvSpPr>
          <p:cNvPr id="17" name="TextBox 16"/>
          <p:cNvSpPr txBox="1"/>
          <p:nvPr/>
        </p:nvSpPr>
        <p:spPr>
          <a:xfrm>
            <a:off x="330925" y="3445429"/>
            <a:ext cx="5242561" cy="215444"/>
          </a:xfrm>
          <a:prstGeom prst="rect">
            <a:avLst/>
          </a:prstGeom>
          <a:noFill/>
        </p:spPr>
        <p:txBody>
          <a:bodyPr wrap="square" rtlCol="0">
            <a:spAutoFit/>
          </a:bodyPr>
          <a:lstStyle/>
          <a:p>
            <a:r>
              <a:rPr lang="en-US" sz="800" b="0" i="1" dirty="0">
                <a:latin typeface="+mn-lt"/>
              </a:rPr>
              <a:t>Source: Merrill Lynch &amp; Bloomberg. </a:t>
            </a:r>
            <a:r>
              <a:rPr lang="en-US" sz="800" b="0" i="1" baseline="30000" dirty="0">
                <a:latin typeface="+mn-lt"/>
              </a:rPr>
              <a:t>*</a:t>
            </a:r>
            <a:r>
              <a:rPr lang="en-US" sz="800" b="0" i="1" dirty="0">
                <a:latin typeface="+mn-lt"/>
              </a:rPr>
              <a:t>2016 returns through November 30, 2016.</a:t>
            </a:r>
          </a:p>
        </p:txBody>
      </p:sp>
      <p:sp>
        <p:nvSpPr>
          <p:cNvPr id="18" name="TextBox 17"/>
          <p:cNvSpPr txBox="1"/>
          <p:nvPr/>
        </p:nvSpPr>
        <p:spPr>
          <a:xfrm>
            <a:off x="330925" y="6353524"/>
            <a:ext cx="5242561" cy="215444"/>
          </a:xfrm>
          <a:prstGeom prst="rect">
            <a:avLst/>
          </a:prstGeom>
          <a:noFill/>
        </p:spPr>
        <p:txBody>
          <a:bodyPr wrap="square" rtlCol="0">
            <a:spAutoFit/>
          </a:bodyPr>
          <a:lstStyle/>
          <a:p>
            <a:r>
              <a:rPr lang="en-US" sz="800" b="0" i="1" dirty="0">
                <a:latin typeface="+mn-lt"/>
              </a:rPr>
              <a:t>Source: Merrill Lynch &amp; Bloomberg. Daily returns from November 30, 2006 through December 7, 2016.</a:t>
            </a:r>
          </a:p>
        </p:txBody>
      </p:sp>
    </p:spTree>
    <p:extLst>
      <p:ext uri="{BB962C8B-B14F-4D97-AF65-F5344CB8AC3E}">
        <p14:creationId xmlns:p14="http://schemas.microsoft.com/office/powerpoint/2010/main" val="4172313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Sector Allocation Decision</a:t>
            </a:r>
          </a:p>
        </p:txBody>
      </p:sp>
      <p:sp>
        <p:nvSpPr>
          <p:cNvPr id="9" name="Slide Number Placeholder 8"/>
          <p:cNvSpPr>
            <a:spLocks noGrp="1"/>
          </p:cNvSpPr>
          <p:nvPr>
            <p:ph type="sldNum" sz="quarter" idx="4"/>
          </p:nvPr>
        </p:nvSpPr>
        <p:spPr/>
        <p:txBody>
          <a:bodyPr/>
          <a:lstStyle/>
          <a:p>
            <a:fld id="{EAFB3C29-4469-4ECE-A8ED-D40B5AD31533}" type="slidenum">
              <a:rPr lang="en-US" smtClean="0"/>
              <a:pPr/>
              <a:t>35</a:t>
            </a:fld>
            <a:endParaRPr lang="en-US" dirty="0"/>
          </a:p>
        </p:txBody>
      </p:sp>
      <p:sp>
        <p:nvSpPr>
          <p:cNvPr id="4" name="Rectangle 3"/>
          <p:cNvSpPr/>
          <p:nvPr/>
        </p:nvSpPr>
        <p:spPr bwMode="auto">
          <a:xfrm>
            <a:off x="495300" y="1971502"/>
            <a:ext cx="3276600" cy="347472"/>
          </a:xfrm>
          <a:prstGeom prst="rect">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73660" tIns="73660" rIns="73660" bIns="7366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b="1" strike="noStrike" cap="none" normalizeH="0" baseline="0" dirty="0">
                <a:ln>
                  <a:noFill/>
                </a:ln>
                <a:solidFill>
                  <a:schemeClr val="bg1"/>
                </a:solidFill>
                <a:effectLst/>
                <a:latin typeface="Arial Narrow"/>
              </a:rPr>
              <a:t>Inputs</a:t>
            </a:r>
            <a:r>
              <a:rPr kumimoji="0" lang="en-US" sz="1400" b="1" strike="noStrike" cap="none" normalizeH="0" dirty="0">
                <a:ln>
                  <a:noFill/>
                </a:ln>
                <a:solidFill>
                  <a:schemeClr val="bg1"/>
                </a:solidFill>
                <a:effectLst/>
                <a:latin typeface="Arial Narrow"/>
              </a:rPr>
              <a:t> – Qualitative and Quantitative </a:t>
            </a:r>
            <a:endParaRPr kumimoji="0" lang="en-US" sz="1400" b="1" strike="noStrike" cap="none" normalizeH="0" baseline="0" dirty="0">
              <a:ln>
                <a:noFill/>
              </a:ln>
              <a:solidFill>
                <a:schemeClr val="bg1"/>
              </a:solidFill>
              <a:effectLst/>
              <a:latin typeface="Arial Narrow"/>
            </a:endParaRPr>
          </a:p>
        </p:txBody>
      </p:sp>
      <p:sp>
        <p:nvSpPr>
          <p:cNvPr id="5" name="TextBox 4"/>
          <p:cNvSpPr txBox="1"/>
          <p:nvPr/>
        </p:nvSpPr>
        <p:spPr>
          <a:xfrm>
            <a:off x="495300" y="2318212"/>
            <a:ext cx="3276600" cy="2210862"/>
          </a:xfrm>
          <a:prstGeom prst="rect">
            <a:avLst/>
          </a:prstGeom>
          <a:noFill/>
          <a:ln w="6350">
            <a:solidFill>
              <a:schemeClr val="tx2"/>
            </a:solidFill>
            <a:prstDash val="sysDash"/>
          </a:ln>
        </p:spPr>
        <p:txBody>
          <a:bodyPr vert="horz" wrap="square" lIns="73660" tIns="73660" rIns="73660" bIns="73660" rtlCol="0" anchor="t" anchorCtr="0">
            <a:spAutoFit/>
          </a:bodyPr>
          <a:lstStyle/>
          <a:p>
            <a:pPr marL="190500" indent="-190500">
              <a:spcBef>
                <a:spcPts val="1200"/>
              </a:spcBef>
              <a:buClr>
                <a:srgbClr val="0C5184"/>
              </a:buClr>
              <a:buSzPct val="120000"/>
              <a:buFont typeface="Wingdings"/>
              <a:buChar char="§"/>
            </a:pPr>
            <a:r>
              <a:rPr lang="en-US" sz="1400" dirty="0">
                <a:solidFill>
                  <a:srgbClr val="000000"/>
                </a:solidFill>
                <a:latin typeface="Times New Roman" pitchFamily="18" charset="0"/>
              </a:rPr>
              <a:t>Yield Contribution</a:t>
            </a:r>
          </a:p>
          <a:p>
            <a:pPr marL="190500" indent="-190500">
              <a:spcBef>
                <a:spcPts val="1200"/>
              </a:spcBef>
              <a:buClr>
                <a:srgbClr val="0C5184"/>
              </a:buClr>
              <a:buSzPct val="120000"/>
              <a:buFont typeface="Wingdings"/>
              <a:buChar char="§"/>
            </a:pPr>
            <a:r>
              <a:rPr lang="en-US" sz="1400" dirty="0">
                <a:solidFill>
                  <a:srgbClr val="000000"/>
                </a:solidFill>
                <a:latin typeface="Times New Roman" pitchFamily="18" charset="0"/>
              </a:rPr>
              <a:t>Spread trend</a:t>
            </a:r>
          </a:p>
          <a:p>
            <a:pPr marL="190500" indent="-190500">
              <a:spcBef>
                <a:spcPts val="1200"/>
              </a:spcBef>
              <a:buClr>
                <a:srgbClr val="0C5184"/>
              </a:buClr>
              <a:buSzPct val="120000"/>
              <a:buFont typeface="Wingdings"/>
              <a:buChar char="§"/>
            </a:pPr>
            <a:r>
              <a:rPr lang="en-US" sz="1400" dirty="0">
                <a:solidFill>
                  <a:srgbClr val="000000"/>
                </a:solidFill>
                <a:latin typeface="Times New Roman" pitchFamily="18" charset="0"/>
              </a:rPr>
              <a:t>Magnitude of potential spread movement</a:t>
            </a:r>
          </a:p>
          <a:p>
            <a:pPr marL="190500" indent="-190500">
              <a:spcBef>
                <a:spcPts val="1200"/>
              </a:spcBef>
              <a:buClr>
                <a:srgbClr val="0C5184"/>
              </a:buClr>
              <a:buSzPct val="120000"/>
              <a:buFont typeface="Wingdings"/>
              <a:buChar char="§"/>
            </a:pPr>
            <a:r>
              <a:rPr lang="en-US" sz="1400" dirty="0">
                <a:solidFill>
                  <a:srgbClr val="000000"/>
                </a:solidFill>
                <a:latin typeface="Times New Roman" pitchFamily="18" charset="0"/>
              </a:rPr>
              <a:t>Total return potential</a:t>
            </a:r>
          </a:p>
          <a:p>
            <a:pPr marL="190500" indent="-190500">
              <a:spcBef>
                <a:spcPts val="1200"/>
              </a:spcBef>
              <a:buClr>
                <a:srgbClr val="0C5184"/>
              </a:buClr>
              <a:buSzPct val="120000"/>
              <a:buFont typeface="Wingdings"/>
              <a:buChar char="§"/>
            </a:pPr>
            <a:r>
              <a:rPr lang="en-US" sz="1400" dirty="0">
                <a:solidFill>
                  <a:srgbClr val="000000"/>
                </a:solidFill>
                <a:latin typeface="Times New Roman" pitchFamily="18" charset="0"/>
              </a:rPr>
              <a:t>Risk characteristics</a:t>
            </a:r>
          </a:p>
          <a:p>
            <a:pPr marL="190500" indent="-190500">
              <a:spcBef>
                <a:spcPts val="1200"/>
              </a:spcBef>
              <a:buClr>
                <a:srgbClr val="0C5184"/>
              </a:buClr>
              <a:buSzPct val="120000"/>
              <a:buFont typeface="Wingdings"/>
              <a:buChar char="§"/>
            </a:pPr>
            <a:r>
              <a:rPr lang="en-US" sz="1400" dirty="0">
                <a:solidFill>
                  <a:srgbClr val="000000"/>
                </a:solidFill>
                <a:latin typeface="Times New Roman" pitchFamily="18" charset="0"/>
              </a:rPr>
              <a:t>Guidelines</a:t>
            </a:r>
          </a:p>
        </p:txBody>
      </p:sp>
      <p:sp>
        <p:nvSpPr>
          <p:cNvPr id="6" name="Rectangle 5"/>
          <p:cNvSpPr/>
          <p:nvPr/>
        </p:nvSpPr>
        <p:spPr bwMode="auto">
          <a:xfrm>
            <a:off x="5334000" y="1971502"/>
            <a:ext cx="3276600" cy="347472"/>
          </a:xfrm>
          <a:prstGeom prst="rect">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73660" tIns="73660" rIns="73660" bIns="7366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b="1" strike="noStrike" cap="none" normalizeH="0" baseline="0" dirty="0">
                <a:ln>
                  <a:noFill/>
                </a:ln>
                <a:solidFill>
                  <a:schemeClr val="bg1"/>
                </a:solidFill>
                <a:effectLst/>
                <a:latin typeface="Arial Narrow"/>
              </a:rPr>
              <a:t>Results</a:t>
            </a:r>
          </a:p>
        </p:txBody>
      </p:sp>
      <p:sp>
        <p:nvSpPr>
          <p:cNvPr id="7" name="TextBox 6"/>
          <p:cNvSpPr txBox="1"/>
          <p:nvPr/>
        </p:nvSpPr>
        <p:spPr>
          <a:xfrm>
            <a:off x="5334000" y="2318212"/>
            <a:ext cx="3276600" cy="2210862"/>
          </a:xfrm>
          <a:prstGeom prst="rect">
            <a:avLst/>
          </a:prstGeom>
          <a:noFill/>
          <a:ln w="6350">
            <a:solidFill>
              <a:schemeClr val="tx2"/>
            </a:solidFill>
            <a:prstDash val="sysDash"/>
          </a:ln>
        </p:spPr>
        <p:txBody>
          <a:bodyPr vert="horz" wrap="square" lIns="73660" tIns="73660" rIns="73660" bIns="73660" rtlCol="0" anchor="t" anchorCtr="0">
            <a:noAutofit/>
          </a:bodyPr>
          <a:lstStyle/>
          <a:p>
            <a:pPr marL="190500" indent="-190500">
              <a:spcBef>
                <a:spcPts val="1200"/>
              </a:spcBef>
              <a:buClr>
                <a:srgbClr val="0C5184"/>
              </a:buClr>
              <a:buSzPct val="120000"/>
              <a:buFont typeface="Wingdings"/>
              <a:buChar char="§"/>
            </a:pPr>
            <a:r>
              <a:rPr lang="en-US" sz="1400" dirty="0">
                <a:solidFill>
                  <a:srgbClr val="000000"/>
                </a:solidFill>
                <a:latin typeface="Times New Roman" pitchFamily="18" charset="0"/>
              </a:rPr>
              <a:t>Sector allocation</a:t>
            </a:r>
          </a:p>
          <a:p>
            <a:pPr marL="190500" indent="-190500">
              <a:spcBef>
                <a:spcPts val="1200"/>
              </a:spcBef>
              <a:buClr>
                <a:srgbClr val="0C5184"/>
              </a:buClr>
              <a:buSzPct val="120000"/>
              <a:buFont typeface="Wingdings"/>
              <a:buChar char="§"/>
            </a:pPr>
            <a:r>
              <a:rPr lang="en-US" sz="1400" dirty="0">
                <a:solidFill>
                  <a:srgbClr val="000000"/>
                </a:solidFill>
                <a:latin typeface="Times New Roman" pitchFamily="18" charset="0"/>
              </a:rPr>
              <a:t>Industry weighting</a:t>
            </a:r>
          </a:p>
          <a:p>
            <a:pPr marL="190500" indent="-190500">
              <a:spcBef>
                <a:spcPts val="1200"/>
              </a:spcBef>
              <a:buClr>
                <a:srgbClr val="0C5184"/>
              </a:buClr>
              <a:buSzPct val="120000"/>
              <a:buFont typeface="Wingdings"/>
              <a:buChar char="§"/>
            </a:pPr>
            <a:r>
              <a:rPr lang="en-US" sz="1400" dirty="0">
                <a:solidFill>
                  <a:srgbClr val="000000"/>
                </a:solidFill>
                <a:latin typeface="Times New Roman" pitchFamily="18" charset="0"/>
              </a:rPr>
              <a:t>Issue sizing</a:t>
            </a:r>
          </a:p>
          <a:p>
            <a:pPr marL="190500" indent="-190500">
              <a:spcBef>
                <a:spcPts val="1200"/>
              </a:spcBef>
              <a:buClr>
                <a:srgbClr val="0C5184"/>
              </a:buClr>
              <a:buSzPct val="120000"/>
              <a:buFont typeface="Wingdings"/>
              <a:buChar char="§"/>
            </a:pPr>
            <a:r>
              <a:rPr lang="en-US" sz="1400" dirty="0">
                <a:solidFill>
                  <a:srgbClr val="000000"/>
                </a:solidFill>
                <a:latin typeface="Times New Roman" pitchFamily="18" charset="0"/>
              </a:rPr>
              <a:t>Quality distribution</a:t>
            </a:r>
          </a:p>
          <a:p>
            <a:pPr marL="190500" indent="-190500">
              <a:spcBef>
                <a:spcPts val="1200"/>
              </a:spcBef>
              <a:buClr>
                <a:srgbClr val="0C5184"/>
              </a:buClr>
              <a:buSzPct val="120000"/>
              <a:buFont typeface="Wingdings"/>
              <a:buChar char="§"/>
            </a:pPr>
            <a:r>
              <a:rPr lang="en-US" sz="1400" dirty="0">
                <a:solidFill>
                  <a:srgbClr val="000000"/>
                </a:solidFill>
                <a:latin typeface="Times New Roman" pitchFamily="18" charset="0"/>
              </a:rPr>
              <a:t>Yield curve placement</a:t>
            </a:r>
          </a:p>
          <a:p>
            <a:pPr marL="190500" indent="-190500">
              <a:spcBef>
                <a:spcPts val="1200"/>
              </a:spcBef>
              <a:buClr>
                <a:srgbClr val="0C5184"/>
              </a:buClr>
              <a:buSzPct val="120000"/>
              <a:buFont typeface="Wingdings"/>
              <a:buChar char="§"/>
            </a:pPr>
            <a:r>
              <a:rPr lang="en-US" sz="1400" dirty="0">
                <a:solidFill>
                  <a:srgbClr val="000000"/>
                </a:solidFill>
                <a:latin typeface="Times New Roman" pitchFamily="18" charset="0"/>
              </a:rPr>
              <a:t>Geographic exposure</a:t>
            </a:r>
          </a:p>
        </p:txBody>
      </p:sp>
      <p:sp>
        <p:nvSpPr>
          <p:cNvPr id="8" name="Up Arrow 7"/>
          <p:cNvSpPr/>
          <p:nvPr/>
        </p:nvSpPr>
        <p:spPr bwMode="auto">
          <a:xfrm rot="5400000">
            <a:off x="3472192" y="2928595"/>
            <a:ext cx="2104298" cy="727329"/>
          </a:xfrm>
          <a:prstGeom prst="upArrow">
            <a:avLst>
              <a:gd name="adj1" fmla="val 48189"/>
              <a:gd name="adj2" fmla="val 50000"/>
            </a:avLst>
          </a:prstGeom>
          <a:solidFill>
            <a:schemeClr val="bg1">
              <a:lumMod val="75000"/>
            </a:schemeClr>
          </a:solid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2"/>
              </a:solidFill>
              <a:effectLst/>
              <a:latin typeface="Arial Narrow" pitchFamily="34" charset="0"/>
            </a:endParaRPr>
          </a:p>
        </p:txBody>
      </p:sp>
      <p:sp>
        <p:nvSpPr>
          <p:cNvPr id="3" name="Rectangle 2"/>
          <p:cNvSpPr/>
          <p:nvPr/>
        </p:nvSpPr>
        <p:spPr bwMode="auto">
          <a:xfrm>
            <a:off x="495300" y="987425"/>
            <a:ext cx="8115300" cy="804836"/>
          </a:xfrm>
          <a:prstGeom prst="rect">
            <a:avLst/>
          </a:prstGeom>
          <a:solidFill>
            <a:srgbClr val="D9E2E9"/>
          </a:solidFill>
          <a:ln w="12700" cap="flat" cmpd="sng" algn="ctr">
            <a:solidFill>
              <a:srgbClr val="9FB6C7"/>
            </a:solidFill>
            <a:prstDash val="solid"/>
            <a:round/>
            <a:headEnd type="none" w="med" len="med"/>
            <a:tailEnd type="none" w="med" len="med"/>
          </a:ln>
          <a:effectLst/>
        </p:spPr>
        <p:txBody>
          <a:bodyPr vert="horz" wrap="square" lIns="137160" tIns="137160" rIns="137160" bIns="13716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45000"/>
              </a:spcAft>
              <a:buClrTx/>
              <a:buSzTx/>
              <a:buFontTx/>
              <a:buNone/>
              <a:tabLst/>
            </a:pPr>
            <a:r>
              <a:rPr lang="en-US" sz="1400" b="1" strike="noStrike" cap="none" normalizeH="0" dirty="0">
                <a:ln>
                  <a:noFill/>
                </a:ln>
                <a:effectLst/>
                <a:latin typeface="Times New Roman"/>
              </a:rPr>
              <a:t>Sector Allocation in a key driver of investment performance. </a:t>
            </a:r>
          </a:p>
          <a:p>
            <a:pPr marL="0" marR="0" indent="0" defTabSz="914400" rtl="0" eaLnBrk="1" fontAlgn="base" latinLnBrk="0" hangingPunct="1">
              <a:lnSpc>
                <a:spcPct val="100000"/>
              </a:lnSpc>
              <a:spcBef>
                <a:spcPct val="0"/>
              </a:spcBef>
              <a:spcAft>
                <a:spcPct val="45000"/>
              </a:spcAft>
              <a:buClrTx/>
              <a:buSzTx/>
              <a:buFontTx/>
              <a:buNone/>
              <a:tabLst/>
            </a:pPr>
            <a:r>
              <a:rPr lang="en-US" sz="1400" b="1" strike="noStrike" cap="none" normalizeH="0" dirty="0">
                <a:ln>
                  <a:noFill/>
                </a:ln>
                <a:effectLst/>
                <a:latin typeface="Times New Roman"/>
              </a:rPr>
              <a:t>A diversified portfolio has better risk characteristics.</a:t>
            </a:r>
          </a:p>
        </p:txBody>
      </p:sp>
    </p:spTree>
    <p:extLst>
      <p:ext uri="{BB962C8B-B14F-4D97-AF65-F5344CB8AC3E}">
        <p14:creationId xmlns:p14="http://schemas.microsoft.com/office/powerpoint/2010/main" val="3583097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0"/>
          <p:cNvSpPr>
            <a:spLocks noGrp="1" noChangeArrowheads="1"/>
          </p:cNvSpPr>
          <p:nvPr>
            <p:ph type="title"/>
          </p:nvPr>
        </p:nvSpPr>
        <p:spPr/>
        <p:txBody>
          <a:bodyPr/>
          <a:lstStyle/>
          <a:p>
            <a:r>
              <a:rPr lang="en-US" dirty="0"/>
              <a:t>Value Added Through Sector Allocation and Security Selection</a:t>
            </a:r>
          </a:p>
        </p:txBody>
      </p:sp>
      <p:sp>
        <p:nvSpPr>
          <p:cNvPr id="2" name="Slide Number Placeholder 1"/>
          <p:cNvSpPr>
            <a:spLocks noGrp="1"/>
          </p:cNvSpPr>
          <p:nvPr>
            <p:ph type="sldNum" sz="quarter" idx="4"/>
          </p:nvPr>
        </p:nvSpPr>
        <p:spPr/>
        <p:txBody>
          <a:bodyPr/>
          <a:lstStyle/>
          <a:p>
            <a:fld id="{EAFB3C29-4469-4ECE-A8ED-D40B5AD31533}" type="slidenum">
              <a:rPr lang="en-US" smtClean="0"/>
              <a:pPr/>
              <a:t>36</a:t>
            </a:fld>
            <a:endParaRPr lang="en-US" dirty="0"/>
          </a:p>
        </p:txBody>
      </p:sp>
      <p:sp>
        <p:nvSpPr>
          <p:cNvPr id="33796" name="AutoShape 3"/>
          <p:cNvSpPr>
            <a:spLocks noChangeArrowheads="1"/>
          </p:cNvSpPr>
          <p:nvPr/>
        </p:nvSpPr>
        <p:spPr bwMode="gray">
          <a:xfrm>
            <a:off x="301625" y="1617663"/>
            <a:ext cx="2133600" cy="2557463"/>
          </a:xfrm>
          <a:prstGeom prst="roundRect">
            <a:avLst>
              <a:gd name="adj" fmla="val 8852"/>
            </a:avLst>
          </a:prstGeom>
          <a:solidFill>
            <a:schemeClr val="bg1"/>
          </a:solidFill>
          <a:ln w="6350">
            <a:solidFill>
              <a:schemeClr val="accent1"/>
            </a:solidFill>
            <a:round/>
            <a:headEnd/>
            <a:tailEnd/>
          </a:ln>
        </p:spPr>
        <p:txBody>
          <a:bodyPr>
            <a:spAutoFit/>
          </a:bodyPr>
          <a:lstStyle/>
          <a:p>
            <a:pPr eaLnBrk="0" hangingPunct="0">
              <a:spcBef>
                <a:spcPct val="75000"/>
              </a:spcBef>
            </a:pPr>
            <a:r>
              <a:rPr lang="en-US" sz="1400" b="1" i="1" dirty="0">
                <a:solidFill>
                  <a:schemeClr val="tx2"/>
                </a:solidFill>
                <a:latin typeface="Times New Roman" pitchFamily="18" charset="0"/>
              </a:rPr>
              <a:t>Value added in key sectors through:</a:t>
            </a:r>
          </a:p>
          <a:p>
            <a:pPr marL="190500" lvl="1" indent="-188913" eaLnBrk="0" hangingPunct="0">
              <a:spcBef>
                <a:spcPct val="25000"/>
              </a:spcBef>
              <a:buClr>
                <a:schemeClr val="tx2"/>
              </a:buClr>
              <a:buFont typeface="Wingdings" pitchFamily="2" charset="2"/>
              <a:buChar char="§"/>
            </a:pPr>
            <a:r>
              <a:rPr lang="en-US" sz="1400" b="1" i="1" dirty="0">
                <a:solidFill>
                  <a:schemeClr val="tx2"/>
                </a:solidFill>
                <a:latin typeface="Times New Roman" pitchFamily="18" charset="0"/>
              </a:rPr>
              <a:t>Determining</a:t>
            </a:r>
            <a:br>
              <a:rPr lang="en-US" sz="1400" b="1" i="1" dirty="0">
                <a:solidFill>
                  <a:schemeClr val="tx2"/>
                </a:solidFill>
                <a:latin typeface="Times New Roman" pitchFamily="18" charset="0"/>
              </a:rPr>
            </a:br>
            <a:r>
              <a:rPr lang="en-US" sz="1400" b="1" i="1" dirty="0">
                <a:solidFill>
                  <a:schemeClr val="tx2"/>
                </a:solidFill>
                <a:latin typeface="Times New Roman" pitchFamily="18" charset="0"/>
              </a:rPr>
              <a:t>Relative Value</a:t>
            </a:r>
          </a:p>
          <a:p>
            <a:pPr marL="190500" lvl="1" indent="-188913" eaLnBrk="0" hangingPunct="0">
              <a:spcBef>
                <a:spcPct val="25000"/>
              </a:spcBef>
              <a:buClr>
                <a:schemeClr val="tx2"/>
              </a:buClr>
              <a:buFont typeface="Wingdings" pitchFamily="2" charset="2"/>
              <a:buChar char="§"/>
            </a:pPr>
            <a:r>
              <a:rPr lang="en-US" sz="1400" b="1" i="1" dirty="0">
                <a:solidFill>
                  <a:schemeClr val="tx2"/>
                </a:solidFill>
                <a:latin typeface="Times New Roman" pitchFamily="18" charset="0"/>
              </a:rPr>
              <a:t>Assessing Supply/ Inventories</a:t>
            </a:r>
          </a:p>
          <a:p>
            <a:pPr marL="190500" lvl="1" indent="-188913" eaLnBrk="0" hangingPunct="0">
              <a:spcBef>
                <a:spcPct val="25000"/>
              </a:spcBef>
              <a:buClr>
                <a:schemeClr val="tx2"/>
              </a:buClr>
              <a:buFont typeface="Wingdings" pitchFamily="2" charset="2"/>
              <a:buChar char="§"/>
            </a:pPr>
            <a:r>
              <a:rPr lang="en-US" sz="1400" b="1" i="1" dirty="0">
                <a:solidFill>
                  <a:schemeClr val="tx2"/>
                </a:solidFill>
                <a:latin typeface="Times New Roman" pitchFamily="18" charset="0"/>
              </a:rPr>
              <a:t>Adhering to the Guidelines</a:t>
            </a:r>
          </a:p>
          <a:p>
            <a:pPr marL="190500" lvl="1" indent="-188913" eaLnBrk="0" hangingPunct="0">
              <a:spcBef>
                <a:spcPct val="25000"/>
              </a:spcBef>
              <a:buClr>
                <a:schemeClr val="tx2"/>
              </a:buClr>
              <a:buFont typeface="Wingdings" pitchFamily="2" charset="2"/>
              <a:buChar char="§"/>
            </a:pPr>
            <a:r>
              <a:rPr lang="en-US" sz="1400" b="1" i="1" dirty="0">
                <a:solidFill>
                  <a:schemeClr val="tx2"/>
                </a:solidFill>
                <a:latin typeface="Times New Roman" pitchFamily="18" charset="0"/>
              </a:rPr>
              <a:t>Achieving Superior Execution</a:t>
            </a:r>
          </a:p>
        </p:txBody>
      </p:sp>
      <p:sp>
        <p:nvSpPr>
          <p:cNvPr id="33797" name="Rectangle 4"/>
          <p:cNvSpPr>
            <a:spLocks noChangeArrowheads="1"/>
          </p:cNvSpPr>
          <p:nvPr/>
        </p:nvSpPr>
        <p:spPr bwMode="gray">
          <a:xfrm>
            <a:off x="3165475" y="1293813"/>
            <a:ext cx="1939925" cy="317500"/>
          </a:xfrm>
          <a:prstGeom prst="rect">
            <a:avLst/>
          </a:prstGeom>
          <a:solidFill>
            <a:srgbClr val="CDD8E1"/>
          </a:solidFill>
          <a:ln w="9525">
            <a:noFill/>
            <a:miter lim="800000"/>
            <a:headEnd/>
            <a:tailEnd/>
          </a:ln>
        </p:spPr>
        <p:txBody>
          <a:bodyPr wrap="none" anchor="ctr"/>
          <a:lstStyle/>
          <a:p>
            <a:pPr eaLnBrk="0" hangingPunct="0"/>
            <a:r>
              <a:rPr lang="en-US" sz="1200" b="1" dirty="0">
                <a:solidFill>
                  <a:schemeClr val="tx2"/>
                </a:solidFill>
                <a:latin typeface="+mj-lt"/>
              </a:rPr>
              <a:t>Treasury/Agency</a:t>
            </a:r>
          </a:p>
        </p:txBody>
      </p:sp>
      <p:sp>
        <p:nvSpPr>
          <p:cNvPr id="33798" name="Rectangle 5"/>
          <p:cNvSpPr>
            <a:spLocks noChangeArrowheads="1"/>
          </p:cNvSpPr>
          <p:nvPr/>
        </p:nvSpPr>
        <p:spPr bwMode="gray">
          <a:xfrm>
            <a:off x="3165475" y="2022475"/>
            <a:ext cx="1939925" cy="317500"/>
          </a:xfrm>
          <a:prstGeom prst="rect">
            <a:avLst/>
          </a:prstGeom>
          <a:solidFill>
            <a:srgbClr val="CDD8E1"/>
          </a:solidFill>
          <a:ln w="9525">
            <a:noFill/>
            <a:miter lim="800000"/>
            <a:headEnd/>
            <a:tailEnd/>
          </a:ln>
        </p:spPr>
        <p:txBody>
          <a:bodyPr wrap="none" anchor="ctr"/>
          <a:lstStyle/>
          <a:p>
            <a:pPr eaLnBrk="0" hangingPunct="0"/>
            <a:r>
              <a:rPr lang="en-US" sz="1200" b="1" dirty="0">
                <a:solidFill>
                  <a:schemeClr val="tx2"/>
                </a:solidFill>
                <a:latin typeface="+mj-lt"/>
              </a:rPr>
              <a:t>Corporates</a:t>
            </a:r>
          </a:p>
        </p:txBody>
      </p:sp>
      <p:sp>
        <p:nvSpPr>
          <p:cNvPr id="33799" name="Rectangle 6"/>
          <p:cNvSpPr>
            <a:spLocks noChangeArrowheads="1"/>
          </p:cNvSpPr>
          <p:nvPr/>
        </p:nvSpPr>
        <p:spPr bwMode="gray">
          <a:xfrm>
            <a:off x="3165475" y="4165462"/>
            <a:ext cx="1939925" cy="317500"/>
          </a:xfrm>
          <a:prstGeom prst="rect">
            <a:avLst/>
          </a:prstGeom>
          <a:solidFill>
            <a:srgbClr val="CDD8E1"/>
          </a:solidFill>
          <a:ln w="9525">
            <a:noFill/>
            <a:miter lim="800000"/>
            <a:headEnd/>
            <a:tailEnd/>
          </a:ln>
        </p:spPr>
        <p:txBody>
          <a:bodyPr wrap="none" anchor="ctr"/>
          <a:lstStyle/>
          <a:p>
            <a:pPr eaLnBrk="0" hangingPunct="0"/>
            <a:r>
              <a:rPr lang="en-US" sz="1200" b="1" dirty="0">
                <a:solidFill>
                  <a:schemeClr val="tx2"/>
                </a:solidFill>
                <a:latin typeface="+mj-lt"/>
              </a:rPr>
              <a:t>Mortgages</a:t>
            </a:r>
          </a:p>
        </p:txBody>
      </p:sp>
      <p:sp>
        <p:nvSpPr>
          <p:cNvPr id="33800" name="Rectangle 7"/>
          <p:cNvSpPr>
            <a:spLocks noChangeArrowheads="1"/>
          </p:cNvSpPr>
          <p:nvPr/>
        </p:nvSpPr>
        <p:spPr bwMode="gray">
          <a:xfrm>
            <a:off x="3165475" y="4846646"/>
            <a:ext cx="1939925" cy="317500"/>
          </a:xfrm>
          <a:prstGeom prst="rect">
            <a:avLst/>
          </a:prstGeom>
          <a:solidFill>
            <a:srgbClr val="CDD8E1"/>
          </a:solidFill>
          <a:ln w="9525">
            <a:noFill/>
            <a:miter lim="800000"/>
            <a:headEnd/>
            <a:tailEnd/>
          </a:ln>
        </p:spPr>
        <p:txBody>
          <a:bodyPr wrap="none" anchor="ctr"/>
          <a:lstStyle/>
          <a:p>
            <a:pPr eaLnBrk="0" hangingPunct="0"/>
            <a:r>
              <a:rPr lang="en-US" sz="1200" b="1" dirty="0">
                <a:solidFill>
                  <a:schemeClr val="tx2"/>
                </a:solidFill>
                <a:latin typeface="+mj-lt"/>
              </a:rPr>
              <a:t>Floating Rate Notes</a:t>
            </a:r>
          </a:p>
        </p:txBody>
      </p:sp>
      <p:sp>
        <p:nvSpPr>
          <p:cNvPr id="33801" name="Text Box 8"/>
          <p:cNvSpPr txBox="1">
            <a:spLocks noChangeArrowheads="1"/>
          </p:cNvSpPr>
          <p:nvPr/>
        </p:nvSpPr>
        <p:spPr bwMode="gray">
          <a:xfrm>
            <a:off x="6156325" y="1065929"/>
            <a:ext cx="2456122" cy="5438412"/>
          </a:xfrm>
          <a:prstGeom prst="rect">
            <a:avLst/>
          </a:prstGeom>
          <a:noFill/>
          <a:ln w="9525">
            <a:noFill/>
            <a:miter lim="800000"/>
            <a:headEnd/>
            <a:tailEnd/>
          </a:ln>
        </p:spPr>
        <p:txBody>
          <a:bodyPr wrap="none">
            <a:spAutoFit/>
          </a:bodyPr>
          <a:lstStyle/>
          <a:p>
            <a:pPr eaLnBrk="0" hangingPunct="0">
              <a:lnSpc>
                <a:spcPct val="90000"/>
              </a:lnSpc>
              <a:buClr>
                <a:schemeClr val="tx2"/>
              </a:buClr>
              <a:buFont typeface="Wingdings" pitchFamily="2" charset="2"/>
              <a:buNone/>
            </a:pPr>
            <a:r>
              <a:rPr lang="en-US" sz="1400" b="1" dirty="0">
                <a:solidFill>
                  <a:schemeClr val="tx2"/>
                </a:solidFill>
                <a:latin typeface="Arial Narrow" pitchFamily="34" charset="0"/>
              </a:rPr>
              <a:t>Specific Influence</a:t>
            </a:r>
          </a:p>
          <a:p>
            <a:pPr marL="165100" lvl="1" indent="-163513" eaLnBrk="0" hangingPunct="0">
              <a:lnSpc>
                <a:spcPct val="90000"/>
              </a:lnSpc>
              <a:buClr>
                <a:schemeClr val="tx2"/>
              </a:buClr>
              <a:buFont typeface="Wingdings" pitchFamily="2" charset="2"/>
              <a:buChar char="§"/>
            </a:pPr>
            <a:r>
              <a:rPr lang="en-US" sz="1200" dirty="0">
                <a:latin typeface="Times New Roman" pitchFamily="18" charset="0"/>
              </a:rPr>
              <a:t>Shape of yield curve</a:t>
            </a:r>
          </a:p>
          <a:p>
            <a:pPr marL="165100" lvl="1" indent="-163513" eaLnBrk="0" hangingPunct="0">
              <a:lnSpc>
                <a:spcPct val="90000"/>
              </a:lnSpc>
              <a:buClr>
                <a:schemeClr val="tx2"/>
              </a:buClr>
              <a:buFont typeface="Wingdings" pitchFamily="2" charset="2"/>
              <a:buChar char="§"/>
            </a:pPr>
            <a:r>
              <a:rPr lang="en-US" sz="1200" dirty="0">
                <a:latin typeface="Times New Roman" pitchFamily="18" charset="0"/>
              </a:rPr>
              <a:t>Auction schedule </a:t>
            </a:r>
          </a:p>
          <a:p>
            <a:pPr marL="165100" lvl="1" indent="-163513" eaLnBrk="0" hangingPunct="0">
              <a:lnSpc>
                <a:spcPct val="90000"/>
              </a:lnSpc>
              <a:buClr>
                <a:schemeClr val="tx2"/>
              </a:buClr>
              <a:buFont typeface="Wingdings" pitchFamily="2" charset="2"/>
              <a:buChar char="§"/>
            </a:pPr>
            <a:r>
              <a:rPr lang="en-US" sz="1200" dirty="0">
                <a:latin typeface="Times New Roman" pitchFamily="18" charset="0"/>
              </a:rPr>
              <a:t>Imbedded options</a:t>
            </a:r>
          </a:p>
          <a:p>
            <a:pPr marL="165100" lvl="1" indent="-163513" eaLnBrk="0" hangingPunct="0">
              <a:lnSpc>
                <a:spcPct val="90000"/>
              </a:lnSpc>
              <a:buClr>
                <a:schemeClr val="tx2"/>
              </a:buClr>
              <a:buFont typeface="Wingdings" pitchFamily="2" charset="2"/>
              <a:buChar char="§"/>
            </a:pPr>
            <a:endParaRPr lang="en-US" sz="1200" dirty="0">
              <a:latin typeface="Times New Roman" pitchFamily="18" charset="0"/>
            </a:endParaRPr>
          </a:p>
          <a:p>
            <a:pPr marL="165100" lvl="1" indent="-163513" eaLnBrk="0" hangingPunct="0">
              <a:lnSpc>
                <a:spcPct val="90000"/>
              </a:lnSpc>
              <a:buClr>
                <a:schemeClr val="tx2"/>
              </a:buClr>
              <a:buFont typeface="Wingdings" pitchFamily="2" charset="2"/>
              <a:buChar char="§"/>
            </a:pPr>
            <a:r>
              <a:rPr lang="en-US" sz="1200" dirty="0">
                <a:latin typeface="Times New Roman" pitchFamily="18" charset="0"/>
              </a:rPr>
              <a:t>Credit “spreads”</a:t>
            </a:r>
          </a:p>
          <a:p>
            <a:pPr marL="165100" lvl="1" indent="-163513" eaLnBrk="0" hangingPunct="0">
              <a:lnSpc>
                <a:spcPct val="90000"/>
              </a:lnSpc>
              <a:buClr>
                <a:schemeClr val="tx2"/>
              </a:buClr>
              <a:buFont typeface="Wingdings" pitchFamily="2" charset="2"/>
              <a:buChar char="§"/>
            </a:pPr>
            <a:r>
              <a:rPr lang="en-US" sz="1200" dirty="0">
                <a:latin typeface="Times New Roman" pitchFamily="18" charset="0"/>
              </a:rPr>
              <a:t>Credit “curves”</a:t>
            </a:r>
          </a:p>
          <a:p>
            <a:pPr marL="165100" lvl="1" indent="-163513" eaLnBrk="0" hangingPunct="0">
              <a:lnSpc>
                <a:spcPct val="90000"/>
              </a:lnSpc>
              <a:buClr>
                <a:schemeClr val="tx2"/>
              </a:buClr>
              <a:buFont typeface="Wingdings" pitchFamily="2" charset="2"/>
              <a:buChar char="§"/>
            </a:pPr>
            <a:r>
              <a:rPr lang="en-US" sz="1200" dirty="0">
                <a:latin typeface="Times New Roman" pitchFamily="18" charset="0"/>
              </a:rPr>
              <a:t>Supply</a:t>
            </a:r>
          </a:p>
          <a:p>
            <a:pPr marL="165100" lvl="1" indent="-163513" eaLnBrk="0" hangingPunct="0">
              <a:lnSpc>
                <a:spcPct val="90000"/>
              </a:lnSpc>
              <a:buClr>
                <a:schemeClr val="tx2"/>
              </a:buClr>
              <a:buFont typeface="Wingdings" pitchFamily="2" charset="2"/>
              <a:buChar char="§"/>
            </a:pPr>
            <a:r>
              <a:rPr lang="en-US" sz="1200" dirty="0">
                <a:latin typeface="Times New Roman" pitchFamily="18" charset="0"/>
              </a:rPr>
              <a:t>Imbedded options</a:t>
            </a:r>
          </a:p>
          <a:p>
            <a:pPr marL="165100" lvl="1" indent="-163513" eaLnBrk="0" hangingPunct="0">
              <a:lnSpc>
                <a:spcPct val="90000"/>
              </a:lnSpc>
              <a:buClr>
                <a:schemeClr val="tx2"/>
              </a:buClr>
              <a:buFont typeface="Wingdings" pitchFamily="2" charset="2"/>
              <a:buChar char="§"/>
            </a:pPr>
            <a:endParaRPr lang="en-US" sz="1200" dirty="0">
              <a:latin typeface="Times New Roman" pitchFamily="18" charset="0"/>
            </a:endParaRPr>
          </a:p>
          <a:p>
            <a:pPr marL="165100" lvl="1" indent="-163513" eaLnBrk="0" hangingPunct="0">
              <a:lnSpc>
                <a:spcPct val="90000"/>
              </a:lnSpc>
              <a:buClr>
                <a:schemeClr val="tx2"/>
              </a:buClr>
              <a:buFont typeface="Wingdings" pitchFamily="2" charset="2"/>
              <a:buChar char="§"/>
            </a:pPr>
            <a:r>
              <a:rPr lang="en-US" sz="1200" dirty="0">
                <a:latin typeface="Times New Roman" pitchFamily="18" charset="0"/>
              </a:rPr>
              <a:t>Yield ratios</a:t>
            </a:r>
          </a:p>
          <a:p>
            <a:pPr marL="165100" lvl="1" indent="-163513" eaLnBrk="0" hangingPunct="0">
              <a:lnSpc>
                <a:spcPct val="90000"/>
              </a:lnSpc>
              <a:buClr>
                <a:schemeClr val="tx2"/>
              </a:buClr>
              <a:buFont typeface="Wingdings" pitchFamily="2" charset="2"/>
              <a:buChar char="§"/>
            </a:pPr>
            <a:r>
              <a:rPr lang="en-US" sz="1200" dirty="0">
                <a:latin typeface="Times New Roman" pitchFamily="18" charset="0"/>
              </a:rPr>
              <a:t>Credit spreads</a:t>
            </a:r>
          </a:p>
          <a:p>
            <a:pPr marL="165100" lvl="1" indent="-163513" eaLnBrk="0" hangingPunct="0">
              <a:lnSpc>
                <a:spcPct val="90000"/>
              </a:lnSpc>
              <a:buClr>
                <a:schemeClr val="tx2"/>
              </a:buClr>
              <a:buFont typeface="Wingdings" pitchFamily="2" charset="2"/>
              <a:buChar char="§"/>
            </a:pPr>
            <a:r>
              <a:rPr lang="en-US" sz="1200" dirty="0">
                <a:latin typeface="Times New Roman" pitchFamily="18" charset="0"/>
              </a:rPr>
              <a:t>Seasonal factors</a:t>
            </a:r>
          </a:p>
          <a:p>
            <a:pPr marL="165100" lvl="1" indent="-163513" eaLnBrk="0" hangingPunct="0">
              <a:lnSpc>
                <a:spcPct val="90000"/>
              </a:lnSpc>
              <a:buClr>
                <a:schemeClr val="tx2"/>
              </a:buClr>
              <a:buFont typeface="Wingdings" pitchFamily="2" charset="2"/>
              <a:buChar char="§"/>
            </a:pPr>
            <a:endParaRPr lang="en-US" sz="1200" dirty="0">
              <a:latin typeface="Times New Roman" pitchFamily="18" charset="0"/>
            </a:endParaRPr>
          </a:p>
          <a:p>
            <a:pPr marL="165100" lvl="1" indent="-163513" eaLnBrk="0" hangingPunct="0">
              <a:lnSpc>
                <a:spcPct val="90000"/>
              </a:lnSpc>
              <a:buClr>
                <a:schemeClr val="tx2"/>
              </a:buClr>
              <a:buFont typeface="Wingdings" pitchFamily="2" charset="2"/>
              <a:buChar char="§"/>
            </a:pPr>
            <a:r>
              <a:rPr lang="en-US" sz="1200" dirty="0">
                <a:latin typeface="Times New Roman" pitchFamily="18" charset="0"/>
              </a:rPr>
              <a:t>Relative spread</a:t>
            </a:r>
          </a:p>
          <a:p>
            <a:pPr marL="165100" lvl="1" indent="-163513" eaLnBrk="0" hangingPunct="0">
              <a:lnSpc>
                <a:spcPct val="90000"/>
              </a:lnSpc>
              <a:buClr>
                <a:schemeClr val="tx2"/>
              </a:buClr>
              <a:buFont typeface="Wingdings" pitchFamily="2" charset="2"/>
              <a:buChar char="§"/>
            </a:pPr>
            <a:r>
              <a:rPr lang="en-US" sz="1200" dirty="0">
                <a:latin typeface="Times New Roman" pitchFamily="18" charset="0"/>
              </a:rPr>
              <a:t>Collateral performance</a:t>
            </a:r>
          </a:p>
          <a:p>
            <a:pPr marL="165100" lvl="1" indent="-163513" eaLnBrk="0" hangingPunct="0">
              <a:lnSpc>
                <a:spcPct val="90000"/>
              </a:lnSpc>
              <a:buClr>
                <a:schemeClr val="tx2"/>
              </a:buClr>
              <a:buFont typeface="Wingdings" pitchFamily="2" charset="2"/>
              <a:buChar char="§"/>
            </a:pPr>
            <a:r>
              <a:rPr lang="en-US" sz="1200" dirty="0">
                <a:latin typeface="Times New Roman" pitchFamily="18" charset="0"/>
              </a:rPr>
              <a:t>Structure</a:t>
            </a:r>
          </a:p>
          <a:p>
            <a:pPr marL="165100" lvl="1" indent="-163513" eaLnBrk="0" hangingPunct="0">
              <a:lnSpc>
                <a:spcPct val="90000"/>
              </a:lnSpc>
              <a:buClr>
                <a:schemeClr val="tx2"/>
              </a:buClr>
              <a:buFont typeface="Wingdings" pitchFamily="2" charset="2"/>
              <a:buChar char="§"/>
            </a:pPr>
            <a:r>
              <a:rPr lang="en-US" sz="1200" dirty="0">
                <a:latin typeface="Times New Roman" pitchFamily="18" charset="0"/>
              </a:rPr>
              <a:t>Credit enhancement</a:t>
            </a:r>
          </a:p>
          <a:p>
            <a:pPr marL="165100" lvl="1" indent="-163513" eaLnBrk="0" hangingPunct="0">
              <a:lnSpc>
                <a:spcPct val="90000"/>
              </a:lnSpc>
              <a:buClr>
                <a:schemeClr val="tx2"/>
              </a:buClr>
              <a:buFont typeface="Wingdings" pitchFamily="2" charset="2"/>
              <a:buChar char="§"/>
            </a:pPr>
            <a:endParaRPr lang="en-US" sz="1200" dirty="0">
              <a:latin typeface="Times New Roman" pitchFamily="18" charset="0"/>
            </a:endParaRPr>
          </a:p>
          <a:p>
            <a:pPr marL="165100" lvl="1" indent="-163513" eaLnBrk="0" hangingPunct="0">
              <a:lnSpc>
                <a:spcPct val="90000"/>
              </a:lnSpc>
              <a:buClr>
                <a:schemeClr val="tx2"/>
              </a:buClr>
              <a:buFont typeface="Wingdings" pitchFamily="2" charset="2"/>
              <a:buChar char="§"/>
            </a:pPr>
            <a:r>
              <a:rPr lang="en-US" sz="1200" dirty="0">
                <a:latin typeface="Times New Roman" pitchFamily="18" charset="0"/>
              </a:rPr>
              <a:t>Coupon spreads </a:t>
            </a:r>
          </a:p>
          <a:p>
            <a:pPr marL="165100" lvl="1" indent="-163513" eaLnBrk="0" hangingPunct="0">
              <a:lnSpc>
                <a:spcPct val="90000"/>
              </a:lnSpc>
              <a:buClr>
                <a:schemeClr val="tx2"/>
              </a:buClr>
              <a:buFont typeface="Wingdings" pitchFamily="2" charset="2"/>
              <a:buChar char="§"/>
            </a:pPr>
            <a:r>
              <a:rPr lang="en-US" sz="1200" dirty="0">
                <a:latin typeface="Times New Roman" pitchFamily="18" charset="0"/>
              </a:rPr>
              <a:t>Structure (CMOs)</a:t>
            </a:r>
          </a:p>
          <a:p>
            <a:pPr marL="165100" lvl="1" indent="-163513" eaLnBrk="0" hangingPunct="0">
              <a:lnSpc>
                <a:spcPct val="90000"/>
              </a:lnSpc>
              <a:buClr>
                <a:schemeClr val="tx2"/>
              </a:buClr>
              <a:buFont typeface="Wingdings" pitchFamily="2" charset="2"/>
              <a:buChar char="§"/>
            </a:pPr>
            <a:r>
              <a:rPr lang="en-US" sz="1200" dirty="0">
                <a:latin typeface="Times New Roman" pitchFamily="18" charset="0"/>
              </a:rPr>
              <a:t>Price sensitivity/implied volatility</a:t>
            </a:r>
          </a:p>
          <a:p>
            <a:pPr marL="165100" lvl="1" indent="-163513" eaLnBrk="0" hangingPunct="0">
              <a:lnSpc>
                <a:spcPct val="90000"/>
              </a:lnSpc>
              <a:buClr>
                <a:schemeClr val="tx2"/>
              </a:buClr>
              <a:buFont typeface="Wingdings" pitchFamily="2" charset="2"/>
              <a:buChar char="§"/>
            </a:pPr>
            <a:r>
              <a:rPr lang="en-US" sz="1200" dirty="0">
                <a:latin typeface="Times New Roman" pitchFamily="18" charset="0"/>
              </a:rPr>
              <a:t>Prepayment assumptions</a:t>
            </a:r>
          </a:p>
          <a:p>
            <a:pPr marL="165100" lvl="1" indent="-163513" eaLnBrk="0" hangingPunct="0">
              <a:lnSpc>
                <a:spcPct val="90000"/>
              </a:lnSpc>
              <a:buClr>
                <a:schemeClr val="tx2"/>
              </a:buClr>
              <a:buFont typeface="Wingdings" pitchFamily="2" charset="2"/>
              <a:buChar char="§"/>
            </a:pPr>
            <a:endParaRPr lang="en-US" sz="1200" dirty="0">
              <a:latin typeface="Times New Roman" pitchFamily="18" charset="0"/>
            </a:endParaRPr>
          </a:p>
          <a:p>
            <a:pPr marL="165100" lvl="1" indent="-163513" eaLnBrk="0" hangingPunct="0">
              <a:lnSpc>
                <a:spcPct val="90000"/>
              </a:lnSpc>
              <a:buClr>
                <a:schemeClr val="tx2"/>
              </a:buClr>
              <a:buFont typeface="Wingdings" pitchFamily="2" charset="2"/>
              <a:buChar char="§"/>
            </a:pPr>
            <a:r>
              <a:rPr lang="en-US" sz="1200" dirty="0">
                <a:latin typeface="Times New Roman" pitchFamily="18" charset="0"/>
              </a:rPr>
              <a:t>Index resets</a:t>
            </a:r>
          </a:p>
          <a:p>
            <a:pPr marL="165100" lvl="1" indent="-163513" eaLnBrk="0" hangingPunct="0">
              <a:lnSpc>
                <a:spcPct val="90000"/>
              </a:lnSpc>
              <a:buClr>
                <a:schemeClr val="tx2"/>
              </a:buClr>
              <a:buFont typeface="Wingdings" pitchFamily="2" charset="2"/>
              <a:buChar char="§"/>
            </a:pPr>
            <a:r>
              <a:rPr lang="en-US" sz="1200" dirty="0">
                <a:latin typeface="Times New Roman" pitchFamily="18" charset="0"/>
              </a:rPr>
              <a:t>Swap spreads/relative value </a:t>
            </a:r>
          </a:p>
          <a:p>
            <a:pPr marL="165100" lvl="1" indent="-163513" eaLnBrk="0" hangingPunct="0">
              <a:lnSpc>
                <a:spcPct val="90000"/>
              </a:lnSpc>
              <a:buClr>
                <a:schemeClr val="tx2"/>
              </a:buClr>
              <a:buFont typeface="Wingdings" pitchFamily="2" charset="2"/>
              <a:buChar char="§"/>
            </a:pPr>
            <a:r>
              <a:rPr lang="en-US" sz="1200" dirty="0">
                <a:latin typeface="Times New Roman" pitchFamily="18" charset="0"/>
              </a:rPr>
              <a:t>Spread duration</a:t>
            </a:r>
          </a:p>
          <a:p>
            <a:pPr marL="165100" lvl="1" indent="-163513" eaLnBrk="0" hangingPunct="0">
              <a:lnSpc>
                <a:spcPct val="90000"/>
              </a:lnSpc>
              <a:buClr>
                <a:schemeClr val="tx2"/>
              </a:buClr>
              <a:buFont typeface="Wingdings" pitchFamily="2" charset="2"/>
              <a:buChar char="§"/>
            </a:pPr>
            <a:endParaRPr lang="en-US" sz="1200" dirty="0">
              <a:latin typeface="Times New Roman" pitchFamily="18" charset="0"/>
            </a:endParaRPr>
          </a:p>
          <a:p>
            <a:pPr marL="165100" lvl="1" indent="-163513" eaLnBrk="0" hangingPunct="0">
              <a:lnSpc>
                <a:spcPct val="90000"/>
              </a:lnSpc>
              <a:buClr>
                <a:schemeClr val="tx2"/>
              </a:buClr>
              <a:buFont typeface="Wingdings" pitchFamily="2" charset="2"/>
              <a:buChar char="§"/>
            </a:pPr>
            <a:r>
              <a:rPr lang="en-US" sz="1200" dirty="0">
                <a:latin typeface="Times New Roman" pitchFamily="18" charset="0"/>
              </a:rPr>
              <a:t>Shape of yield curve</a:t>
            </a:r>
          </a:p>
          <a:p>
            <a:pPr marL="165100" lvl="1" indent="-163513" eaLnBrk="0" hangingPunct="0">
              <a:lnSpc>
                <a:spcPct val="90000"/>
              </a:lnSpc>
              <a:buClr>
                <a:schemeClr val="tx2"/>
              </a:buClr>
              <a:buFont typeface="Wingdings" pitchFamily="2" charset="2"/>
              <a:buChar char="§"/>
            </a:pPr>
            <a:r>
              <a:rPr lang="en-US" sz="1200" dirty="0">
                <a:latin typeface="Times New Roman" pitchFamily="18" charset="0"/>
              </a:rPr>
              <a:t>Phase in economic cycle</a:t>
            </a:r>
          </a:p>
          <a:p>
            <a:pPr marL="165100" lvl="1" indent="-163513" eaLnBrk="0" hangingPunct="0">
              <a:lnSpc>
                <a:spcPct val="90000"/>
              </a:lnSpc>
              <a:buClr>
                <a:schemeClr val="tx2"/>
              </a:buClr>
              <a:buFont typeface="Wingdings" pitchFamily="2" charset="2"/>
              <a:buChar char="§"/>
            </a:pPr>
            <a:r>
              <a:rPr lang="en-US" sz="1200" dirty="0">
                <a:latin typeface="Times New Roman" pitchFamily="18" charset="0"/>
              </a:rPr>
              <a:t>Monetary policy outlook</a:t>
            </a:r>
          </a:p>
          <a:p>
            <a:pPr marL="165100" lvl="1" indent="-163513" eaLnBrk="0" hangingPunct="0">
              <a:lnSpc>
                <a:spcPct val="90000"/>
              </a:lnSpc>
              <a:buClr>
                <a:schemeClr val="tx2"/>
              </a:buClr>
              <a:buFont typeface="Wingdings" pitchFamily="2" charset="2"/>
              <a:buChar char="§"/>
            </a:pPr>
            <a:r>
              <a:rPr lang="en-US" sz="1200" dirty="0">
                <a:latin typeface="Times New Roman" pitchFamily="18" charset="0"/>
              </a:rPr>
              <a:t>Currency outlook</a:t>
            </a:r>
          </a:p>
        </p:txBody>
      </p:sp>
      <p:sp>
        <p:nvSpPr>
          <p:cNvPr id="33802" name="AutoShape 9"/>
          <p:cNvSpPr>
            <a:spLocks noChangeArrowheads="1"/>
          </p:cNvSpPr>
          <p:nvPr/>
        </p:nvSpPr>
        <p:spPr bwMode="gray">
          <a:xfrm>
            <a:off x="5221288" y="1327150"/>
            <a:ext cx="842962" cy="201613"/>
          </a:xfrm>
          <a:prstGeom prst="leftRightArrow">
            <a:avLst>
              <a:gd name="adj1" fmla="val 50000"/>
              <a:gd name="adj2" fmla="val 83622"/>
            </a:avLst>
          </a:prstGeom>
          <a:solidFill>
            <a:schemeClr val="accent1"/>
          </a:solidFill>
          <a:ln w="9525">
            <a:solidFill>
              <a:schemeClr val="accent1"/>
            </a:solidFill>
            <a:miter lim="800000"/>
            <a:headEnd/>
            <a:tailEnd/>
          </a:ln>
        </p:spPr>
        <p:txBody>
          <a:bodyPr wrap="none" anchor="ctr"/>
          <a:lstStyle/>
          <a:p>
            <a:endParaRPr lang="en-US" dirty="0">
              <a:latin typeface="Times New Roman" pitchFamily="18" charset="0"/>
            </a:endParaRPr>
          </a:p>
        </p:txBody>
      </p:sp>
      <p:sp>
        <p:nvSpPr>
          <p:cNvPr id="33803" name="AutoShape 10"/>
          <p:cNvSpPr>
            <a:spLocks noChangeArrowheads="1"/>
          </p:cNvSpPr>
          <p:nvPr/>
        </p:nvSpPr>
        <p:spPr bwMode="gray">
          <a:xfrm>
            <a:off x="5221288" y="3464650"/>
            <a:ext cx="842962" cy="201612"/>
          </a:xfrm>
          <a:prstGeom prst="leftRightArrow">
            <a:avLst>
              <a:gd name="adj1" fmla="val 50000"/>
              <a:gd name="adj2" fmla="val 83622"/>
            </a:avLst>
          </a:prstGeom>
          <a:solidFill>
            <a:schemeClr val="accent1"/>
          </a:solidFill>
          <a:ln w="9525">
            <a:solidFill>
              <a:schemeClr val="accent1"/>
            </a:solidFill>
            <a:miter lim="800000"/>
            <a:headEnd/>
            <a:tailEnd/>
          </a:ln>
        </p:spPr>
        <p:txBody>
          <a:bodyPr wrap="none" anchor="ctr"/>
          <a:lstStyle/>
          <a:p>
            <a:endParaRPr lang="en-US" dirty="0">
              <a:latin typeface="Times New Roman" pitchFamily="18" charset="0"/>
            </a:endParaRPr>
          </a:p>
        </p:txBody>
      </p:sp>
      <p:sp>
        <p:nvSpPr>
          <p:cNvPr id="33804" name="AutoShape 11"/>
          <p:cNvSpPr>
            <a:spLocks noChangeArrowheads="1"/>
          </p:cNvSpPr>
          <p:nvPr/>
        </p:nvSpPr>
        <p:spPr bwMode="gray">
          <a:xfrm>
            <a:off x="5221288" y="4221024"/>
            <a:ext cx="842962" cy="201613"/>
          </a:xfrm>
          <a:prstGeom prst="leftRightArrow">
            <a:avLst>
              <a:gd name="adj1" fmla="val 50000"/>
              <a:gd name="adj2" fmla="val 83622"/>
            </a:avLst>
          </a:prstGeom>
          <a:solidFill>
            <a:schemeClr val="accent1"/>
          </a:solidFill>
          <a:ln w="9525">
            <a:solidFill>
              <a:schemeClr val="accent1"/>
            </a:solidFill>
            <a:miter lim="800000"/>
            <a:headEnd/>
            <a:tailEnd/>
          </a:ln>
        </p:spPr>
        <p:txBody>
          <a:bodyPr wrap="none" anchor="ctr"/>
          <a:lstStyle/>
          <a:p>
            <a:endParaRPr lang="en-US" dirty="0">
              <a:latin typeface="Times New Roman" pitchFamily="18" charset="0"/>
            </a:endParaRPr>
          </a:p>
        </p:txBody>
      </p:sp>
      <p:sp>
        <p:nvSpPr>
          <p:cNvPr id="33805" name="AutoShape 12"/>
          <p:cNvSpPr>
            <a:spLocks noChangeArrowheads="1"/>
          </p:cNvSpPr>
          <p:nvPr/>
        </p:nvSpPr>
        <p:spPr bwMode="gray">
          <a:xfrm>
            <a:off x="5221288" y="4895858"/>
            <a:ext cx="842962" cy="201613"/>
          </a:xfrm>
          <a:prstGeom prst="leftRightArrow">
            <a:avLst>
              <a:gd name="adj1" fmla="val 50000"/>
              <a:gd name="adj2" fmla="val 83622"/>
            </a:avLst>
          </a:prstGeom>
          <a:solidFill>
            <a:schemeClr val="accent1"/>
          </a:solidFill>
          <a:ln w="9525">
            <a:solidFill>
              <a:schemeClr val="accent1"/>
            </a:solidFill>
            <a:miter lim="800000"/>
            <a:headEnd/>
            <a:tailEnd/>
          </a:ln>
        </p:spPr>
        <p:txBody>
          <a:bodyPr wrap="none" anchor="ctr"/>
          <a:lstStyle/>
          <a:p>
            <a:endParaRPr lang="en-US" dirty="0">
              <a:latin typeface="Times New Roman" pitchFamily="18" charset="0"/>
            </a:endParaRPr>
          </a:p>
        </p:txBody>
      </p:sp>
      <p:sp>
        <p:nvSpPr>
          <p:cNvPr id="33806" name="Text Box 13"/>
          <p:cNvSpPr txBox="1">
            <a:spLocks noChangeArrowheads="1"/>
          </p:cNvSpPr>
          <p:nvPr/>
        </p:nvSpPr>
        <p:spPr bwMode="gray">
          <a:xfrm>
            <a:off x="3146425" y="936625"/>
            <a:ext cx="643125" cy="307777"/>
          </a:xfrm>
          <a:prstGeom prst="rect">
            <a:avLst/>
          </a:prstGeom>
          <a:noFill/>
          <a:ln w="9525">
            <a:noFill/>
            <a:miter lim="800000"/>
            <a:headEnd/>
            <a:tailEnd/>
          </a:ln>
        </p:spPr>
        <p:txBody>
          <a:bodyPr wrap="none">
            <a:spAutoFit/>
          </a:bodyPr>
          <a:lstStyle/>
          <a:p>
            <a:pPr marL="3200400" indent="-3200400" eaLnBrk="0" hangingPunct="0">
              <a:tabLst>
                <a:tab pos="3352800" algn="l"/>
              </a:tabLst>
            </a:pPr>
            <a:r>
              <a:rPr lang="en-US" sz="1400" b="1" dirty="0">
                <a:solidFill>
                  <a:schemeClr val="tx2"/>
                </a:solidFill>
                <a:latin typeface="Arial Narrow" pitchFamily="34" charset="0"/>
              </a:rPr>
              <a:t>Sector</a:t>
            </a:r>
          </a:p>
        </p:txBody>
      </p:sp>
      <p:sp>
        <p:nvSpPr>
          <p:cNvPr id="33807" name="Rectangle 14"/>
          <p:cNvSpPr>
            <a:spLocks noChangeArrowheads="1"/>
          </p:cNvSpPr>
          <p:nvPr/>
        </p:nvSpPr>
        <p:spPr bwMode="gray">
          <a:xfrm>
            <a:off x="3165475" y="5551064"/>
            <a:ext cx="1939925" cy="317500"/>
          </a:xfrm>
          <a:prstGeom prst="rect">
            <a:avLst/>
          </a:prstGeom>
          <a:solidFill>
            <a:srgbClr val="CDD8E1"/>
          </a:solidFill>
          <a:ln w="9525">
            <a:noFill/>
            <a:miter lim="800000"/>
            <a:headEnd/>
            <a:tailEnd/>
          </a:ln>
        </p:spPr>
        <p:txBody>
          <a:bodyPr wrap="none" anchor="ctr"/>
          <a:lstStyle/>
          <a:p>
            <a:pPr eaLnBrk="0" hangingPunct="0"/>
            <a:r>
              <a:rPr lang="en-US" sz="1200" b="1" dirty="0">
                <a:solidFill>
                  <a:schemeClr val="tx2"/>
                </a:solidFill>
                <a:latin typeface="+mj-lt"/>
              </a:rPr>
              <a:t>International</a:t>
            </a:r>
          </a:p>
        </p:txBody>
      </p:sp>
      <p:sp>
        <p:nvSpPr>
          <p:cNvPr id="33808" name="AutoShape 15"/>
          <p:cNvSpPr>
            <a:spLocks noChangeArrowheads="1"/>
          </p:cNvSpPr>
          <p:nvPr/>
        </p:nvSpPr>
        <p:spPr bwMode="gray">
          <a:xfrm>
            <a:off x="5221288" y="5600277"/>
            <a:ext cx="842962" cy="201612"/>
          </a:xfrm>
          <a:prstGeom prst="leftRightArrow">
            <a:avLst>
              <a:gd name="adj1" fmla="val 50000"/>
              <a:gd name="adj2" fmla="val 83622"/>
            </a:avLst>
          </a:prstGeom>
          <a:solidFill>
            <a:schemeClr val="accent1"/>
          </a:solidFill>
          <a:ln w="9525">
            <a:solidFill>
              <a:schemeClr val="accent1"/>
            </a:solidFill>
            <a:miter lim="800000"/>
            <a:headEnd/>
            <a:tailEnd/>
          </a:ln>
        </p:spPr>
        <p:txBody>
          <a:bodyPr wrap="none" anchor="ctr"/>
          <a:lstStyle/>
          <a:p>
            <a:endParaRPr lang="en-US" dirty="0">
              <a:latin typeface="Times New Roman" pitchFamily="18" charset="0"/>
            </a:endParaRPr>
          </a:p>
        </p:txBody>
      </p:sp>
      <p:sp>
        <p:nvSpPr>
          <p:cNvPr id="33809" name="Rectangle 16"/>
          <p:cNvSpPr>
            <a:spLocks noChangeArrowheads="1"/>
          </p:cNvSpPr>
          <p:nvPr/>
        </p:nvSpPr>
        <p:spPr bwMode="gray">
          <a:xfrm>
            <a:off x="3165475" y="3409087"/>
            <a:ext cx="1939925" cy="317500"/>
          </a:xfrm>
          <a:prstGeom prst="rect">
            <a:avLst/>
          </a:prstGeom>
          <a:solidFill>
            <a:srgbClr val="CDD8E1"/>
          </a:solidFill>
          <a:ln w="9525">
            <a:noFill/>
            <a:miter lim="800000"/>
            <a:headEnd/>
            <a:tailEnd/>
          </a:ln>
        </p:spPr>
        <p:txBody>
          <a:bodyPr wrap="none" anchor="ctr"/>
          <a:lstStyle/>
          <a:p>
            <a:pPr eaLnBrk="0" hangingPunct="0"/>
            <a:r>
              <a:rPr lang="en-US" sz="1200" b="1" dirty="0">
                <a:solidFill>
                  <a:schemeClr val="tx2"/>
                </a:solidFill>
                <a:latin typeface="+mj-lt"/>
              </a:rPr>
              <a:t>Asset-backed</a:t>
            </a:r>
          </a:p>
        </p:txBody>
      </p:sp>
      <p:sp>
        <p:nvSpPr>
          <p:cNvPr id="33810" name="AutoShape 17"/>
          <p:cNvSpPr>
            <a:spLocks noChangeArrowheads="1"/>
          </p:cNvSpPr>
          <p:nvPr/>
        </p:nvSpPr>
        <p:spPr bwMode="gray">
          <a:xfrm>
            <a:off x="5221288" y="2078038"/>
            <a:ext cx="842962" cy="201612"/>
          </a:xfrm>
          <a:prstGeom prst="leftRightArrow">
            <a:avLst>
              <a:gd name="adj1" fmla="val 50000"/>
              <a:gd name="adj2" fmla="val 83622"/>
            </a:avLst>
          </a:prstGeom>
          <a:solidFill>
            <a:schemeClr val="accent1"/>
          </a:solidFill>
          <a:ln w="9525">
            <a:solidFill>
              <a:schemeClr val="accent1"/>
            </a:solidFill>
            <a:miter lim="800000"/>
            <a:headEnd/>
            <a:tailEnd/>
          </a:ln>
        </p:spPr>
        <p:txBody>
          <a:bodyPr wrap="none" anchor="ctr"/>
          <a:lstStyle/>
          <a:p>
            <a:endParaRPr lang="en-US" dirty="0">
              <a:latin typeface="Times New Roman" pitchFamily="18" charset="0"/>
            </a:endParaRPr>
          </a:p>
        </p:txBody>
      </p:sp>
      <p:sp>
        <p:nvSpPr>
          <p:cNvPr id="33811" name="AutoShape 18"/>
          <p:cNvSpPr>
            <a:spLocks noChangeArrowheads="1"/>
          </p:cNvSpPr>
          <p:nvPr/>
        </p:nvSpPr>
        <p:spPr bwMode="gray">
          <a:xfrm>
            <a:off x="5221288" y="2784329"/>
            <a:ext cx="842962" cy="201612"/>
          </a:xfrm>
          <a:prstGeom prst="leftRightArrow">
            <a:avLst>
              <a:gd name="adj1" fmla="val 50000"/>
              <a:gd name="adj2" fmla="val 83622"/>
            </a:avLst>
          </a:prstGeom>
          <a:solidFill>
            <a:schemeClr val="accent1"/>
          </a:solidFill>
          <a:ln w="9525">
            <a:solidFill>
              <a:schemeClr val="accent1"/>
            </a:solidFill>
            <a:miter lim="800000"/>
            <a:headEnd/>
            <a:tailEnd/>
          </a:ln>
        </p:spPr>
        <p:txBody>
          <a:bodyPr wrap="none" anchor="ctr"/>
          <a:lstStyle/>
          <a:p>
            <a:endParaRPr lang="en-US" dirty="0">
              <a:latin typeface="Times New Roman" pitchFamily="18" charset="0"/>
            </a:endParaRPr>
          </a:p>
        </p:txBody>
      </p:sp>
      <p:sp>
        <p:nvSpPr>
          <p:cNvPr id="33812" name="Rectangle 19"/>
          <p:cNvSpPr>
            <a:spLocks noChangeArrowheads="1"/>
          </p:cNvSpPr>
          <p:nvPr/>
        </p:nvSpPr>
        <p:spPr bwMode="gray">
          <a:xfrm>
            <a:off x="3165475" y="2728766"/>
            <a:ext cx="1939925" cy="317500"/>
          </a:xfrm>
          <a:prstGeom prst="rect">
            <a:avLst/>
          </a:prstGeom>
          <a:solidFill>
            <a:srgbClr val="CDD8E1"/>
          </a:solidFill>
          <a:ln w="9525">
            <a:noFill/>
            <a:miter lim="800000"/>
            <a:headEnd/>
            <a:tailEnd/>
          </a:ln>
        </p:spPr>
        <p:txBody>
          <a:bodyPr wrap="none" anchor="ctr"/>
          <a:lstStyle/>
          <a:p>
            <a:pPr eaLnBrk="0" hangingPunct="0"/>
            <a:r>
              <a:rPr lang="en-US" sz="1200" b="1" dirty="0">
                <a:solidFill>
                  <a:schemeClr val="tx2"/>
                </a:solidFill>
                <a:latin typeface="+mj-lt"/>
              </a:rPr>
              <a:t>Municipals</a:t>
            </a:r>
          </a:p>
        </p:txBody>
      </p:sp>
    </p:spTree>
    <p:extLst>
      <p:ext uri="{BB962C8B-B14F-4D97-AF65-F5344CB8AC3E}">
        <p14:creationId xmlns:p14="http://schemas.microsoft.com/office/powerpoint/2010/main" val="3924538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Fixed-Income Sector Performance as of June 30, 2017</a:t>
            </a:r>
          </a:p>
        </p:txBody>
      </p:sp>
      <p:sp>
        <p:nvSpPr>
          <p:cNvPr id="3" name="Slide Number Placeholder 2"/>
          <p:cNvSpPr>
            <a:spLocks noGrp="1"/>
          </p:cNvSpPr>
          <p:nvPr>
            <p:ph type="sldNum" sz="quarter" idx="4"/>
          </p:nvPr>
        </p:nvSpPr>
        <p:spPr/>
        <p:txBody>
          <a:bodyPr/>
          <a:lstStyle/>
          <a:p>
            <a:fld id="{EAFB3C29-4469-4ECE-A8ED-D40B5AD31533}" type="slidenum">
              <a:rPr lang="en-US" smtClean="0"/>
              <a:pPr/>
              <a:t>37</a:t>
            </a:fld>
            <a:endParaRPr lang="en-US" dirty="0"/>
          </a:p>
        </p:txBody>
      </p:sp>
      <p:graphicFrame>
        <p:nvGraphicFramePr>
          <p:cNvPr id="7" name="Object 104"/>
          <p:cNvGraphicFramePr>
            <a:graphicFrameLocks noChangeAspect="1"/>
          </p:cNvGraphicFramePr>
          <p:nvPr>
            <p:extLst>
              <p:ext uri="{D42A27DB-BD31-4B8C-83A1-F6EECF244321}">
                <p14:modId xmlns:p14="http://schemas.microsoft.com/office/powerpoint/2010/main" val="974064328"/>
              </p:ext>
            </p:extLst>
          </p:nvPr>
        </p:nvGraphicFramePr>
        <p:xfrm>
          <a:off x="220489" y="1475790"/>
          <a:ext cx="8634953" cy="421194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298"/>
          <p:cNvSpPr txBox="1">
            <a:spLocks noChangeArrowheads="1"/>
          </p:cNvSpPr>
          <p:nvPr/>
        </p:nvSpPr>
        <p:spPr bwMode="auto">
          <a:xfrm>
            <a:off x="351033" y="5579244"/>
            <a:ext cx="3414512" cy="216982"/>
          </a:xfrm>
          <a:prstGeom prst="rect">
            <a:avLst/>
          </a:prstGeom>
          <a:noFill/>
          <a:ln w="9525">
            <a:noFill/>
            <a:miter lim="800000"/>
            <a:headEnd/>
            <a:tailEnd/>
          </a:ln>
          <a:effectLst/>
        </p:spPr>
        <p:txBody>
          <a:bodyPr wrap="square" lIns="45720" r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0000"/>
              </a:lnSpc>
            </a:pPr>
            <a:r>
              <a:rPr lang="en-US" sz="900" i="1" dirty="0">
                <a:latin typeface="Times New Roman" panose="02020603050405020304" pitchFamily="18" charset="0"/>
                <a:cs typeface="Times New Roman" panose="02020603050405020304" pitchFamily="18" charset="0"/>
              </a:rPr>
              <a:t>Source: BofA Merrill Lynch Indices and JP Morgan Indices (EM Only)</a:t>
            </a:r>
          </a:p>
        </p:txBody>
      </p:sp>
      <p:sp>
        <p:nvSpPr>
          <p:cNvPr id="9" name="TextBox 8"/>
          <p:cNvSpPr txBox="1"/>
          <p:nvPr/>
        </p:nvSpPr>
        <p:spPr>
          <a:xfrm>
            <a:off x="288281" y="1140965"/>
            <a:ext cx="2473049" cy="276999"/>
          </a:xfrm>
          <a:prstGeom prst="rect">
            <a:avLst/>
          </a:prstGeom>
          <a:noFill/>
          <a:ln>
            <a:noFill/>
          </a:ln>
        </p:spPr>
        <p:txBody>
          <a:bodyPr wrap="none" rtlCol="0">
            <a:spAutoFit/>
          </a:bodyPr>
          <a:lstStyle/>
          <a:p>
            <a:r>
              <a:rPr lang="en-US" sz="1200" b="1" dirty="0">
                <a:solidFill>
                  <a:schemeClr val="tx2"/>
                </a:solidFill>
                <a:latin typeface="+mj-lt"/>
              </a:rPr>
              <a:t>Sector Total Return - 1-5 Year Maturity</a:t>
            </a:r>
          </a:p>
        </p:txBody>
      </p:sp>
      <p:cxnSp>
        <p:nvCxnSpPr>
          <p:cNvPr id="10" name="Straight Connector 9"/>
          <p:cNvCxnSpPr/>
          <p:nvPr/>
        </p:nvCxnSpPr>
        <p:spPr bwMode="auto">
          <a:xfrm>
            <a:off x="351033" y="1391069"/>
            <a:ext cx="8373867" cy="0"/>
          </a:xfrm>
          <a:prstGeom prst="line">
            <a:avLst/>
          </a:prstGeom>
          <a:solidFill>
            <a:schemeClr val="accent1"/>
          </a:solidFill>
          <a:ln w="12700" cap="flat" cmpd="sng" algn="ctr">
            <a:solidFill>
              <a:schemeClr val="tx2"/>
            </a:solidFill>
            <a:prstDash val="sysDot"/>
            <a:round/>
            <a:headEnd type="none" w="med" len="med"/>
            <a:tailEnd type="none" w="med" len="med"/>
          </a:ln>
          <a:effectLst/>
        </p:spPr>
      </p:cxnSp>
      <p:sp>
        <p:nvSpPr>
          <p:cNvPr id="2" name="TextBox 1"/>
          <p:cNvSpPr txBox="1"/>
          <p:nvPr/>
        </p:nvSpPr>
        <p:spPr>
          <a:xfrm>
            <a:off x="8045817" y="1491471"/>
            <a:ext cx="781050" cy="215444"/>
          </a:xfrm>
          <a:prstGeom prst="rect">
            <a:avLst/>
          </a:prstGeom>
          <a:noFill/>
        </p:spPr>
        <p:txBody>
          <a:bodyPr wrap="square" rtlCol="0">
            <a:spAutoFit/>
          </a:bodyPr>
          <a:lstStyle/>
          <a:p>
            <a:pPr algn="ctr"/>
            <a:r>
              <a:rPr lang="en-US" sz="800" b="0" dirty="0">
                <a:latin typeface="Arial" panose="020B0604020202020204" pitchFamily="34" charset="0"/>
                <a:cs typeface="Arial" panose="020B0604020202020204" pitchFamily="34" charset="0"/>
              </a:rPr>
              <a:t>12.54%</a:t>
            </a:r>
          </a:p>
        </p:txBody>
      </p:sp>
      <p:cxnSp>
        <p:nvCxnSpPr>
          <p:cNvPr id="6" name="Straight Connector 5"/>
          <p:cNvCxnSpPr/>
          <p:nvPr/>
        </p:nvCxnSpPr>
        <p:spPr bwMode="auto">
          <a:xfrm>
            <a:off x="8240286" y="1772061"/>
            <a:ext cx="392112" cy="182562"/>
          </a:xfrm>
          <a:prstGeom prst="line">
            <a:avLst/>
          </a:prstGeom>
          <a:solidFill>
            <a:schemeClr val="accent1"/>
          </a:solidFill>
          <a:ln w="12700" cap="flat" cmpd="sng" algn="ctr">
            <a:solidFill>
              <a:schemeClr val="tx2"/>
            </a:solidFill>
            <a:prstDash val="solid"/>
            <a:round/>
            <a:headEnd type="none" w="med" len="med"/>
            <a:tailEnd type="none" w="med" len="med"/>
          </a:ln>
          <a:effectLst/>
        </p:spPr>
      </p:cxnSp>
      <p:cxnSp>
        <p:nvCxnSpPr>
          <p:cNvPr id="12" name="Straight Connector 11"/>
          <p:cNvCxnSpPr/>
          <p:nvPr/>
        </p:nvCxnSpPr>
        <p:spPr bwMode="auto">
          <a:xfrm>
            <a:off x="8240286" y="1856781"/>
            <a:ext cx="392112" cy="182562"/>
          </a:xfrm>
          <a:prstGeom prst="line">
            <a:avLst/>
          </a:prstGeom>
          <a:solidFill>
            <a:schemeClr val="accent1"/>
          </a:solidFill>
          <a:ln w="12700" cap="flat" cmpd="sng" algn="ctr">
            <a:solidFill>
              <a:schemeClr val="tx2"/>
            </a:solidFill>
            <a:prstDash val="solid"/>
            <a:round/>
            <a:headEnd type="none" w="med" len="med"/>
            <a:tailEnd type="none" w="med" len="med"/>
          </a:ln>
          <a:effectLst/>
        </p:spPr>
      </p:cxnSp>
      <p:cxnSp>
        <p:nvCxnSpPr>
          <p:cNvPr id="13" name="Straight Connector 12"/>
          <p:cNvCxnSpPr/>
          <p:nvPr/>
        </p:nvCxnSpPr>
        <p:spPr bwMode="auto">
          <a:xfrm>
            <a:off x="8240286" y="1814421"/>
            <a:ext cx="392112" cy="182562"/>
          </a:xfrm>
          <a:prstGeom prst="line">
            <a:avLst/>
          </a:prstGeom>
          <a:solidFill>
            <a:schemeClr val="accent1"/>
          </a:solidFill>
          <a:ln w="66675" cap="flat" cmpd="sng" algn="ctr">
            <a:solidFill>
              <a:schemeClr val="bg1"/>
            </a:solidFill>
            <a:prstDash val="solid"/>
            <a:round/>
            <a:headEnd type="none" w="med" len="med"/>
            <a:tailEnd type="none" w="med" len="med"/>
          </a:ln>
          <a:effectLst/>
        </p:spPr>
      </p:cxnSp>
      <p:sp>
        <p:nvSpPr>
          <p:cNvPr id="4" name="Left Brace 3"/>
          <p:cNvSpPr/>
          <p:nvPr/>
        </p:nvSpPr>
        <p:spPr bwMode="auto">
          <a:xfrm rot="5400000">
            <a:off x="1613101" y="2620638"/>
            <a:ext cx="406399" cy="1684463"/>
          </a:xfrm>
          <a:prstGeom prst="leftBrace">
            <a:avLst>
              <a:gd name="adj1" fmla="val 45372"/>
              <a:gd name="adj2" fmla="val 50000"/>
            </a:avLst>
          </a:prstGeom>
          <a:noFill/>
          <a:ln w="12700" cap="flat" cmpd="sng" algn="ctr">
            <a:solidFill>
              <a:schemeClr val="tx2"/>
            </a:solidFill>
            <a:prstDash val="solid"/>
            <a:round/>
            <a:headEnd type="none" w="med" len="med"/>
            <a:tailEnd type="none" w="med" len="med"/>
          </a:ln>
          <a:effectLst/>
        </p:spPr>
        <p:txBody>
          <a:bodyPr rtlCol="0" anchor="ctr"/>
          <a:lstStyle/>
          <a:p>
            <a:pPr algn="ctr"/>
            <a:endParaRPr lang="en-US" dirty="0"/>
          </a:p>
        </p:txBody>
      </p:sp>
      <p:sp>
        <p:nvSpPr>
          <p:cNvPr id="11" name="TextBox 10"/>
          <p:cNvSpPr txBox="1"/>
          <p:nvPr/>
        </p:nvSpPr>
        <p:spPr>
          <a:xfrm>
            <a:off x="897869" y="2798005"/>
            <a:ext cx="1963864" cy="461665"/>
          </a:xfrm>
          <a:prstGeom prst="rect">
            <a:avLst/>
          </a:prstGeom>
          <a:noFill/>
        </p:spPr>
        <p:txBody>
          <a:bodyPr wrap="square" rtlCol="0">
            <a:spAutoFit/>
          </a:bodyPr>
          <a:lstStyle/>
          <a:p>
            <a:r>
              <a:rPr lang="en-US" sz="1200" b="0" dirty="0">
                <a:solidFill>
                  <a:schemeClr val="tx2"/>
                </a:solidFill>
                <a:latin typeface="+mn-lt"/>
              </a:rPr>
              <a:t>Interest-rate sensitive sectors underperform credit</a:t>
            </a:r>
          </a:p>
        </p:txBody>
      </p:sp>
    </p:spTree>
    <p:extLst>
      <p:ext uri="{BB962C8B-B14F-4D97-AF65-F5344CB8AC3E}">
        <p14:creationId xmlns:p14="http://schemas.microsoft.com/office/powerpoint/2010/main" val="2951905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extLst/>
          </p:nvPr>
        </p:nvGraphicFramePr>
        <p:xfrm>
          <a:off x="106723" y="1143902"/>
          <a:ext cx="4374644" cy="229777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94890"/>
            <a:ext cx="8466364" cy="556464"/>
          </a:xfrm>
        </p:spPr>
        <p:txBody>
          <a:bodyPr/>
          <a:lstStyle/>
          <a:p>
            <a:r>
              <a:rPr lang="en-US" dirty="0"/>
              <a:t>US Credit Corporate 1-3 Year Index Performance (2017 YTD: +1.29%; 2016: +2.36%)</a:t>
            </a:r>
          </a:p>
        </p:txBody>
      </p:sp>
      <p:sp>
        <p:nvSpPr>
          <p:cNvPr id="3" name="Slide Number Placeholder 2"/>
          <p:cNvSpPr>
            <a:spLocks noGrp="1"/>
          </p:cNvSpPr>
          <p:nvPr>
            <p:ph type="sldNum" sz="quarter" idx="4"/>
          </p:nvPr>
        </p:nvSpPr>
        <p:spPr/>
        <p:txBody>
          <a:bodyPr/>
          <a:lstStyle/>
          <a:p>
            <a:fld id="{EAFB3C29-4469-4ECE-A8ED-D40B5AD31533}" type="slidenum">
              <a:rPr lang="en-US" smtClean="0">
                <a:solidFill>
                  <a:prstClr val="black"/>
                </a:solidFill>
              </a:rPr>
              <a:pPr/>
              <a:t>38</a:t>
            </a:fld>
            <a:endParaRPr lang="en-US" dirty="0">
              <a:solidFill>
                <a:prstClr val="black"/>
              </a:solidFill>
            </a:endParaRPr>
          </a:p>
        </p:txBody>
      </p:sp>
      <p:sp>
        <p:nvSpPr>
          <p:cNvPr id="4" name="Rectangle 3"/>
          <p:cNvSpPr/>
          <p:nvPr/>
        </p:nvSpPr>
        <p:spPr bwMode="auto">
          <a:xfrm>
            <a:off x="295643" y="823715"/>
            <a:ext cx="4114800" cy="333425"/>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p>
            <a:r>
              <a:rPr lang="en-US" sz="1200" b="1" dirty="0">
                <a:solidFill>
                  <a:srgbClr val="0C5184"/>
                </a:solidFill>
                <a:latin typeface="Arial Narrow"/>
              </a:rPr>
              <a:t>Total Return By Maturity Bucket</a:t>
            </a:r>
          </a:p>
        </p:txBody>
      </p:sp>
      <p:sp>
        <p:nvSpPr>
          <p:cNvPr id="5" name="TextBox 4"/>
          <p:cNvSpPr txBox="1"/>
          <p:nvPr/>
        </p:nvSpPr>
        <p:spPr>
          <a:xfrm>
            <a:off x="310392" y="6350154"/>
            <a:ext cx="2274057" cy="230830"/>
          </a:xfrm>
          <a:prstGeom prst="rect">
            <a:avLst/>
          </a:prstGeom>
          <a:noFill/>
        </p:spPr>
        <p:txBody>
          <a:bodyPr vert="horz" wrap="square" lIns="45719" tIns="45719" rIns="45719" bIns="45719" rtlCol="0">
            <a:spAutoFit/>
          </a:bodyPr>
          <a:lstStyle/>
          <a:p>
            <a:r>
              <a:rPr lang="en-US" sz="900" i="1" dirty="0">
                <a:solidFill>
                  <a:prstClr val="black"/>
                </a:solidFill>
                <a:latin typeface="Times New Roman"/>
              </a:rPr>
              <a:t>Source: Barclays POINT, 6/30/2017</a:t>
            </a:r>
          </a:p>
        </p:txBody>
      </p:sp>
      <p:sp>
        <p:nvSpPr>
          <p:cNvPr id="6" name="Rectangle 5"/>
          <p:cNvSpPr/>
          <p:nvPr/>
        </p:nvSpPr>
        <p:spPr bwMode="auto">
          <a:xfrm>
            <a:off x="4659943" y="823715"/>
            <a:ext cx="4114800" cy="333425"/>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p>
            <a:r>
              <a:rPr lang="en-US" sz="1200" b="1" dirty="0">
                <a:solidFill>
                  <a:srgbClr val="0C5184"/>
                </a:solidFill>
                <a:latin typeface="Arial Narrow"/>
              </a:rPr>
              <a:t>Total Return By Index Rating</a:t>
            </a:r>
          </a:p>
        </p:txBody>
      </p:sp>
      <p:cxnSp>
        <p:nvCxnSpPr>
          <p:cNvPr id="8" name="Straight Connector 7"/>
          <p:cNvCxnSpPr/>
          <p:nvPr/>
        </p:nvCxnSpPr>
        <p:spPr bwMode="auto">
          <a:xfrm>
            <a:off x="295643" y="1103472"/>
            <a:ext cx="4114800" cy="0"/>
          </a:xfrm>
          <a:prstGeom prst="line">
            <a:avLst/>
          </a:prstGeom>
          <a:solidFill>
            <a:schemeClr val="accent1"/>
          </a:solidFill>
          <a:ln w="12700" cap="flat" cmpd="sng" algn="ctr">
            <a:solidFill>
              <a:schemeClr val="tx2"/>
            </a:solidFill>
            <a:prstDash val="sysDot"/>
            <a:round/>
            <a:headEnd type="none" w="med" len="med"/>
            <a:tailEnd type="none" w="med" len="med"/>
          </a:ln>
          <a:effectLst/>
        </p:spPr>
      </p:cxnSp>
      <p:cxnSp>
        <p:nvCxnSpPr>
          <p:cNvPr id="10" name="Straight Connector 9"/>
          <p:cNvCxnSpPr/>
          <p:nvPr/>
        </p:nvCxnSpPr>
        <p:spPr bwMode="auto">
          <a:xfrm>
            <a:off x="4659943" y="1110496"/>
            <a:ext cx="4114800" cy="0"/>
          </a:xfrm>
          <a:prstGeom prst="line">
            <a:avLst/>
          </a:prstGeom>
          <a:solidFill>
            <a:schemeClr val="accent1"/>
          </a:solidFill>
          <a:ln w="12700" cap="flat" cmpd="sng" algn="ctr">
            <a:solidFill>
              <a:schemeClr val="tx2"/>
            </a:solidFill>
            <a:prstDash val="sysDot"/>
            <a:round/>
            <a:headEnd type="none" w="med" len="med"/>
            <a:tailEnd type="none" w="med" len="med"/>
          </a:ln>
          <a:effectLst/>
        </p:spPr>
      </p:cxnSp>
      <p:graphicFrame>
        <p:nvGraphicFramePr>
          <p:cNvPr id="11" name="Chart 10"/>
          <p:cNvGraphicFramePr/>
          <p:nvPr>
            <p:extLst/>
          </p:nvPr>
        </p:nvGraphicFramePr>
        <p:xfrm>
          <a:off x="4659943" y="1156950"/>
          <a:ext cx="4114800" cy="2075969"/>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597877" y="3506898"/>
            <a:ext cx="824265" cy="276999"/>
          </a:xfrm>
          <a:prstGeom prst="rect">
            <a:avLst/>
          </a:prstGeom>
          <a:noFill/>
        </p:spPr>
        <p:txBody>
          <a:bodyPr wrap="none" rtlCol="0">
            <a:spAutoFit/>
          </a:bodyPr>
          <a:lstStyle/>
          <a:p>
            <a:r>
              <a:rPr lang="en-US" sz="1200" b="1" dirty="0">
                <a:solidFill>
                  <a:srgbClr val="0C5184"/>
                </a:solidFill>
                <a:latin typeface="Arial Narrow"/>
                <a:cs typeface="Arial" panose="020B0604020202020204" pitchFamily="34" charset="0"/>
              </a:rPr>
              <a:t>Industrials</a:t>
            </a:r>
          </a:p>
        </p:txBody>
      </p:sp>
      <p:sp>
        <p:nvSpPr>
          <p:cNvPr id="17" name="TextBox 16"/>
          <p:cNvSpPr txBox="1"/>
          <p:nvPr/>
        </p:nvSpPr>
        <p:spPr>
          <a:xfrm>
            <a:off x="597877" y="4467204"/>
            <a:ext cx="641522" cy="276999"/>
          </a:xfrm>
          <a:prstGeom prst="rect">
            <a:avLst/>
          </a:prstGeom>
          <a:noFill/>
        </p:spPr>
        <p:txBody>
          <a:bodyPr wrap="none" rtlCol="0">
            <a:spAutoFit/>
          </a:bodyPr>
          <a:lstStyle/>
          <a:p>
            <a:r>
              <a:rPr lang="en-US" sz="1200" b="1" dirty="0">
                <a:solidFill>
                  <a:srgbClr val="0C5184"/>
                </a:solidFill>
                <a:latin typeface="Arial Narrow"/>
                <a:cs typeface="Arial" panose="020B0604020202020204" pitchFamily="34" charset="0"/>
              </a:rPr>
              <a:t>Utilities</a:t>
            </a:r>
          </a:p>
        </p:txBody>
      </p:sp>
      <p:sp>
        <p:nvSpPr>
          <p:cNvPr id="18" name="TextBox 17"/>
          <p:cNvSpPr txBox="1"/>
          <p:nvPr/>
        </p:nvSpPr>
        <p:spPr>
          <a:xfrm>
            <a:off x="597877" y="5373222"/>
            <a:ext cx="5701323" cy="276999"/>
          </a:xfrm>
          <a:prstGeom prst="rect">
            <a:avLst/>
          </a:prstGeom>
          <a:noFill/>
        </p:spPr>
        <p:txBody>
          <a:bodyPr wrap="square" rtlCol="0">
            <a:spAutoFit/>
          </a:bodyPr>
          <a:lstStyle/>
          <a:p>
            <a:r>
              <a:rPr lang="en-US" sz="1200" b="1" dirty="0">
                <a:solidFill>
                  <a:srgbClr val="0C5184"/>
                </a:solidFill>
                <a:latin typeface="Arial Narrow"/>
                <a:cs typeface="Arial" panose="020B0604020202020204" pitchFamily="34" charset="0"/>
              </a:rPr>
              <a:t>Financials</a:t>
            </a:r>
          </a:p>
        </p:txBody>
      </p:sp>
      <p:graphicFrame>
        <p:nvGraphicFramePr>
          <p:cNvPr id="19" name="Table 18"/>
          <p:cNvGraphicFramePr>
            <a:graphicFrameLocks noGrp="1"/>
          </p:cNvGraphicFramePr>
          <p:nvPr>
            <p:extLst/>
          </p:nvPr>
        </p:nvGraphicFramePr>
        <p:xfrm>
          <a:off x="366564" y="3798601"/>
          <a:ext cx="8408175" cy="571500"/>
        </p:xfrm>
        <a:graphic>
          <a:graphicData uri="http://schemas.openxmlformats.org/drawingml/2006/table">
            <a:tbl>
              <a:tblPr>
                <a:tableStyleId>{5C22544A-7EE6-4342-B048-85BDC9FD1C3A}</a:tableStyleId>
              </a:tblPr>
              <a:tblGrid>
                <a:gridCol w="728991">
                  <a:extLst>
                    <a:ext uri="{9D8B030D-6E8A-4147-A177-3AD203B41FA5}">
                      <a16:colId xmlns="" xmlns:a16="http://schemas.microsoft.com/office/drawing/2014/main" val="20000"/>
                    </a:ext>
                  </a:extLst>
                </a:gridCol>
                <a:gridCol w="494241">
                  <a:extLst>
                    <a:ext uri="{9D8B030D-6E8A-4147-A177-3AD203B41FA5}">
                      <a16:colId xmlns="" xmlns:a16="http://schemas.microsoft.com/office/drawing/2014/main" val="20009"/>
                    </a:ext>
                  </a:extLst>
                </a:gridCol>
                <a:gridCol w="798327">
                  <a:extLst>
                    <a:ext uri="{9D8B030D-6E8A-4147-A177-3AD203B41FA5}">
                      <a16:colId xmlns="" xmlns:a16="http://schemas.microsoft.com/office/drawing/2014/main" val="20001"/>
                    </a:ext>
                  </a:extLst>
                </a:gridCol>
                <a:gridCol w="798327">
                  <a:extLst>
                    <a:ext uri="{9D8B030D-6E8A-4147-A177-3AD203B41FA5}">
                      <a16:colId xmlns="" xmlns:a16="http://schemas.microsoft.com/office/drawing/2014/main" val="20002"/>
                    </a:ext>
                  </a:extLst>
                </a:gridCol>
                <a:gridCol w="798327">
                  <a:extLst>
                    <a:ext uri="{9D8B030D-6E8A-4147-A177-3AD203B41FA5}">
                      <a16:colId xmlns="" xmlns:a16="http://schemas.microsoft.com/office/drawing/2014/main" val="20003"/>
                    </a:ext>
                  </a:extLst>
                </a:gridCol>
                <a:gridCol w="798327">
                  <a:extLst>
                    <a:ext uri="{9D8B030D-6E8A-4147-A177-3AD203B41FA5}">
                      <a16:colId xmlns="" xmlns:a16="http://schemas.microsoft.com/office/drawing/2014/main" val="20010"/>
                    </a:ext>
                  </a:extLst>
                </a:gridCol>
                <a:gridCol w="798327">
                  <a:extLst>
                    <a:ext uri="{9D8B030D-6E8A-4147-A177-3AD203B41FA5}">
                      <a16:colId xmlns="" xmlns:a16="http://schemas.microsoft.com/office/drawing/2014/main" val="20004"/>
                    </a:ext>
                  </a:extLst>
                </a:gridCol>
                <a:gridCol w="798327">
                  <a:extLst>
                    <a:ext uri="{9D8B030D-6E8A-4147-A177-3AD203B41FA5}">
                      <a16:colId xmlns="" xmlns:a16="http://schemas.microsoft.com/office/drawing/2014/main" val="20005"/>
                    </a:ext>
                  </a:extLst>
                </a:gridCol>
                <a:gridCol w="798327">
                  <a:extLst>
                    <a:ext uri="{9D8B030D-6E8A-4147-A177-3AD203B41FA5}">
                      <a16:colId xmlns="" xmlns:a16="http://schemas.microsoft.com/office/drawing/2014/main" val="20006"/>
                    </a:ext>
                  </a:extLst>
                </a:gridCol>
                <a:gridCol w="798327">
                  <a:extLst>
                    <a:ext uri="{9D8B030D-6E8A-4147-A177-3AD203B41FA5}">
                      <a16:colId xmlns="" xmlns:a16="http://schemas.microsoft.com/office/drawing/2014/main" val="20007"/>
                    </a:ext>
                  </a:extLst>
                </a:gridCol>
                <a:gridCol w="798327">
                  <a:extLst>
                    <a:ext uri="{9D8B030D-6E8A-4147-A177-3AD203B41FA5}">
                      <a16:colId xmlns="" xmlns:a16="http://schemas.microsoft.com/office/drawing/2014/main" val="20008"/>
                    </a:ext>
                  </a:extLst>
                </a:gridCol>
              </a:tblGrid>
              <a:tr h="190500">
                <a:tc>
                  <a:txBody>
                    <a:bodyPr/>
                    <a:lstStyle/>
                    <a:p>
                      <a:pPr algn="ctr" fontAlgn="ctr"/>
                      <a:endParaRPr lang="en-US" sz="900" b="1" i="0" u="none" strike="noStrike" kern="1200" dirty="0">
                        <a:solidFill>
                          <a:schemeClr val="tx2"/>
                        </a:solidFill>
                        <a:effectLst/>
                        <a:latin typeface="+mj-lt"/>
                        <a:ea typeface="+mn-ea"/>
                        <a:cs typeface="+mn-cs"/>
                      </a:endParaRPr>
                    </a:p>
                  </a:txBody>
                  <a:tcPr marL="9525" marR="9525" marT="9525" marB="0" anchor="ctr">
                    <a:lnB w="12700" cmpd="sng">
                      <a:noFill/>
                    </a:lnB>
                    <a:noFill/>
                  </a:tcPr>
                </a:tc>
                <a:tc>
                  <a:txBody>
                    <a:bodyPr/>
                    <a:lstStyle/>
                    <a:p>
                      <a:pPr algn="ctr" fontAlgn="ctr"/>
                      <a:r>
                        <a:rPr lang="en-US" sz="900" b="1" i="0" u="none" strike="noStrike" kern="1200" dirty="0">
                          <a:solidFill>
                            <a:schemeClr val="tx2"/>
                          </a:solidFill>
                          <a:effectLst/>
                          <a:latin typeface="+mj-lt"/>
                          <a:ea typeface="+mn-ea"/>
                          <a:cs typeface="+mn-cs"/>
                        </a:rPr>
                        <a:t>Total</a:t>
                      </a:r>
                    </a:p>
                  </a:txBody>
                  <a:tcPr marL="9525" marR="9525" marT="9525" marB="0" anchor="ctr">
                    <a:lnB w="12700" cmpd="sng">
                      <a:noFill/>
                    </a:lnB>
                    <a:noFill/>
                  </a:tcPr>
                </a:tc>
                <a:tc>
                  <a:txBody>
                    <a:bodyPr/>
                    <a:lstStyle/>
                    <a:p>
                      <a:pPr algn="ctr" rtl="0" fontAlgn="ctr"/>
                      <a:r>
                        <a:rPr lang="en-US" sz="900" b="1" i="0" u="none" strike="noStrike" dirty="0">
                          <a:solidFill>
                            <a:srgbClr val="0C5184"/>
                          </a:solidFill>
                          <a:effectLst/>
                          <a:latin typeface="Arial Narrow"/>
                        </a:rPr>
                        <a:t>Capital Goods</a:t>
                      </a:r>
                    </a:p>
                  </a:txBody>
                  <a:tcPr marL="9525" marR="9525" marT="9525" marB="0" anchor="ctr">
                    <a:lnB w="12700" cmpd="sng">
                      <a:noFill/>
                    </a:lnB>
                    <a:solidFill>
                      <a:schemeClr val="bg1"/>
                    </a:solidFill>
                  </a:tcPr>
                </a:tc>
                <a:tc>
                  <a:txBody>
                    <a:bodyPr/>
                    <a:lstStyle/>
                    <a:p>
                      <a:pPr algn="ctr" rtl="0" fontAlgn="ctr"/>
                      <a:r>
                        <a:rPr lang="en-US" sz="900" b="1" i="0" u="none" strike="noStrike" dirty="0">
                          <a:solidFill>
                            <a:srgbClr val="0C5184"/>
                          </a:solidFill>
                          <a:effectLst/>
                          <a:latin typeface="Arial Narrow"/>
                        </a:rPr>
                        <a:t>Technology</a:t>
                      </a:r>
                    </a:p>
                  </a:txBody>
                  <a:tcPr marL="9525" marR="9525" marT="9525" marB="0" anchor="ctr">
                    <a:lnB w="12700" cmpd="sng">
                      <a:noFill/>
                    </a:lnB>
                    <a:solidFill>
                      <a:schemeClr val="bg1"/>
                    </a:solidFill>
                  </a:tcPr>
                </a:tc>
                <a:tc>
                  <a:txBody>
                    <a:bodyPr/>
                    <a:lstStyle/>
                    <a:p>
                      <a:pPr algn="ctr" rtl="0" fontAlgn="ctr"/>
                      <a:r>
                        <a:rPr lang="en-US" sz="900" b="1" i="0" u="none" strike="noStrike" dirty="0">
                          <a:solidFill>
                            <a:srgbClr val="0C5184"/>
                          </a:solidFill>
                          <a:effectLst/>
                          <a:latin typeface="Arial Narrow"/>
                        </a:rPr>
                        <a:t>Cons.</a:t>
                      </a:r>
                      <a:r>
                        <a:rPr lang="en-US" sz="900" b="1" i="0" u="none" strike="noStrike" baseline="0" dirty="0">
                          <a:solidFill>
                            <a:srgbClr val="0C5184"/>
                          </a:solidFill>
                          <a:effectLst/>
                          <a:latin typeface="Arial Narrow"/>
                        </a:rPr>
                        <a:t> Non-Cyc.</a:t>
                      </a:r>
                      <a:endParaRPr lang="en-US" sz="900" b="1" i="0" u="none" strike="noStrike" dirty="0">
                        <a:solidFill>
                          <a:srgbClr val="0C5184"/>
                        </a:solidFill>
                        <a:effectLst/>
                        <a:latin typeface="Arial Narrow"/>
                      </a:endParaRPr>
                    </a:p>
                  </a:txBody>
                  <a:tcPr marL="9525" marR="9525" marT="9525" marB="0" anchor="ctr">
                    <a:lnB w="12700" cmpd="sng">
                      <a:noFill/>
                    </a:lnB>
                    <a:solidFill>
                      <a:schemeClr val="bg1"/>
                    </a:solidFill>
                  </a:tcPr>
                </a:tc>
                <a:tc>
                  <a:txBody>
                    <a:bodyPr/>
                    <a:lstStyle/>
                    <a:p>
                      <a:pPr algn="ctr" rtl="0" fontAlgn="ctr"/>
                      <a:r>
                        <a:rPr lang="en-US" sz="900" b="1" i="0" u="none" strike="noStrike" dirty="0">
                          <a:solidFill>
                            <a:srgbClr val="0C5184"/>
                          </a:solidFill>
                          <a:effectLst/>
                          <a:latin typeface="Arial Narrow"/>
                        </a:rPr>
                        <a:t>Transportation</a:t>
                      </a:r>
                    </a:p>
                  </a:txBody>
                  <a:tcPr marL="9525" marR="9525" marT="9525" marB="0" anchor="ctr">
                    <a:lnB w="12700" cmpd="sng">
                      <a:noFill/>
                    </a:lnB>
                    <a:solidFill>
                      <a:schemeClr val="bg1"/>
                    </a:solidFill>
                  </a:tcPr>
                </a:tc>
                <a:tc>
                  <a:txBody>
                    <a:bodyPr/>
                    <a:lstStyle/>
                    <a:p>
                      <a:pPr algn="ctr" rtl="0" fontAlgn="ctr"/>
                      <a:r>
                        <a:rPr lang="en-US" sz="900" b="1" i="0" u="none" strike="noStrike" dirty="0">
                          <a:solidFill>
                            <a:srgbClr val="0C5184"/>
                          </a:solidFill>
                          <a:effectLst/>
                          <a:latin typeface="Arial Narrow"/>
                        </a:rPr>
                        <a:t>Other Industrial</a:t>
                      </a:r>
                    </a:p>
                  </a:txBody>
                  <a:tcPr marL="9525" marR="9525" marT="9525" marB="0" anchor="ctr">
                    <a:lnB w="12700" cap="flat" cmpd="sng" algn="ctr">
                      <a:noFill/>
                      <a:prstDash val="solid"/>
                      <a:round/>
                      <a:headEnd type="none" w="med" len="med"/>
                      <a:tailEnd type="none" w="med" len="med"/>
                    </a:lnB>
                    <a:solidFill>
                      <a:schemeClr val="bg1"/>
                    </a:solidFill>
                  </a:tcPr>
                </a:tc>
                <a:tc>
                  <a:txBody>
                    <a:bodyPr/>
                    <a:lstStyle/>
                    <a:p>
                      <a:pPr algn="ctr" rtl="0" fontAlgn="ctr"/>
                      <a:r>
                        <a:rPr lang="en-US" sz="900" b="1" i="0" u="none" strike="noStrike" dirty="0">
                          <a:solidFill>
                            <a:srgbClr val="0C5184"/>
                          </a:solidFill>
                          <a:effectLst/>
                          <a:latin typeface="Arial Narrow"/>
                        </a:rPr>
                        <a:t>Energy</a:t>
                      </a:r>
                    </a:p>
                  </a:txBody>
                  <a:tcPr marL="9525" marR="9525" marT="9525" marB="0" anchor="ctr">
                    <a:lnB w="12700" cmpd="sng">
                      <a:noFill/>
                    </a:lnB>
                    <a:solidFill>
                      <a:schemeClr val="bg1"/>
                    </a:solidFill>
                  </a:tcPr>
                </a:tc>
                <a:tc>
                  <a:txBody>
                    <a:bodyPr/>
                    <a:lstStyle/>
                    <a:p>
                      <a:pPr algn="ctr" rtl="0" fontAlgn="ctr"/>
                      <a:r>
                        <a:rPr lang="en-US" sz="900" b="1" i="0" u="none" strike="noStrike" dirty="0">
                          <a:solidFill>
                            <a:srgbClr val="0C5184"/>
                          </a:solidFill>
                          <a:effectLst/>
                          <a:latin typeface="Arial Narrow"/>
                        </a:rPr>
                        <a:t>Cons. Cyclical</a:t>
                      </a:r>
                    </a:p>
                  </a:txBody>
                  <a:tcPr marL="9525" marR="9525" marT="9525" marB="0" anchor="ctr">
                    <a:lnB w="12700" cmpd="sng">
                      <a:noFill/>
                    </a:lnB>
                    <a:solidFill>
                      <a:schemeClr val="bg1"/>
                    </a:solidFill>
                  </a:tcPr>
                </a:tc>
                <a:tc>
                  <a:txBody>
                    <a:bodyPr/>
                    <a:lstStyle/>
                    <a:p>
                      <a:pPr algn="ctr" rtl="0" fontAlgn="ctr"/>
                      <a:r>
                        <a:rPr lang="en-US" sz="900" b="1" i="0" u="none" strike="noStrike" dirty="0">
                          <a:solidFill>
                            <a:srgbClr val="0C5184"/>
                          </a:solidFill>
                          <a:effectLst/>
                          <a:latin typeface="Arial Narrow"/>
                        </a:rPr>
                        <a:t>Communications</a:t>
                      </a:r>
                    </a:p>
                  </a:txBody>
                  <a:tcPr marL="9525" marR="9525" marT="9525" marB="0" anchor="ctr">
                    <a:lnB w="12700" cmpd="sng">
                      <a:noFill/>
                    </a:lnB>
                    <a:solidFill>
                      <a:schemeClr val="bg1"/>
                    </a:solidFill>
                  </a:tcPr>
                </a:tc>
                <a:tc>
                  <a:txBody>
                    <a:bodyPr/>
                    <a:lstStyle/>
                    <a:p>
                      <a:pPr algn="ctr" rtl="0" fontAlgn="ctr"/>
                      <a:r>
                        <a:rPr lang="en-US" sz="900" b="1" i="0" u="none" strike="noStrike" dirty="0">
                          <a:solidFill>
                            <a:srgbClr val="0C5184"/>
                          </a:solidFill>
                          <a:effectLst/>
                          <a:latin typeface="Arial Narrow"/>
                        </a:rPr>
                        <a:t>Basic Industry</a:t>
                      </a:r>
                    </a:p>
                  </a:txBody>
                  <a:tcPr marL="9525" marR="9525" marT="9525" marB="0" anchor="ctr">
                    <a:lnB w="12700" cmpd="sng">
                      <a:noFill/>
                    </a:lnB>
                    <a:solidFill>
                      <a:schemeClr val="bg1"/>
                    </a:solidFill>
                  </a:tcPr>
                </a:tc>
                <a:extLst>
                  <a:ext uri="{0D108BD9-81ED-4DB2-BD59-A6C34878D82A}">
                    <a16:rowId xmlns="" xmlns:a16="http://schemas.microsoft.com/office/drawing/2014/main" val="10000"/>
                  </a:ext>
                </a:extLst>
              </a:tr>
              <a:tr h="190500">
                <a:tc>
                  <a:txBody>
                    <a:bodyPr/>
                    <a:lstStyle/>
                    <a:p>
                      <a:pPr algn="ctr" fontAlgn="ctr"/>
                      <a:r>
                        <a:rPr lang="en-US" sz="1000" b="1" i="0" u="none" strike="noStrike" dirty="0">
                          <a:solidFill>
                            <a:schemeClr val="tx2"/>
                          </a:solidFill>
                          <a:effectLst/>
                          <a:latin typeface="+mj-lt"/>
                        </a:rPr>
                        <a:t>2017 YTD</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1" i="0" u="none" strike="noStrike" dirty="0">
                          <a:solidFill>
                            <a:schemeClr val="tx1"/>
                          </a:solidFill>
                          <a:effectLst/>
                          <a:latin typeface="+mn-lt"/>
                        </a:rPr>
                        <a:t>1.24%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Times New Roman"/>
                        </a:rPr>
                        <a:t>1.07%</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DFB1"/>
                    </a:solidFill>
                  </a:tcPr>
                </a:tc>
                <a:tc>
                  <a:txBody>
                    <a:bodyPr/>
                    <a:lstStyle/>
                    <a:p>
                      <a:pPr algn="ctr" rtl="0" fontAlgn="ctr"/>
                      <a:r>
                        <a:rPr lang="en-US" sz="1000" b="0" i="0" u="none" strike="noStrike" dirty="0">
                          <a:solidFill>
                            <a:schemeClr val="tx1"/>
                          </a:solidFill>
                          <a:effectLst/>
                          <a:latin typeface="Times New Roman"/>
                        </a:rPr>
                        <a:t>1.09%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DFB1"/>
                    </a:solidFill>
                  </a:tcPr>
                </a:tc>
                <a:tc>
                  <a:txBody>
                    <a:bodyPr/>
                    <a:lstStyle/>
                    <a:p>
                      <a:pPr algn="ctr" rtl="0" fontAlgn="ctr"/>
                      <a:r>
                        <a:rPr lang="en-US" sz="1000" b="0" i="0" u="none" strike="noStrike" dirty="0">
                          <a:solidFill>
                            <a:schemeClr val="tx1"/>
                          </a:solidFill>
                          <a:effectLst/>
                          <a:latin typeface="Times New Roman"/>
                        </a:rPr>
                        <a:t>1.18%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FB786"/>
                    </a:solidFill>
                  </a:tcPr>
                </a:tc>
                <a:tc>
                  <a:txBody>
                    <a:bodyPr/>
                    <a:lstStyle/>
                    <a:p>
                      <a:pPr algn="ctr" rtl="0" fontAlgn="ctr"/>
                      <a:r>
                        <a:rPr lang="en-US" sz="1000" b="0" i="0" u="none" strike="noStrike" dirty="0">
                          <a:solidFill>
                            <a:schemeClr val="tx1"/>
                          </a:solidFill>
                          <a:effectLst/>
                          <a:latin typeface="Times New Roman"/>
                        </a:rPr>
                        <a:t>1.18%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FB786"/>
                    </a:solidFill>
                  </a:tcPr>
                </a:tc>
                <a:tc>
                  <a:txBody>
                    <a:bodyPr/>
                    <a:lstStyle/>
                    <a:p>
                      <a:pPr algn="ctr" rtl="0" fontAlgn="ctr"/>
                      <a:r>
                        <a:rPr lang="en-US" sz="1000" b="0" i="0" u="none" strike="noStrike" dirty="0">
                          <a:solidFill>
                            <a:schemeClr val="tx1"/>
                          </a:solidFill>
                          <a:effectLst/>
                          <a:latin typeface="Times New Roman"/>
                        </a:rPr>
                        <a:t>1.26%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AA875"/>
                    </a:solidFill>
                  </a:tcPr>
                </a:tc>
                <a:tc>
                  <a:txBody>
                    <a:bodyPr/>
                    <a:lstStyle/>
                    <a:p>
                      <a:pPr algn="ctr" rtl="0" fontAlgn="ctr"/>
                      <a:r>
                        <a:rPr lang="en-US" sz="1000" b="0" i="0" u="none" strike="noStrike" dirty="0">
                          <a:solidFill>
                            <a:schemeClr val="bg1"/>
                          </a:solidFill>
                          <a:effectLst/>
                          <a:latin typeface="Times New Roman"/>
                        </a:rPr>
                        <a:t>1.29%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9B64"/>
                    </a:solidFill>
                  </a:tcPr>
                </a:tc>
                <a:tc>
                  <a:txBody>
                    <a:bodyPr/>
                    <a:lstStyle/>
                    <a:p>
                      <a:pPr algn="ctr" rtl="0" fontAlgn="ctr"/>
                      <a:r>
                        <a:rPr lang="en-US" sz="1000" b="0" i="0" u="none" strike="noStrike" dirty="0">
                          <a:solidFill>
                            <a:schemeClr val="bg1"/>
                          </a:solidFill>
                          <a:effectLst/>
                          <a:latin typeface="Times New Roman"/>
                        </a:rPr>
                        <a:t>1.31%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18E54"/>
                    </a:solidFill>
                  </a:tcPr>
                </a:tc>
                <a:tc>
                  <a:txBody>
                    <a:bodyPr/>
                    <a:lstStyle/>
                    <a:p>
                      <a:pPr algn="ctr" rtl="0" fontAlgn="ctr"/>
                      <a:r>
                        <a:rPr lang="en-US" sz="1000" b="0" i="0" u="none" strike="noStrike" dirty="0">
                          <a:solidFill>
                            <a:schemeClr val="bg1"/>
                          </a:solidFill>
                          <a:effectLst/>
                          <a:latin typeface="Times New Roman"/>
                        </a:rPr>
                        <a:t>1.40%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8346"/>
                    </a:solidFill>
                  </a:tcPr>
                </a:tc>
                <a:tc>
                  <a:txBody>
                    <a:bodyPr/>
                    <a:lstStyle/>
                    <a:p>
                      <a:pPr algn="ctr" rtl="0" fontAlgn="ctr"/>
                      <a:r>
                        <a:rPr lang="en-US" sz="1000" b="0" i="0" u="none" strike="noStrike" dirty="0">
                          <a:solidFill>
                            <a:schemeClr val="bg1"/>
                          </a:solidFill>
                          <a:effectLst/>
                          <a:latin typeface="Times New Roman"/>
                        </a:rPr>
                        <a:t>1.65%</a:t>
                      </a: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5793D"/>
                    </a:solidFill>
                  </a:tcPr>
                </a:tc>
                <a:extLst>
                  <a:ext uri="{0D108BD9-81ED-4DB2-BD59-A6C34878D82A}">
                    <a16:rowId xmlns="" xmlns:a16="http://schemas.microsoft.com/office/drawing/2014/main" val="10001"/>
                  </a:ext>
                </a:extLst>
              </a:tr>
              <a:tr h="190500">
                <a:tc>
                  <a:txBody>
                    <a:bodyPr/>
                    <a:lstStyle/>
                    <a:p>
                      <a:pPr algn="ctr" fontAlgn="ctr"/>
                      <a:r>
                        <a:rPr lang="en-US" sz="1000" b="1" i="0" u="none" strike="noStrike" dirty="0">
                          <a:solidFill>
                            <a:schemeClr val="tx2"/>
                          </a:solidFill>
                          <a:effectLst/>
                          <a:latin typeface="+mj-lt"/>
                        </a:rPr>
                        <a:t>2016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1" i="0" u="none" strike="noStrike" dirty="0">
                          <a:solidFill>
                            <a:schemeClr val="tx1"/>
                          </a:solidFill>
                          <a:effectLst/>
                          <a:latin typeface="+mn-lt"/>
                        </a:rPr>
                        <a:t>2.58%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Times New Roman"/>
                        </a:rPr>
                        <a:t>1.96%</a:t>
                      </a: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1000" b="0" i="0" u="none" strike="noStrike" dirty="0">
                          <a:solidFill>
                            <a:schemeClr val="tx1"/>
                          </a:solidFill>
                          <a:effectLst/>
                          <a:latin typeface="Times New Roman"/>
                        </a:rPr>
                        <a:t>2.34%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en-US" sz="1000" b="0" i="0" u="none" strike="noStrike" dirty="0">
                          <a:solidFill>
                            <a:schemeClr val="tx1"/>
                          </a:solidFill>
                          <a:effectLst/>
                          <a:latin typeface="Times New Roman"/>
                        </a:rPr>
                        <a:t>1.93%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ctr"/>
                      <a:r>
                        <a:rPr lang="en-US" sz="1000" b="0" i="0" u="none" strike="noStrike" dirty="0">
                          <a:solidFill>
                            <a:schemeClr val="tx1"/>
                          </a:solidFill>
                          <a:effectLst/>
                          <a:latin typeface="Times New Roman"/>
                        </a:rPr>
                        <a:t>2.25%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ctr"/>
                      <a:r>
                        <a:rPr lang="en-US" sz="1000" b="0" i="0" u="none" strike="noStrike" dirty="0">
                          <a:solidFill>
                            <a:schemeClr val="tx1"/>
                          </a:solidFill>
                          <a:effectLst/>
                          <a:latin typeface="Times New Roman"/>
                        </a:rPr>
                        <a:t>1.15%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rtl="0" fontAlgn="ctr"/>
                      <a:r>
                        <a:rPr lang="en-US" sz="1000" b="0" i="0" u="none" strike="noStrike" dirty="0">
                          <a:solidFill>
                            <a:schemeClr val="bg1"/>
                          </a:solidFill>
                          <a:effectLst/>
                          <a:latin typeface="Times New Roman"/>
                        </a:rPr>
                        <a:t>4.53%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rtl="0" fontAlgn="ctr"/>
                      <a:r>
                        <a:rPr lang="en-US" sz="1000" b="0" i="0" u="none" strike="noStrike" dirty="0">
                          <a:solidFill>
                            <a:schemeClr val="bg1"/>
                          </a:solidFill>
                          <a:effectLst/>
                          <a:latin typeface="Times New Roman"/>
                        </a:rPr>
                        <a:t>2.22%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75000"/>
                      </a:schemeClr>
                    </a:solidFill>
                  </a:tcPr>
                </a:tc>
                <a:tc>
                  <a:txBody>
                    <a:bodyPr/>
                    <a:lstStyle/>
                    <a:p>
                      <a:pPr algn="ctr" rtl="0" fontAlgn="ctr"/>
                      <a:r>
                        <a:rPr lang="en-US" sz="1000" b="0" i="0" u="none" strike="noStrike" dirty="0">
                          <a:solidFill>
                            <a:schemeClr val="bg1"/>
                          </a:solidFill>
                          <a:effectLst/>
                          <a:latin typeface="Times New Roman"/>
                        </a:rPr>
                        <a:t>2.11%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50000"/>
                      </a:schemeClr>
                    </a:solidFill>
                  </a:tcPr>
                </a:tc>
                <a:tc>
                  <a:txBody>
                    <a:bodyPr/>
                    <a:lstStyle/>
                    <a:p>
                      <a:pPr algn="ctr" rtl="0" fontAlgn="ctr"/>
                      <a:r>
                        <a:rPr lang="en-US" sz="1000" b="0" i="0" u="none" strike="noStrike" dirty="0">
                          <a:solidFill>
                            <a:schemeClr val="bg1"/>
                          </a:solidFill>
                          <a:effectLst/>
                          <a:latin typeface="Times New Roman"/>
                        </a:rPr>
                        <a:t>4.54%</a:t>
                      </a:r>
                    </a:p>
                  </a:txBody>
                  <a:tcPr marL="9525" marR="9525" marT="9525"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50000"/>
                      </a:schemeClr>
                    </a:solidFill>
                  </a:tcPr>
                </a:tc>
                <a:extLst>
                  <a:ext uri="{0D108BD9-81ED-4DB2-BD59-A6C34878D82A}">
                    <a16:rowId xmlns="" xmlns:a16="http://schemas.microsoft.com/office/drawing/2014/main" val="10002"/>
                  </a:ext>
                </a:extLst>
              </a:tr>
            </a:tbl>
          </a:graphicData>
        </a:graphic>
      </p:graphicFrame>
      <p:graphicFrame>
        <p:nvGraphicFramePr>
          <p:cNvPr id="20" name="Table 19"/>
          <p:cNvGraphicFramePr>
            <a:graphicFrameLocks noGrp="1"/>
          </p:cNvGraphicFramePr>
          <p:nvPr>
            <p:extLst/>
          </p:nvPr>
        </p:nvGraphicFramePr>
        <p:xfrm>
          <a:off x="232756" y="5618946"/>
          <a:ext cx="8558856" cy="600075"/>
        </p:xfrm>
        <a:graphic>
          <a:graphicData uri="http://schemas.openxmlformats.org/drawingml/2006/table">
            <a:tbl>
              <a:tblPr>
                <a:tableStyleId>{5C22544A-7EE6-4342-B048-85BDC9FD1C3A}</a:tableStyleId>
              </a:tblPr>
              <a:tblGrid>
                <a:gridCol w="943189">
                  <a:extLst>
                    <a:ext uri="{9D8B030D-6E8A-4147-A177-3AD203B41FA5}">
                      <a16:colId xmlns="" xmlns:a16="http://schemas.microsoft.com/office/drawing/2014/main" val="20000"/>
                    </a:ext>
                  </a:extLst>
                </a:gridCol>
                <a:gridCol w="437627">
                  <a:extLst>
                    <a:ext uri="{9D8B030D-6E8A-4147-A177-3AD203B41FA5}">
                      <a16:colId xmlns="" xmlns:a16="http://schemas.microsoft.com/office/drawing/2014/main" val="20007"/>
                    </a:ext>
                  </a:extLst>
                </a:gridCol>
                <a:gridCol w="1435608">
                  <a:extLst>
                    <a:ext uri="{9D8B030D-6E8A-4147-A177-3AD203B41FA5}">
                      <a16:colId xmlns="" xmlns:a16="http://schemas.microsoft.com/office/drawing/2014/main" val="20001"/>
                    </a:ext>
                  </a:extLst>
                </a:gridCol>
                <a:gridCol w="1435608">
                  <a:extLst>
                    <a:ext uri="{9D8B030D-6E8A-4147-A177-3AD203B41FA5}">
                      <a16:colId xmlns="" xmlns:a16="http://schemas.microsoft.com/office/drawing/2014/main" val="20002"/>
                    </a:ext>
                  </a:extLst>
                </a:gridCol>
                <a:gridCol w="1435608">
                  <a:extLst>
                    <a:ext uri="{9D8B030D-6E8A-4147-A177-3AD203B41FA5}">
                      <a16:colId xmlns="" xmlns:a16="http://schemas.microsoft.com/office/drawing/2014/main" val="20003"/>
                    </a:ext>
                  </a:extLst>
                </a:gridCol>
                <a:gridCol w="1435608">
                  <a:extLst>
                    <a:ext uri="{9D8B030D-6E8A-4147-A177-3AD203B41FA5}">
                      <a16:colId xmlns="" xmlns:a16="http://schemas.microsoft.com/office/drawing/2014/main" val="20004"/>
                    </a:ext>
                  </a:extLst>
                </a:gridCol>
                <a:gridCol w="1435608">
                  <a:extLst>
                    <a:ext uri="{9D8B030D-6E8A-4147-A177-3AD203B41FA5}">
                      <a16:colId xmlns="" xmlns:a16="http://schemas.microsoft.com/office/drawing/2014/main" val="20006"/>
                    </a:ext>
                  </a:extLst>
                </a:gridCol>
              </a:tblGrid>
              <a:tr h="200025">
                <a:tc>
                  <a:txBody>
                    <a:bodyPr/>
                    <a:lstStyle/>
                    <a:p>
                      <a:pPr marL="0" algn="ctr" defTabSz="820256" rtl="0" eaLnBrk="1" fontAlgn="ctr" latinLnBrk="0" hangingPunct="1"/>
                      <a:endParaRPr lang="en-US" sz="900" b="1" u="none" strike="noStrike" kern="1200" dirty="0">
                        <a:solidFill>
                          <a:schemeClr val="tx2"/>
                        </a:solidFill>
                        <a:effectLst/>
                        <a:latin typeface="+mj-lt"/>
                        <a:ea typeface="+mn-ea"/>
                        <a:cs typeface="+mn-cs"/>
                      </a:endParaRPr>
                    </a:p>
                  </a:txBody>
                  <a:tcPr marL="9525" marR="9525" marT="9525" marB="0" anchor="ctr">
                    <a:noFill/>
                  </a:tcPr>
                </a:tc>
                <a:tc>
                  <a:txBody>
                    <a:bodyPr/>
                    <a:lstStyle/>
                    <a:p>
                      <a:pPr algn="ctr" fontAlgn="ctr"/>
                      <a:r>
                        <a:rPr lang="en-US" sz="900" b="1" i="0" u="none" strike="noStrike" kern="1200" dirty="0">
                          <a:solidFill>
                            <a:schemeClr val="tx2"/>
                          </a:solidFill>
                          <a:effectLst/>
                          <a:latin typeface="+mj-lt"/>
                          <a:ea typeface="+mn-ea"/>
                          <a:cs typeface="+mn-cs"/>
                        </a:rPr>
                        <a:t>Total</a:t>
                      </a:r>
                    </a:p>
                  </a:txBody>
                  <a:tcPr marL="9525" marR="9525" marT="9525" marB="0" anchor="ctr">
                    <a:noFill/>
                  </a:tcPr>
                </a:tc>
                <a:tc>
                  <a:txBody>
                    <a:bodyPr/>
                    <a:lstStyle/>
                    <a:p>
                      <a:pPr algn="ctr" rtl="0" fontAlgn="ctr"/>
                      <a:r>
                        <a:rPr lang="en-US" sz="900" b="1" i="0" u="none" strike="noStrike" dirty="0">
                          <a:solidFill>
                            <a:schemeClr val="tx2"/>
                          </a:solidFill>
                          <a:effectLst/>
                          <a:latin typeface="Arial Narrow"/>
                        </a:rPr>
                        <a:t>Insurance</a:t>
                      </a:r>
                    </a:p>
                  </a:txBody>
                  <a:tcPr marL="9525" marR="9525" marT="9525" marB="0" anchor="ctr">
                    <a:solidFill>
                      <a:schemeClr val="bg1"/>
                    </a:solidFill>
                  </a:tcPr>
                </a:tc>
                <a:tc>
                  <a:txBody>
                    <a:bodyPr/>
                    <a:lstStyle/>
                    <a:p>
                      <a:pPr algn="ctr" rtl="0" fontAlgn="ctr"/>
                      <a:r>
                        <a:rPr lang="en-US" sz="900" b="1" i="0" u="none" strike="noStrike" dirty="0">
                          <a:solidFill>
                            <a:schemeClr val="tx2"/>
                          </a:solidFill>
                          <a:effectLst/>
                          <a:latin typeface="Arial Narrow"/>
                        </a:rPr>
                        <a:t>Banking</a:t>
                      </a:r>
                    </a:p>
                  </a:txBody>
                  <a:tcPr marL="9525" marR="9525" marT="9525" marB="0" anchor="ctr">
                    <a:solidFill>
                      <a:schemeClr val="bg1"/>
                    </a:solidFill>
                  </a:tcPr>
                </a:tc>
                <a:tc>
                  <a:txBody>
                    <a:bodyPr/>
                    <a:lstStyle/>
                    <a:p>
                      <a:pPr marL="0" marR="0" indent="0" algn="ctr" defTabSz="820256" rtl="0" eaLnBrk="1" fontAlgn="ctr" latinLnBrk="0" hangingPunct="1">
                        <a:lnSpc>
                          <a:spcPct val="100000"/>
                        </a:lnSpc>
                        <a:spcBef>
                          <a:spcPts val="0"/>
                        </a:spcBef>
                        <a:spcAft>
                          <a:spcPts val="0"/>
                        </a:spcAft>
                        <a:buClrTx/>
                        <a:buSzTx/>
                        <a:buFontTx/>
                        <a:buNone/>
                        <a:tabLst/>
                        <a:defRPr/>
                      </a:pPr>
                      <a:r>
                        <a:rPr lang="en-US" sz="900" b="1" i="0" u="none" strike="noStrike" dirty="0">
                          <a:solidFill>
                            <a:schemeClr val="tx2"/>
                          </a:solidFill>
                          <a:effectLst/>
                          <a:latin typeface="Arial Narrow"/>
                        </a:rPr>
                        <a:t>Brokerage/Mgrs/Exchgs</a:t>
                      </a:r>
                    </a:p>
                  </a:txBody>
                  <a:tcPr marL="9525" marR="9525" marT="9525" marB="0" anchor="ctr">
                    <a:solidFill>
                      <a:schemeClr val="bg1"/>
                    </a:solidFill>
                  </a:tcPr>
                </a:tc>
                <a:tc>
                  <a:txBody>
                    <a:bodyPr/>
                    <a:lstStyle/>
                    <a:p>
                      <a:pPr algn="ctr" rtl="0" fontAlgn="ctr"/>
                      <a:r>
                        <a:rPr lang="en-US" sz="900" b="1" i="0" u="none" strike="noStrike" dirty="0">
                          <a:solidFill>
                            <a:schemeClr val="tx2"/>
                          </a:solidFill>
                          <a:effectLst/>
                          <a:latin typeface="Arial Narrow"/>
                        </a:rPr>
                        <a:t>REITs</a:t>
                      </a:r>
                    </a:p>
                  </a:txBody>
                  <a:tcPr marL="9525" marR="9525" marT="9525" marB="0" anchor="ctr">
                    <a:solidFill>
                      <a:schemeClr val="bg1"/>
                    </a:solidFill>
                  </a:tcPr>
                </a:tc>
                <a:tc>
                  <a:txBody>
                    <a:bodyPr/>
                    <a:lstStyle/>
                    <a:p>
                      <a:pPr algn="ctr" rtl="0" fontAlgn="ctr"/>
                      <a:r>
                        <a:rPr lang="en-US" sz="900" b="1" i="0" u="none" strike="noStrike" dirty="0">
                          <a:solidFill>
                            <a:schemeClr val="tx2"/>
                          </a:solidFill>
                          <a:effectLst/>
                          <a:latin typeface="Arial Narrow"/>
                        </a:rPr>
                        <a:t>Finance Companies</a:t>
                      </a:r>
                    </a:p>
                  </a:txBody>
                  <a:tcPr marL="9525" marR="9525" marT="9525" marB="0" anchor="ctr">
                    <a:solidFill>
                      <a:schemeClr val="bg1"/>
                    </a:solidFill>
                  </a:tcPr>
                </a:tc>
                <a:extLst>
                  <a:ext uri="{0D108BD9-81ED-4DB2-BD59-A6C34878D82A}">
                    <a16:rowId xmlns="" xmlns:a16="http://schemas.microsoft.com/office/drawing/2014/main" val="10000"/>
                  </a:ext>
                </a:extLst>
              </a:tr>
              <a:tr h="200025">
                <a:tc>
                  <a:txBody>
                    <a:bodyPr/>
                    <a:lstStyle/>
                    <a:p>
                      <a:pPr algn="ctr" fontAlgn="ctr"/>
                      <a:r>
                        <a:rPr lang="en-US" sz="1000" b="1" i="0" u="none" strike="noStrike" dirty="0">
                          <a:solidFill>
                            <a:schemeClr val="tx2"/>
                          </a:solidFill>
                          <a:effectLst/>
                          <a:latin typeface="+mj-lt"/>
                        </a:rPr>
                        <a:t>2017 YTD</a:t>
                      </a:r>
                    </a:p>
                  </a:txBody>
                  <a:tcPr marL="9525" marR="9525" marT="9525" marB="0" anchor="b">
                    <a:noFill/>
                  </a:tcPr>
                </a:tc>
                <a:tc>
                  <a:txBody>
                    <a:bodyPr/>
                    <a:lstStyle/>
                    <a:p>
                      <a:pPr algn="ctr" fontAlgn="ctr"/>
                      <a:r>
                        <a:rPr lang="en-US" sz="1000" b="1" i="0" u="none" strike="noStrike" dirty="0">
                          <a:solidFill>
                            <a:schemeClr val="tx1"/>
                          </a:solidFill>
                          <a:effectLst/>
                          <a:latin typeface="+mn-lt"/>
                        </a:rPr>
                        <a:t>1.37%</a:t>
                      </a:r>
                    </a:p>
                  </a:txBody>
                  <a:tcPr marL="9525" marR="9525" marT="9525" marB="0" anchor="b">
                    <a:noFill/>
                  </a:tcPr>
                </a:tc>
                <a:tc>
                  <a:txBody>
                    <a:bodyPr/>
                    <a:lstStyle/>
                    <a:p>
                      <a:pPr algn="ctr" rtl="0" fontAlgn="ctr"/>
                      <a:r>
                        <a:rPr lang="en-US" sz="1000" b="0" i="0" u="none" strike="noStrike" dirty="0">
                          <a:solidFill>
                            <a:srgbClr val="000000"/>
                          </a:solidFill>
                          <a:effectLst/>
                          <a:latin typeface="Times New Roman"/>
                        </a:rPr>
                        <a:t>1.33%</a:t>
                      </a:r>
                    </a:p>
                  </a:txBody>
                  <a:tcPr marL="9525" marR="9525" marT="9525" marB="0" anchor="ctr">
                    <a:solidFill>
                      <a:srgbClr val="BEDFB1"/>
                    </a:solidFill>
                  </a:tcPr>
                </a:tc>
                <a:tc>
                  <a:txBody>
                    <a:bodyPr/>
                    <a:lstStyle/>
                    <a:p>
                      <a:pPr algn="ctr" rtl="0" fontAlgn="ctr"/>
                      <a:r>
                        <a:rPr lang="en-US" sz="1000" b="0" i="0" u="none" strike="noStrike" dirty="0">
                          <a:solidFill>
                            <a:srgbClr val="000000"/>
                          </a:solidFill>
                          <a:effectLst/>
                          <a:latin typeface="Times New Roman"/>
                        </a:rPr>
                        <a:t>1.33%</a:t>
                      </a:r>
                    </a:p>
                  </a:txBody>
                  <a:tcPr marL="9525" marR="9525" marT="9525" marB="0" anchor="ctr">
                    <a:solidFill>
                      <a:srgbClr val="A5C899"/>
                    </a:solidFill>
                  </a:tcPr>
                </a:tc>
                <a:tc>
                  <a:txBody>
                    <a:bodyPr/>
                    <a:lstStyle/>
                    <a:p>
                      <a:pPr algn="ctr" rtl="0" fontAlgn="ctr"/>
                      <a:r>
                        <a:rPr lang="en-US" sz="1000" b="0" i="0" u="none" strike="noStrike" dirty="0">
                          <a:solidFill>
                            <a:srgbClr val="000000"/>
                          </a:solidFill>
                          <a:effectLst/>
                          <a:latin typeface="Times New Roman"/>
                        </a:rPr>
                        <a:t>1.69%</a:t>
                      </a:r>
                    </a:p>
                  </a:txBody>
                  <a:tcPr marL="9525" marR="9525" marT="9525" marB="0" anchor="ctr">
                    <a:solidFill>
                      <a:srgbClr val="8FB786"/>
                    </a:solidFill>
                  </a:tcPr>
                </a:tc>
                <a:tc>
                  <a:txBody>
                    <a:bodyPr/>
                    <a:lstStyle/>
                    <a:p>
                      <a:pPr algn="ctr" rtl="0" fontAlgn="ctr"/>
                      <a:r>
                        <a:rPr lang="en-US" sz="1000" b="0" i="0" u="none" strike="noStrike" dirty="0">
                          <a:solidFill>
                            <a:schemeClr val="bg1"/>
                          </a:solidFill>
                          <a:effectLst/>
                          <a:latin typeface="Times New Roman"/>
                        </a:rPr>
                        <a:t>1.69%</a:t>
                      </a:r>
                    </a:p>
                  </a:txBody>
                  <a:tcPr marL="9525" marR="9525" marT="9525" marB="0" anchor="ctr">
                    <a:solidFill>
                      <a:srgbClr val="50994E"/>
                    </a:solidFill>
                  </a:tcPr>
                </a:tc>
                <a:tc>
                  <a:txBody>
                    <a:bodyPr/>
                    <a:lstStyle/>
                    <a:p>
                      <a:pPr algn="ctr" rtl="0" fontAlgn="ctr"/>
                      <a:r>
                        <a:rPr lang="en-US" sz="1000" b="0" i="0" u="none" strike="noStrike" dirty="0">
                          <a:solidFill>
                            <a:schemeClr val="bg1"/>
                          </a:solidFill>
                          <a:effectLst/>
                          <a:latin typeface="Times New Roman"/>
                        </a:rPr>
                        <a:t>2.23%</a:t>
                      </a:r>
                    </a:p>
                  </a:txBody>
                  <a:tcPr marL="9525" marR="9525" marT="9525" marB="0" anchor="ctr">
                    <a:solidFill>
                      <a:srgbClr val="15793D"/>
                    </a:solidFill>
                  </a:tcPr>
                </a:tc>
                <a:extLst>
                  <a:ext uri="{0D108BD9-81ED-4DB2-BD59-A6C34878D82A}">
                    <a16:rowId xmlns="" xmlns:a16="http://schemas.microsoft.com/office/drawing/2014/main" val="10001"/>
                  </a:ext>
                </a:extLst>
              </a:tr>
              <a:tr h="200025">
                <a:tc>
                  <a:txBody>
                    <a:bodyPr/>
                    <a:lstStyle/>
                    <a:p>
                      <a:pPr algn="ctr" fontAlgn="ctr"/>
                      <a:r>
                        <a:rPr lang="en-US" sz="1000" b="1" i="0" u="none" strike="noStrike" dirty="0">
                          <a:solidFill>
                            <a:schemeClr val="tx2"/>
                          </a:solidFill>
                          <a:effectLst/>
                          <a:latin typeface="+mj-lt"/>
                        </a:rPr>
                        <a:t>2016</a:t>
                      </a:r>
                    </a:p>
                  </a:txBody>
                  <a:tcPr marL="9525" marR="9525" marT="9525" marB="0" anchor="b">
                    <a:noFill/>
                  </a:tcPr>
                </a:tc>
                <a:tc>
                  <a:txBody>
                    <a:bodyPr/>
                    <a:lstStyle/>
                    <a:p>
                      <a:pPr algn="ctr" fontAlgn="ctr"/>
                      <a:r>
                        <a:rPr lang="en-US" sz="1000" b="1" i="0" u="none" strike="noStrike" dirty="0">
                          <a:solidFill>
                            <a:schemeClr val="tx1"/>
                          </a:solidFill>
                          <a:effectLst/>
                          <a:latin typeface="+mn-lt"/>
                        </a:rPr>
                        <a:t>2.05%</a:t>
                      </a:r>
                    </a:p>
                  </a:txBody>
                  <a:tcPr marL="9525" marR="9525" marT="9525" marB="0" anchor="b">
                    <a:noFill/>
                  </a:tcPr>
                </a:tc>
                <a:tc>
                  <a:txBody>
                    <a:bodyPr/>
                    <a:lstStyle/>
                    <a:p>
                      <a:pPr algn="ctr" rtl="0" fontAlgn="ctr"/>
                      <a:r>
                        <a:rPr lang="en-US" sz="1000" b="0" i="0" u="none" strike="noStrike" dirty="0">
                          <a:solidFill>
                            <a:srgbClr val="000000"/>
                          </a:solidFill>
                          <a:effectLst/>
                          <a:latin typeface="Times New Roman"/>
                        </a:rPr>
                        <a:t>1.37%</a:t>
                      </a: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rgbClr val="000000"/>
                          </a:solidFill>
                          <a:effectLst/>
                          <a:latin typeface="Times New Roman"/>
                        </a:rPr>
                        <a:t>2.03%</a:t>
                      </a:r>
                    </a:p>
                  </a:txBody>
                  <a:tcPr marL="9525" marR="9525" marT="9525" marB="0" anchor="ctr">
                    <a:solidFill>
                      <a:schemeClr val="accent1">
                        <a:lumMod val="40000"/>
                        <a:lumOff val="60000"/>
                      </a:schemeClr>
                    </a:solidFill>
                  </a:tcPr>
                </a:tc>
                <a:tc>
                  <a:txBody>
                    <a:bodyPr/>
                    <a:lstStyle/>
                    <a:p>
                      <a:pPr algn="ctr" rtl="0" fontAlgn="ctr"/>
                      <a:r>
                        <a:rPr lang="en-US" sz="1000" b="0" i="0" u="none" strike="noStrike" dirty="0">
                          <a:solidFill>
                            <a:srgbClr val="000000"/>
                          </a:solidFill>
                          <a:effectLst/>
                          <a:latin typeface="Times New Roman"/>
                        </a:rPr>
                        <a:t>2.63%</a:t>
                      </a:r>
                    </a:p>
                  </a:txBody>
                  <a:tcPr marL="9525" marR="9525" marT="9525" marB="0" anchor="ctr">
                    <a:solidFill>
                      <a:schemeClr val="accent1">
                        <a:lumMod val="60000"/>
                        <a:lumOff val="40000"/>
                      </a:schemeClr>
                    </a:solidFill>
                  </a:tcPr>
                </a:tc>
                <a:tc>
                  <a:txBody>
                    <a:bodyPr/>
                    <a:lstStyle/>
                    <a:p>
                      <a:pPr algn="ctr" rtl="0" fontAlgn="ctr"/>
                      <a:r>
                        <a:rPr lang="en-US" sz="1000" b="0" i="0" u="none" strike="noStrike" dirty="0">
                          <a:solidFill>
                            <a:schemeClr val="bg1"/>
                          </a:solidFill>
                          <a:effectLst/>
                          <a:latin typeface="Times New Roman"/>
                        </a:rPr>
                        <a:t>2.77%</a:t>
                      </a:r>
                    </a:p>
                  </a:txBody>
                  <a:tcPr marL="9525" marR="9525" marT="9525" marB="0" anchor="ctr">
                    <a:solidFill>
                      <a:schemeClr val="accent1"/>
                    </a:solidFill>
                  </a:tcPr>
                </a:tc>
                <a:tc>
                  <a:txBody>
                    <a:bodyPr/>
                    <a:lstStyle/>
                    <a:p>
                      <a:pPr algn="ctr" rtl="0" fontAlgn="ctr"/>
                      <a:r>
                        <a:rPr lang="en-US" sz="1000" b="0" i="0" u="none" strike="noStrike" dirty="0">
                          <a:solidFill>
                            <a:schemeClr val="bg1"/>
                          </a:solidFill>
                          <a:effectLst/>
                          <a:latin typeface="Times New Roman"/>
                        </a:rPr>
                        <a:t>4.61%</a:t>
                      </a:r>
                    </a:p>
                  </a:txBody>
                  <a:tcPr marL="9525" marR="9525" marT="9525" marB="0" anchor="ctr">
                    <a:solidFill>
                      <a:schemeClr val="accent1">
                        <a:lumMod val="50000"/>
                      </a:schemeClr>
                    </a:solidFill>
                  </a:tcPr>
                </a:tc>
                <a:extLst>
                  <a:ext uri="{0D108BD9-81ED-4DB2-BD59-A6C34878D82A}">
                    <a16:rowId xmlns="" xmlns:a16="http://schemas.microsoft.com/office/drawing/2014/main" val="10002"/>
                  </a:ext>
                </a:extLst>
              </a:tr>
            </a:tbl>
          </a:graphicData>
        </a:graphic>
      </p:graphicFrame>
      <p:graphicFrame>
        <p:nvGraphicFramePr>
          <p:cNvPr id="21" name="Table 20"/>
          <p:cNvGraphicFramePr>
            <a:graphicFrameLocks noGrp="1"/>
          </p:cNvGraphicFramePr>
          <p:nvPr>
            <p:extLst/>
          </p:nvPr>
        </p:nvGraphicFramePr>
        <p:xfrm>
          <a:off x="232757" y="4715778"/>
          <a:ext cx="8541985" cy="573429"/>
        </p:xfrm>
        <a:graphic>
          <a:graphicData uri="http://schemas.openxmlformats.org/drawingml/2006/table">
            <a:tbl>
              <a:tblPr>
                <a:tableStyleId>{5C22544A-7EE6-4342-B048-85BDC9FD1C3A}</a:tableStyleId>
              </a:tblPr>
              <a:tblGrid>
                <a:gridCol w="952835">
                  <a:extLst>
                    <a:ext uri="{9D8B030D-6E8A-4147-A177-3AD203B41FA5}">
                      <a16:colId xmlns="" xmlns:a16="http://schemas.microsoft.com/office/drawing/2014/main" val="20000"/>
                    </a:ext>
                  </a:extLst>
                </a:gridCol>
                <a:gridCol w="442892">
                  <a:extLst>
                    <a:ext uri="{9D8B030D-6E8A-4147-A177-3AD203B41FA5}">
                      <a16:colId xmlns="" xmlns:a16="http://schemas.microsoft.com/office/drawing/2014/main" val="20004"/>
                    </a:ext>
                  </a:extLst>
                </a:gridCol>
                <a:gridCol w="2382086">
                  <a:extLst>
                    <a:ext uri="{9D8B030D-6E8A-4147-A177-3AD203B41FA5}">
                      <a16:colId xmlns="" xmlns:a16="http://schemas.microsoft.com/office/drawing/2014/main" val="20001"/>
                    </a:ext>
                  </a:extLst>
                </a:gridCol>
                <a:gridCol w="2382086">
                  <a:extLst>
                    <a:ext uri="{9D8B030D-6E8A-4147-A177-3AD203B41FA5}">
                      <a16:colId xmlns="" xmlns:a16="http://schemas.microsoft.com/office/drawing/2014/main" val="20002"/>
                    </a:ext>
                  </a:extLst>
                </a:gridCol>
                <a:gridCol w="2382086">
                  <a:extLst>
                    <a:ext uri="{9D8B030D-6E8A-4147-A177-3AD203B41FA5}">
                      <a16:colId xmlns="" xmlns:a16="http://schemas.microsoft.com/office/drawing/2014/main" val="20003"/>
                    </a:ext>
                  </a:extLst>
                </a:gridCol>
              </a:tblGrid>
              <a:tr h="193431">
                <a:tc>
                  <a:txBody>
                    <a:bodyPr/>
                    <a:lstStyle/>
                    <a:p>
                      <a:pPr marL="0" algn="ctr" defTabSz="820256" rtl="0" eaLnBrk="1" fontAlgn="ctr" latinLnBrk="0" hangingPunct="1"/>
                      <a:endParaRPr lang="en-US" sz="900" b="1" u="none" strike="noStrike" kern="1200" dirty="0">
                        <a:solidFill>
                          <a:schemeClr val="tx2"/>
                        </a:solidFill>
                        <a:effectLst/>
                        <a:latin typeface="+mj-lt"/>
                        <a:ea typeface="+mn-ea"/>
                        <a:cs typeface="+mn-cs"/>
                      </a:endParaRPr>
                    </a:p>
                  </a:txBody>
                  <a:tcPr marL="9525" marR="9525" marT="9525" marB="0" anchor="ctr">
                    <a:noFill/>
                  </a:tcPr>
                </a:tc>
                <a:tc>
                  <a:txBody>
                    <a:bodyPr/>
                    <a:lstStyle/>
                    <a:p>
                      <a:pPr algn="ctr" fontAlgn="ctr"/>
                      <a:r>
                        <a:rPr lang="en-US" sz="900" b="1" i="0" u="none" strike="noStrike" kern="1200" dirty="0">
                          <a:solidFill>
                            <a:schemeClr val="tx2"/>
                          </a:solidFill>
                          <a:effectLst/>
                          <a:latin typeface="+mj-lt"/>
                          <a:ea typeface="+mn-ea"/>
                          <a:cs typeface="+mn-cs"/>
                        </a:rPr>
                        <a:t>Total</a:t>
                      </a:r>
                    </a:p>
                  </a:txBody>
                  <a:tcPr marL="9525" marR="9525" marT="9525" marB="0" anchor="ctr">
                    <a:noFill/>
                  </a:tcPr>
                </a:tc>
                <a:tc>
                  <a:txBody>
                    <a:bodyPr/>
                    <a:lstStyle/>
                    <a:p>
                      <a:pPr marL="0" algn="ctr" defTabSz="820256" rtl="0" eaLnBrk="1" fontAlgn="ctr" latinLnBrk="0" hangingPunct="1"/>
                      <a:r>
                        <a:rPr lang="en-US" sz="900" b="1" u="none" strike="noStrike" kern="1200" dirty="0">
                          <a:solidFill>
                            <a:schemeClr val="tx2"/>
                          </a:solidFill>
                          <a:effectLst/>
                          <a:latin typeface="+mj-lt"/>
                          <a:ea typeface="+mn-ea"/>
                          <a:cs typeface="+mn-cs"/>
                        </a:rPr>
                        <a:t>Electric</a:t>
                      </a:r>
                    </a:p>
                  </a:txBody>
                  <a:tcPr marL="9525" marR="9525" marT="9525" marB="0" anchor="b">
                    <a:solidFill>
                      <a:schemeClr val="bg1"/>
                    </a:solidFill>
                  </a:tcPr>
                </a:tc>
                <a:tc>
                  <a:txBody>
                    <a:bodyPr/>
                    <a:lstStyle/>
                    <a:p>
                      <a:pPr marL="0" algn="ctr" defTabSz="820256" rtl="0" eaLnBrk="1" fontAlgn="ctr" latinLnBrk="0" hangingPunct="1"/>
                      <a:r>
                        <a:rPr lang="en-US" sz="900" b="1" u="none" strike="noStrike" kern="1200" dirty="0">
                          <a:solidFill>
                            <a:schemeClr val="tx2"/>
                          </a:solidFill>
                          <a:effectLst/>
                          <a:latin typeface="+mj-lt"/>
                          <a:ea typeface="+mn-ea"/>
                          <a:cs typeface="+mn-cs"/>
                        </a:rPr>
                        <a:t>Natural Gas</a:t>
                      </a:r>
                    </a:p>
                  </a:txBody>
                  <a:tcPr marL="9525" marR="9525" marT="9525" marB="0" anchor="b">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0" algn="ctr" defTabSz="820256" rtl="0" eaLnBrk="1" fontAlgn="ctr" latinLnBrk="0" hangingPunct="1"/>
                      <a:r>
                        <a:rPr lang="en-US" sz="900" b="1" u="none" strike="noStrike" kern="1200" dirty="0">
                          <a:solidFill>
                            <a:schemeClr val="tx2"/>
                          </a:solidFill>
                          <a:effectLst/>
                          <a:latin typeface="+mj-lt"/>
                          <a:ea typeface="+mn-ea"/>
                          <a:cs typeface="+mn-cs"/>
                        </a:rPr>
                        <a:t>Other Utility</a:t>
                      </a:r>
                    </a:p>
                  </a:txBody>
                  <a:tcPr marL="9525" marR="9525" marT="9525" marB="0" anchor="ctr">
                    <a:lnB w="12700" cap="flat" cmpd="sng" algn="ctr">
                      <a:solidFill>
                        <a:schemeClr val="accent1">
                          <a:lumMod val="40000"/>
                          <a:lumOff val="6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189498">
                <a:tc>
                  <a:txBody>
                    <a:bodyPr/>
                    <a:lstStyle/>
                    <a:p>
                      <a:pPr algn="ctr" fontAlgn="ctr"/>
                      <a:r>
                        <a:rPr lang="en-US" sz="1000" b="1" i="0" u="none" strike="noStrike" dirty="0">
                          <a:solidFill>
                            <a:schemeClr val="tx2"/>
                          </a:solidFill>
                          <a:effectLst/>
                          <a:latin typeface="+mj-lt"/>
                        </a:rPr>
                        <a:t>2017 YTD</a:t>
                      </a:r>
                    </a:p>
                  </a:txBody>
                  <a:tcPr marL="9525" marR="9525" marT="9525" marB="0" anchor="b">
                    <a:noFill/>
                  </a:tcPr>
                </a:tc>
                <a:tc>
                  <a:txBody>
                    <a:bodyPr/>
                    <a:lstStyle/>
                    <a:p>
                      <a:pPr algn="ctr" fontAlgn="ctr"/>
                      <a:r>
                        <a:rPr lang="en-US" sz="1000" b="1" i="0" u="none" strike="noStrike" dirty="0">
                          <a:solidFill>
                            <a:schemeClr val="tx1"/>
                          </a:solidFill>
                          <a:effectLst/>
                          <a:latin typeface="+mn-lt"/>
                        </a:rPr>
                        <a:t>1.14%</a:t>
                      </a:r>
                    </a:p>
                  </a:txBody>
                  <a:tcPr marL="9525" marR="9525" marT="9525" marB="0" anchor="b">
                    <a:noFill/>
                  </a:tcPr>
                </a:tc>
                <a:tc>
                  <a:txBody>
                    <a:bodyPr/>
                    <a:lstStyle/>
                    <a:p>
                      <a:pPr algn="ctr" fontAlgn="ctr"/>
                      <a:r>
                        <a:rPr lang="en-US" sz="1000" b="0" i="0" u="none" strike="noStrike" dirty="0">
                          <a:solidFill>
                            <a:schemeClr val="tx1"/>
                          </a:solidFill>
                          <a:effectLst/>
                          <a:latin typeface="+mn-lt"/>
                        </a:rPr>
                        <a:t>1.12%</a:t>
                      </a:r>
                    </a:p>
                  </a:txBody>
                  <a:tcPr marL="9525" marR="9525" marT="9525" marB="0" anchor="b">
                    <a:solidFill>
                      <a:srgbClr val="BEDFB1"/>
                    </a:solidFill>
                  </a:tcPr>
                </a:tc>
                <a:tc>
                  <a:txBody>
                    <a:bodyPr/>
                    <a:lstStyle/>
                    <a:p>
                      <a:pPr algn="ctr" fontAlgn="ctr"/>
                      <a:r>
                        <a:rPr lang="en-US" sz="1000" b="0" i="0" u="none" strike="noStrike" dirty="0">
                          <a:solidFill>
                            <a:schemeClr val="bg1"/>
                          </a:solidFill>
                          <a:effectLst/>
                          <a:latin typeface="+mn-lt"/>
                        </a:rPr>
                        <a:t>1.29%</a:t>
                      </a:r>
                    </a:p>
                  </a:txBody>
                  <a:tcPr marL="9525" marR="9525" marT="9525" marB="0" anchor="b">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50994E"/>
                    </a:solidFill>
                  </a:tcPr>
                </a:tc>
                <a:tc>
                  <a:txBody>
                    <a:bodyPr/>
                    <a:lstStyle/>
                    <a:p>
                      <a:pPr marL="0" algn="ctr" defTabSz="820256" rtl="0" eaLnBrk="1" fontAlgn="ctr" latinLnBrk="0" hangingPunct="1"/>
                      <a:r>
                        <a:rPr lang="en-US" sz="1000" u="none" strike="noStrike" kern="1200" dirty="0">
                          <a:solidFill>
                            <a:schemeClr val="bg1"/>
                          </a:solidFill>
                          <a:effectLst/>
                          <a:latin typeface="+mn-lt"/>
                          <a:ea typeface="+mn-ea"/>
                          <a:cs typeface="+mn-cs"/>
                        </a:rPr>
                        <a:t>1.86%</a:t>
                      </a:r>
                    </a:p>
                  </a:txBody>
                  <a:tcPr marL="9525" marR="9525" marT="9525" marB="0" anchor="ct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15793D"/>
                    </a:solidFill>
                  </a:tcPr>
                </a:tc>
                <a:extLst>
                  <a:ext uri="{0D108BD9-81ED-4DB2-BD59-A6C34878D82A}">
                    <a16:rowId xmlns="" xmlns:a16="http://schemas.microsoft.com/office/drawing/2014/main" val="10001"/>
                  </a:ext>
                </a:extLst>
              </a:tr>
              <a:tr h="190500">
                <a:tc>
                  <a:txBody>
                    <a:bodyPr/>
                    <a:lstStyle/>
                    <a:p>
                      <a:pPr algn="ctr" fontAlgn="ctr"/>
                      <a:r>
                        <a:rPr lang="en-US" sz="1000" b="1" i="0" u="none" strike="noStrike" dirty="0">
                          <a:solidFill>
                            <a:schemeClr val="tx2"/>
                          </a:solidFill>
                          <a:effectLst/>
                          <a:latin typeface="+mj-lt"/>
                        </a:rPr>
                        <a:t>2016</a:t>
                      </a:r>
                    </a:p>
                  </a:txBody>
                  <a:tcPr marL="9525" marR="9525" marT="9525" marB="0" anchor="b">
                    <a:noFill/>
                  </a:tcPr>
                </a:tc>
                <a:tc>
                  <a:txBody>
                    <a:bodyPr/>
                    <a:lstStyle/>
                    <a:p>
                      <a:pPr algn="ctr" fontAlgn="ctr"/>
                      <a:r>
                        <a:rPr lang="en-US" sz="1000" b="1" i="0" u="none" strike="noStrike" dirty="0">
                          <a:solidFill>
                            <a:schemeClr val="tx1"/>
                          </a:solidFill>
                          <a:effectLst/>
                          <a:latin typeface="+mn-lt"/>
                        </a:rPr>
                        <a:t>2.61%</a:t>
                      </a:r>
                    </a:p>
                  </a:txBody>
                  <a:tcPr marL="9525" marR="9525" marT="9525" marB="0" anchor="b">
                    <a:noFill/>
                  </a:tcPr>
                </a:tc>
                <a:tc>
                  <a:txBody>
                    <a:bodyPr/>
                    <a:lstStyle/>
                    <a:p>
                      <a:pPr algn="ctr" fontAlgn="ctr"/>
                      <a:r>
                        <a:rPr lang="en-US" sz="1000" b="0" i="0" u="none" strike="noStrike" dirty="0">
                          <a:solidFill>
                            <a:schemeClr val="tx1"/>
                          </a:solidFill>
                          <a:effectLst/>
                          <a:latin typeface="+mn-lt"/>
                        </a:rPr>
                        <a:t>2.60%</a:t>
                      </a:r>
                    </a:p>
                  </a:txBody>
                  <a:tcPr marL="9525" marR="9525" marT="9525" marB="0" anchor="b">
                    <a:solidFill>
                      <a:schemeClr val="accent1">
                        <a:lumMod val="40000"/>
                        <a:lumOff val="60000"/>
                      </a:schemeClr>
                    </a:solidFill>
                  </a:tcPr>
                </a:tc>
                <a:tc>
                  <a:txBody>
                    <a:bodyPr/>
                    <a:lstStyle/>
                    <a:p>
                      <a:pPr algn="ctr" fontAlgn="ctr"/>
                      <a:r>
                        <a:rPr lang="en-US" sz="1000" b="0" i="0" u="none" strike="noStrike" dirty="0">
                          <a:solidFill>
                            <a:schemeClr val="bg1"/>
                          </a:solidFill>
                          <a:effectLst/>
                          <a:latin typeface="+mn-lt"/>
                        </a:rPr>
                        <a:t>2.59%</a:t>
                      </a:r>
                    </a:p>
                  </a:txBody>
                  <a:tcPr marL="9525" marR="9525" marT="9525" marB="0" anchor="b">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a:txBody>
                    <a:bodyPr/>
                    <a:lstStyle/>
                    <a:p>
                      <a:pPr marL="0" algn="ctr" defTabSz="820256" rtl="0" eaLnBrk="1" fontAlgn="ctr" latinLnBrk="0" hangingPunct="1"/>
                      <a:r>
                        <a:rPr lang="en-US" sz="1000" u="none" strike="noStrike" kern="1200" dirty="0">
                          <a:solidFill>
                            <a:schemeClr val="bg1"/>
                          </a:solidFill>
                          <a:effectLst/>
                          <a:latin typeface="+mn-lt"/>
                          <a:ea typeface="+mn-ea"/>
                          <a:cs typeface="+mn-cs"/>
                        </a:rPr>
                        <a:t>2.73%</a:t>
                      </a:r>
                    </a:p>
                  </a:txBody>
                  <a:tcPr marL="9525" marR="9525" marT="9525" marB="0" anchor="ct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50000"/>
                      </a:schemeClr>
                    </a:solidFill>
                  </a:tcPr>
                </a:tc>
                <a:extLst>
                  <a:ext uri="{0D108BD9-81ED-4DB2-BD59-A6C34878D82A}">
                    <a16:rowId xmlns="" xmlns:a16="http://schemas.microsoft.com/office/drawing/2014/main" val="10002"/>
                  </a:ext>
                </a:extLst>
              </a:tr>
            </a:tbl>
          </a:graphicData>
        </a:graphic>
      </p:graphicFrame>
      <p:sp>
        <p:nvSpPr>
          <p:cNvPr id="22" name="Rectangle 21"/>
          <p:cNvSpPr/>
          <p:nvPr/>
        </p:nvSpPr>
        <p:spPr bwMode="auto">
          <a:xfrm>
            <a:off x="366566" y="3213655"/>
            <a:ext cx="4114800" cy="333425"/>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p>
            <a:r>
              <a:rPr lang="en-US" sz="1200" b="1" dirty="0">
                <a:solidFill>
                  <a:srgbClr val="0C5184"/>
                </a:solidFill>
                <a:latin typeface="Arial Narrow"/>
              </a:rPr>
              <a:t>Total Return By Sector</a:t>
            </a:r>
          </a:p>
        </p:txBody>
      </p:sp>
      <p:cxnSp>
        <p:nvCxnSpPr>
          <p:cNvPr id="23" name="Straight Connector 22"/>
          <p:cNvCxnSpPr/>
          <p:nvPr/>
        </p:nvCxnSpPr>
        <p:spPr bwMode="auto">
          <a:xfrm>
            <a:off x="366566" y="3506898"/>
            <a:ext cx="7992507" cy="0"/>
          </a:xfrm>
          <a:prstGeom prst="line">
            <a:avLst/>
          </a:prstGeom>
          <a:solidFill>
            <a:schemeClr val="accent1"/>
          </a:solidFill>
          <a:ln w="12700" cap="flat" cmpd="sng" algn="ctr">
            <a:solidFill>
              <a:schemeClr val="tx2"/>
            </a:solidFill>
            <a:prstDash val="sysDot"/>
            <a:round/>
            <a:headEnd type="none" w="med" len="med"/>
            <a:tailEnd type="none" w="med" len="med"/>
          </a:ln>
          <a:effectLst/>
        </p:spPr>
      </p:cxnSp>
      <p:cxnSp>
        <p:nvCxnSpPr>
          <p:cNvPr id="24" name="Straight Connector 23"/>
          <p:cNvCxnSpPr/>
          <p:nvPr/>
        </p:nvCxnSpPr>
        <p:spPr bwMode="auto">
          <a:xfrm>
            <a:off x="597877" y="3753417"/>
            <a:ext cx="7992507" cy="0"/>
          </a:xfrm>
          <a:prstGeom prst="line">
            <a:avLst/>
          </a:prstGeom>
          <a:solidFill>
            <a:schemeClr val="accent1"/>
          </a:solidFill>
          <a:ln w="9525" cap="flat" cmpd="sng" algn="ctr">
            <a:solidFill>
              <a:schemeClr val="tx2"/>
            </a:solidFill>
            <a:prstDash val="sysDot"/>
            <a:round/>
            <a:headEnd type="none" w="med" len="med"/>
            <a:tailEnd type="none" w="med" len="med"/>
          </a:ln>
          <a:effectLst/>
        </p:spPr>
      </p:cxnSp>
      <p:cxnSp>
        <p:nvCxnSpPr>
          <p:cNvPr id="25" name="Straight Connector 24"/>
          <p:cNvCxnSpPr/>
          <p:nvPr/>
        </p:nvCxnSpPr>
        <p:spPr bwMode="auto">
          <a:xfrm>
            <a:off x="597876" y="4713723"/>
            <a:ext cx="7992507" cy="0"/>
          </a:xfrm>
          <a:prstGeom prst="line">
            <a:avLst/>
          </a:prstGeom>
          <a:solidFill>
            <a:schemeClr val="accent1"/>
          </a:solidFill>
          <a:ln w="9525" cap="flat" cmpd="sng" algn="ctr">
            <a:solidFill>
              <a:schemeClr val="tx2"/>
            </a:solidFill>
            <a:prstDash val="sysDot"/>
            <a:round/>
            <a:headEnd type="none" w="med" len="med"/>
            <a:tailEnd type="none" w="med" len="med"/>
          </a:ln>
          <a:effectLst/>
        </p:spPr>
      </p:cxnSp>
      <p:cxnSp>
        <p:nvCxnSpPr>
          <p:cNvPr id="26" name="Straight Connector 25"/>
          <p:cNvCxnSpPr/>
          <p:nvPr/>
        </p:nvCxnSpPr>
        <p:spPr bwMode="auto">
          <a:xfrm>
            <a:off x="579263" y="5617662"/>
            <a:ext cx="7992507" cy="0"/>
          </a:xfrm>
          <a:prstGeom prst="line">
            <a:avLst/>
          </a:prstGeom>
          <a:solidFill>
            <a:schemeClr val="accent1"/>
          </a:solidFill>
          <a:ln w="9525" cap="flat" cmpd="sng" algn="ctr">
            <a:solidFill>
              <a:schemeClr val="tx2"/>
            </a:solidFill>
            <a:prstDash val="sysDot"/>
            <a:round/>
            <a:headEnd type="none" w="med" len="med"/>
            <a:tailEnd type="none" w="med" len="med"/>
          </a:ln>
          <a:effectLst/>
        </p:spPr>
      </p:cxnSp>
    </p:spTree>
    <p:extLst>
      <p:ext uri="{BB962C8B-B14F-4D97-AF65-F5344CB8AC3E}">
        <p14:creationId xmlns:p14="http://schemas.microsoft.com/office/powerpoint/2010/main" val="2680042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Rectangle 15"/>
          <p:cNvSpPr>
            <a:spLocks noGrp="1" noChangeArrowheads="1"/>
          </p:cNvSpPr>
          <p:nvPr>
            <p:ph type="title"/>
          </p:nvPr>
        </p:nvSpPr>
        <p:spPr/>
        <p:txBody>
          <a:bodyPr/>
          <a:lstStyle/>
          <a:p>
            <a:r>
              <a:rPr lang="en-US" dirty="0"/>
              <a:t>Bond Basics</a:t>
            </a:r>
          </a:p>
        </p:txBody>
      </p:sp>
      <p:sp>
        <p:nvSpPr>
          <p:cNvPr id="2" name="Slide Number Placeholder 1"/>
          <p:cNvSpPr>
            <a:spLocks noGrp="1"/>
          </p:cNvSpPr>
          <p:nvPr>
            <p:ph type="sldNum" sz="quarter" idx="4"/>
          </p:nvPr>
        </p:nvSpPr>
        <p:spPr/>
        <p:txBody>
          <a:bodyPr/>
          <a:lstStyle/>
          <a:p>
            <a:fld id="{EAFB3C29-4469-4ECE-A8ED-D40B5AD31533}" type="slidenum">
              <a:rPr lang="en-US" smtClean="0"/>
              <a:pPr/>
              <a:t>3</a:t>
            </a:fld>
            <a:endParaRPr lang="en-US" dirty="0"/>
          </a:p>
        </p:txBody>
      </p:sp>
      <p:sp>
        <p:nvSpPr>
          <p:cNvPr id="12" name="Oval 11"/>
          <p:cNvSpPr/>
          <p:nvPr/>
        </p:nvSpPr>
        <p:spPr bwMode="auto">
          <a:xfrm>
            <a:off x="914400" y="967546"/>
            <a:ext cx="381000" cy="381000"/>
          </a:xfrm>
          <a:prstGeom prst="ellipse">
            <a:avLst/>
          </a:prstGeom>
          <a:solidFill>
            <a:srgbClr val="9FB6C7"/>
          </a:solidFill>
          <a:ln w="12700" cap="flat" cmpd="sng" algn="ctr">
            <a:solidFill>
              <a:srgbClr val="9FB6C7"/>
            </a:solidFill>
            <a:prstDash val="solid"/>
            <a:round/>
            <a:headEnd type="none" w="med" len="med"/>
            <a:tailEnd type="none" w="med" len="med"/>
          </a:ln>
          <a:effectLst/>
        </p:spPr>
        <p:txBody>
          <a:bodyPr vert="horz" wrap="none" lIns="274320" tIns="45720" rIns="4572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C5184"/>
                </a:solidFill>
                <a:effectLst/>
                <a:latin typeface="Arial Narrow"/>
              </a:rPr>
              <a:t>Bonds</a:t>
            </a:r>
            <a:r>
              <a:rPr kumimoji="0" lang="en-US" sz="1400" b="1" i="0" u="none" strike="noStrike" cap="none" normalizeH="0" dirty="0">
                <a:ln>
                  <a:noFill/>
                </a:ln>
                <a:solidFill>
                  <a:srgbClr val="0C5184"/>
                </a:solidFill>
                <a:effectLst/>
                <a:latin typeface="Arial Narrow"/>
              </a:rPr>
              <a:t> Provide </a:t>
            </a:r>
            <a:r>
              <a:rPr lang="en-US" sz="1400" b="1" dirty="0">
                <a:solidFill>
                  <a:srgbClr val="0C5184"/>
                </a:solidFill>
                <a:latin typeface="Arial Narrow"/>
              </a:rPr>
              <a:t>Income</a:t>
            </a:r>
            <a:r>
              <a:rPr kumimoji="0" lang="en-US" sz="1400" b="1" i="0" u="none" strike="noStrike" cap="none" normalizeH="0" dirty="0">
                <a:ln>
                  <a:noFill/>
                </a:ln>
                <a:solidFill>
                  <a:srgbClr val="0C5184"/>
                </a:solidFill>
                <a:effectLst/>
                <a:latin typeface="Arial Narrow"/>
              </a:rPr>
              <a:t> and Potential for Capital Gains</a:t>
            </a:r>
            <a:endParaRPr kumimoji="0" lang="en-US" sz="1400" b="1" i="0" u="none" strike="noStrike" cap="none" normalizeH="0" baseline="0" dirty="0">
              <a:ln>
                <a:noFill/>
              </a:ln>
              <a:solidFill>
                <a:srgbClr val="0C5184"/>
              </a:solidFill>
              <a:effectLst/>
              <a:latin typeface="Arial Narrow"/>
            </a:endParaRPr>
          </a:p>
        </p:txBody>
      </p:sp>
      <p:cxnSp>
        <p:nvCxnSpPr>
          <p:cNvPr id="13" name="Straight Connector 12"/>
          <p:cNvCxnSpPr/>
          <p:nvPr/>
        </p:nvCxnSpPr>
        <p:spPr bwMode="auto">
          <a:xfrm>
            <a:off x="1124712" y="1305874"/>
            <a:ext cx="7315200" cy="0"/>
          </a:xfrm>
          <a:prstGeom prst="line">
            <a:avLst/>
          </a:prstGeom>
          <a:solidFill>
            <a:schemeClr val="accent1"/>
          </a:solidFill>
          <a:ln w="9525" cap="flat" cmpd="sng" algn="ctr">
            <a:solidFill>
              <a:srgbClr val="9FB6C7"/>
            </a:solidFill>
            <a:prstDash val="solid"/>
            <a:round/>
            <a:headEnd type="none" w="med" len="med"/>
            <a:tailEnd type="none" w="med" len="med"/>
          </a:ln>
          <a:effectLst/>
        </p:spPr>
      </p:cxnSp>
      <p:sp>
        <p:nvSpPr>
          <p:cNvPr id="14" name="TextBox 13"/>
          <p:cNvSpPr txBox="1"/>
          <p:nvPr/>
        </p:nvSpPr>
        <p:spPr>
          <a:xfrm>
            <a:off x="914400" y="1367745"/>
            <a:ext cx="7496048" cy="1600438"/>
          </a:xfrm>
          <a:prstGeom prst="rect">
            <a:avLst/>
          </a:prstGeom>
          <a:noFill/>
        </p:spPr>
        <p:txBody>
          <a:bodyPr vert="horz" wrap="square" lIns="45720" tIns="45720" rIns="45720" bIns="45720" rtlCol="0" anchor="t">
            <a:spAutoFit/>
          </a:bodyPr>
          <a:lstStyle/>
          <a:p>
            <a:pPr marL="638727" lvl="1" indent="-228600">
              <a:spcBef>
                <a:spcPct val="25000"/>
              </a:spcBef>
              <a:buClr>
                <a:srgbClr val="0C5184"/>
              </a:buClr>
              <a:buSzPct val="120000"/>
              <a:buFont typeface="Wingdings"/>
              <a:buChar char="§"/>
            </a:pPr>
            <a:r>
              <a:rPr lang="en-US" sz="1400" dirty="0">
                <a:latin typeface="Times New Roman"/>
              </a:rPr>
              <a:t>Income return, or </a:t>
            </a:r>
            <a:r>
              <a:rPr lang="en-US" sz="1400" u="sng" dirty="0">
                <a:latin typeface="Times New Roman"/>
              </a:rPr>
              <a:t>yield</a:t>
            </a:r>
          </a:p>
          <a:p>
            <a:pPr marL="638727" lvl="1" indent="-228600">
              <a:spcBef>
                <a:spcPct val="25000"/>
              </a:spcBef>
              <a:buClr>
                <a:srgbClr val="0C5184"/>
              </a:buClr>
              <a:buSzPct val="120000"/>
              <a:buFont typeface="Wingdings"/>
              <a:buChar char="§"/>
            </a:pPr>
            <a:r>
              <a:rPr lang="en-US" sz="1400" dirty="0">
                <a:latin typeface="Times New Roman"/>
              </a:rPr>
              <a:t>Search for yield should be balanced against risks</a:t>
            </a:r>
          </a:p>
          <a:p>
            <a:pPr marL="638727" lvl="1" indent="-228600">
              <a:spcBef>
                <a:spcPct val="25000"/>
              </a:spcBef>
              <a:buClr>
                <a:srgbClr val="0C5184"/>
              </a:buClr>
              <a:buSzPct val="120000"/>
              <a:buFont typeface="Wingdings"/>
              <a:buChar char="§"/>
            </a:pPr>
            <a:r>
              <a:rPr lang="en-US" sz="1400" dirty="0">
                <a:latin typeface="Times New Roman"/>
              </a:rPr>
              <a:t>Primary risks: deteriorating credit quality/ possibility of default; higher market yields</a:t>
            </a:r>
          </a:p>
          <a:p>
            <a:pPr marL="638727" lvl="1" indent="-228600">
              <a:spcBef>
                <a:spcPct val="25000"/>
              </a:spcBef>
              <a:buClr>
                <a:srgbClr val="0C5184"/>
              </a:buClr>
              <a:buSzPct val="120000"/>
              <a:buFont typeface="Wingdings"/>
              <a:buChar char="§"/>
            </a:pPr>
            <a:r>
              <a:rPr lang="en-US" sz="1400" dirty="0">
                <a:latin typeface="Times New Roman"/>
              </a:rPr>
              <a:t>Bond prices move in opposite direction to interest rates</a:t>
            </a:r>
          </a:p>
          <a:p>
            <a:pPr marL="638727" lvl="1" indent="-228600">
              <a:spcBef>
                <a:spcPct val="25000"/>
              </a:spcBef>
              <a:buClr>
                <a:srgbClr val="0C5184"/>
              </a:buClr>
              <a:buSzPct val="120000"/>
              <a:buFont typeface="Wingdings"/>
              <a:buChar char="§"/>
            </a:pPr>
            <a:r>
              <a:rPr lang="en-US" sz="1400" u="sng" dirty="0">
                <a:latin typeface="Times New Roman"/>
              </a:rPr>
              <a:t>Total return reflects both income return and price appreciation/depreciation over the holding period</a:t>
            </a:r>
          </a:p>
        </p:txBody>
      </p:sp>
      <p:sp>
        <p:nvSpPr>
          <p:cNvPr id="15" name="Oval 14"/>
          <p:cNvSpPr/>
          <p:nvPr/>
        </p:nvSpPr>
        <p:spPr bwMode="auto">
          <a:xfrm>
            <a:off x="914400" y="2981309"/>
            <a:ext cx="381000" cy="381000"/>
          </a:xfrm>
          <a:prstGeom prst="ellipse">
            <a:avLst/>
          </a:prstGeom>
          <a:solidFill>
            <a:srgbClr val="9FB6C7"/>
          </a:solidFill>
          <a:ln w="12700" cap="flat" cmpd="sng" algn="ctr">
            <a:solidFill>
              <a:srgbClr val="9FB6C7"/>
            </a:solidFill>
            <a:prstDash val="solid"/>
            <a:round/>
            <a:headEnd type="none" w="med" len="med"/>
            <a:tailEnd type="none" w="med" len="med"/>
          </a:ln>
          <a:effectLst/>
        </p:spPr>
        <p:txBody>
          <a:bodyPr vert="horz" wrap="none" lIns="274320" tIns="45720" rIns="4572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C5184"/>
                </a:solidFill>
                <a:effectLst/>
                <a:latin typeface="Arial Narrow"/>
              </a:rPr>
              <a:t>Performance</a:t>
            </a:r>
            <a:r>
              <a:rPr kumimoji="0" lang="en-US" sz="1400" b="1" i="0" u="none" strike="noStrike" cap="none" normalizeH="0" dirty="0">
                <a:ln>
                  <a:noFill/>
                </a:ln>
                <a:solidFill>
                  <a:srgbClr val="0C5184"/>
                </a:solidFill>
                <a:effectLst/>
                <a:latin typeface="Arial Narrow"/>
              </a:rPr>
              <a:t> Among Sectors May Vary Considerably</a:t>
            </a:r>
            <a:endParaRPr kumimoji="0" lang="en-US" sz="1400" b="1" i="0" u="none" strike="noStrike" cap="none" normalizeH="0" baseline="0" dirty="0">
              <a:ln>
                <a:noFill/>
              </a:ln>
              <a:solidFill>
                <a:srgbClr val="0C5184"/>
              </a:solidFill>
              <a:effectLst/>
              <a:latin typeface="Arial Narrow"/>
            </a:endParaRPr>
          </a:p>
        </p:txBody>
      </p:sp>
      <p:cxnSp>
        <p:nvCxnSpPr>
          <p:cNvPr id="16" name="Straight Connector 15"/>
          <p:cNvCxnSpPr/>
          <p:nvPr/>
        </p:nvCxnSpPr>
        <p:spPr bwMode="auto">
          <a:xfrm>
            <a:off x="1124712" y="3309004"/>
            <a:ext cx="7315200" cy="0"/>
          </a:xfrm>
          <a:prstGeom prst="line">
            <a:avLst/>
          </a:prstGeom>
          <a:solidFill>
            <a:schemeClr val="accent1"/>
          </a:solidFill>
          <a:ln w="9525" cap="flat" cmpd="sng" algn="ctr">
            <a:solidFill>
              <a:srgbClr val="9FB6C7"/>
            </a:solidFill>
            <a:prstDash val="solid"/>
            <a:round/>
            <a:headEnd type="none" w="med" len="med"/>
            <a:tailEnd type="none" w="med" len="med"/>
          </a:ln>
          <a:effectLst/>
        </p:spPr>
      </p:cxnSp>
      <p:sp>
        <p:nvSpPr>
          <p:cNvPr id="17" name="TextBox 16"/>
          <p:cNvSpPr txBox="1"/>
          <p:nvPr/>
        </p:nvSpPr>
        <p:spPr>
          <a:xfrm>
            <a:off x="914400" y="3374960"/>
            <a:ext cx="7496048" cy="1115690"/>
          </a:xfrm>
          <a:prstGeom prst="rect">
            <a:avLst/>
          </a:prstGeom>
          <a:noFill/>
        </p:spPr>
        <p:txBody>
          <a:bodyPr vert="horz" wrap="square" lIns="45720" tIns="45720" rIns="45720" bIns="45720" rtlCol="0" anchor="t">
            <a:spAutoFit/>
          </a:bodyPr>
          <a:lstStyle/>
          <a:p>
            <a:pPr marL="638727" lvl="1" indent="-228600">
              <a:spcBef>
                <a:spcPct val="25000"/>
              </a:spcBef>
              <a:buClr>
                <a:srgbClr val="0C5184"/>
              </a:buClr>
              <a:buSzPct val="120000"/>
              <a:buFont typeface="Wingdings"/>
              <a:buChar char="§"/>
            </a:pPr>
            <a:r>
              <a:rPr lang="en-US" sz="1400" dirty="0">
                <a:latin typeface="Times New Roman"/>
              </a:rPr>
              <a:t>Treasury securities do well when investors are seeking safety</a:t>
            </a:r>
          </a:p>
          <a:p>
            <a:pPr marL="638727" lvl="1" indent="-228600">
              <a:spcBef>
                <a:spcPct val="25000"/>
              </a:spcBef>
              <a:buClr>
                <a:srgbClr val="0C5184"/>
              </a:buClr>
              <a:buSzPct val="120000"/>
              <a:buFont typeface="Wingdings"/>
              <a:buChar char="§"/>
            </a:pPr>
            <a:r>
              <a:rPr lang="en-US" sz="1400" dirty="0">
                <a:latin typeface="Times New Roman"/>
              </a:rPr>
              <a:t>Changing credit fundamentals influence bond prices</a:t>
            </a:r>
          </a:p>
          <a:p>
            <a:pPr marL="638727" lvl="1" indent="-228600">
              <a:spcBef>
                <a:spcPct val="25000"/>
              </a:spcBef>
              <a:buClr>
                <a:srgbClr val="0C5184"/>
              </a:buClr>
              <a:buSzPct val="120000"/>
              <a:buFont typeface="Wingdings"/>
              <a:buChar char="§"/>
            </a:pPr>
            <a:r>
              <a:rPr lang="en-US" sz="1400" dirty="0">
                <a:latin typeface="Times New Roman"/>
              </a:rPr>
              <a:t>Lower-quality bonds generally outperform when investors expect the economy to improve</a:t>
            </a:r>
          </a:p>
          <a:p>
            <a:pPr marL="638727" lvl="1" indent="-228600">
              <a:spcBef>
                <a:spcPct val="25000"/>
              </a:spcBef>
              <a:buClr>
                <a:srgbClr val="0C5184"/>
              </a:buClr>
              <a:buSzPct val="120000"/>
              <a:buFont typeface="Wingdings"/>
              <a:buChar char="§"/>
            </a:pPr>
            <a:r>
              <a:rPr lang="en-US" sz="1400" dirty="0">
                <a:latin typeface="Times New Roman"/>
              </a:rPr>
              <a:t>Bonds with lower credit quality and longer maturity tend to have the biggest price movements</a:t>
            </a:r>
          </a:p>
        </p:txBody>
      </p:sp>
      <p:sp>
        <p:nvSpPr>
          <p:cNvPr id="18" name="Oval 17"/>
          <p:cNvSpPr/>
          <p:nvPr/>
        </p:nvSpPr>
        <p:spPr bwMode="auto">
          <a:xfrm>
            <a:off x="914400" y="4679111"/>
            <a:ext cx="381000" cy="381000"/>
          </a:xfrm>
          <a:prstGeom prst="ellipse">
            <a:avLst/>
          </a:prstGeom>
          <a:solidFill>
            <a:srgbClr val="9FB6C7"/>
          </a:solidFill>
          <a:ln w="12700" cap="flat" cmpd="sng" algn="ctr">
            <a:solidFill>
              <a:srgbClr val="9FB6C7"/>
            </a:solidFill>
            <a:prstDash val="solid"/>
            <a:round/>
            <a:headEnd type="none" w="med" len="med"/>
            <a:tailEnd type="none" w="med" len="med"/>
          </a:ln>
          <a:effectLst/>
        </p:spPr>
        <p:txBody>
          <a:bodyPr vert="horz" wrap="none" lIns="274320" tIns="45720" rIns="4572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400" b="1" dirty="0">
                <a:solidFill>
                  <a:srgbClr val="0C5184"/>
                </a:solidFill>
                <a:latin typeface="Arial Narrow"/>
              </a:rPr>
              <a:t>Factors Affecting Bond Investment Strategy</a:t>
            </a:r>
            <a:endParaRPr kumimoji="0" lang="en-US" sz="1400" b="1" i="0" u="none" strike="noStrike" cap="none" normalizeH="0" baseline="0" dirty="0">
              <a:ln>
                <a:noFill/>
              </a:ln>
              <a:solidFill>
                <a:srgbClr val="0C5184"/>
              </a:solidFill>
              <a:effectLst/>
              <a:latin typeface="Arial Narrow"/>
            </a:endParaRPr>
          </a:p>
        </p:txBody>
      </p:sp>
      <p:cxnSp>
        <p:nvCxnSpPr>
          <p:cNvPr id="19" name="Straight Connector 18"/>
          <p:cNvCxnSpPr/>
          <p:nvPr/>
        </p:nvCxnSpPr>
        <p:spPr bwMode="auto">
          <a:xfrm>
            <a:off x="1124712" y="5004075"/>
            <a:ext cx="7315200" cy="0"/>
          </a:xfrm>
          <a:prstGeom prst="line">
            <a:avLst/>
          </a:prstGeom>
          <a:solidFill>
            <a:schemeClr val="accent1"/>
          </a:solidFill>
          <a:ln w="9525" cap="flat" cmpd="sng" algn="ctr">
            <a:solidFill>
              <a:srgbClr val="9FB6C7"/>
            </a:solidFill>
            <a:prstDash val="solid"/>
            <a:round/>
            <a:headEnd type="none" w="med" len="med"/>
            <a:tailEnd type="none" w="med" len="med"/>
          </a:ln>
          <a:effectLst/>
        </p:spPr>
      </p:cxnSp>
      <p:sp>
        <p:nvSpPr>
          <p:cNvPr id="20" name="TextBox 19"/>
          <p:cNvSpPr txBox="1"/>
          <p:nvPr/>
        </p:nvSpPr>
        <p:spPr>
          <a:xfrm>
            <a:off x="914400" y="4852592"/>
            <a:ext cx="7496048" cy="1838965"/>
          </a:xfrm>
          <a:prstGeom prst="rect">
            <a:avLst/>
          </a:prstGeom>
          <a:noFill/>
        </p:spPr>
        <p:txBody>
          <a:bodyPr vert="horz" wrap="square" lIns="45720" tIns="45720" rIns="45720" bIns="45720" rtlCol="0" anchor="t">
            <a:spAutoFit/>
          </a:bodyPr>
          <a:lstStyle/>
          <a:p>
            <a:pPr>
              <a:spcBef>
                <a:spcPct val="25000"/>
              </a:spcBef>
            </a:pPr>
            <a:endParaRPr lang="en-US" sz="1200" dirty="0">
              <a:latin typeface="Times New Roman"/>
            </a:endParaRPr>
          </a:p>
          <a:p>
            <a:pPr marL="638727" lvl="1" indent="-228600">
              <a:spcBef>
                <a:spcPct val="25000"/>
              </a:spcBef>
              <a:buClr>
                <a:srgbClr val="0C5184"/>
              </a:buClr>
              <a:buSzPct val="120000"/>
              <a:buFont typeface="Wingdings"/>
              <a:buChar char="§"/>
            </a:pPr>
            <a:r>
              <a:rPr lang="en-US" sz="1400" dirty="0">
                <a:latin typeface="Times New Roman"/>
              </a:rPr>
              <a:t>Federal Reserve policy influences short-term rates</a:t>
            </a:r>
          </a:p>
          <a:p>
            <a:pPr marL="638727" lvl="1" indent="-228600">
              <a:spcBef>
                <a:spcPct val="25000"/>
              </a:spcBef>
              <a:buClr>
                <a:srgbClr val="0C5184"/>
              </a:buClr>
              <a:buSzPct val="120000"/>
              <a:buFont typeface="Wingdings"/>
              <a:buChar char="§"/>
            </a:pPr>
            <a:r>
              <a:rPr lang="en-US" sz="1400" dirty="0">
                <a:latin typeface="Times New Roman"/>
              </a:rPr>
              <a:t>Inflation expectations affect long-term rates primarily</a:t>
            </a:r>
          </a:p>
          <a:p>
            <a:pPr marL="638727" lvl="1" indent="-228600">
              <a:spcBef>
                <a:spcPct val="25000"/>
              </a:spcBef>
              <a:buClr>
                <a:srgbClr val="0C5184"/>
              </a:buClr>
              <a:buSzPct val="120000"/>
              <a:buFont typeface="Wingdings"/>
              <a:buChar char="§"/>
            </a:pPr>
            <a:r>
              <a:rPr lang="en-US" sz="1400" dirty="0">
                <a:latin typeface="Times New Roman"/>
              </a:rPr>
              <a:t>Economic outlook is a key driver of Fed policy and investor expectations</a:t>
            </a:r>
          </a:p>
          <a:p>
            <a:pPr marL="638727" lvl="1" indent="-228600">
              <a:spcBef>
                <a:spcPct val="25000"/>
              </a:spcBef>
              <a:buClr>
                <a:srgbClr val="0C5184"/>
              </a:buClr>
              <a:buSzPct val="120000"/>
              <a:buFont typeface="Wingdings"/>
              <a:buChar char="§"/>
            </a:pPr>
            <a:r>
              <a:rPr lang="en-US" sz="1400" dirty="0">
                <a:latin typeface="Times New Roman"/>
              </a:rPr>
              <a:t>Market conditions, level of rates, and relative value to other assets are important considerations</a:t>
            </a:r>
          </a:p>
          <a:p>
            <a:pPr marL="638727" lvl="1" indent="-228600">
              <a:spcBef>
                <a:spcPct val="25000"/>
              </a:spcBef>
              <a:buClr>
                <a:srgbClr val="0C5184"/>
              </a:buClr>
              <a:buSzPct val="120000"/>
              <a:buFont typeface="Wingdings"/>
              <a:buChar char="§"/>
            </a:pPr>
            <a:endParaRPr lang="en-US" sz="1400" dirty="0">
              <a:latin typeface="Times New Roman"/>
            </a:endParaRPr>
          </a:p>
        </p:txBody>
      </p:sp>
    </p:spTree>
    <p:extLst>
      <p:ext uri="{BB962C8B-B14F-4D97-AF65-F5344CB8AC3E}">
        <p14:creationId xmlns:p14="http://schemas.microsoft.com/office/powerpoint/2010/main" val="3539605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86278" y="2893136"/>
            <a:ext cx="5390699" cy="518091"/>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defPPr>
              <a:defRPr lang="en-US"/>
            </a:defPPr>
            <a:lvl1pPr>
              <a:defRPr sz="1200" b="1">
                <a:solidFill>
                  <a:srgbClr val="0C5184"/>
                </a:solidFill>
                <a:latin typeface="Arial Narrow"/>
              </a:defRPr>
            </a:lvl1pPr>
          </a:lstStyle>
          <a:p>
            <a:pPr algn="ctr"/>
            <a:r>
              <a:rPr lang="en-US" sz="2400" dirty="0"/>
              <a:t>Market Environment</a:t>
            </a:r>
          </a:p>
        </p:txBody>
      </p:sp>
      <p:cxnSp>
        <p:nvCxnSpPr>
          <p:cNvPr id="6" name="Straight Connector 5"/>
          <p:cNvCxnSpPr/>
          <p:nvPr/>
        </p:nvCxnSpPr>
        <p:spPr bwMode="auto">
          <a:xfrm>
            <a:off x="787400" y="2120900"/>
            <a:ext cx="77851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cxnSp>
        <p:nvCxnSpPr>
          <p:cNvPr id="8" name="Straight Connector 7"/>
          <p:cNvCxnSpPr/>
          <p:nvPr/>
        </p:nvCxnSpPr>
        <p:spPr bwMode="auto">
          <a:xfrm>
            <a:off x="787400" y="4241800"/>
            <a:ext cx="77851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996760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2445"/>
            <a:ext cx="8216900" cy="556464"/>
          </a:xfrm>
        </p:spPr>
        <p:txBody>
          <a:bodyPr/>
          <a:lstStyle/>
          <a:p>
            <a:r>
              <a:rPr lang="en-US" dirty="0"/>
              <a:t>We Still Detect the Subtle Hint of a Rate Hike… </a:t>
            </a:r>
          </a:p>
        </p:txBody>
      </p:sp>
      <p:sp>
        <p:nvSpPr>
          <p:cNvPr id="7" name="Slide Number Placeholder 6"/>
          <p:cNvSpPr>
            <a:spLocks noGrp="1"/>
          </p:cNvSpPr>
          <p:nvPr>
            <p:ph type="sldNum" sz="quarter" idx="4"/>
          </p:nvPr>
        </p:nvSpPr>
        <p:spPr/>
        <p:txBody>
          <a:bodyPr/>
          <a:lstStyle/>
          <a:p>
            <a:fld id="{EAFB3C29-4469-4ECE-A8ED-D40B5AD31533}" type="slidenum">
              <a:rPr lang="en-US" smtClean="0"/>
              <a:pPr/>
              <a:t>40</a:t>
            </a:fld>
            <a:endParaRPr lang="en-US" dirty="0"/>
          </a:p>
        </p:txBody>
      </p:sp>
      <p:pic>
        <p:nvPicPr>
          <p:cNvPr id="5" name="Picture 2" descr="https://pbs.twimg.com/media/CDC842FUUAAjtYD.png: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530" y="1118179"/>
            <a:ext cx="5382464" cy="513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492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278118" y="1266124"/>
            <a:ext cx="4423006" cy="276999"/>
          </a:xfrm>
          <a:prstGeom prst="rect">
            <a:avLst/>
          </a:prstGeom>
          <a:noFill/>
          <a:ln>
            <a:noFill/>
          </a:ln>
        </p:spPr>
        <p:txBody>
          <a:bodyPr wrap="none" rtlCol="0">
            <a:spAutoFit/>
          </a:bodyPr>
          <a:lstStyle/>
          <a:p>
            <a:r>
              <a:rPr lang="en-US" sz="1200" b="1" dirty="0">
                <a:solidFill>
                  <a:schemeClr val="tx2"/>
                </a:solidFill>
                <a:latin typeface="+mj-lt"/>
              </a:rPr>
              <a:t>Hawkish Central Bank Rhetoric Moves Rates Higher at the end of June</a:t>
            </a:r>
          </a:p>
        </p:txBody>
      </p:sp>
      <p:graphicFrame>
        <p:nvGraphicFramePr>
          <p:cNvPr id="9" name="Chart 8"/>
          <p:cNvGraphicFramePr/>
          <p:nvPr>
            <p:extLst>
              <p:ext uri="{D42A27DB-BD31-4B8C-83A1-F6EECF244321}">
                <p14:modId xmlns:p14="http://schemas.microsoft.com/office/powerpoint/2010/main" val="3978612656"/>
              </p:ext>
            </p:extLst>
          </p:nvPr>
        </p:nvGraphicFramePr>
        <p:xfrm>
          <a:off x="1261872" y="1510295"/>
          <a:ext cx="658368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Yields Around the World Begin to Move Higher</a:t>
            </a:r>
          </a:p>
        </p:txBody>
      </p:sp>
      <p:sp>
        <p:nvSpPr>
          <p:cNvPr id="14" name="Slide Number Placeholder 13"/>
          <p:cNvSpPr>
            <a:spLocks noGrp="1"/>
          </p:cNvSpPr>
          <p:nvPr>
            <p:ph type="sldNum" sz="quarter" idx="4"/>
          </p:nvPr>
        </p:nvSpPr>
        <p:spPr/>
        <p:txBody>
          <a:bodyPr/>
          <a:lstStyle/>
          <a:p>
            <a:fld id="{EAFB3C29-4469-4ECE-A8ED-D40B5AD31533}" type="slidenum">
              <a:rPr lang="en-US" smtClean="0"/>
              <a:pPr/>
              <a:t>41</a:t>
            </a:fld>
            <a:endParaRPr lang="en-US" dirty="0"/>
          </a:p>
        </p:txBody>
      </p:sp>
      <p:sp>
        <p:nvSpPr>
          <p:cNvPr id="8" name="TextBox 7"/>
          <p:cNvSpPr txBox="1"/>
          <p:nvPr/>
        </p:nvSpPr>
        <p:spPr>
          <a:xfrm>
            <a:off x="1171303" y="5106324"/>
            <a:ext cx="4805093" cy="230830"/>
          </a:xfrm>
          <a:prstGeom prst="rect">
            <a:avLst/>
          </a:prstGeom>
          <a:noFill/>
        </p:spPr>
        <p:txBody>
          <a:bodyPr vert="horz" wrap="square" lIns="45719" tIns="45719" rIns="45719" bIns="45719" rtlCol="0">
            <a:spAutoFit/>
          </a:bodyPr>
          <a:lstStyle/>
          <a:p>
            <a:r>
              <a:rPr lang="en-US" sz="900" i="1" dirty="0">
                <a:latin typeface="+mn-lt"/>
              </a:rPr>
              <a:t>Source: Bloomberg</a:t>
            </a:r>
          </a:p>
        </p:txBody>
      </p:sp>
      <p:cxnSp>
        <p:nvCxnSpPr>
          <p:cNvPr id="16" name="Straight Connector 15"/>
          <p:cNvCxnSpPr/>
          <p:nvPr/>
        </p:nvCxnSpPr>
        <p:spPr bwMode="auto">
          <a:xfrm>
            <a:off x="1278118" y="1543123"/>
            <a:ext cx="6567434" cy="0"/>
          </a:xfrm>
          <a:prstGeom prst="line">
            <a:avLst/>
          </a:prstGeom>
          <a:solidFill>
            <a:schemeClr val="accent1"/>
          </a:solidFill>
          <a:ln w="12700" cap="flat" cmpd="sng" algn="ctr">
            <a:solidFill>
              <a:schemeClr val="tx2"/>
            </a:solidFill>
            <a:prstDash val="sysDot"/>
            <a:round/>
            <a:headEnd type="none" w="med" len="med"/>
            <a:tailEnd type="none" w="med" len="med"/>
          </a:ln>
          <a:effectLst/>
        </p:spPr>
      </p:cxnSp>
      <p:sp>
        <p:nvSpPr>
          <p:cNvPr id="3" name="Rectangle 2"/>
          <p:cNvSpPr/>
          <p:nvPr/>
        </p:nvSpPr>
        <p:spPr bwMode="auto">
          <a:xfrm>
            <a:off x="914400" y="5461801"/>
            <a:ext cx="7315200" cy="1020279"/>
          </a:xfrm>
          <a:prstGeom prst="rect">
            <a:avLst/>
          </a:prstGeom>
          <a:solidFill>
            <a:srgbClr val="D9E2E9"/>
          </a:solidFill>
          <a:ln w="12700" cap="flat" cmpd="sng" algn="ctr">
            <a:solidFill>
              <a:srgbClr val="9FB6C7"/>
            </a:solidFill>
            <a:prstDash val="solid"/>
            <a:round/>
            <a:headEnd type="none" w="med" len="med"/>
            <a:tailEnd type="none" w="med" len="med"/>
          </a:ln>
          <a:effectLst/>
        </p:spPr>
        <p:txBody>
          <a:bodyPr vert="horz" wrap="square" lIns="137160" tIns="137160" rIns="137160" bIns="137160" numCol="1" rtlCol="0" anchor="b" anchorCtr="0" compatLnSpc="1">
            <a:prstTxWarp prst="textNoShape">
              <a:avLst/>
            </a:prstTxWarp>
            <a:spAutoFit/>
          </a:bodyPr>
          <a:lstStyle/>
          <a:p>
            <a:pPr marL="190500" marR="0" indent="-190500" defTabSz="914400" rtl="0" eaLnBrk="1" fontAlgn="base" latinLnBrk="0" hangingPunct="1">
              <a:lnSpc>
                <a:spcPct val="100000"/>
              </a:lnSpc>
              <a:spcBef>
                <a:spcPct val="0"/>
              </a:spcBef>
              <a:spcAft>
                <a:spcPct val="45000"/>
              </a:spcAft>
              <a:buClr>
                <a:srgbClr val="0C5184"/>
              </a:buClr>
              <a:buSzPct val="120000"/>
              <a:buFont typeface="Wingdings" panose="05000000000000000000" pitchFamily="2" charset="2"/>
              <a:buChar char="§"/>
              <a:tabLst/>
            </a:pPr>
            <a:r>
              <a:rPr kumimoji="0" lang="en-US" sz="1400" b="1" strike="noStrike" cap="none" normalizeH="0" baseline="0" dirty="0">
                <a:ln>
                  <a:noFill/>
                </a:ln>
                <a:solidFill>
                  <a:srgbClr val="000000"/>
                </a:solidFill>
                <a:effectLst/>
                <a:latin typeface="Times New Roman" panose="02020603050405020304" pitchFamily="18" charset="0"/>
              </a:rPr>
              <a:t>Major developed market yields rose on average by 18 basis points the last week of June as the</a:t>
            </a:r>
            <a:r>
              <a:rPr kumimoji="0" lang="en-US" sz="1400" b="1" strike="noStrike" cap="none" normalizeH="0" dirty="0">
                <a:ln>
                  <a:noFill/>
                </a:ln>
                <a:solidFill>
                  <a:srgbClr val="000000"/>
                </a:solidFill>
                <a:effectLst/>
                <a:latin typeface="Times New Roman" panose="02020603050405020304" pitchFamily="18" charset="0"/>
              </a:rPr>
              <a:t> ECB and BOE Presidents spoke of prudence in withdrawing stimulus </a:t>
            </a:r>
          </a:p>
          <a:p>
            <a:pPr marL="190500" marR="0" indent="-190500" defTabSz="914400" rtl="0" eaLnBrk="1" fontAlgn="base" latinLnBrk="0" hangingPunct="1">
              <a:lnSpc>
                <a:spcPct val="100000"/>
              </a:lnSpc>
              <a:spcBef>
                <a:spcPct val="0"/>
              </a:spcBef>
              <a:spcAft>
                <a:spcPct val="45000"/>
              </a:spcAft>
              <a:buClr>
                <a:srgbClr val="0C5184"/>
              </a:buClr>
              <a:buSzPct val="120000"/>
              <a:buFont typeface="Wingdings" panose="05000000000000000000" pitchFamily="2" charset="2"/>
              <a:buChar char="§"/>
              <a:tabLst/>
            </a:pPr>
            <a:r>
              <a:rPr lang="en-US" sz="1400" b="1" dirty="0">
                <a:solidFill>
                  <a:srgbClr val="000000"/>
                </a:solidFill>
                <a:latin typeface="Times New Roman" panose="02020603050405020304" pitchFamily="18" charset="0"/>
              </a:rPr>
              <a:t>US interest rate curve continues to remain flat despite the quarter-end selloff </a:t>
            </a:r>
            <a:endParaRPr kumimoji="0" lang="en-US" sz="1400" b="1" strike="noStrike" cap="none" normalizeH="0" dirty="0">
              <a:ln>
                <a:noFill/>
              </a:ln>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428273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093112653"/>
              </p:ext>
            </p:extLst>
          </p:nvPr>
        </p:nvGraphicFramePr>
        <p:xfrm>
          <a:off x="76445" y="1509634"/>
          <a:ext cx="4442254" cy="369769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US Interest Rates Driven by Monetary Policy Normalization</a:t>
            </a:r>
          </a:p>
        </p:txBody>
      </p:sp>
      <p:sp>
        <p:nvSpPr>
          <p:cNvPr id="3" name="Slide Number Placeholder 2"/>
          <p:cNvSpPr>
            <a:spLocks noGrp="1"/>
          </p:cNvSpPr>
          <p:nvPr>
            <p:ph type="sldNum" sz="quarter" idx="4"/>
          </p:nvPr>
        </p:nvSpPr>
        <p:spPr/>
        <p:txBody>
          <a:bodyPr/>
          <a:lstStyle/>
          <a:p>
            <a:fld id="{EAFB3C29-4469-4ECE-A8ED-D40B5AD31533}" type="slidenum">
              <a:rPr lang="en-US" smtClean="0"/>
              <a:pPr/>
              <a:t>42</a:t>
            </a:fld>
            <a:endParaRPr lang="en-US" dirty="0"/>
          </a:p>
        </p:txBody>
      </p:sp>
      <p:sp>
        <p:nvSpPr>
          <p:cNvPr id="4" name="Rectangle 3"/>
          <p:cNvSpPr/>
          <p:nvPr/>
        </p:nvSpPr>
        <p:spPr bwMode="auto">
          <a:xfrm>
            <a:off x="240172" y="1176209"/>
            <a:ext cx="4114800" cy="333425"/>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p>
            <a:r>
              <a:rPr lang="en-US" sz="1200" b="1" dirty="0">
                <a:solidFill>
                  <a:srgbClr val="0C5184"/>
                </a:solidFill>
                <a:latin typeface="Arial Narrow"/>
              </a:rPr>
              <a:t>US Interest Rates: Flatter Curve Continuation</a:t>
            </a:r>
          </a:p>
        </p:txBody>
      </p:sp>
      <p:cxnSp>
        <p:nvCxnSpPr>
          <p:cNvPr id="5" name="Straight Connector 4"/>
          <p:cNvCxnSpPr/>
          <p:nvPr/>
        </p:nvCxnSpPr>
        <p:spPr bwMode="auto">
          <a:xfrm flipV="1">
            <a:off x="240172" y="1472225"/>
            <a:ext cx="4114800" cy="1"/>
          </a:xfrm>
          <a:prstGeom prst="line">
            <a:avLst/>
          </a:prstGeom>
          <a:solidFill>
            <a:schemeClr val="accent1"/>
          </a:solidFill>
          <a:ln w="12700" cap="flat" cmpd="sng" algn="ctr">
            <a:solidFill>
              <a:schemeClr val="tx2"/>
            </a:solidFill>
            <a:prstDash val="sysDot"/>
            <a:round/>
            <a:headEnd type="none" w="med" len="med"/>
            <a:tailEnd type="none" w="med" len="med"/>
          </a:ln>
          <a:effectLst/>
        </p:spPr>
      </p:cxnSp>
      <p:graphicFrame>
        <p:nvGraphicFramePr>
          <p:cNvPr id="10" name="Table 9"/>
          <p:cNvGraphicFramePr>
            <a:graphicFrameLocks noGrp="1"/>
          </p:cNvGraphicFramePr>
          <p:nvPr>
            <p:extLst>
              <p:ext uri="{D42A27DB-BD31-4B8C-83A1-F6EECF244321}">
                <p14:modId xmlns:p14="http://schemas.microsoft.com/office/powerpoint/2010/main" val="349795068"/>
              </p:ext>
            </p:extLst>
          </p:nvPr>
        </p:nvGraphicFramePr>
        <p:xfrm>
          <a:off x="5043360" y="1509634"/>
          <a:ext cx="3810028" cy="3250555"/>
        </p:xfrm>
        <a:graphic>
          <a:graphicData uri="http://schemas.openxmlformats.org/drawingml/2006/table">
            <a:tbl>
              <a:tblPr firstRow="1" firstCol="1" bandRow="1">
                <a:tableStyleId>{5C22544A-7EE6-4342-B048-85BDC9FD1C3A}</a:tableStyleId>
              </a:tblPr>
              <a:tblGrid>
                <a:gridCol w="952507">
                  <a:extLst>
                    <a:ext uri="{9D8B030D-6E8A-4147-A177-3AD203B41FA5}">
                      <a16:colId xmlns="" xmlns:a16="http://schemas.microsoft.com/office/drawing/2014/main" val="2130083392"/>
                    </a:ext>
                  </a:extLst>
                </a:gridCol>
                <a:gridCol w="952507">
                  <a:extLst>
                    <a:ext uri="{9D8B030D-6E8A-4147-A177-3AD203B41FA5}">
                      <a16:colId xmlns="" xmlns:a16="http://schemas.microsoft.com/office/drawing/2014/main" val="1656087312"/>
                    </a:ext>
                  </a:extLst>
                </a:gridCol>
                <a:gridCol w="952507">
                  <a:extLst>
                    <a:ext uri="{9D8B030D-6E8A-4147-A177-3AD203B41FA5}">
                      <a16:colId xmlns="" xmlns:a16="http://schemas.microsoft.com/office/drawing/2014/main" val="405582459"/>
                    </a:ext>
                  </a:extLst>
                </a:gridCol>
                <a:gridCol w="952507">
                  <a:extLst>
                    <a:ext uri="{9D8B030D-6E8A-4147-A177-3AD203B41FA5}">
                      <a16:colId xmlns="" xmlns:a16="http://schemas.microsoft.com/office/drawing/2014/main" val="3184080939"/>
                    </a:ext>
                  </a:extLst>
                </a:gridCol>
              </a:tblGrid>
              <a:tr h="595915">
                <a:tc>
                  <a:txBody>
                    <a:bodyPr/>
                    <a:lstStyle/>
                    <a:p>
                      <a:pPr algn="ctr" fontAlgn="b"/>
                      <a:r>
                        <a:rPr lang="en-US" sz="1200" u="none" strike="noStrike" dirty="0">
                          <a:effectLst/>
                          <a:latin typeface="+mj-lt"/>
                        </a:rPr>
                        <a:t>Maturity (Years)</a:t>
                      </a:r>
                      <a:endParaRPr lang="en-US" sz="1200" b="0" i="0" u="none" strike="noStrike" dirty="0">
                        <a:solidFill>
                          <a:srgbClr val="000000"/>
                        </a:solidFill>
                        <a:effectLst/>
                        <a:latin typeface="+mj-lt"/>
                      </a:endParaRPr>
                    </a:p>
                  </a:txBody>
                  <a:tcPr marL="9525" marR="9525" marT="9525" marB="0" anchor="ctr">
                    <a:solidFill>
                      <a:schemeClr val="accent1">
                        <a:lumMod val="75000"/>
                      </a:schemeClr>
                    </a:solidFill>
                  </a:tcPr>
                </a:tc>
                <a:tc>
                  <a:txBody>
                    <a:bodyPr/>
                    <a:lstStyle/>
                    <a:p>
                      <a:pPr algn="ctr" fontAlgn="b"/>
                      <a:r>
                        <a:rPr lang="en-US" sz="1200" u="none" strike="noStrike" dirty="0">
                          <a:effectLst/>
                          <a:latin typeface="+mj-lt"/>
                        </a:rPr>
                        <a:t>Yields (%) </a:t>
                      </a:r>
                    </a:p>
                    <a:p>
                      <a:pPr algn="ctr" fontAlgn="b"/>
                      <a:r>
                        <a:rPr lang="en-US" sz="1200" u="none" strike="noStrike" dirty="0">
                          <a:effectLst/>
                          <a:latin typeface="+mj-lt"/>
                        </a:rPr>
                        <a:t>6/30/2017</a:t>
                      </a:r>
                      <a:endParaRPr lang="en-US" sz="1200" b="0" i="0" u="none" strike="noStrike" dirty="0">
                        <a:solidFill>
                          <a:srgbClr val="000000"/>
                        </a:solidFill>
                        <a:effectLst/>
                        <a:latin typeface="+mj-lt"/>
                      </a:endParaRPr>
                    </a:p>
                  </a:txBody>
                  <a:tcPr marL="9525" marR="9525" marT="9525" marB="0" anchor="ctr">
                    <a:solidFill>
                      <a:schemeClr val="accent1">
                        <a:lumMod val="75000"/>
                      </a:schemeClr>
                    </a:solidFill>
                  </a:tcPr>
                </a:tc>
                <a:tc>
                  <a:txBody>
                    <a:bodyPr/>
                    <a:lstStyle/>
                    <a:p>
                      <a:pPr algn="ctr" fontAlgn="b"/>
                      <a:r>
                        <a:rPr lang="en-US" sz="1200" u="none" strike="noStrike" dirty="0">
                          <a:effectLst/>
                          <a:latin typeface="+mj-lt"/>
                        </a:rPr>
                        <a:t>Yields (%) </a:t>
                      </a:r>
                    </a:p>
                    <a:p>
                      <a:pPr algn="ctr" fontAlgn="b"/>
                      <a:r>
                        <a:rPr lang="en-US" sz="1200" u="none" strike="noStrike" dirty="0">
                          <a:effectLst/>
                          <a:latin typeface="+mj-lt"/>
                        </a:rPr>
                        <a:t>3/31/2016</a:t>
                      </a:r>
                      <a:endParaRPr lang="en-US" sz="1200" b="0" i="0" u="none" strike="noStrike" dirty="0">
                        <a:solidFill>
                          <a:srgbClr val="000000"/>
                        </a:solidFill>
                        <a:effectLst/>
                        <a:latin typeface="+mj-lt"/>
                      </a:endParaRPr>
                    </a:p>
                  </a:txBody>
                  <a:tcPr marL="9525" marR="9525" marT="9525" marB="0" anchor="ctr">
                    <a:solidFill>
                      <a:schemeClr val="accent1">
                        <a:lumMod val="75000"/>
                      </a:schemeClr>
                    </a:solidFill>
                  </a:tcPr>
                </a:tc>
                <a:tc>
                  <a:txBody>
                    <a:bodyPr/>
                    <a:lstStyle/>
                    <a:p>
                      <a:pPr marL="0" algn="ctr" defTabSz="820256" rtl="0" eaLnBrk="1" fontAlgn="b" latinLnBrk="0" hangingPunct="1"/>
                      <a:r>
                        <a:rPr lang="en-US" sz="1200" b="1" u="none" strike="noStrike" kern="1200" dirty="0">
                          <a:solidFill>
                            <a:schemeClr val="lt1"/>
                          </a:solidFill>
                          <a:effectLst/>
                          <a:latin typeface="+mj-lt"/>
                          <a:ea typeface="+mn-ea"/>
                          <a:cs typeface="+mn-cs"/>
                        </a:rPr>
                        <a:t>Change (%)</a:t>
                      </a:r>
                    </a:p>
                  </a:txBody>
                  <a:tcPr marL="9525" marR="9525" marT="9525" marB="0" anchor="ctr">
                    <a:solidFill>
                      <a:schemeClr val="accent1">
                        <a:lumMod val="75000"/>
                      </a:schemeClr>
                    </a:solidFill>
                  </a:tcPr>
                </a:tc>
                <a:extLst>
                  <a:ext uri="{0D108BD9-81ED-4DB2-BD59-A6C34878D82A}">
                    <a16:rowId xmlns="" xmlns:a16="http://schemas.microsoft.com/office/drawing/2014/main" val="1700044500"/>
                  </a:ext>
                </a:extLst>
              </a:tr>
              <a:tr h="294960">
                <a:tc>
                  <a:txBody>
                    <a:bodyPr/>
                    <a:lstStyle/>
                    <a:p>
                      <a:pPr algn="ctr" fontAlgn="b"/>
                      <a:r>
                        <a:rPr lang="en-US" sz="1100" u="none" strike="noStrike" dirty="0">
                          <a:effectLst/>
                        </a:rPr>
                        <a:t>0.25</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accent1">
                        <a:lumMod val="75000"/>
                      </a:schemeClr>
                    </a:solidFill>
                  </a:tcPr>
                </a:tc>
                <a:tc>
                  <a:txBody>
                    <a:bodyPr/>
                    <a:lstStyle/>
                    <a:p>
                      <a:pPr algn="ctr" fontAlgn="b"/>
                      <a:r>
                        <a:rPr lang="en-US" sz="1100" b="0" i="0" u="none" strike="noStrike" dirty="0">
                          <a:solidFill>
                            <a:srgbClr val="000000"/>
                          </a:solidFill>
                          <a:effectLst/>
                          <a:latin typeface="+mn-lt"/>
                        </a:rPr>
                        <a:t>1.03</a:t>
                      </a:r>
                    </a:p>
                  </a:txBody>
                  <a:tcPr marL="9525" marR="9525" marT="9525" marB="0" anchor="ctr"/>
                </a:tc>
                <a:tc>
                  <a:txBody>
                    <a:bodyPr/>
                    <a:lstStyle/>
                    <a:p>
                      <a:pPr algn="ctr" fontAlgn="b"/>
                      <a:r>
                        <a:rPr lang="en-US" sz="1100" b="0" i="0" u="none" strike="noStrike" dirty="0">
                          <a:solidFill>
                            <a:srgbClr val="000000"/>
                          </a:solidFill>
                          <a:effectLst/>
                          <a:latin typeface="+mn-lt"/>
                        </a:rPr>
                        <a:t>0.76</a:t>
                      </a:r>
                    </a:p>
                  </a:txBody>
                  <a:tcPr marL="9525" marR="9525" marT="9525" marB="0" anchor="ctr"/>
                </a:tc>
                <a:tc>
                  <a:txBody>
                    <a:bodyPr/>
                    <a:lstStyle/>
                    <a:p>
                      <a:pPr algn="ctr" fontAlgn="b"/>
                      <a:r>
                        <a:rPr lang="en-US" sz="1100" b="0" i="0" u="none" strike="noStrike" dirty="0">
                          <a:solidFill>
                            <a:srgbClr val="000000"/>
                          </a:solidFill>
                          <a:effectLst/>
                          <a:latin typeface="+mn-lt"/>
                        </a:rPr>
                        <a:t>0.27</a:t>
                      </a:r>
                    </a:p>
                  </a:txBody>
                  <a:tcPr marL="9525" marR="9525" marT="9525" marB="0" anchor="ctr"/>
                </a:tc>
                <a:extLst>
                  <a:ext uri="{0D108BD9-81ED-4DB2-BD59-A6C34878D82A}">
                    <a16:rowId xmlns="" xmlns:a16="http://schemas.microsoft.com/office/drawing/2014/main" val="2404713983"/>
                  </a:ext>
                </a:extLst>
              </a:tr>
              <a:tr h="294960">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accent1">
                        <a:lumMod val="75000"/>
                      </a:schemeClr>
                    </a:solidFill>
                  </a:tcPr>
                </a:tc>
                <a:tc>
                  <a:txBody>
                    <a:bodyPr/>
                    <a:lstStyle/>
                    <a:p>
                      <a:pPr algn="ctr" fontAlgn="b"/>
                      <a:r>
                        <a:rPr lang="en-US" sz="1100" b="0" i="0" u="none" strike="noStrike" dirty="0">
                          <a:solidFill>
                            <a:srgbClr val="000000"/>
                          </a:solidFill>
                          <a:effectLst/>
                          <a:latin typeface="+mn-lt"/>
                        </a:rPr>
                        <a:t>1.24</a:t>
                      </a:r>
                    </a:p>
                  </a:txBody>
                  <a:tcPr marL="9525" marR="9525" marT="9525" marB="0" anchor="ctr"/>
                </a:tc>
                <a:tc>
                  <a:txBody>
                    <a:bodyPr/>
                    <a:lstStyle/>
                    <a:p>
                      <a:pPr algn="ctr" fontAlgn="b"/>
                      <a:r>
                        <a:rPr lang="en-US" sz="1100" b="0" i="0" u="none" strike="noStrike" dirty="0">
                          <a:solidFill>
                            <a:srgbClr val="000000"/>
                          </a:solidFill>
                          <a:effectLst/>
                          <a:latin typeface="+mn-lt"/>
                        </a:rPr>
                        <a:t>1.03</a:t>
                      </a:r>
                    </a:p>
                  </a:txBody>
                  <a:tcPr marL="9525" marR="9525" marT="9525" marB="0" anchor="ctr"/>
                </a:tc>
                <a:tc>
                  <a:txBody>
                    <a:bodyPr/>
                    <a:lstStyle/>
                    <a:p>
                      <a:pPr algn="ctr" fontAlgn="b"/>
                      <a:r>
                        <a:rPr lang="en-US" sz="1100" b="0" i="0" u="none" strike="noStrike" dirty="0">
                          <a:solidFill>
                            <a:srgbClr val="000000"/>
                          </a:solidFill>
                          <a:effectLst/>
                          <a:latin typeface="+mn-lt"/>
                        </a:rPr>
                        <a:t>0.21</a:t>
                      </a:r>
                    </a:p>
                  </a:txBody>
                  <a:tcPr marL="9525" marR="9525" marT="9525" marB="0" anchor="ctr"/>
                </a:tc>
                <a:extLst>
                  <a:ext uri="{0D108BD9-81ED-4DB2-BD59-A6C34878D82A}">
                    <a16:rowId xmlns="" xmlns:a16="http://schemas.microsoft.com/office/drawing/2014/main" val="4214469074"/>
                  </a:ext>
                </a:extLst>
              </a:tr>
              <a:tr h="294960">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accent1">
                        <a:lumMod val="75000"/>
                      </a:schemeClr>
                    </a:solidFill>
                  </a:tcPr>
                </a:tc>
                <a:tc>
                  <a:txBody>
                    <a:bodyPr/>
                    <a:lstStyle/>
                    <a:p>
                      <a:pPr algn="ctr" fontAlgn="b"/>
                      <a:r>
                        <a:rPr lang="en-US" sz="1100" b="0" i="0" u="none" strike="noStrike" dirty="0">
                          <a:solidFill>
                            <a:srgbClr val="000000"/>
                          </a:solidFill>
                          <a:effectLst/>
                          <a:latin typeface="+mn-lt"/>
                        </a:rPr>
                        <a:t>1.38</a:t>
                      </a:r>
                    </a:p>
                  </a:txBody>
                  <a:tcPr marL="9525" marR="9525" marT="9525" marB="0" anchor="ctr"/>
                </a:tc>
                <a:tc>
                  <a:txBody>
                    <a:bodyPr/>
                    <a:lstStyle/>
                    <a:p>
                      <a:pPr algn="ctr" fontAlgn="b"/>
                      <a:r>
                        <a:rPr lang="en-US" sz="1100" b="0" i="0" u="none" strike="noStrike" dirty="0">
                          <a:solidFill>
                            <a:srgbClr val="000000"/>
                          </a:solidFill>
                          <a:effectLst/>
                          <a:latin typeface="+mn-lt"/>
                        </a:rPr>
                        <a:t>1.27</a:t>
                      </a:r>
                    </a:p>
                  </a:txBody>
                  <a:tcPr marL="9525" marR="9525" marT="9525" marB="0" anchor="ctr"/>
                </a:tc>
                <a:tc>
                  <a:txBody>
                    <a:bodyPr/>
                    <a:lstStyle/>
                    <a:p>
                      <a:pPr algn="ctr" fontAlgn="b"/>
                      <a:r>
                        <a:rPr lang="en-US" sz="1100" b="0" i="0" u="none" strike="noStrike" dirty="0">
                          <a:solidFill>
                            <a:srgbClr val="000000"/>
                          </a:solidFill>
                          <a:effectLst/>
                          <a:latin typeface="+mn-lt"/>
                        </a:rPr>
                        <a:t>0.11</a:t>
                      </a:r>
                    </a:p>
                  </a:txBody>
                  <a:tcPr marL="9525" marR="9525" marT="9525" marB="0" anchor="ctr"/>
                </a:tc>
                <a:extLst>
                  <a:ext uri="{0D108BD9-81ED-4DB2-BD59-A6C34878D82A}">
                    <a16:rowId xmlns="" xmlns:a16="http://schemas.microsoft.com/office/drawing/2014/main" val="2791531591"/>
                  </a:ext>
                </a:extLst>
              </a:tr>
              <a:tr h="294960">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accent1">
                        <a:lumMod val="75000"/>
                      </a:schemeClr>
                    </a:solidFill>
                  </a:tcPr>
                </a:tc>
                <a:tc>
                  <a:txBody>
                    <a:bodyPr/>
                    <a:lstStyle/>
                    <a:p>
                      <a:pPr algn="ctr" fontAlgn="b"/>
                      <a:r>
                        <a:rPr lang="en-US" sz="1100" b="0" i="0" u="none" strike="noStrike" dirty="0">
                          <a:solidFill>
                            <a:srgbClr val="000000"/>
                          </a:solidFill>
                          <a:effectLst/>
                          <a:latin typeface="+mn-lt"/>
                        </a:rPr>
                        <a:t>1.55</a:t>
                      </a:r>
                    </a:p>
                  </a:txBody>
                  <a:tcPr marL="9525" marR="9525" marT="9525" marB="0" anchor="ctr"/>
                </a:tc>
                <a:tc>
                  <a:txBody>
                    <a:bodyPr/>
                    <a:lstStyle/>
                    <a:p>
                      <a:pPr algn="ctr" fontAlgn="b"/>
                      <a:r>
                        <a:rPr lang="en-US" sz="1100" b="0" i="0" u="none" strike="noStrike" dirty="0">
                          <a:solidFill>
                            <a:srgbClr val="000000"/>
                          </a:solidFill>
                          <a:effectLst/>
                          <a:latin typeface="+mn-lt"/>
                        </a:rPr>
                        <a:t>1.50</a:t>
                      </a:r>
                    </a:p>
                  </a:txBody>
                  <a:tcPr marL="9525" marR="9525" marT="9525" marB="0" anchor="ctr"/>
                </a:tc>
                <a:tc>
                  <a:txBody>
                    <a:bodyPr/>
                    <a:lstStyle/>
                    <a:p>
                      <a:pPr algn="ctr" fontAlgn="b"/>
                      <a:r>
                        <a:rPr lang="en-US" sz="1100" b="0" i="0" u="none" strike="noStrike" dirty="0">
                          <a:solidFill>
                            <a:srgbClr val="000000"/>
                          </a:solidFill>
                          <a:effectLst/>
                          <a:latin typeface="+mn-lt"/>
                        </a:rPr>
                        <a:t>0.05</a:t>
                      </a:r>
                    </a:p>
                  </a:txBody>
                  <a:tcPr marL="9525" marR="9525" marT="9525" marB="0" anchor="ctr"/>
                </a:tc>
                <a:extLst>
                  <a:ext uri="{0D108BD9-81ED-4DB2-BD59-A6C34878D82A}">
                    <a16:rowId xmlns="" xmlns:a16="http://schemas.microsoft.com/office/drawing/2014/main" val="3236575158"/>
                  </a:ext>
                </a:extLst>
              </a:tr>
              <a:tr h="294960">
                <a:tc>
                  <a:txBody>
                    <a:bodyPr/>
                    <a:lstStyle/>
                    <a:p>
                      <a:pPr algn="ct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accent1">
                        <a:lumMod val="75000"/>
                      </a:schemeClr>
                    </a:solidFill>
                  </a:tcPr>
                </a:tc>
                <a:tc>
                  <a:txBody>
                    <a:bodyPr/>
                    <a:lstStyle/>
                    <a:p>
                      <a:pPr algn="ctr" fontAlgn="b"/>
                      <a:r>
                        <a:rPr lang="en-US" sz="1100" b="0" i="0" u="none" strike="noStrike" dirty="0">
                          <a:solidFill>
                            <a:srgbClr val="000000"/>
                          </a:solidFill>
                          <a:effectLst/>
                          <a:latin typeface="+mn-lt"/>
                        </a:rPr>
                        <a:t>1.89</a:t>
                      </a:r>
                    </a:p>
                  </a:txBody>
                  <a:tcPr marL="9525" marR="9525" marT="9525" marB="0" anchor="ctr"/>
                </a:tc>
                <a:tc>
                  <a:txBody>
                    <a:bodyPr/>
                    <a:lstStyle/>
                    <a:p>
                      <a:pPr algn="ctr" fontAlgn="b"/>
                      <a:r>
                        <a:rPr lang="en-US" sz="1100" b="0" i="0" u="none" strike="noStrike" dirty="0">
                          <a:solidFill>
                            <a:srgbClr val="000000"/>
                          </a:solidFill>
                          <a:effectLst/>
                          <a:latin typeface="+mn-lt"/>
                        </a:rPr>
                        <a:t>1.93</a:t>
                      </a:r>
                    </a:p>
                  </a:txBody>
                  <a:tcPr marL="9525" marR="9525" marT="9525" marB="0" anchor="ctr"/>
                </a:tc>
                <a:tc>
                  <a:txBody>
                    <a:bodyPr/>
                    <a:lstStyle/>
                    <a:p>
                      <a:pPr algn="ctr" fontAlgn="b"/>
                      <a:r>
                        <a:rPr lang="en-US" sz="1100" b="0" i="0" u="none" strike="noStrike" dirty="0">
                          <a:solidFill>
                            <a:srgbClr val="000000"/>
                          </a:solidFill>
                          <a:effectLst/>
                          <a:latin typeface="+mn-lt"/>
                        </a:rPr>
                        <a:t>-0.04</a:t>
                      </a:r>
                    </a:p>
                  </a:txBody>
                  <a:tcPr marL="9525" marR="9525" marT="9525" marB="0" anchor="ctr"/>
                </a:tc>
                <a:extLst>
                  <a:ext uri="{0D108BD9-81ED-4DB2-BD59-A6C34878D82A}">
                    <a16:rowId xmlns="" xmlns:a16="http://schemas.microsoft.com/office/drawing/2014/main" val="99237491"/>
                  </a:ext>
                </a:extLst>
              </a:tr>
              <a:tr h="294960">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accent1">
                        <a:lumMod val="75000"/>
                      </a:schemeClr>
                    </a:solidFill>
                  </a:tcPr>
                </a:tc>
                <a:tc>
                  <a:txBody>
                    <a:bodyPr/>
                    <a:lstStyle/>
                    <a:p>
                      <a:pPr algn="ctr" fontAlgn="b"/>
                      <a:r>
                        <a:rPr lang="en-US" sz="1100" b="0" i="0" u="none" strike="noStrike" dirty="0">
                          <a:solidFill>
                            <a:srgbClr val="000000"/>
                          </a:solidFill>
                          <a:effectLst/>
                          <a:latin typeface="+mn-lt"/>
                        </a:rPr>
                        <a:t>2.14</a:t>
                      </a:r>
                    </a:p>
                  </a:txBody>
                  <a:tcPr marL="9525" marR="9525" marT="9525" marB="0" anchor="ctr"/>
                </a:tc>
                <a:tc>
                  <a:txBody>
                    <a:bodyPr/>
                    <a:lstStyle/>
                    <a:p>
                      <a:pPr algn="ctr" fontAlgn="b"/>
                      <a:r>
                        <a:rPr lang="en-US" sz="1100" b="0" i="0" u="none" strike="noStrike" dirty="0">
                          <a:solidFill>
                            <a:srgbClr val="000000"/>
                          </a:solidFill>
                          <a:effectLst/>
                          <a:latin typeface="+mn-lt"/>
                        </a:rPr>
                        <a:t>2.22</a:t>
                      </a:r>
                    </a:p>
                  </a:txBody>
                  <a:tcPr marL="9525" marR="9525" marT="9525" marB="0" anchor="ctr"/>
                </a:tc>
                <a:tc>
                  <a:txBody>
                    <a:bodyPr/>
                    <a:lstStyle/>
                    <a:p>
                      <a:pPr algn="ctr" fontAlgn="b"/>
                      <a:r>
                        <a:rPr lang="en-US" sz="1100" b="0" i="0" u="none" strike="noStrike" dirty="0">
                          <a:solidFill>
                            <a:srgbClr val="000000"/>
                          </a:solidFill>
                          <a:effectLst/>
                          <a:latin typeface="+mn-lt"/>
                        </a:rPr>
                        <a:t>-0.08</a:t>
                      </a:r>
                    </a:p>
                  </a:txBody>
                  <a:tcPr marL="9525" marR="9525" marT="9525" marB="0" anchor="ctr"/>
                </a:tc>
                <a:extLst>
                  <a:ext uri="{0D108BD9-81ED-4DB2-BD59-A6C34878D82A}">
                    <a16:rowId xmlns="" xmlns:a16="http://schemas.microsoft.com/office/drawing/2014/main" val="3896895243"/>
                  </a:ext>
                </a:extLst>
              </a:tr>
              <a:tr h="294960">
                <a:tc>
                  <a:txBody>
                    <a:bodyPr/>
                    <a:lstStyle/>
                    <a:p>
                      <a:pPr algn="ctr" fontAlgn="b"/>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accent1">
                        <a:lumMod val="75000"/>
                      </a:schemeClr>
                    </a:solidFill>
                  </a:tcPr>
                </a:tc>
                <a:tc>
                  <a:txBody>
                    <a:bodyPr/>
                    <a:lstStyle/>
                    <a:p>
                      <a:pPr algn="ctr" fontAlgn="b"/>
                      <a:r>
                        <a:rPr lang="en-US" sz="1100" b="0" i="0" u="none" strike="noStrike" dirty="0">
                          <a:solidFill>
                            <a:srgbClr val="000000"/>
                          </a:solidFill>
                          <a:effectLst/>
                          <a:latin typeface="+mn-lt"/>
                        </a:rPr>
                        <a:t>2.31</a:t>
                      </a:r>
                    </a:p>
                  </a:txBody>
                  <a:tcPr marL="9525" marR="9525" marT="9525" marB="0" anchor="ctr"/>
                </a:tc>
                <a:tc>
                  <a:txBody>
                    <a:bodyPr/>
                    <a:lstStyle/>
                    <a:p>
                      <a:pPr algn="ctr" fontAlgn="b"/>
                      <a:r>
                        <a:rPr lang="en-US" sz="1100" b="0" i="0" u="none" strike="noStrike" dirty="0">
                          <a:solidFill>
                            <a:srgbClr val="000000"/>
                          </a:solidFill>
                          <a:effectLst/>
                          <a:latin typeface="+mn-lt"/>
                        </a:rPr>
                        <a:t>2.40</a:t>
                      </a:r>
                    </a:p>
                  </a:txBody>
                  <a:tcPr marL="9525" marR="9525" marT="9525" marB="0" anchor="ctr"/>
                </a:tc>
                <a:tc>
                  <a:txBody>
                    <a:bodyPr/>
                    <a:lstStyle/>
                    <a:p>
                      <a:pPr algn="ctr" fontAlgn="b"/>
                      <a:r>
                        <a:rPr lang="en-US" sz="1100" b="0" i="0" u="none" strike="noStrike" dirty="0">
                          <a:solidFill>
                            <a:srgbClr val="000000"/>
                          </a:solidFill>
                          <a:effectLst/>
                          <a:latin typeface="+mn-lt"/>
                        </a:rPr>
                        <a:t>-0.09</a:t>
                      </a:r>
                    </a:p>
                  </a:txBody>
                  <a:tcPr marL="9525" marR="9525" marT="9525" marB="0" anchor="ctr"/>
                </a:tc>
                <a:extLst>
                  <a:ext uri="{0D108BD9-81ED-4DB2-BD59-A6C34878D82A}">
                    <a16:rowId xmlns="" xmlns:a16="http://schemas.microsoft.com/office/drawing/2014/main" val="57168445"/>
                  </a:ext>
                </a:extLst>
              </a:tr>
              <a:tr h="294960">
                <a:tc>
                  <a:txBody>
                    <a:bodyPr/>
                    <a:lstStyle/>
                    <a:p>
                      <a:pPr algn="ctr" fontAlgn="b"/>
                      <a:r>
                        <a:rPr lang="en-US" sz="1100" u="none" strike="noStrike" dirty="0">
                          <a:effectLst/>
                        </a:rPr>
                        <a:t>20</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accent1">
                        <a:lumMod val="75000"/>
                      </a:schemeClr>
                    </a:solidFill>
                  </a:tcPr>
                </a:tc>
                <a:tc>
                  <a:txBody>
                    <a:bodyPr/>
                    <a:lstStyle/>
                    <a:p>
                      <a:pPr algn="ctr" fontAlgn="b"/>
                      <a:r>
                        <a:rPr lang="en-US" sz="1100" b="0" i="0" u="none" strike="noStrike" dirty="0">
                          <a:solidFill>
                            <a:srgbClr val="000000"/>
                          </a:solidFill>
                          <a:effectLst/>
                          <a:latin typeface="+mn-lt"/>
                        </a:rPr>
                        <a:t>2.61</a:t>
                      </a:r>
                    </a:p>
                  </a:txBody>
                  <a:tcPr marL="9525" marR="9525" marT="9525" marB="0" anchor="ctr"/>
                </a:tc>
                <a:tc>
                  <a:txBody>
                    <a:bodyPr/>
                    <a:lstStyle/>
                    <a:p>
                      <a:pPr algn="ctr" fontAlgn="b"/>
                      <a:r>
                        <a:rPr lang="en-US" sz="1100" b="0" i="0" u="none" strike="noStrike" dirty="0">
                          <a:solidFill>
                            <a:srgbClr val="000000"/>
                          </a:solidFill>
                          <a:effectLst/>
                          <a:latin typeface="+mn-lt"/>
                        </a:rPr>
                        <a:t>2.76</a:t>
                      </a:r>
                    </a:p>
                  </a:txBody>
                  <a:tcPr marL="9525" marR="9525" marT="9525" marB="0" anchor="ctr"/>
                </a:tc>
                <a:tc>
                  <a:txBody>
                    <a:bodyPr/>
                    <a:lstStyle/>
                    <a:p>
                      <a:pPr algn="ctr" fontAlgn="b"/>
                      <a:r>
                        <a:rPr lang="en-US" sz="1100" b="0" i="0" u="none" strike="noStrike" dirty="0">
                          <a:solidFill>
                            <a:srgbClr val="000000"/>
                          </a:solidFill>
                          <a:effectLst/>
                          <a:latin typeface="+mn-lt"/>
                        </a:rPr>
                        <a:t>-0.15</a:t>
                      </a:r>
                    </a:p>
                  </a:txBody>
                  <a:tcPr marL="9525" marR="9525" marT="9525" marB="0" anchor="ctr"/>
                </a:tc>
                <a:extLst>
                  <a:ext uri="{0D108BD9-81ED-4DB2-BD59-A6C34878D82A}">
                    <a16:rowId xmlns="" xmlns:a16="http://schemas.microsoft.com/office/drawing/2014/main" val="1211932670"/>
                  </a:ext>
                </a:extLst>
              </a:tr>
              <a:tr h="294960">
                <a:tc>
                  <a:txBody>
                    <a:bodyPr/>
                    <a:lstStyle/>
                    <a:p>
                      <a:pPr algn="ctr" fontAlgn="b"/>
                      <a:r>
                        <a:rPr lang="en-US" sz="1100" u="none" strike="noStrike" dirty="0">
                          <a:effectLst/>
                        </a:rPr>
                        <a:t>30</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accent1">
                        <a:lumMod val="75000"/>
                      </a:schemeClr>
                    </a:solidFill>
                  </a:tcPr>
                </a:tc>
                <a:tc>
                  <a:txBody>
                    <a:bodyPr/>
                    <a:lstStyle/>
                    <a:p>
                      <a:pPr algn="ctr" fontAlgn="b"/>
                      <a:r>
                        <a:rPr lang="en-US" sz="1100" b="0" i="0" u="none" strike="noStrike" dirty="0">
                          <a:solidFill>
                            <a:srgbClr val="000000"/>
                          </a:solidFill>
                          <a:effectLst/>
                          <a:latin typeface="+mn-lt"/>
                        </a:rPr>
                        <a:t>2.84</a:t>
                      </a:r>
                    </a:p>
                  </a:txBody>
                  <a:tcPr marL="9525" marR="9525" marT="9525" marB="0" anchor="ctr"/>
                </a:tc>
                <a:tc>
                  <a:txBody>
                    <a:bodyPr/>
                    <a:lstStyle/>
                    <a:p>
                      <a:pPr algn="ctr" fontAlgn="b"/>
                      <a:r>
                        <a:rPr lang="en-US" sz="1100" b="0" i="0" u="none" strike="noStrike" dirty="0">
                          <a:solidFill>
                            <a:srgbClr val="000000"/>
                          </a:solidFill>
                          <a:effectLst/>
                          <a:latin typeface="+mn-lt"/>
                        </a:rPr>
                        <a:t>3.02</a:t>
                      </a:r>
                    </a:p>
                  </a:txBody>
                  <a:tcPr marL="9525" marR="9525" marT="9525" marB="0" anchor="ctr"/>
                </a:tc>
                <a:tc>
                  <a:txBody>
                    <a:bodyPr/>
                    <a:lstStyle/>
                    <a:p>
                      <a:pPr algn="ctr" fontAlgn="b"/>
                      <a:r>
                        <a:rPr lang="en-US" sz="1100" b="0" i="0" u="none" strike="noStrike" dirty="0">
                          <a:solidFill>
                            <a:srgbClr val="000000"/>
                          </a:solidFill>
                          <a:effectLst/>
                          <a:latin typeface="+mn-lt"/>
                        </a:rPr>
                        <a:t>-0.18</a:t>
                      </a:r>
                    </a:p>
                  </a:txBody>
                  <a:tcPr marL="9525" marR="9525" marT="9525" marB="0" anchor="ctr"/>
                </a:tc>
                <a:extLst>
                  <a:ext uri="{0D108BD9-81ED-4DB2-BD59-A6C34878D82A}">
                    <a16:rowId xmlns="" xmlns:a16="http://schemas.microsoft.com/office/drawing/2014/main" val="4291100343"/>
                  </a:ext>
                </a:extLst>
              </a:tr>
            </a:tbl>
          </a:graphicData>
        </a:graphic>
      </p:graphicFrame>
      <p:sp>
        <p:nvSpPr>
          <p:cNvPr id="7" name="Rectangle 6"/>
          <p:cNvSpPr/>
          <p:nvPr/>
        </p:nvSpPr>
        <p:spPr bwMode="auto">
          <a:xfrm>
            <a:off x="427512" y="5182731"/>
            <a:ext cx="8443356" cy="1020279"/>
          </a:xfrm>
          <a:prstGeom prst="rect">
            <a:avLst/>
          </a:prstGeom>
          <a:solidFill>
            <a:srgbClr val="D9E2E9"/>
          </a:solidFill>
          <a:ln w="12700" cap="flat" cmpd="sng" algn="ctr">
            <a:solidFill>
              <a:srgbClr val="9FB6C7"/>
            </a:solidFill>
            <a:prstDash val="solid"/>
            <a:round/>
            <a:headEnd type="none" w="med" len="med"/>
            <a:tailEnd type="none" w="med" len="med"/>
          </a:ln>
          <a:effectLst/>
        </p:spPr>
        <p:txBody>
          <a:bodyPr vert="horz" wrap="square" lIns="137160" tIns="137160" rIns="137160" bIns="137160" numCol="1" rtlCol="0" anchor="b" anchorCtr="0" compatLnSpc="1">
            <a:prstTxWarp prst="textNoShape">
              <a:avLst/>
            </a:prstTxWarp>
            <a:spAutoFit/>
          </a:bodyPr>
          <a:lstStyle/>
          <a:p>
            <a:pPr marL="190500" marR="0" indent="-190500" defTabSz="914400" rtl="0" eaLnBrk="1" fontAlgn="base" latinLnBrk="0" hangingPunct="1">
              <a:lnSpc>
                <a:spcPct val="100000"/>
              </a:lnSpc>
              <a:spcBef>
                <a:spcPct val="0"/>
              </a:spcBef>
              <a:spcAft>
                <a:spcPct val="45000"/>
              </a:spcAft>
              <a:buClr>
                <a:srgbClr val="0C5184"/>
              </a:buClr>
              <a:buSzPct val="120000"/>
              <a:buFont typeface="Wingdings" panose="05000000000000000000" pitchFamily="2" charset="2"/>
              <a:buChar char="§"/>
              <a:tabLst/>
            </a:pPr>
            <a:r>
              <a:rPr lang="en-US" sz="1400" b="1" dirty="0">
                <a:solidFill>
                  <a:srgbClr val="000000"/>
                </a:solidFill>
                <a:latin typeface="Times New Roman" panose="02020603050405020304" pitchFamily="18" charset="0"/>
              </a:rPr>
              <a:t>We expect one more FOMC interest rate hike in 2017, </a:t>
            </a:r>
            <a:r>
              <a:rPr kumimoji="0" lang="en-US" sz="1400" b="1" strike="noStrike" cap="none" normalizeH="0" baseline="0" dirty="0">
                <a:ln>
                  <a:noFill/>
                </a:ln>
                <a:solidFill>
                  <a:srgbClr val="000000"/>
                </a:solidFill>
                <a:effectLst/>
                <a:latin typeface="Times New Roman" panose="02020603050405020304" pitchFamily="18" charset="0"/>
              </a:rPr>
              <a:t>thus continuing</a:t>
            </a:r>
            <a:r>
              <a:rPr kumimoji="0" lang="en-US" sz="1400" b="1" strike="noStrike" cap="none" normalizeH="0" dirty="0">
                <a:ln>
                  <a:noFill/>
                </a:ln>
                <a:solidFill>
                  <a:srgbClr val="000000"/>
                </a:solidFill>
                <a:effectLst/>
                <a:latin typeface="Times New Roman" panose="02020603050405020304" pitchFamily="18" charset="0"/>
              </a:rPr>
              <a:t> to bias front-end rates higher</a:t>
            </a:r>
          </a:p>
          <a:p>
            <a:pPr marL="190500" marR="0" indent="-190500" defTabSz="914400" rtl="0" eaLnBrk="1" fontAlgn="base" latinLnBrk="0" hangingPunct="1">
              <a:lnSpc>
                <a:spcPct val="100000"/>
              </a:lnSpc>
              <a:spcBef>
                <a:spcPct val="0"/>
              </a:spcBef>
              <a:spcAft>
                <a:spcPct val="45000"/>
              </a:spcAft>
              <a:buClr>
                <a:srgbClr val="0C5184"/>
              </a:buClr>
              <a:buSzPct val="120000"/>
              <a:buFont typeface="Wingdings" panose="05000000000000000000" pitchFamily="2" charset="2"/>
              <a:buChar char="§"/>
              <a:tabLst/>
            </a:pPr>
            <a:r>
              <a:rPr lang="en-US" sz="1400" b="1" baseline="0" dirty="0">
                <a:solidFill>
                  <a:srgbClr val="000000"/>
                </a:solidFill>
                <a:latin typeface="Times New Roman" panose="02020603050405020304" pitchFamily="18" charset="0"/>
              </a:rPr>
              <a:t>Long-term</a:t>
            </a:r>
            <a:r>
              <a:rPr lang="en-US" sz="1400" b="1" dirty="0">
                <a:solidFill>
                  <a:srgbClr val="000000"/>
                </a:solidFill>
                <a:latin typeface="Times New Roman" panose="02020603050405020304" pitchFamily="18" charset="0"/>
              </a:rPr>
              <a:t> rates are vulnerable to global economic growth continuing at a steady pace and inflation reappearing</a:t>
            </a:r>
            <a:endParaRPr kumimoji="0" lang="en-US" sz="1400" b="1" strike="noStrike" cap="none" normalizeH="0" baseline="0" dirty="0">
              <a:ln>
                <a:noFill/>
              </a:ln>
              <a:solidFill>
                <a:srgbClr val="000000"/>
              </a:solidFill>
              <a:effectLst/>
              <a:latin typeface="Times New Roman" panose="02020603050405020304" pitchFamily="18" charset="0"/>
            </a:endParaRPr>
          </a:p>
        </p:txBody>
      </p:sp>
      <p:sp>
        <p:nvSpPr>
          <p:cNvPr id="9" name="Rectangle 8"/>
          <p:cNvSpPr/>
          <p:nvPr/>
        </p:nvSpPr>
        <p:spPr bwMode="auto">
          <a:xfrm>
            <a:off x="4853744" y="1171594"/>
            <a:ext cx="4114800" cy="333425"/>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p>
            <a:r>
              <a:rPr lang="en-US" sz="1200" b="1" dirty="0">
                <a:solidFill>
                  <a:srgbClr val="0C5184"/>
                </a:solidFill>
                <a:latin typeface="Arial Narrow"/>
              </a:rPr>
              <a:t>Quarterly Change in US Interest Rates Across the Curve</a:t>
            </a:r>
          </a:p>
        </p:txBody>
      </p:sp>
      <p:cxnSp>
        <p:nvCxnSpPr>
          <p:cNvPr id="11" name="Straight Connector 10"/>
          <p:cNvCxnSpPr/>
          <p:nvPr/>
        </p:nvCxnSpPr>
        <p:spPr bwMode="auto">
          <a:xfrm flipV="1">
            <a:off x="4853744" y="1467610"/>
            <a:ext cx="4114800" cy="1"/>
          </a:xfrm>
          <a:prstGeom prst="line">
            <a:avLst/>
          </a:prstGeom>
          <a:solidFill>
            <a:schemeClr val="accent1"/>
          </a:solidFill>
          <a:ln w="12700" cap="flat" cmpd="sng" algn="ctr">
            <a:solidFill>
              <a:schemeClr val="tx2"/>
            </a:solidFill>
            <a:prstDash val="sysDot"/>
            <a:round/>
            <a:headEnd type="none" w="med" len="med"/>
            <a:tailEnd type="none" w="med" len="med"/>
          </a:ln>
          <a:effectLst/>
        </p:spPr>
      </p:cxnSp>
    </p:spTree>
    <p:extLst>
      <p:ext uri="{BB962C8B-B14F-4D97-AF65-F5344CB8AC3E}">
        <p14:creationId xmlns:p14="http://schemas.microsoft.com/office/powerpoint/2010/main" val="2375406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1959447312"/>
              </p:ext>
            </p:extLst>
          </p:nvPr>
        </p:nvGraphicFramePr>
        <p:xfrm>
          <a:off x="250271" y="1443914"/>
          <a:ext cx="4347855" cy="37702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Chart 23"/>
          <p:cNvGraphicFramePr/>
          <p:nvPr>
            <p:extLst/>
          </p:nvPr>
        </p:nvGraphicFramePr>
        <p:xfrm>
          <a:off x="4853220" y="1336775"/>
          <a:ext cx="4126832" cy="364855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Rates on the Rise while Credit Spreads are Stable</a:t>
            </a:r>
          </a:p>
        </p:txBody>
      </p:sp>
      <p:sp>
        <p:nvSpPr>
          <p:cNvPr id="14" name="Slide Number Placeholder 13"/>
          <p:cNvSpPr>
            <a:spLocks noGrp="1"/>
          </p:cNvSpPr>
          <p:nvPr>
            <p:ph type="sldNum" sz="quarter" idx="4"/>
          </p:nvPr>
        </p:nvSpPr>
        <p:spPr/>
        <p:txBody>
          <a:bodyPr/>
          <a:lstStyle/>
          <a:p>
            <a:fld id="{EAFB3C29-4469-4ECE-A8ED-D40B5AD31533}" type="slidenum">
              <a:rPr lang="en-US" smtClean="0"/>
              <a:pPr/>
              <a:t>43</a:t>
            </a:fld>
            <a:endParaRPr lang="en-US" dirty="0"/>
          </a:p>
        </p:txBody>
      </p:sp>
      <p:sp>
        <p:nvSpPr>
          <p:cNvPr id="5" name="Rectangle 4"/>
          <p:cNvSpPr/>
          <p:nvPr/>
        </p:nvSpPr>
        <p:spPr bwMode="auto">
          <a:xfrm>
            <a:off x="4865252" y="990241"/>
            <a:ext cx="4114800" cy="333425"/>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200" b="1" strike="noStrike" cap="none" normalizeH="0" baseline="0" dirty="0">
                <a:ln>
                  <a:noFill/>
                </a:ln>
                <a:solidFill>
                  <a:srgbClr val="0C5184"/>
                </a:solidFill>
                <a:effectLst/>
                <a:latin typeface="Arial Narrow"/>
              </a:rPr>
              <a:t>Credit Spreads Stable and Still Offer</a:t>
            </a:r>
            <a:r>
              <a:rPr kumimoji="0" lang="en-US" sz="1200" b="1" strike="noStrike" cap="none" normalizeH="0" dirty="0">
                <a:ln>
                  <a:noFill/>
                </a:ln>
                <a:solidFill>
                  <a:srgbClr val="0C5184"/>
                </a:solidFill>
                <a:effectLst/>
                <a:latin typeface="Arial Narrow"/>
              </a:rPr>
              <a:t> Value vs. Pre-Crisis Levels</a:t>
            </a:r>
            <a:endParaRPr kumimoji="0" lang="en-US" sz="1200" b="1" strike="noStrike" cap="none" normalizeH="0" baseline="0" dirty="0">
              <a:ln>
                <a:noFill/>
              </a:ln>
              <a:solidFill>
                <a:srgbClr val="0C5184"/>
              </a:solidFill>
              <a:effectLst/>
              <a:latin typeface="Arial Narrow"/>
            </a:endParaRPr>
          </a:p>
        </p:txBody>
      </p:sp>
      <p:sp>
        <p:nvSpPr>
          <p:cNvPr id="6" name="Rectangle 5"/>
          <p:cNvSpPr/>
          <p:nvPr/>
        </p:nvSpPr>
        <p:spPr bwMode="auto">
          <a:xfrm>
            <a:off x="248570" y="990241"/>
            <a:ext cx="4114800" cy="333425"/>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p>
            <a:r>
              <a:rPr lang="en-US" sz="1200" b="1" dirty="0">
                <a:solidFill>
                  <a:srgbClr val="0C5184"/>
                </a:solidFill>
                <a:latin typeface="Arial Narrow"/>
              </a:rPr>
              <a:t>LIBOR: 1-Mo. and 3-Mo. Levels Continue to Drift Higher</a:t>
            </a:r>
          </a:p>
        </p:txBody>
      </p:sp>
      <p:sp>
        <p:nvSpPr>
          <p:cNvPr id="8" name="TextBox 7"/>
          <p:cNvSpPr txBox="1"/>
          <p:nvPr/>
        </p:nvSpPr>
        <p:spPr>
          <a:xfrm>
            <a:off x="250272" y="5072815"/>
            <a:ext cx="4064000" cy="230830"/>
          </a:xfrm>
          <a:prstGeom prst="rect">
            <a:avLst/>
          </a:prstGeom>
          <a:noFill/>
        </p:spPr>
        <p:txBody>
          <a:bodyPr vert="horz" wrap="square" lIns="45719" tIns="45719" rIns="45719" bIns="45719" rtlCol="0">
            <a:spAutoFit/>
          </a:bodyPr>
          <a:lstStyle/>
          <a:p>
            <a:r>
              <a:rPr lang="en-US" sz="900" i="1" dirty="0">
                <a:latin typeface="+mn-lt"/>
              </a:rPr>
              <a:t>Source: Bloomberg.</a:t>
            </a:r>
          </a:p>
        </p:txBody>
      </p:sp>
      <p:sp>
        <p:nvSpPr>
          <p:cNvPr id="10" name="TextBox 9"/>
          <p:cNvSpPr txBox="1"/>
          <p:nvPr/>
        </p:nvSpPr>
        <p:spPr>
          <a:xfrm>
            <a:off x="4928084" y="4983365"/>
            <a:ext cx="4064000" cy="230830"/>
          </a:xfrm>
          <a:prstGeom prst="rect">
            <a:avLst/>
          </a:prstGeom>
          <a:noFill/>
        </p:spPr>
        <p:txBody>
          <a:bodyPr vert="horz" wrap="square" lIns="45719" tIns="45719" rIns="45719" bIns="45719" rtlCol="0">
            <a:spAutoFit/>
          </a:bodyPr>
          <a:lstStyle/>
          <a:p>
            <a:r>
              <a:rPr lang="en-US" sz="900" i="1" dirty="0">
                <a:latin typeface="+mn-lt"/>
              </a:rPr>
              <a:t>Source: off Merrill Lynch Indices ending 6/30/2017; returns over 1 year annualized.</a:t>
            </a:r>
          </a:p>
        </p:txBody>
      </p:sp>
      <p:cxnSp>
        <p:nvCxnSpPr>
          <p:cNvPr id="9" name="Straight Connector 8"/>
          <p:cNvCxnSpPr/>
          <p:nvPr/>
        </p:nvCxnSpPr>
        <p:spPr bwMode="auto">
          <a:xfrm>
            <a:off x="248570" y="1313966"/>
            <a:ext cx="4114800" cy="0"/>
          </a:xfrm>
          <a:prstGeom prst="line">
            <a:avLst/>
          </a:prstGeom>
          <a:solidFill>
            <a:schemeClr val="accent1"/>
          </a:solidFill>
          <a:ln w="12700" cap="flat" cmpd="sng" algn="ctr">
            <a:solidFill>
              <a:schemeClr val="tx2"/>
            </a:solidFill>
            <a:prstDash val="sysDot"/>
            <a:round/>
            <a:headEnd type="none" w="med" len="med"/>
            <a:tailEnd type="none" w="med" len="med"/>
          </a:ln>
          <a:effectLst/>
        </p:spPr>
      </p:cxnSp>
      <p:cxnSp>
        <p:nvCxnSpPr>
          <p:cNvPr id="4" name="Straight Connector 3"/>
          <p:cNvCxnSpPr/>
          <p:nvPr/>
        </p:nvCxnSpPr>
        <p:spPr bwMode="auto">
          <a:xfrm flipV="1">
            <a:off x="4865252" y="1313966"/>
            <a:ext cx="4054911" cy="1"/>
          </a:xfrm>
          <a:prstGeom prst="line">
            <a:avLst/>
          </a:prstGeom>
          <a:solidFill>
            <a:schemeClr val="accent1"/>
          </a:solidFill>
          <a:ln w="12700" cap="flat" cmpd="sng" algn="ctr">
            <a:solidFill>
              <a:schemeClr val="tx2"/>
            </a:solidFill>
            <a:prstDash val="sysDot"/>
            <a:round/>
            <a:headEnd type="none" w="med" len="med"/>
            <a:tailEnd type="none" w="med" len="med"/>
          </a:ln>
          <a:effectLst/>
        </p:spPr>
      </p:cxnSp>
      <p:graphicFrame>
        <p:nvGraphicFramePr>
          <p:cNvPr id="3" name="Table 2"/>
          <p:cNvGraphicFramePr>
            <a:graphicFrameLocks noGrp="1"/>
          </p:cNvGraphicFramePr>
          <p:nvPr>
            <p:extLst/>
          </p:nvPr>
        </p:nvGraphicFramePr>
        <p:xfrm>
          <a:off x="6413135" y="1871524"/>
          <a:ext cx="2635250" cy="822960"/>
        </p:xfrm>
        <a:graphic>
          <a:graphicData uri="http://schemas.openxmlformats.org/drawingml/2006/table">
            <a:tbl>
              <a:tblPr firstRow="1" bandRow="1">
                <a:tableStyleId>{5C22544A-7EE6-4342-B048-85BDC9FD1C3A}</a:tableStyleId>
              </a:tblPr>
              <a:tblGrid>
                <a:gridCol w="989330">
                  <a:extLst>
                    <a:ext uri="{9D8B030D-6E8A-4147-A177-3AD203B41FA5}">
                      <a16:colId xmlns="" xmlns:a16="http://schemas.microsoft.com/office/drawing/2014/main" val="3100247807"/>
                    </a:ext>
                  </a:extLst>
                </a:gridCol>
                <a:gridCol w="548640">
                  <a:extLst>
                    <a:ext uri="{9D8B030D-6E8A-4147-A177-3AD203B41FA5}">
                      <a16:colId xmlns="" xmlns:a16="http://schemas.microsoft.com/office/drawing/2014/main" val="345929995"/>
                    </a:ext>
                  </a:extLst>
                </a:gridCol>
                <a:gridCol w="548640">
                  <a:extLst>
                    <a:ext uri="{9D8B030D-6E8A-4147-A177-3AD203B41FA5}">
                      <a16:colId xmlns="" xmlns:a16="http://schemas.microsoft.com/office/drawing/2014/main" val="2417791689"/>
                    </a:ext>
                  </a:extLst>
                </a:gridCol>
                <a:gridCol w="548640">
                  <a:extLst>
                    <a:ext uri="{9D8B030D-6E8A-4147-A177-3AD203B41FA5}">
                      <a16:colId xmlns="" xmlns:a16="http://schemas.microsoft.com/office/drawing/2014/main" val="295189853"/>
                    </a:ext>
                  </a:extLst>
                </a:gridCol>
              </a:tblGrid>
              <a:tr h="0">
                <a:tc>
                  <a:txBody>
                    <a:bodyPr/>
                    <a:lstStyle/>
                    <a:p>
                      <a:r>
                        <a:rPr lang="en-US" sz="900" dirty="0">
                          <a:latin typeface="+mj-lt"/>
                        </a:rPr>
                        <a:t>Index</a:t>
                      </a:r>
                    </a:p>
                  </a:txBody>
                  <a:tcPr anchor="ctr">
                    <a:solidFill>
                      <a:schemeClr val="accent1">
                        <a:lumMod val="75000"/>
                      </a:schemeClr>
                    </a:solidFill>
                  </a:tcPr>
                </a:tc>
                <a:tc>
                  <a:txBody>
                    <a:bodyPr/>
                    <a:lstStyle/>
                    <a:p>
                      <a:pPr algn="ctr"/>
                      <a:r>
                        <a:rPr lang="en-US" sz="900" dirty="0">
                          <a:latin typeface="+mj-lt"/>
                        </a:rPr>
                        <a:t>1 Yr. Return</a:t>
                      </a:r>
                    </a:p>
                  </a:txBody>
                  <a:tcPr anchor="ctr">
                    <a:solidFill>
                      <a:schemeClr val="accent1">
                        <a:lumMod val="75000"/>
                      </a:schemeClr>
                    </a:solidFill>
                  </a:tcPr>
                </a:tc>
                <a:tc>
                  <a:txBody>
                    <a:bodyPr/>
                    <a:lstStyle/>
                    <a:p>
                      <a:pPr algn="ctr"/>
                      <a:r>
                        <a:rPr lang="en-US" sz="900" dirty="0">
                          <a:latin typeface="+mj-lt"/>
                        </a:rPr>
                        <a:t>3 Yr. Return</a:t>
                      </a:r>
                    </a:p>
                  </a:txBody>
                  <a:tcPr anchor="ctr">
                    <a:solidFill>
                      <a:schemeClr val="accent1">
                        <a:lumMod val="75000"/>
                      </a:schemeClr>
                    </a:solidFill>
                  </a:tcPr>
                </a:tc>
                <a:tc>
                  <a:txBody>
                    <a:bodyPr/>
                    <a:lstStyle/>
                    <a:p>
                      <a:pPr algn="ctr"/>
                      <a:r>
                        <a:rPr lang="en-US" sz="900" dirty="0">
                          <a:latin typeface="+mj-lt"/>
                        </a:rPr>
                        <a:t>5 Yr. Return</a:t>
                      </a:r>
                    </a:p>
                  </a:txBody>
                  <a:tcPr anchor="ctr">
                    <a:solidFill>
                      <a:schemeClr val="accent1">
                        <a:lumMod val="75000"/>
                      </a:schemeClr>
                    </a:solidFill>
                  </a:tcPr>
                </a:tc>
                <a:extLst>
                  <a:ext uri="{0D108BD9-81ED-4DB2-BD59-A6C34878D82A}">
                    <a16:rowId xmlns="" xmlns:a16="http://schemas.microsoft.com/office/drawing/2014/main" val="2379517477"/>
                  </a:ext>
                </a:extLst>
              </a:tr>
              <a:tr h="0">
                <a:tc>
                  <a:txBody>
                    <a:bodyPr/>
                    <a:lstStyle/>
                    <a:p>
                      <a:r>
                        <a:rPr lang="en-US" sz="900" b="1" dirty="0">
                          <a:latin typeface="+mj-lt"/>
                        </a:rPr>
                        <a:t>1 -3 Yr. Corporate</a:t>
                      </a:r>
                    </a:p>
                  </a:txBody>
                  <a:tcPr anchor="ctr"/>
                </a:tc>
                <a:tc>
                  <a:txBody>
                    <a:bodyPr/>
                    <a:lstStyle/>
                    <a:p>
                      <a:pPr algn="ctr"/>
                      <a:r>
                        <a:rPr lang="en-US" sz="900" b="1" dirty="0">
                          <a:latin typeface="+mj-lt"/>
                        </a:rPr>
                        <a:t>1.43%</a:t>
                      </a:r>
                    </a:p>
                  </a:txBody>
                  <a:tcPr anchor="ctr"/>
                </a:tc>
                <a:tc>
                  <a:txBody>
                    <a:bodyPr/>
                    <a:lstStyle/>
                    <a:p>
                      <a:pPr algn="ctr"/>
                      <a:r>
                        <a:rPr lang="en-US" sz="900" b="1" dirty="0">
                          <a:latin typeface="+mj-lt"/>
                        </a:rPr>
                        <a:t>1.56%</a:t>
                      </a:r>
                    </a:p>
                  </a:txBody>
                  <a:tcPr anchor="ctr"/>
                </a:tc>
                <a:tc>
                  <a:txBody>
                    <a:bodyPr/>
                    <a:lstStyle/>
                    <a:p>
                      <a:pPr algn="ctr"/>
                      <a:r>
                        <a:rPr lang="en-US" sz="900" b="1" dirty="0">
                          <a:latin typeface="+mj-lt"/>
                        </a:rPr>
                        <a:t>1.98%</a:t>
                      </a:r>
                    </a:p>
                  </a:txBody>
                  <a:tcPr anchor="ctr"/>
                </a:tc>
                <a:extLst>
                  <a:ext uri="{0D108BD9-81ED-4DB2-BD59-A6C34878D82A}">
                    <a16:rowId xmlns="" xmlns:a16="http://schemas.microsoft.com/office/drawing/2014/main" val="1097451598"/>
                  </a:ext>
                </a:extLst>
              </a:tr>
              <a:tr h="0">
                <a:tc>
                  <a:txBody>
                    <a:bodyPr/>
                    <a:lstStyle/>
                    <a:p>
                      <a:r>
                        <a:rPr lang="en-US" sz="900" dirty="0">
                          <a:latin typeface="+mj-lt"/>
                        </a:rPr>
                        <a:t>1-3 Yr. UST</a:t>
                      </a:r>
                    </a:p>
                  </a:txBody>
                  <a:tcPr anchor="ctr"/>
                </a:tc>
                <a:tc>
                  <a:txBody>
                    <a:bodyPr/>
                    <a:lstStyle/>
                    <a:p>
                      <a:pPr algn="ctr"/>
                      <a:r>
                        <a:rPr lang="en-US" sz="900" dirty="0">
                          <a:latin typeface="+mj-lt"/>
                        </a:rPr>
                        <a:t>-0.11%</a:t>
                      </a:r>
                    </a:p>
                  </a:txBody>
                  <a:tcPr anchor="ctr"/>
                </a:tc>
                <a:tc>
                  <a:txBody>
                    <a:bodyPr/>
                    <a:lstStyle/>
                    <a:p>
                      <a:pPr algn="ctr"/>
                      <a:r>
                        <a:rPr lang="en-US" sz="900" dirty="0">
                          <a:latin typeface="+mj-lt"/>
                        </a:rPr>
                        <a:t>0.69%</a:t>
                      </a:r>
                    </a:p>
                  </a:txBody>
                  <a:tcPr anchor="ctr"/>
                </a:tc>
                <a:tc>
                  <a:txBody>
                    <a:bodyPr/>
                    <a:lstStyle/>
                    <a:p>
                      <a:pPr algn="ctr"/>
                      <a:r>
                        <a:rPr lang="en-US" sz="900" dirty="0">
                          <a:latin typeface="+mj-lt"/>
                        </a:rPr>
                        <a:t>0.63%</a:t>
                      </a:r>
                    </a:p>
                  </a:txBody>
                  <a:tcPr anchor="ctr"/>
                </a:tc>
                <a:extLst>
                  <a:ext uri="{0D108BD9-81ED-4DB2-BD59-A6C34878D82A}">
                    <a16:rowId xmlns="" xmlns:a16="http://schemas.microsoft.com/office/drawing/2014/main" val="3299969123"/>
                  </a:ext>
                </a:extLst>
              </a:tr>
            </a:tbl>
          </a:graphicData>
        </a:graphic>
      </p:graphicFrame>
      <p:sp>
        <p:nvSpPr>
          <p:cNvPr id="17" name="TextBox 16"/>
          <p:cNvSpPr txBox="1"/>
          <p:nvPr/>
        </p:nvSpPr>
        <p:spPr>
          <a:xfrm>
            <a:off x="3252945" y="4086927"/>
            <a:ext cx="914400" cy="457200"/>
          </a:xfrm>
          <a:prstGeom prst="rect">
            <a:avLst/>
          </a:prstGeom>
          <a:noFill/>
          <a:ln>
            <a:solidFill>
              <a:schemeClr val="tx2"/>
            </a:solidFill>
          </a:ln>
        </p:spPr>
        <p:txBody>
          <a:bodyPr wrap="square" rtlCol="0">
            <a:spAutoFit/>
          </a:bodyPr>
          <a:lstStyle/>
          <a:p>
            <a:pPr algn="ctr"/>
            <a:r>
              <a:rPr lang="en-US" sz="800" b="1" dirty="0">
                <a:solidFill>
                  <a:schemeClr val="tx2"/>
                </a:solidFill>
                <a:latin typeface="+mj-lt"/>
              </a:rPr>
              <a:t>The Fed raises rates 25 basis points</a:t>
            </a:r>
          </a:p>
        </p:txBody>
      </p:sp>
      <p:sp>
        <p:nvSpPr>
          <p:cNvPr id="19" name="TextBox 28"/>
          <p:cNvSpPr txBox="1"/>
          <p:nvPr/>
        </p:nvSpPr>
        <p:spPr>
          <a:xfrm>
            <a:off x="1253649" y="2622535"/>
            <a:ext cx="914416" cy="461680"/>
          </a:xfrm>
          <a:prstGeom prst="rect">
            <a:avLst/>
          </a:prstGeom>
          <a:noFill/>
          <a:ln>
            <a:solidFill>
              <a:schemeClr val="tx2"/>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dirty="0">
                <a:solidFill>
                  <a:schemeClr val="tx2"/>
                </a:solidFill>
                <a:latin typeface="Arial Narrow" panose="020B0606020202030204" pitchFamily="34" charset="0"/>
              </a:rPr>
              <a:t>SEC Money Market Reform implementation</a:t>
            </a:r>
          </a:p>
        </p:txBody>
      </p:sp>
      <p:cxnSp>
        <p:nvCxnSpPr>
          <p:cNvPr id="20" name="Straight Arrow Connector 19"/>
          <p:cNvCxnSpPr/>
          <p:nvPr/>
        </p:nvCxnSpPr>
        <p:spPr bwMode="auto">
          <a:xfrm>
            <a:off x="2168065" y="2846274"/>
            <a:ext cx="427089" cy="0"/>
          </a:xfrm>
          <a:prstGeom prst="straightConnector1">
            <a:avLst/>
          </a:prstGeom>
          <a:solidFill>
            <a:schemeClr val="accent1"/>
          </a:solidFill>
          <a:ln w="12700" cap="flat" cmpd="sng" algn="ctr">
            <a:solidFill>
              <a:schemeClr val="tx2"/>
            </a:solidFill>
            <a:prstDash val="solid"/>
            <a:round/>
            <a:headEnd type="none" w="med" len="med"/>
            <a:tailEnd type="arrow"/>
          </a:ln>
          <a:effectLst/>
        </p:spPr>
      </p:cxnSp>
      <p:cxnSp>
        <p:nvCxnSpPr>
          <p:cNvPr id="21" name="Straight Arrow Connector 20"/>
          <p:cNvCxnSpPr/>
          <p:nvPr/>
        </p:nvCxnSpPr>
        <p:spPr bwMode="auto">
          <a:xfrm flipH="1" flipV="1">
            <a:off x="3500846" y="2795298"/>
            <a:ext cx="209299" cy="1287432"/>
          </a:xfrm>
          <a:prstGeom prst="straightConnector1">
            <a:avLst/>
          </a:prstGeom>
          <a:solidFill>
            <a:schemeClr val="accent1"/>
          </a:solidFill>
          <a:ln w="12700" cap="flat" cmpd="sng" algn="ctr">
            <a:solidFill>
              <a:schemeClr val="tx2"/>
            </a:solidFill>
            <a:prstDash val="solid"/>
            <a:round/>
            <a:headEnd type="none" w="med" len="med"/>
            <a:tailEnd type="arrow"/>
          </a:ln>
          <a:effectLst/>
        </p:spPr>
      </p:cxnSp>
      <p:cxnSp>
        <p:nvCxnSpPr>
          <p:cNvPr id="22" name="Straight Arrow Connector 21"/>
          <p:cNvCxnSpPr/>
          <p:nvPr/>
        </p:nvCxnSpPr>
        <p:spPr bwMode="auto">
          <a:xfrm flipH="1" flipV="1">
            <a:off x="3050689" y="3188162"/>
            <a:ext cx="665264" cy="894570"/>
          </a:xfrm>
          <a:prstGeom prst="straightConnector1">
            <a:avLst/>
          </a:prstGeom>
          <a:solidFill>
            <a:schemeClr val="accent1"/>
          </a:solidFill>
          <a:ln w="12700" cap="flat" cmpd="sng" algn="ctr">
            <a:solidFill>
              <a:schemeClr val="tx2"/>
            </a:solidFill>
            <a:prstDash val="solid"/>
            <a:round/>
            <a:headEnd type="none" w="med" len="med"/>
            <a:tailEnd type="arrow"/>
          </a:ln>
          <a:effectLst/>
        </p:spPr>
      </p:cxnSp>
      <p:cxnSp>
        <p:nvCxnSpPr>
          <p:cNvPr id="23" name="Straight Arrow Connector 22"/>
          <p:cNvCxnSpPr>
            <a:stCxn id="17" idx="0"/>
          </p:cNvCxnSpPr>
          <p:nvPr/>
        </p:nvCxnSpPr>
        <p:spPr bwMode="auto">
          <a:xfrm flipV="1">
            <a:off x="3710145" y="2317947"/>
            <a:ext cx="327813" cy="1768980"/>
          </a:xfrm>
          <a:prstGeom prst="straightConnector1">
            <a:avLst/>
          </a:prstGeom>
          <a:solidFill>
            <a:schemeClr val="accent1"/>
          </a:solidFill>
          <a:ln w="12700" cap="flat" cmpd="sng" algn="ctr">
            <a:solidFill>
              <a:schemeClr val="tx2"/>
            </a:solidFill>
            <a:prstDash val="solid"/>
            <a:round/>
            <a:headEnd type="none" w="med" len="med"/>
            <a:tailEnd type="arrow"/>
          </a:ln>
          <a:effectLst/>
        </p:spPr>
      </p:cxnSp>
    </p:spTree>
    <p:extLst>
      <p:ext uri="{BB962C8B-B14F-4D97-AF65-F5344CB8AC3E}">
        <p14:creationId xmlns:p14="http://schemas.microsoft.com/office/powerpoint/2010/main" val="4276604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16"/>
          <p:cNvSpPr>
            <a:spLocks noGrp="1" noChangeArrowheads="1"/>
          </p:cNvSpPr>
          <p:nvPr>
            <p:ph type="title"/>
          </p:nvPr>
        </p:nvSpPr>
        <p:spPr/>
        <p:txBody>
          <a:bodyPr/>
          <a:lstStyle/>
          <a:p>
            <a:r>
              <a:rPr lang="en-US" dirty="0"/>
              <a:t>Where Do We Find Carry</a:t>
            </a:r>
          </a:p>
        </p:txBody>
      </p:sp>
      <p:sp>
        <p:nvSpPr>
          <p:cNvPr id="2" name="Slide Number Placeholder 1"/>
          <p:cNvSpPr>
            <a:spLocks noGrp="1"/>
          </p:cNvSpPr>
          <p:nvPr>
            <p:ph type="sldNum" sz="quarter" idx="4"/>
          </p:nvPr>
        </p:nvSpPr>
        <p:spPr/>
        <p:txBody>
          <a:bodyPr/>
          <a:lstStyle/>
          <a:p>
            <a:fld id="{EAFB3C29-4469-4ECE-A8ED-D40B5AD31533}" type="slidenum">
              <a:rPr lang="en-US" smtClean="0"/>
              <a:pPr/>
              <a:t>44</a:t>
            </a:fld>
            <a:endParaRPr lang="en-US" dirty="0"/>
          </a:p>
        </p:txBody>
      </p:sp>
      <p:sp>
        <p:nvSpPr>
          <p:cNvPr id="8" name="Rectangle 7"/>
          <p:cNvSpPr/>
          <p:nvPr/>
        </p:nvSpPr>
        <p:spPr bwMode="auto">
          <a:xfrm>
            <a:off x="1165294" y="6307904"/>
            <a:ext cx="4754855" cy="35778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900" i="1" u="none" strike="noStrike" cap="none" normalizeH="0" baseline="0" dirty="0">
                <a:ln>
                  <a:noFill/>
                </a:ln>
                <a:effectLst/>
                <a:latin typeface="+mn-lt"/>
                <a:cs typeface="Calibri" pitchFamily="34" charset="0"/>
              </a:rPr>
              <a:t>Yields are Payden </a:t>
            </a:r>
            <a:r>
              <a:rPr lang="en-US" sz="900" i="1" dirty="0">
                <a:latin typeface="+mn-lt"/>
                <a:cs typeface="Calibri" pitchFamily="34" charset="0"/>
              </a:rPr>
              <a:t>estimates and </a:t>
            </a:r>
            <a:r>
              <a:rPr kumimoji="0" lang="en-US" sz="900" i="1" u="none" strike="noStrike" cap="none" normalizeH="0" baseline="0" dirty="0">
                <a:ln>
                  <a:noFill/>
                </a:ln>
                <a:effectLst/>
                <a:latin typeface="+mn-lt"/>
                <a:cs typeface="Calibri" pitchFamily="34" charset="0"/>
              </a:rPr>
              <a:t>should not be relied upon</a:t>
            </a:r>
            <a:r>
              <a:rPr kumimoji="0" lang="en-US" sz="900" i="1" u="none" strike="noStrike" cap="none" normalizeH="0" dirty="0">
                <a:ln>
                  <a:noFill/>
                </a:ln>
                <a:effectLst/>
                <a:latin typeface="+mn-lt"/>
                <a:cs typeface="Calibri" pitchFamily="34" charset="0"/>
              </a:rPr>
              <a:t> for investment decision making</a:t>
            </a:r>
            <a:endParaRPr kumimoji="0" lang="en-US" sz="900" i="1" u="none" strike="noStrike" cap="none" normalizeH="0" baseline="0" dirty="0">
              <a:ln>
                <a:noFill/>
              </a:ln>
              <a:effectLst/>
              <a:latin typeface="+mn-lt"/>
              <a:cs typeface="Calibri" pitchFamily="34" charset="0"/>
            </a:endParaRPr>
          </a:p>
        </p:txBody>
      </p:sp>
      <p:sp>
        <p:nvSpPr>
          <p:cNvPr id="15" name="TextBox 14"/>
          <p:cNvSpPr txBox="1"/>
          <p:nvPr/>
        </p:nvSpPr>
        <p:spPr>
          <a:xfrm>
            <a:off x="167555" y="1189368"/>
            <a:ext cx="1867499" cy="276999"/>
          </a:xfrm>
          <a:prstGeom prst="rect">
            <a:avLst/>
          </a:prstGeom>
          <a:noFill/>
          <a:ln>
            <a:noFill/>
          </a:ln>
        </p:spPr>
        <p:txBody>
          <a:bodyPr wrap="none" rtlCol="0">
            <a:spAutoFit/>
          </a:bodyPr>
          <a:lstStyle/>
          <a:p>
            <a:r>
              <a:rPr lang="en-US" sz="1200" b="1" dirty="0">
                <a:solidFill>
                  <a:schemeClr val="tx2"/>
                </a:solidFill>
                <a:latin typeface="+mj-lt"/>
              </a:rPr>
              <a:t>Market Yields (as of 6/26/17)</a:t>
            </a:r>
          </a:p>
        </p:txBody>
      </p:sp>
      <p:sp>
        <p:nvSpPr>
          <p:cNvPr id="16" name="TextBox 15"/>
          <p:cNvSpPr txBox="1"/>
          <p:nvPr/>
        </p:nvSpPr>
        <p:spPr>
          <a:xfrm>
            <a:off x="167554" y="3730467"/>
            <a:ext cx="8892434" cy="276999"/>
          </a:xfrm>
          <a:prstGeom prst="rect">
            <a:avLst/>
          </a:prstGeom>
          <a:noFill/>
          <a:ln>
            <a:noFill/>
          </a:ln>
        </p:spPr>
        <p:txBody>
          <a:bodyPr wrap="none" rtlCol="0">
            <a:spAutoFit/>
          </a:bodyPr>
          <a:lstStyle/>
          <a:p>
            <a:r>
              <a:rPr lang="en-US" sz="1200" b="1" dirty="0">
                <a:solidFill>
                  <a:schemeClr val="tx2"/>
                </a:solidFill>
                <a:latin typeface="+mj-lt"/>
              </a:rPr>
              <a:t>The spread over treasuries across the low duration universe is most attractive for IG credit and ABS/MBS. Financials offer value over industrials.</a:t>
            </a:r>
          </a:p>
        </p:txBody>
      </p:sp>
      <p:sp>
        <p:nvSpPr>
          <p:cNvPr id="17" name="Title 1"/>
          <p:cNvSpPr txBox="1">
            <a:spLocks/>
          </p:cNvSpPr>
          <p:nvPr/>
        </p:nvSpPr>
        <p:spPr bwMode="auto">
          <a:xfrm>
            <a:off x="0" y="661014"/>
            <a:ext cx="8338614" cy="600778"/>
          </a:xfrm>
          <a:prstGeom prst="rect">
            <a:avLst/>
          </a:prstGeom>
          <a:noFill/>
          <a:ln w="9525">
            <a:noFill/>
            <a:miter lim="800000"/>
            <a:headEnd/>
            <a:tailEnd/>
          </a:ln>
          <a:effectLst/>
        </p:spPr>
        <p:txBody>
          <a:bodyPr vert="horz" wrap="square" lIns="82026" tIns="41012" rIns="41017" bIns="41012" numCol="1" anchor="t" anchorCtr="0" compatLnSpc="1">
            <a:prstTxWarp prst="textNoShape">
              <a:avLst/>
            </a:prstTxWarp>
          </a:bodyPr>
          <a:lstStyle>
            <a:lvl1pPr marL="164050" algn="l" rtl="0" eaLnBrk="1" fontAlgn="base" hangingPunct="1">
              <a:spcBef>
                <a:spcPct val="0"/>
              </a:spcBef>
              <a:spcAft>
                <a:spcPct val="0"/>
              </a:spcAft>
              <a:defRPr sz="1800" b="0" cap="none" baseline="0">
                <a:solidFill>
                  <a:schemeClr val="tx2"/>
                </a:solidFill>
                <a:latin typeface="Arial Narrow" pitchFamily="34" charset="0"/>
                <a:ea typeface="+mj-ea"/>
                <a:cs typeface="+mj-cs"/>
              </a:defRPr>
            </a:lvl1pPr>
            <a:lvl2pPr algn="ctr" rtl="0" eaLnBrk="1" fontAlgn="base" hangingPunct="1">
              <a:spcBef>
                <a:spcPct val="0"/>
              </a:spcBef>
              <a:spcAft>
                <a:spcPct val="0"/>
              </a:spcAft>
              <a:defRPr sz="1800" b="1">
                <a:solidFill>
                  <a:schemeClr val="tx2"/>
                </a:solidFill>
                <a:latin typeface="Arial" charset="0"/>
              </a:defRPr>
            </a:lvl2pPr>
            <a:lvl3pPr algn="ctr" rtl="0" eaLnBrk="1" fontAlgn="base" hangingPunct="1">
              <a:spcBef>
                <a:spcPct val="0"/>
              </a:spcBef>
              <a:spcAft>
                <a:spcPct val="0"/>
              </a:spcAft>
              <a:defRPr sz="1800" b="1">
                <a:solidFill>
                  <a:schemeClr val="tx2"/>
                </a:solidFill>
                <a:latin typeface="Arial" charset="0"/>
              </a:defRPr>
            </a:lvl3pPr>
            <a:lvl4pPr algn="ctr" rtl="0" eaLnBrk="1" fontAlgn="base" hangingPunct="1">
              <a:spcBef>
                <a:spcPct val="0"/>
              </a:spcBef>
              <a:spcAft>
                <a:spcPct val="0"/>
              </a:spcAft>
              <a:defRPr sz="1800" b="1">
                <a:solidFill>
                  <a:schemeClr val="tx2"/>
                </a:solidFill>
                <a:latin typeface="Arial" charset="0"/>
              </a:defRPr>
            </a:lvl4pPr>
            <a:lvl5pPr algn="ctr" rtl="0" eaLnBrk="1" fontAlgn="base" hangingPunct="1">
              <a:spcBef>
                <a:spcPct val="0"/>
              </a:spcBef>
              <a:spcAft>
                <a:spcPct val="0"/>
              </a:spcAft>
              <a:defRPr sz="1800" b="1">
                <a:solidFill>
                  <a:schemeClr val="tx2"/>
                </a:solidFill>
                <a:latin typeface="Arial" charset="0"/>
              </a:defRPr>
            </a:lvl5pPr>
            <a:lvl6pPr marL="410127" algn="ctr" rtl="0" eaLnBrk="1" fontAlgn="base" hangingPunct="1">
              <a:spcBef>
                <a:spcPct val="0"/>
              </a:spcBef>
              <a:spcAft>
                <a:spcPct val="0"/>
              </a:spcAft>
              <a:defRPr sz="1800" b="1">
                <a:solidFill>
                  <a:schemeClr val="tx2"/>
                </a:solidFill>
                <a:latin typeface="Arial" charset="0"/>
              </a:defRPr>
            </a:lvl6pPr>
            <a:lvl7pPr marL="820256" algn="ctr" rtl="0" eaLnBrk="1" fontAlgn="base" hangingPunct="1">
              <a:spcBef>
                <a:spcPct val="0"/>
              </a:spcBef>
              <a:spcAft>
                <a:spcPct val="0"/>
              </a:spcAft>
              <a:defRPr sz="1800" b="1">
                <a:solidFill>
                  <a:schemeClr val="tx2"/>
                </a:solidFill>
                <a:latin typeface="Arial" charset="0"/>
              </a:defRPr>
            </a:lvl7pPr>
            <a:lvl8pPr marL="1230384" algn="ctr" rtl="0" eaLnBrk="1" fontAlgn="base" hangingPunct="1">
              <a:spcBef>
                <a:spcPct val="0"/>
              </a:spcBef>
              <a:spcAft>
                <a:spcPct val="0"/>
              </a:spcAft>
              <a:defRPr sz="1800" b="1">
                <a:solidFill>
                  <a:schemeClr val="tx2"/>
                </a:solidFill>
                <a:latin typeface="Arial" charset="0"/>
              </a:defRPr>
            </a:lvl8pPr>
            <a:lvl9pPr marL="1640511" algn="ctr" rtl="0" eaLnBrk="1" fontAlgn="base" hangingPunct="1">
              <a:spcBef>
                <a:spcPct val="0"/>
              </a:spcBef>
              <a:spcAft>
                <a:spcPct val="0"/>
              </a:spcAft>
              <a:defRPr sz="1800" b="1">
                <a:solidFill>
                  <a:schemeClr val="tx2"/>
                </a:solidFill>
                <a:latin typeface="Arial" charset="0"/>
              </a:defRPr>
            </a:lvl9pPr>
          </a:lstStyle>
          <a:p>
            <a:pPr algn="just"/>
            <a:r>
              <a:rPr lang="en-US" sz="1600" b="1" kern="0" dirty="0">
                <a:solidFill>
                  <a:srgbClr val="0C5184"/>
                </a:solidFill>
              </a:rPr>
              <a:t>We evaluate all asset classes in the low duration universe to identify sectors that provide the best carry and roll at various points along the curve. </a:t>
            </a:r>
          </a:p>
        </p:txBody>
      </p:sp>
      <p:graphicFrame>
        <p:nvGraphicFramePr>
          <p:cNvPr id="10" name="Table 9"/>
          <p:cNvGraphicFramePr>
            <a:graphicFrameLocks noGrp="1"/>
          </p:cNvGraphicFramePr>
          <p:nvPr>
            <p:extLst/>
          </p:nvPr>
        </p:nvGraphicFramePr>
        <p:xfrm>
          <a:off x="236259" y="1450724"/>
          <a:ext cx="8278309" cy="2238844"/>
        </p:xfrm>
        <a:graphic>
          <a:graphicData uri="http://schemas.openxmlformats.org/drawingml/2006/table">
            <a:tbl>
              <a:tblPr/>
              <a:tblGrid>
                <a:gridCol w="478965">
                  <a:extLst>
                    <a:ext uri="{9D8B030D-6E8A-4147-A177-3AD203B41FA5}">
                      <a16:colId xmlns="" xmlns:a16="http://schemas.microsoft.com/office/drawing/2014/main" val="1029917220"/>
                    </a:ext>
                  </a:extLst>
                </a:gridCol>
                <a:gridCol w="369630">
                  <a:extLst>
                    <a:ext uri="{9D8B030D-6E8A-4147-A177-3AD203B41FA5}">
                      <a16:colId xmlns="" xmlns:a16="http://schemas.microsoft.com/office/drawing/2014/main" val="1373040867"/>
                    </a:ext>
                  </a:extLst>
                </a:gridCol>
                <a:gridCol w="425303">
                  <a:extLst>
                    <a:ext uri="{9D8B030D-6E8A-4147-A177-3AD203B41FA5}">
                      <a16:colId xmlns="" xmlns:a16="http://schemas.microsoft.com/office/drawing/2014/main" val="2456364196"/>
                    </a:ext>
                  </a:extLst>
                </a:gridCol>
                <a:gridCol w="414670">
                  <a:extLst>
                    <a:ext uri="{9D8B030D-6E8A-4147-A177-3AD203B41FA5}">
                      <a16:colId xmlns="" xmlns:a16="http://schemas.microsoft.com/office/drawing/2014/main" val="3843266276"/>
                    </a:ext>
                  </a:extLst>
                </a:gridCol>
                <a:gridCol w="414669">
                  <a:extLst>
                    <a:ext uri="{9D8B030D-6E8A-4147-A177-3AD203B41FA5}">
                      <a16:colId xmlns="" xmlns:a16="http://schemas.microsoft.com/office/drawing/2014/main" val="1942401086"/>
                    </a:ext>
                  </a:extLst>
                </a:gridCol>
                <a:gridCol w="414670">
                  <a:extLst>
                    <a:ext uri="{9D8B030D-6E8A-4147-A177-3AD203B41FA5}">
                      <a16:colId xmlns="" xmlns:a16="http://schemas.microsoft.com/office/drawing/2014/main" val="2787225123"/>
                    </a:ext>
                  </a:extLst>
                </a:gridCol>
                <a:gridCol w="425302">
                  <a:extLst>
                    <a:ext uri="{9D8B030D-6E8A-4147-A177-3AD203B41FA5}">
                      <a16:colId xmlns="" xmlns:a16="http://schemas.microsoft.com/office/drawing/2014/main" val="919853840"/>
                    </a:ext>
                  </a:extLst>
                </a:gridCol>
                <a:gridCol w="404038">
                  <a:extLst>
                    <a:ext uri="{9D8B030D-6E8A-4147-A177-3AD203B41FA5}">
                      <a16:colId xmlns="" xmlns:a16="http://schemas.microsoft.com/office/drawing/2014/main" val="1482548778"/>
                    </a:ext>
                  </a:extLst>
                </a:gridCol>
                <a:gridCol w="425302">
                  <a:extLst>
                    <a:ext uri="{9D8B030D-6E8A-4147-A177-3AD203B41FA5}">
                      <a16:colId xmlns="" xmlns:a16="http://schemas.microsoft.com/office/drawing/2014/main" val="3962511870"/>
                    </a:ext>
                  </a:extLst>
                </a:gridCol>
                <a:gridCol w="467833">
                  <a:extLst>
                    <a:ext uri="{9D8B030D-6E8A-4147-A177-3AD203B41FA5}">
                      <a16:colId xmlns="" xmlns:a16="http://schemas.microsoft.com/office/drawing/2014/main" val="3767810687"/>
                    </a:ext>
                  </a:extLst>
                </a:gridCol>
                <a:gridCol w="435934">
                  <a:extLst>
                    <a:ext uri="{9D8B030D-6E8A-4147-A177-3AD203B41FA5}">
                      <a16:colId xmlns="" xmlns:a16="http://schemas.microsoft.com/office/drawing/2014/main" val="3319241190"/>
                    </a:ext>
                  </a:extLst>
                </a:gridCol>
                <a:gridCol w="425303">
                  <a:extLst>
                    <a:ext uri="{9D8B030D-6E8A-4147-A177-3AD203B41FA5}">
                      <a16:colId xmlns="" xmlns:a16="http://schemas.microsoft.com/office/drawing/2014/main" val="4290138217"/>
                    </a:ext>
                  </a:extLst>
                </a:gridCol>
                <a:gridCol w="361507">
                  <a:extLst>
                    <a:ext uri="{9D8B030D-6E8A-4147-A177-3AD203B41FA5}">
                      <a16:colId xmlns="" xmlns:a16="http://schemas.microsoft.com/office/drawing/2014/main" val="956697659"/>
                    </a:ext>
                  </a:extLst>
                </a:gridCol>
                <a:gridCol w="393404">
                  <a:extLst>
                    <a:ext uri="{9D8B030D-6E8A-4147-A177-3AD203B41FA5}">
                      <a16:colId xmlns="" xmlns:a16="http://schemas.microsoft.com/office/drawing/2014/main" val="3613840822"/>
                    </a:ext>
                  </a:extLst>
                </a:gridCol>
                <a:gridCol w="446568">
                  <a:extLst>
                    <a:ext uri="{9D8B030D-6E8A-4147-A177-3AD203B41FA5}">
                      <a16:colId xmlns="" xmlns:a16="http://schemas.microsoft.com/office/drawing/2014/main" val="2349425338"/>
                    </a:ext>
                  </a:extLst>
                </a:gridCol>
                <a:gridCol w="414670">
                  <a:extLst>
                    <a:ext uri="{9D8B030D-6E8A-4147-A177-3AD203B41FA5}">
                      <a16:colId xmlns="" xmlns:a16="http://schemas.microsoft.com/office/drawing/2014/main" val="1593146250"/>
                    </a:ext>
                  </a:extLst>
                </a:gridCol>
                <a:gridCol w="404037">
                  <a:extLst>
                    <a:ext uri="{9D8B030D-6E8A-4147-A177-3AD203B41FA5}">
                      <a16:colId xmlns="" xmlns:a16="http://schemas.microsoft.com/office/drawing/2014/main" val="2341362157"/>
                    </a:ext>
                  </a:extLst>
                </a:gridCol>
                <a:gridCol w="382772">
                  <a:extLst>
                    <a:ext uri="{9D8B030D-6E8A-4147-A177-3AD203B41FA5}">
                      <a16:colId xmlns="" xmlns:a16="http://schemas.microsoft.com/office/drawing/2014/main" val="506452397"/>
                    </a:ext>
                  </a:extLst>
                </a:gridCol>
                <a:gridCol w="404037">
                  <a:extLst>
                    <a:ext uri="{9D8B030D-6E8A-4147-A177-3AD203B41FA5}">
                      <a16:colId xmlns="" xmlns:a16="http://schemas.microsoft.com/office/drawing/2014/main" val="2655719405"/>
                    </a:ext>
                  </a:extLst>
                </a:gridCol>
                <a:gridCol w="369695">
                  <a:extLst>
                    <a:ext uri="{9D8B030D-6E8A-4147-A177-3AD203B41FA5}">
                      <a16:colId xmlns="" xmlns:a16="http://schemas.microsoft.com/office/drawing/2014/main" val="3101153748"/>
                    </a:ext>
                  </a:extLst>
                </a:gridCol>
              </a:tblGrid>
              <a:tr h="638644">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Treasury</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Agency</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Supra (AAA)</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CP</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Corp </a:t>
                      </a:r>
                    </a:p>
                    <a:p>
                      <a:pPr marL="0" algn="ctr" defTabSz="820256" rtl="0" eaLnBrk="1" fontAlgn="ctr" latinLnBrk="0" hangingPunct="1"/>
                      <a:r>
                        <a:rPr lang="en-US" sz="800" b="1" i="0" u="none" strike="noStrike" kern="1200" dirty="0">
                          <a:solidFill>
                            <a:srgbClr val="003366"/>
                          </a:solidFill>
                          <a:effectLst/>
                          <a:latin typeface="+mj-lt"/>
                          <a:ea typeface="+mn-ea"/>
                          <a:cs typeface="+mn-cs"/>
                        </a:rPr>
                        <a:t>(A IND)</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Corp </a:t>
                      </a:r>
                    </a:p>
                    <a:p>
                      <a:pPr marL="0" algn="ctr" defTabSz="820256" rtl="0" eaLnBrk="1" fontAlgn="ctr" latinLnBrk="0" hangingPunct="1"/>
                      <a:r>
                        <a:rPr lang="en-US" sz="800" b="1" i="0" u="none" strike="noStrike" kern="1200" dirty="0">
                          <a:solidFill>
                            <a:srgbClr val="003366"/>
                          </a:solidFill>
                          <a:effectLst/>
                          <a:latin typeface="+mj-lt"/>
                          <a:ea typeface="+mn-ea"/>
                          <a:cs typeface="+mn-cs"/>
                        </a:rPr>
                        <a:t>(A FIN)</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Corp </a:t>
                      </a:r>
                    </a:p>
                    <a:p>
                      <a:pPr marL="0" algn="ctr" defTabSz="820256" rtl="0" eaLnBrk="1" fontAlgn="ctr" latinLnBrk="0" hangingPunct="1"/>
                      <a:r>
                        <a:rPr lang="en-US" sz="800" b="1" i="0" u="none" strike="noStrike" kern="1200" dirty="0">
                          <a:solidFill>
                            <a:srgbClr val="003366"/>
                          </a:solidFill>
                          <a:effectLst/>
                          <a:latin typeface="+mj-lt"/>
                          <a:ea typeface="+mn-ea"/>
                          <a:cs typeface="+mn-cs"/>
                        </a:rPr>
                        <a:t>(BBB IND)</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Corp </a:t>
                      </a:r>
                    </a:p>
                    <a:p>
                      <a:pPr marL="0" algn="ctr" defTabSz="820256" rtl="0" eaLnBrk="1" fontAlgn="ctr" latinLnBrk="0" hangingPunct="1"/>
                      <a:r>
                        <a:rPr lang="en-US" sz="800" b="1" i="0" u="none" strike="noStrike" kern="1200" dirty="0">
                          <a:solidFill>
                            <a:srgbClr val="003366"/>
                          </a:solidFill>
                          <a:effectLst/>
                          <a:latin typeface="+mj-lt"/>
                          <a:ea typeface="+mn-ea"/>
                          <a:cs typeface="+mn-cs"/>
                        </a:rPr>
                        <a:t>(BBB FIN)</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Corp FRN (IND)</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Corp FRN (FIN)</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Muni</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HY</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ABS (Cards) (AAA)</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ABS (Auto) (AAA)</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CLO (AAA)</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CRT</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Agency CMO</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15 Yr Fixed Rate Agency MBS</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EM</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extLst>
                  <a:ext uri="{0D108BD9-81ED-4DB2-BD59-A6C34878D82A}">
                    <a16:rowId xmlns="" xmlns:a16="http://schemas.microsoft.com/office/drawing/2014/main" val="1228040469"/>
                  </a:ext>
                </a:extLst>
              </a:tr>
              <a:tr h="228600">
                <a:tc>
                  <a:txBody>
                    <a:bodyPr/>
                    <a:lstStyle/>
                    <a:p>
                      <a:pPr marL="0" algn="l"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1-month</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0.77</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0.92</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1.24</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0.88</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1.27</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1.25</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extLst>
                  <a:ext uri="{0D108BD9-81ED-4DB2-BD59-A6C34878D82A}">
                    <a16:rowId xmlns="" xmlns:a16="http://schemas.microsoft.com/office/drawing/2014/main" val="4135064078"/>
                  </a:ext>
                </a:extLst>
              </a:tr>
              <a:tr h="228600">
                <a:tc>
                  <a:txBody>
                    <a:bodyPr/>
                    <a:lstStyle/>
                    <a:p>
                      <a:pPr marL="0" algn="l"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3-month</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0.96</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1.01</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1.2</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1.26</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1.31</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1.45</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1.49</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1.62</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0.9</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1.37</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1.35</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extLst>
                  <a:ext uri="{0D108BD9-81ED-4DB2-BD59-A6C34878D82A}">
                    <a16:rowId xmlns="" xmlns:a16="http://schemas.microsoft.com/office/drawing/2014/main" val="978395990"/>
                  </a:ext>
                </a:extLst>
              </a:tr>
              <a:tr h="228600">
                <a:tc>
                  <a:txBody>
                    <a:bodyPr/>
                    <a:lstStyle/>
                    <a:p>
                      <a:pPr marL="0" algn="l"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6-month</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1.1</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1.06</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1.25</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1.34</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1.37</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1.53</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1.56</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1.71</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0.91</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1.41</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1.4</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extLst>
                  <a:ext uri="{0D108BD9-81ED-4DB2-BD59-A6C34878D82A}">
                    <a16:rowId xmlns="" xmlns:a16="http://schemas.microsoft.com/office/drawing/2014/main" val="370139178"/>
                  </a:ext>
                </a:extLst>
              </a:tr>
              <a:tr h="228600">
                <a:tc>
                  <a:txBody>
                    <a:bodyPr/>
                    <a:lstStyle/>
                    <a:p>
                      <a:pPr marL="0" algn="l"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12-month</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1.2</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1.25</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1.35</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1.49</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1.68</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1.7</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1.86</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1.42</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1.36</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0.83</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1.51</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1.5</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1.57</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2.23</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extLst>
                  <a:ext uri="{0D108BD9-81ED-4DB2-BD59-A6C34878D82A}">
                    <a16:rowId xmlns="" xmlns:a16="http://schemas.microsoft.com/office/drawing/2014/main" val="1331341765"/>
                  </a:ext>
                </a:extLst>
              </a:tr>
              <a:tr h="228600">
                <a:tc>
                  <a:txBody>
                    <a:bodyPr/>
                    <a:lstStyle/>
                    <a:p>
                      <a:pPr marL="0" algn="l"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2-year</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1.33</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1.43</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1.53</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1.75</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1.98</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1.99</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2.17</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1.48</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1.58</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0.96</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3.16</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1.65</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1.68</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2.19</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4.24</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1.75</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2.39</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extLst>
                  <a:ext uri="{0D108BD9-81ED-4DB2-BD59-A6C34878D82A}">
                    <a16:rowId xmlns="" xmlns:a16="http://schemas.microsoft.com/office/drawing/2014/main" val="2465266642"/>
                  </a:ext>
                </a:extLst>
              </a:tr>
              <a:tr h="228600">
                <a:tc>
                  <a:txBody>
                    <a:bodyPr/>
                    <a:lstStyle/>
                    <a:p>
                      <a:pPr marL="0" algn="l"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3-year</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1.48</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1.58</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1.69</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1.96</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2.21</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2.24</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2.44</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1.53</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1.84</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1.04</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3.65</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1.8</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1.85</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1.9</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2.8</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extLst>
                  <a:ext uri="{0D108BD9-81ED-4DB2-BD59-A6C34878D82A}">
                    <a16:rowId xmlns="" xmlns:a16="http://schemas.microsoft.com/office/drawing/2014/main" val="2324535403"/>
                  </a:ext>
                </a:extLst>
              </a:tr>
              <a:tr h="228600">
                <a:tc>
                  <a:txBody>
                    <a:bodyPr/>
                    <a:lstStyle/>
                    <a:p>
                      <a:pPr marL="0" algn="l"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5-year</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1.75</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1.86</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1.96</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2.31</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2.58</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2.65</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2.9</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2.14</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2.07</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1.24</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4.39</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2.16</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2.49</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2.28</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2.28</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mn-cs"/>
                        </a:rPr>
                        <a:t>3.25</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extLst>
                  <a:ext uri="{0D108BD9-81ED-4DB2-BD59-A6C34878D82A}">
                    <a16:rowId xmlns="" xmlns:a16="http://schemas.microsoft.com/office/drawing/2014/main" val="2404858228"/>
                  </a:ext>
                </a:extLst>
              </a:tr>
            </a:tbl>
          </a:graphicData>
        </a:graphic>
      </p:graphicFrame>
      <p:graphicFrame>
        <p:nvGraphicFramePr>
          <p:cNvPr id="13" name="Table 12"/>
          <p:cNvGraphicFramePr>
            <a:graphicFrameLocks noGrp="1"/>
          </p:cNvGraphicFramePr>
          <p:nvPr>
            <p:extLst/>
          </p:nvPr>
        </p:nvGraphicFramePr>
        <p:xfrm>
          <a:off x="236255" y="4007466"/>
          <a:ext cx="8278313" cy="2365368"/>
        </p:xfrm>
        <a:graphic>
          <a:graphicData uri="http://schemas.openxmlformats.org/drawingml/2006/table">
            <a:tbl>
              <a:tblPr/>
              <a:tblGrid>
                <a:gridCol w="497076">
                  <a:extLst>
                    <a:ext uri="{9D8B030D-6E8A-4147-A177-3AD203B41FA5}">
                      <a16:colId xmlns="" xmlns:a16="http://schemas.microsoft.com/office/drawing/2014/main" val="1311253122"/>
                    </a:ext>
                  </a:extLst>
                </a:gridCol>
                <a:gridCol w="394235">
                  <a:extLst>
                    <a:ext uri="{9D8B030D-6E8A-4147-A177-3AD203B41FA5}">
                      <a16:colId xmlns="" xmlns:a16="http://schemas.microsoft.com/office/drawing/2014/main" val="852093723"/>
                    </a:ext>
                  </a:extLst>
                </a:gridCol>
                <a:gridCol w="410389">
                  <a:extLst>
                    <a:ext uri="{9D8B030D-6E8A-4147-A177-3AD203B41FA5}">
                      <a16:colId xmlns="" xmlns:a16="http://schemas.microsoft.com/office/drawing/2014/main" val="447120040"/>
                    </a:ext>
                  </a:extLst>
                </a:gridCol>
                <a:gridCol w="410389">
                  <a:extLst>
                    <a:ext uri="{9D8B030D-6E8A-4147-A177-3AD203B41FA5}">
                      <a16:colId xmlns="" xmlns:a16="http://schemas.microsoft.com/office/drawing/2014/main" val="3827875696"/>
                    </a:ext>
                  </a:extLst>
                </a:gridCol>
                <a:gridCol w="410389">
                  <a:extLst>
                    <a:ext uri="{9D8B030D-6E8A-4147-A177-3AD203B41FA5}">
                      <a16:colId xmlns="" xmlns:a16="http://schemas.microsoft.com/office/drawing/2014/main" val="1761236604"/>
                    </a:ext>
                  </a:extLst>
                </a:gridCol>
                <a:gridCol w="410389">
                  <a:extLst>
                    <a:ext uri="{9D8B030D-6E8A-4147-A177-3AD203B41FA5}">
                      <a16:colId xmlns="" xmlns:a16="http://schemas.microsoft.com/office/drawing/2014/main" val="4281016215"/>
                    </a:ext>
                  </a:extLst>
                </a:gridCol>
                <a:gridCol w="410389">
                  <a:extLst>
                    <a:ext uri="{9D8B030D-6E8A-4147-A177-3AD203B41FA5}">
                      <a16:colId xmlns="" xmlns:a16="http://schemas.microsoft.com/office/drawing/2014/main" val="2844170263"/>
                    </a:ext>
                  </a:extLst>
                </a:gridCol>
                <a:gridCol w="410389">
                  <a:extLst>
                    <a:ext uri="{9D8B030D-6E8A-4147-A177-3AD203B41FA5}">
                      <a16:colId xmlns="" xmlns:a16="http://schemas.microsoft.com/office/drawing/2014/main" val="3224351478"/>
                    </a:ext>
                  </a:extLst>
                </a:gridCol>
                <a:gridCol w="410389">
                  <a:extLst>
                    <a:ext uri="{9D8B030D-6E8A-4147-A177-3AD203B41FA5}">
                      <a16:colId xmlns="" xmlns:a16="http://schemas.microsoft.com/office/drawing/2014/main" val="3558289886"/>
                    </a:ext>
                  </a:extLst>
                </a:gridCol>
                <a:gridCol w="410389">
                  <a:extLst>
                    <a:ext uri="{9D8B030D-6E8A-4147-A177-3AD203B41FA5}">
                      <a16:colId xmlns="" xmlns:a16="http://schemas.microsoft.com/office/drawing/2014/main" val="559303161"/>
                    </a:ext>
                  </a:extLst>
                </a:gridCol>
                <a:gridCol w="410389">
                  <a:extLst>
                    <a:ext uri="{9D8B030D-6E8A-4147-A177-3AD203B41FA5}">
                      <a16:colId xmlns="" xmlns:a16="http://schemas.microsoft.com/office/drawing/2014/main" val="1479672867"/>
                    </a:ext>
                  </a:extLst>
                </a:gridCol>
                <a:gridCol w="410389">
                  <a:extLst>
                    <a:ext uri="{9D8B030D-6E8A-4147-A177-3AD203B41FA5}">
                      <a16:colId xmlns="" xmlns:a16="http://schemas.microsoft.com/office/drawing/2014/main" val="3001735719"/>
                    </a:ext>
                  </a:extLst>
                </a:gridCol>
                <a:gridCol w="410389">
                  <a:extLst>
                    <a:ext uri="{9D8B030D-6E8A-4147-A177-3AD203B41FA5}">
                      <a16:colId xmlns="" xmlns:a16="http://schemas.microsoft.com/office/drawing/2014/main" val="508070920"/>
                    </a:ext>
                  </a:extLst>
                </a:gridCol>
                <a:gridCol w="410389">
                  <a:extLst>
                    <a:ext uri="{9D8B030D-6E8A-4147-A177-3AD203B41FA5}">
                      <a16:colId xmlns="" xmlns:a16="http://schemas.microsoft.com/office/drawing/2014/main" val="4005161953"/>
                    </a:ext>
                  </a:extLst>
                </a:gridCol>
                <a:gridCol w="410389">
                  <a:extLst>
                    <a:ext uri="{9D8B030D-6E8A-4147-A177-3AD203B41FA5}">
                      <a16:colId xmlns="" xmlns:a16="http://schemas.microsoft.com/office/drawing/2014/main" val="1023433503"/>
                    </a:ext>
                  </a:extLst>
                </a:gridCol>
                <a:gridCol w="410389">
                  <a:extLst>
                    <a:ext uri="{9D8B030D-6E8A-4147-A177-3AD203B41FA5}">
                      <a16:colId xmlns="" xmlns:a16="http://schemas.microsoft.com/office/drawing/2014/main" val="2272572902"/>
                    </a:ext>
                  </a:extLst>
                </a:gridCol>
                <a:gridCol w="410389">
                  <a:extLst>
                    <a:ext uri="{9D8B030D-6E8A-4147-A177-3AD203B41FA5}">
                      <a16:colId xmlns="" xmlns:a16="http://schemas.microsoft.com/office/drawing/2014/main" val="1283048592"/>
                    </a:ext>
                  </a:extLst>
                </a:gridCol>
                <a:gridCol w="410389">
                  <a:extLst>
                    <a:ext uri="{9D8B030D-6E8A-4147-A177-3AD203B41FA5}">
                      <a16:colId xmlns="" xmlns:a16="http://schemas.microsoft.com/office/drawing/2014/main" val="2722666998"/>
                    </a:ext>
                  </a:extLst>
                </a:gridCol>
                <a:gridCol w="410389">
                  <a:extLst>
                    <a:ext uri="{9D8B030D-6E8A-4147-A177-3AD203B41FA5}">
                      <a16:colId xmlns="" xmlns:a16="http://schemas.microsoft.com/office/drawing/2014/main" val="2387152245"/>
                    </a:ext>
                  </a:extLst>
                </a:gridCol>
                <a:gridCol w="410389">
                  <a:extLst>
                    <a:ext uri="{9D8B030D-6E8A-4147-A177-3AD203B41FA5}">
                      <a16:colId xmlns="" xmlns:a16="http://schemas.microsoft.com/office/drawing/2014/main" val="1430917853"/>
                    </a:ext>
                  </a:extLst>
                </a:gridCol>
              </a:tblGrid>
              <a:tr h="367821">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Treasury</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Agency</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Supra (AAA)</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CP</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Corp </a:t>
                      </a:r>
                    </a:p>
                    <a:p>
                      <a:pPr marL="0" algn="ctr" defTabSz="820256" rtl="0" eaLnBrk="1" fontAlgn="ctr" latinLnBrk="0" hangingPunct="1"/>
                      <a:r>
                        <a:rPr lang="en-US" sz="800" b="1" i="0" u="none" strike="noStrike" kern="1200" dirty="0">
                          <a:solidFill>
                            <a:srgbClr val="003366"/>
                          </a:solidFill>
                          <a:effectLst/>
                          <a:latin typeface="+mj-lt"/>
                          <a:ea typeface="+mn-ea"/>
                          <a:cs typeface="+mn-cs"/>
                        </a:rPr>
                        <a:t>(A IND)</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Corp </a:t>
                      </a:r>
                    </a:p>
                    <a:p>
                      <a:pPr marL="0" algn="ctr" defTabSz="820256" rtl="0" eaLnBrk="1" fontAlgn="ctr" latinLnBrk="0" hangingPunct="1"/>
                      <a:r>
                        <a:rPr lang="en-US" sz="800" b="1" i="0" u="none" strike="noStrike" kern="1200" dirty="0">
                          <a:solidFill>
                            <a:srgbClr val="003366"/>
                          </a:solidFill>
                          <a:effectLst/>
                          <a:latin typeface="+mj-lt"/>
                          <a:ea typeface="+mn-ea"/>
                          <a:cs typeface="+mn-cs"/>
                        </a:rPr>
                        <a:t>(A FIN)</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Corp </a:t>
                      </a:r>
                    </a:p>
                    <a:p>
                      <a:pPr marL="0" algn="ctr" defTabSz="820256" rtl="0" eaLnBrk="1" fontAlgn="ctr" latinLnBrk="0" hangingPunct="1"/>
                      <a:r>
                        <a:rPr lang="en-US" sz="800" b="1" i="0" u="none" strike="noStrike" kern="1200" dirty="0">
                          <a:solidFill>
                            <a:srgbClr val="003366"/>
                          </a:solidFill>
                          <a:effectLst/>
                          <a:latin typeface="+mj-lt"/>
                          <a:ea typeface="+mn-ea"/>
                          <a:cs typeface="+mn-cs"/>
                        </a:rPr>
                        <a:t>(BBB IND)</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Corp </a:t>
                      </a:r>
                    </a:p>
                    <a:p>
                      <a:pPr marL="0" algn="ctr" defTabSz="820256" rtl="0" eaLnBrk="1" fontAlgn="ctr" latinLnBrk="0" hangingPunct="1"/>
                      <a:r>
                        <a:rPr lang="en-US" sz="800" b="1" i="0" u="none" strike="noStrike" kern="1200" dirty="0">
                          <a:solidFill>
                            <a:srgbClr val="003366"/>
                          </a:solidFill>
                          <a:effectLst/>
                          <a:latin typeface="+mj-lt"/>
                          <a:ea typeface="+mn-ea"/>
                          <a:cs typeface="+mn-cs"/>
                        </a:rPr>
                        <a:t>(BBB FIN)</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Corp FRN (IND)</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Corp FRN (FIN)</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Muni</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HY</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ABS (Cards) (AAA)</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ABS (Auto) (AAA)</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CLO</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CRT</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Agency CMO</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15 Yr Fixed Rate Agency MBS</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tc>
                  <a:txBody>
                    <a:bodyPr/>
                    <a:lstStyle/>
                    <a:p>
                      <a:pPr marL="0" algn="ctr" defTabSz="820256" rtl="0" eaLnBrk="1" fontAlgn="ctr" latinLnBrk="0" hangingPunct="1"/>
                      <a:r>
                        <a:rPr lang="en-US" sz="800" b="1" i="0" u="none" strike="noStrike" kern="1200" dirty="0">
                          <a:solidFill>
                            <a:srgbClr val="003366"/>
                          </a:solidFill>
                          <a:effectLst/>
                          <a:latin typeface="+mj-lt"/>
                          <a:ea typeface="+mn-ea"/>
                          <a:cs typeface="+mn-cs"/>
                        </a:rPr>
                        <a:t>EM</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FD5F8"/>
                    </a:solidFill>
                  </a:tcPr>
                </a:tc>
                <a:extLst>
                  <a:ext uri="{0D108BD9-81ED-4DB2-BD59-A6C34878D82A}">
                    <a16:rowId xmlns="" xmlns:a16="http://schemas.microsoft.com/office/drawing/2014/main" val="3743876811"/>
                  </a:ext>
                </a:extLst>
              </a:tr>
              <a:tr h="149319">
                <a:tc>
                  <a:txBody>
                    <a:bodyPr/>
                    <a:lstStyle/>
                    <a:p>
                      <a:pPr marL="0" algn="l"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1-month</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   </a:t>
                      </a:r>
                    </a:p>
                  </a:txBody>
                  <a:tcPr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0.15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797B"/>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0.47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4E0F1"/>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0.11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696B"/>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0.50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5A8AC6"/>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0.48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ABC3E3"/>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extLst>
                  <a:ext uri="{0D108BD9-81ED-4DB2-BD59-A6C34878D82A}">
                    <a16:rowId xmlns="" xmlns:a16="http://schemas.microsoft.com/office/drawing/2014/main" val="1614478468"/>
                  </a:ext>
                </a:extLst>
              </a:tr>
              <a:tr h="149319">
                <a:tc>
                  <a:txBody>
                    <a:bodyPr/>
                    <a:lstStyle/>
                    <a:p>
                      <a:pPr marL="0" algn="l"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3-month</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   </a:t>
                      </a:r>
                    </a:p>
                  </a:txBody>
                  <a:tcPr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0.05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AD5D7"/>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0.24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BEEF1"/>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0.30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BF6F9"/>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0.35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7F9FE"/>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0.49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1C7E5"/>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0.53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9CB9DE"/>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0.66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5A8AC6"/>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(0.06)</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AC6C9"/>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0.41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9E4F3"/>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0.39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E3EBF7"/>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extLst>
                  <a:ext uri="{0D108BD9-81ED-4DB2-BD59-A6C34878D82A}">
                    <a16:rowId xmlns="" xmlns:a16="http://schemas.microsoft.com/office/drawing/2014/main" val="3733030638"/>
                  </a:ext>
                </a:extLst>
              </a:tr>
              <a:tr h="149319">
                <a:tc>
                  <a:txBody>
                    <a:bodyPr/>
                    <a:lstStyle/>
                    <a:p>
                      <a:pPr marL="0" algn="l"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6-month</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   </a:t>
                      </a:r>
                    </a:p>
                  </a:txBody>
                  <a:tcPr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(0.04)</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ACED1"/>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0.15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BE7EA"/>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0.24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BF3F6"/>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0.27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BF7FA"/>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0.43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9CDE8"/>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0.46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A9C2E2"/>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0.61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5A8AC6"/>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(0.19)</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ABABD"/>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0.31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7F9FE"/>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0.30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CFC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extLst>
                  <a:ext uri="{0D108BD9-81ED-4DB2-BD59-A6C34878D82A}">
                    <a16:rowId xmlns="" xmlns:a16="http://schemas.microsoft.com/office/drawing/2014/main" val="3477958218"/>
                  </a:ext>
                </a:extLst>
              </a:tr>
              <a:tr h="149319">
                <a:tc>
                  <a:txBody>
                    <a:bodyPr/>
                    <a:lstStyle/>
                    <a:p>
                      <a:pPr marL="0" algn="l"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12-month</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   </a:t>
                      </a:r>
                    </a:p>
                  </a:txBody>
                  <a:tcPr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0.05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BDADD"/>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0.15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BE8EB"/>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0.29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BFAFD"/>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0.48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5E0F1"/>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0.50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0DDF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0.66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ADC4E3"/>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0.22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BF1F4"/>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0.16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BE9EC"/>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(0.37)</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9A3A5"/>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0.31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AFB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0.30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CFC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0.37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EDF2FA"/>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1.03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5A8AC6"/>
                    </a:solidFill>
                  </a:tcPr>
                </a:tc>
                <a:extLst>
                  <a:ext uri="{0D108BD9-81ED-4DB2-BD59-A6C34878D82A}">
                    <a16:rowId xmlns="" xmlns:a16="http://schemas.microsoft.com/office/drawing/2014/main" val="36384336"/>
                  </a:ext>
                </a:extLst>
              </a:tr>
              <a:tr h="149319">
                <a:tc>
                  <a:txBody>
                    <a:bodyPr/>
                    <a:lstStyle/>
                    <a:p>
                      <a:pPr marL="0" algn="l"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2-year</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   </a:t>
                      </a:r>
                    </a:p>
                  </a:txBody>
                  <a:tcPr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0.10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ACED1"/>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0.20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BDCD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0.42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CFC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0.65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EEF2FA"/>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0.66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EDF2FA"/>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0.84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E1E9F6"/>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0.15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AD5D8"/>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0.25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BE3E6"/>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(0.37)</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8B8D"/>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1.83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A1BCD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0.32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BEDF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0.35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BF2F4"/>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0.86</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E0E8F5"/>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2.91</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5A8AC6"/>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0.42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CFC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1.06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3DFF1"/>
                    </a:solidFill>
                  </a:tcPr>
                </a:tc>
                <a:extLst>
                  <a:ext uri="{0D108BD9-81ED-4DB2-BD59-A6C34878D82A}">
                    <a16:rowId xmlns="" xmlns:a16="http://schemas.microsoft.com/office/drawing/2014/main" val="745283173"/>
                  </a:ext>
                </a:extLst>
              </a:tr>
              <a:tr h="149319">
                <a:tc>
                  <a:txBody>
                    <a:bodyPr/>
                    <a:lstStyle/>
                    <a:p>
                      <a:pPr marL="0" algn="l"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3-year</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   </a:t>
                      </a:r>
                    </a:p>
                  </a:txBody>
                  <a:tcPr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0.10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ACBCD"/>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0.21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BDEE1"/>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0.48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3F6FC"/>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0.73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CE6F4"/>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0.76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9E4F3"/>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0.96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7D7ED"/>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0.05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AC1C4"/>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0.36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BFAFD"/>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(0.44)</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696B"/>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2.17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5A8AC6"/>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0.32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BF2F5"/>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0.37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CFC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0.42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F9FE"/>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1.32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A7C0E1"/>
                    </a:solidFill>
                  </a:tcPr>
                </a:tc>
                <a:extLst>
                  <a:ext uri="{0D108BD9-81ED-4DB2-BD59-A6C34878D82A}">
                    <a16:rowId xmlns="" xmlns:a16="http://schemas.microsoft.com/office/drawing/2014/main" val="2647757989"/>
                  </a:ext>
                </a:extLst>
              </a:tr>
              <a:tr h="149319">
                <a:tc>
                  <a:txBody>
                    <a:bodyPr/>
                    <a:lstStyle/>
                    <a:p>
                      <a:pPr marL="0" algn="l"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5-year</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   </a:t>
                      </a:r>
                    </a:p>
                  </a:txBody>
                  <a:tcPr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0.11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AC0C3"/>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0.21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ACED1"/>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0.56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AFB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0.83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E5ECF7"/>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0.90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E0E9F6"/>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1.15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DDBE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0.39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BE8EB"/>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0.32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BDEE1"/>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(0.51)</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8696B"/>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2.64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5A8AC6"/>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0.41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BEBED"/>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0.74</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ECF1FA"/>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808080"/>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0.53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CFC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0.53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CFCFF"/>
                    </a:solidFill>
                  </a:tcPr>
                </a:tc>
                <a:tc>
                  <a:txBody>
                    <a:bodyPr/>
                    <a:lstStyle/>
                    <a:p>
                      <a:pPr marL="0" algn="ctr" defTabSz="820256" rtl="0" eaLnBrk="1" fontAlgn="ctr" latinLnBrk="0" hangingPunct="1"/>
                      <a:r>
                        <a:rPr lang="en-US" sz="800" b="0" i="0" u="none" strike="noStrike" kern="1200" dirty="0">
                          <a:solidFill>
                            <a:srgbClr val="2F4F4F"/>
                          </a:solidFill>
                          <a:effectLst/>
                          <a:latin typeface="Times New Roman" panose="02020603050405020304" pitchFamily="18" charset="0"/>
                          <a:ea typeface="+mn-ea"/>
                          <a:cs typeface="Times New Roman" panose="02020603050405020304" pitchFamily="18" charset="0"/>
                        </a:rPr>
                        <a:t>           1.50 </a:t>
                      </a:r>
                    </a:p>
                  </a:txBody>
                  <a:tcPr marL="6111" marR="6111" marT="6111"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B2C8E5"/>
                    </a:solidFill>
                  </a:tcPr>
                </a:tc>
                <a:extLst>
                  <a:ext uri="{0D108BD9-81ED-4DB2-BD59-A6C34878D82A}">
                    <a16:rowId xmlns="" xmlns:a16="http://schemas.microsoft.com/office/drawing/2014/main" val="3208649206"/>
                  </a:ext>
                </a:extLst>
              </a:tr>
            </a:tbl>
          </a:graphicData>
        </a:graphic>
      </p:graphicFrame>
    </p:spTree>
    <p:extLst>
      <p:ext uri="{BB962C8B-B14F-4D97-AF65-F5344CB8AC3E}">
        <p14:creationId xmlns:p14="http://schemas.microsoft.com/office/powerpoint/2010/main" val="2118227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Does Not Always Repeat Itself</a:t>
            </a:r>
          </a:p>
        </p:txBody>
      </p:sp>
      <p:sp>
        <p:nvSpPr>
          <p:cNvPr id="5" name="Slide Number Placeholder 4"/>
          <p:cNvSpPr>
            <a:spLocks noGrp="1"/>
          </p:cNvSpPr>
          <p:nvPr>
            <p:ph type="sldNum" sz="quarter" idx="4"/>
          </p:nvPr>
        </p:nvSpPr>
        <p:spPr/>
        <p:txBody>
          <a:bodyPr/>
          <a:lstStyle/>
          <a:p>
            <a:fld id="{EAFB3C29-4469-4ECE-A8ED-D40B5AD31533}" type="slidenum">
              <a:rPr lang="en-US" smtClean="0"/>
              <a:pPr/>
              <a:t>45</a:t>
            </a:fld>
            <a:endParaRPr lang="en-US" dirty="0"/>
          </a:p>
        </p:txBody>
      </p:sp>
      <p:sp>
        <p:nvSpPr>
          <p:cNvPr id="4" name="TextBox 3"/>
          <p:cNvSpPr txBox="1"/>
          <p:nvPr/>
        </p:nvSpPr>
        <p:spPr>
          <a:xfrm>
            <a:off x="1220504" y="1531461"/>
            <a:ext cx="6642503" cy="3539430"/>
          </a:xfrm>
          <a:prstGeom prst="rect">
            <a:avLst/>
          </a:prstGeom>
          <a:noFill/>
        </p:spPr>
        <p:txBody>
          <a:bodyPr wrap="square" rtlCol="0">
            <a:spAutoFit/>
          </a:bodyPr>
          <a:lstStyle/>
          <a:p>
            <a:pPr marL="285750" indent="-285750">
              <a:buClr>
                <a:schemeClr val="tx2"/>
              </a:buClr>
              <a:buSzPct val="120000"/>
              <a:buFont typeface="Wingdings" panose="05000000000000000000" pitchFamily="2" charset="2"/>
              <a:buChar char="§"/>
            </a:pPr>
            <a:r>
              <a:rPr lang="en-US" sz="1400" b="1" dirty="0">
                <a:latin typeface="+mn-lt"/>
              </a:rPr>
              <a:t>Fiscal stimulus, </a:t>
            </a:r>
            <a:r>
              <a:rPr lang="en-US" sz="1400" dirty="0">
                <a:latin typeface="+mn-lt"/>
              </a:rPr>
              <a:t>is not typically something we see when the economic data is strong, potential for inflationary pressures may arise which may cause the curve to steepen.</a:t>
            </a:r>
          </a:p>
          <a:p>
            <a:pPr>
              <a:buClr>
                <a:schemeClr val="tx2"/>
              </a:buClr>
              <a:buSzPct val="120000"/>
            </a:pPr>
            <a:endParaRPr lang="en-US" sz="1400" dirty="0">
              <a:latin typeface="+mn-lt"/>
            </a:endParaRPr>
          </a:p>
          <a:p>
            <a:pPr marL="285750" indent="-285750">
              <a:buClr>
                <a:schemeClr val="tx2"/>
              </a:buClr>
              <a:buSzPct val="120000"/>
              <a:buFont typeface="Wingdings" panose="05000000000000000000" pitchFamily="2" charset="2"/>
              <a:buChar char="§"/>
            </a:pPr>
            <a:r>
              <a:rPr lang="en-US" sz="1400" b="1" dirty="0">
                <a:latin typeface="+mn-lt"/>
              </a:rPr>
              <a:t>Fed policy, </a:t>
            </a:r>
            <a:r>
              <a:rPr lang="en-US" sz="1400" dirty="0">
                <a:latin typeface="+mn-lt"/>
              </a:rPr>
              <a:t>is currently data dependent, but there is potential for a change in 2018, which may change the path and speed of hikes.</a:t>
            </a:r>
          </a:p>
          <a:p>
            <a:pPr>
              <a:buClr>
                <a:schemeClr val="tx2"/>
              </a:buClr>
              <a:buSzPct val="120000"/>
            </a:pPr>
            <a:endParaRPr lang="en-US" sz="1400" dirty="0">
              <a:latin typeface="+mn-lt"/>
            </a:endParaRPr>
          </a:p>
          <a:p>
            <a:pPr marL="285750" indent="-285750">
              <a:buClr>
                <a:schemeClr val="tx2"/>
              </a:buClr>
              <a:buSzPct val="120000"/>
              <a:buFont typeface="Wingdings" panose="05000000000000000000" pitchFamily="2" charset="2"/>
              <a:buChar char="§"/>
            </a:pPr>
            <a:r>
              <a:rPr lang="en-US" sz="1400" b="1" dirty="0">
                <a:latin typeface="+mn-lt"/>
              </a:rPr>
              <a:t>Quantitative easing</a:t>
            </a:r>
            <a:r>
              <a:rPr lang="en-US" sz="1400" dirty="0">
                <a:latin typeface="+mn-lt"/>
              </a:rPr>
              <a:t>, undertaken by global central banks has had a significant impact on markets and is another factor when evaluating the shape and level of the yield curve</a:t>
            </a:r>
          </a:p>
          <a:p>
            <a:pPr>
              <a:buClr>
                <a:schemeClr val="tx2"/>
              </a:buClr>
              <a:buSzPct val="120000"/>
            </a:pPr>
            <a:r>
              <a:rPr lang="en-US" sz="1400" dirty="0">
                <a:latin typeface="+mn-lt"/>
              </a:rPr>
              <a:t> </a:t>
            </a:r>
          </a:p>
          <a:p>
            <a:pPr marL="285750" indent="-285750">
              <a:buClr>
                <a:schemeClr val="tx2"/>
              </a:buClr>
              <a:buSzPct val="120000"/>
              <a:buFont typeface="Wingdings" panose="05000000000000000000" pitchFamily="2" charset="2"/>
              <a:buChar char="§"/>
            </a:pPr>
            <a:r>
              <a:rPr lang="en-US" sz="1400" b="1" dirty="0">
                <a:latin typeface="+mn-lt"/>
              </a:rPr>
              <a:t>Demand for safe assets</a:t>
            </a:r>
            <a:r>
              <a:rPr lang="en-US" sz="1400" dirty="0">
                <a:latin typeface="+mn-lt"/>
              </a:rPr>
              <a:t>, used by central banks and as collateral by banks has increased significantly while the universe of safe assets has declined creating more price agnostic buyers of US treasuries.</a:t>
            </a:r>
          </a:p>
          <a:p>
            <a:pPr marL="285750" indent="-285750">
              <a:buClr>
                <a:schemeClr val="tx2"/>
              </a:buClr>
              <a:buSzPct val="120000"/>
              <a:buFont typeface="Wingdings" panose="05000000000000000000" pitchFamily="2" charset="2"/>
              <a:buChar char="§"/>
            </a:pPr>
            <a:endParaRPr lang="en-US" sz="1400" dirty="0">
              <a:latin typeface="+mn-lt"/>
            </a:endParaRPr>
          </a:p>
          <a:p>
            <a:pPr marL="285750" indent="-285750">
              <a:buClr>
                <a:schemeClr val="tx2"/>
              </a:buClr>
              <a:buSzPct val="120000"/>
              <a:buFont typeface="Wingdings" panose="05000000000000000000" pitchFamily="2" charset="2"/>
              <a:buChar char="§"/>
            </a:pPr>
            <a:r>
              <a:rPr lang="en-US" sz="1400" b="1" dirty="0">
                <a:latin typeface="+mn-lt"/>
              </a:rPr>
              <a:t>Terminal Fed Funds Rate</a:t>
            </a:r>
            <a:r>
              <a:rPr lang="en-US" sz="1400" dirty="0">
                <a:latin typeface="+mn-lt"/>
              </a:rPr>
              <a:t>, is unknown and the current market expects a significantly lower level than in previous cycles.</a:t>
            </a:r>
          </a:p>
        </p:txBody>
      </p:sp>
      <p:sp>
        <p:nvSpPr>
          <p:cNvPr id="10" name="Rectangle 9"/>
          <p:cNvSpPr/>
          <p:nvPr/>
        </p:nvSpPr>
        <p:spPr bwMode="auto">
          <a:xfrm>
            <a:off x="1284206" y="5252607"/>
            <a:ext cx="6324600" cy="707886"/>
          </a:xfrm>
          <a:prstGeom prst="rect">
            <a:avLst/>
          </a:prstGeom>
          <a:solidFill>
            <a:schemeClr val="accent1">
              <a:lumMod val="40000"/>
              <a:lumOff val="60000"/>
            </a:schemeClr>
          </a:solidFill>
          <a:ln w="12700" cap="flat" cmpd="sng" algn="ctr">
            <a:solidFill>
              <a:srgbClr val="9FB6C7"/>
            </a:solidFill>
            <a:prstDash val="solid"/>
            <a:round/>
            <a:headEnd type="none" w="med" len="med"/>
            <a:tailEnd type="none" w="med" len="med"/>
          </a:ln>
          <a:effectLst/>
        </p:spPr>
        <p:txBody>
          <a:bodyPr vert="horz" wrap="square" lIns="137160" tIns="137160" rIns="137160" bIns="137160" numCol="1" rtlCol="0" anchor="ctr" anchorCtr="0" compatLnSpc="1">
            <a:prstTxWarp prst="textNoShape">
              <a:avLst/>
            </a:prstTxWarp>
            <a:spAutoFit/>
          </a:bodyPr>
          <a:lstStyle/>
          <a:p>
            <a:pPr algn="ctr" fontAlgn="base">
              <a:spcBef>
                <a:spcPct val="0"/>
              </a:spcBef>
              <a:spcAft>
                <a:spcPct val="0"/>
              </a:spcAft>
            </a:pPr>
            <a:r>
              <a:rPr lang="en-US" sz="1400" dirty="0">
                <a:solidFill>
                  <a:prstClr val="black"/>
                </a:solidFill>
                <a:latin typeface="+mn-lt"/>
              </a:rPr>
              <a:t>Models and historical studies </a:t>
            </a:r>
            <a:r>
              <a:rPr lang="en-US" sz="1400" b="1" dirty="0">
                <a:solidFill>
                  <a:prstClr val="black"/>
                </a:solidFill>
                <a:latin typeface="+mn-lt"/>
              </a:rPr>
              <a:t>must </a:t>
            </a:r>
            <a:r>
              <a:rPr lang="en-US" sz="1400" dirty="0">
                <a:solidFill>
                  <a:prstClr val="black"/>
                </a:solidFill>
                <a:latin typeface="+mn-lt"/>
              </a:rPr>
              <a:t>be supplemented with qualitative judgment and collective experience</a:t>
            </a:r>
          </a:p>
        </p:txBody>
      </p:sp>
      <p:sp>
        <p:nvSpPr>
          <p:cNvPr id="12" name="Oval 11"/>
          <p:cNvSpPr>
            <a:spLocks noChangeArrowheads="1"/>
          </p:cNvSpPr>
          <p:nvPr/>
        </p:nvSpPr>
        <p:spPr bwMode="auto">
          <a:xfrm>
            <a:off x="938786" y="1106547"/>
            <a:ext cx="463943" cy="411162"/>
          </a:xfrm>
          <a:prstGeom prst="ellipse">
            <a:avLst/>
          </a:prstGeom>
          <a:solidFill>
            <a:srgbClr val="9FB6C7"/>
          </a:solidFill>
          <a:ln w="12700">
            <a:solidFill>
              <a:srgbClr val="9FB6C7"/>
            </a:solidFill>
            <a:round/>
            <a:headEnd/>
            <a:tailEnd/>
          </a:ln>
        </p:spPr>
        <p:txBody>
          <a:bodyPr wrap="none" lIns="274320" rIns="45720" anchor="b"/>
          <a:lstStyle/>
          <a:p>
            <a:pPr fontAlgn="base">
              <a:spcBef>
                <a:spcPct val="0"/>
              </a:spcBef>
              <a:spcAft>
                <a:spcPct val="0"/>
              </a:spcAft>
            </a:pPr>
            <a:r>
              <a:rPr lang="en-US" sz="1400" b="1" dirty="0">
                <a:solidFill>
                  <a:srgbClr val="0C5184"/>
                </a:solidFill>
                <a:latin typeface="Arial Narrow" pitchFamily="34" charset="0"/>
              </a:rPr>
              <a:t>While we study history, we also focus on what makes the current environment different</a:t>
            </a:r>
          </a:p>
        </p:txBody>
      </p:sp>
      <p:sp>
        <p:nvSpPr>
          <p:cNvPr id="13" name="Line 6"/>
          <p:cNvSpPr>
            <a:spLocks noChangeShapeType="1"/>
          </p:cNvSpPr>
          <p:nvPr/>
        </p:nvSpPr>
        <p:spPr bwMode="auto">
          <a:xfrm>
            <a:off x="1148336" y="1444684"/>
            <a:ext cx="6427574" cy="0"/>
          </a:xfrm>
          <a:prstGeom prst="line">
            <a:avLst/>
          </a:prstGeom>
          <a:noFill/>
          <a:ln w="9525">
            <a:solidFill>
              <a:srgbClr val="9FB6C7"/>
            </a:solidFill>
            <a:round/>
            <a:headEnd/>
            <a:tailEnd/>
          </a:ln>
        </p:spPr>
        <p:txBody>
          <a:bodyPr wrap="none" anchor="ctr"/>
          <a:lstStyle/>
          <a:p>
            <a:pPr fontAlgn="base">
              <a:spcBef>
                <a:spcPct val="0"/>
              </a:spcBef>
              <a:spcAft>
                <a:spcPct val="0"/>
              </a:spcAft>
            </a:pPr>
            <a:endParaRPr lang="en-US" sz="1100" dirty="0">
              <a:solidFill>
                <a:prstClr val="black"/>
              </a:solidFill>
            </a:endParaRPr>
          </a:p>
        </p:txBody>
      </p:sp>
    </p:spTree>
    <p:extLst>
      <p:ext uri="{BB962C8B-B14F-4D97-AF65-F5344CB8AC3E}">
        <p14:creationId xmlns:p14="http://schemas.microsoft.com/office/powerpoint/2010/main" val="11406040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Portfolios – As of 8/7/2017 </a:t>
            </a:r>
            <a:endParaRPr lang="en-US" dirty="0">
              <a:solidFill>
                <a:srgbClr val="FF0000"/>
              </a:solidFill>
            </a:endParaRPr>
          </a:p>
        </p:txBody>
      </p:sp>
      <p:sp>
        <p:nvSpPr>
          <p:cNvPr id="3" name="Slide Number Placeholder 2"/>
          <p:cNvSpPr>
            <a:spLocks noGrp="1"/>
          </p:cNvSpPr>
          <p:nvPr>
            <p:ph type="sldNum" sz="quarter" idx="4"/>
          </p:nvPr>
        </p:nvSpPr>
        <p:spPr/>
        <p:txBody>
          <a:bodyPr/>
          <a:lstStyle/>
          <a:p>
            <a:fld id="{EAFB3C29-4469-4ECE-A8ED-D40B5AD31533}" type="slidenum">
              <a:rPr lang="en-US" smtClean="0">
                <a:solidFill>
                  <a:prstClr val="black"/>
                </a:solidFill>
              </a:rPr>
              <a:pPr/>
              <a:t>46</a:t>
            </a:fld>
            <a:endParaRPr lang="en-US" dirty="0">
              <a:solidFill>
                <a:prstClr val="black"/>
              </a:solidFill>
            </a:endParaRPr>
          </a:p>
        </p:txBody>
      </p:sp>
      <p:graphicFrame>
        <p:nvGraphicFramePr>
          <p:cNvPr id="5" name="Table 4"/>
          <p:cNvGraphicFramePr>
            <a:graphicFrameLocks noGrp="1"/>
          </p:cNvGraphicFramePr>
          <p:nvPr>
            <p:extLst/>
          </p:nvPr>
        </p:nvGraphicFramePr>
        <p:xfrm>
          <a:off x="380999" y="914400"/>
          <a:ext cx="8382000" cy="1859481"/>
        </p:xfrm>
        <a:graphic>
          <a:graphicData uri="http://schemas.openxmlformats.org/drawingml/2006/table">
            <a:tbl>
              <a:tblPr>
                <a:tableStyleId>{5C22544A-7EE6-4342-B048-85BDC9FD1C3A}</a:tableStyleId>
              </a:tblPr>
              <a:tblGrid>
                <a:gridCol w="2362812">
                  <a:extLst>
                    <a:ext uri="{9D8B030D-6E8A-4147-A177-3AD203B41FA5}">
                      <a16:colId xmlns="" xmlns:a16="http://schemas.microsoft.com/office/drawing/2014/main" val="20000"/>
                    </a:ext>
                  </a:extLst>
                </a:gridCol>
                <a:gridCol w="1504797">
                  <a:extLst>
                    <a:ext uri="{9D8B030D-6E8A-4147-A177-3AD203B41FA5}">
                      <a16:colId xmlns="" xmlns:a16="http://schemas.microsoft.com/office/drawing/2014/main" val="20001"/>
                    </a:ext>
                  </a:extLst>
                </a:gridCol>
                <a:gridCol w="1504797">
                  <a:extLst>
                    <a:ext uri="{9D8B030D-6E8A-4147-A177-3AD203B41FA5}">
                      <a16:colId xmlns="" xmlns:a16="http://schemas.microsoft.com/office/drawing/2014/main" val="20002"/>
                    </a:ext>
                  </a:extLst>
                </a:gridCol>
                <a:gridCol w="1504797">
                  <a:extLst>
                    <a:ext uri="{9D8B030D-6E8A-4147-A177-3AD203B41FA5}">
                      <a16:colId xmlns="" xmlns:a16="http://schemas.microsoft.com/office/drawing/2014/main" val="20003"/>
                    </a:ext>
                  </a:extLst>
                </a:gridCol>
                <a:gridCol w="1504797">
                  <a:extLst>
                    <a:ext uri="{9D8B030D-6E8A-4147-A177-3AD203B41FA5}">
                      <a16:colId xmlns="" xmlns:a16="http://schemas.microsoft.com/office/drawing/2014/main" val="20004"/>
                    </a:ext>
                  </a:extLst>
                </a:gridCol>
              </a:tblGrid>
              <a:tr h="304800">
                <a:tc>
                  <a:txBody>
                    <a:bodyPr/>
                    <a:lstStyle/>
                    <a:p>
                      <a:pPr algn="l" fontAlgn="b"/>
                      <a:endParaRPr lang="en-US" sz="1100" b="1" i="0" u="none" strike="noStrike" dirty="0">
                        <a:solidFill>
                          <a:schemeClr val="bg1"/>
                        </a:solidFill>
                        <a:effectLst/>
                        <a:latin typeface="+mj-lt"/>
                      </a:endParaRPr>
                    </a:p>
                  </a:txBody>
                  <a:tcPr marL="9525" marR="9525" marT="9525" marB="0" anchor="b">
                    <a:lnL w="12700" cap="flat" cmpd="sng" algn="ctr">
                      <a:solidFill>
                        <a:schemeClr val="accent1">
                          <a:lumMod val="75000"/>
                        </a:schemeClr>
                      </a:solidFill>
                      <a:prstDash val="solid"/>
                      <a:round/>
                      <a:headEnd type="none" w="med" len="med"/>
                      <a:tailEnd type="none" w="med" len="med"/>
                    </a:lnL>
                    <a:lnR w="12700" cmpd="sng">
                      <a:noFill/>
                    </a:lnR>
                    <a:lnT w="12700" cap="flat" cmpd="sng" algn="ctr">
                      <a:solidFill>
                        <a:schemeClr val="accent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US" sz="1100" b="1" i="0" u="none" strike="noStrike" dirty="0">
                          <a:solidFill>
                            <a:schemeClr val="bg1"/>
                          </a:solidFill>
                          <a:effectLst/>
                          <a:latin typeface="+mj-lt"/>
                        </a:rPr>
                        <a:t>Cash Management</a:t>
                      </a:r>
                    </a:p>
                  </a:txBody>
                  <a:tcPr marL="9525" marR="9525" marT="9525" marB="0" anchor="b">
                    <a:lnL w="12700" cmpd="sng">
                      <a:noFill/>
                    </a:lnL>
                    <a:lnR w="12700" cmpd="sng">
                      <a:noFill/>
                    </a:lnR>
                    <a:lnT w="12700" cap="flat" cmpd="sng" algn="ctr">
                      <a:solidFill>
                        <a:schemeClr val="accent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US" sz="1100" b="1" i="0" u="none" strike="noStrike" dirty="0">
                          <a:solidFill>
                            <a:schemeClr val="bg1"/>
                          </a:solidFill>
                          <a:effectLst/>
                          <a:latin typeface="+mj-lt"/>
                        </a:rPr>
                        <a:t>Enhanced Cash</a:t>
                      </a:r>
                    </a:p>
                  </a:txBody>
                  <a:tcPr marL="9525" marR="9525" marT="9525" marB="0" anchor="b">
                    <a:lnL w="12700" cmpd="sng">
                      <a:noFill/>
                    </a:lnL>
                    <a:lnR w="12700" cmpd="sng">
                      <a:noFill/>
                    </a:lnR>
                    <a:lnT w="12700" cap="flat" cmpd="sng" algn="ctr">
                      <a:solidFill>
                        <a:schemeClr val="accent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US" sz="1100" b="1" i="0" u="none" strike="noStrike" dirty="0">
                          <a:solidFill>
                            <a:schemeClr val="bg1"/>
                          </a:solidFill>
                          <a:effectLst/>
                          <a:latin typeface="+mj-lt"/>
                        </a:rPr>
                        <a:t>Low Duration 1-3 Year</a:t>
                      </a:r>
                    </a:p>
                  </a:txBody>
                  <a:tcPr marL="9525" marR="9525" marT="9525" marB="0" anchor="b">
                    <a:lnL w="12700" cmpd="sng">
                      <a:noFill/>
                    </a:lnL>
                    <a:lnR w="12700" cmpd="sng">
                      <a:noFill/>
                    </a:lnR>
                    <a:lnT w="12700" cap="flat" cmpd="sng" algn="ctr">
                      <a:solidFill>
                        <a:schemeClr val="accent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US" sz="1100" b="1" i="0" u="none" strike="noStrike" dirty="0">
                          <a:solidFill>
                            <a:schemeClr val="bg1"/>
                          </a:solidFill>
                          <a:effectLst/>
                          <a:latin typeface="+mj-lt"/>
                        </a:rPr>
                        <a:t>Low Duration 1-5 Year</a:t>
                      </a:r>
                    </a:p>
                  </a:txBody>
                  <a:tcPr marL="9525" marR="9525" marT="9525" marB="0" anchor="b">
                    <a:lnL w="12700" cmpd="sng">
                      <a:noFill/>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 xmlns:a16="http://schemas.microsoft.com/office/drawing/2014/main" val="10000"/>
                  </a:ext>
                </a:extLst>
              </a:tr>
              <a:tr h="350319">
                <a:tc>
                  <a:txBody>
                    <a:bodyPr/>
                    <a:lstStyle/>
                    <a:p>
                      <a:pPr algn="l" fontAlgn="b"/>
                      <a:r>
                        <a:rPr lang="en-US" sz="1100" b="1" i="0" u="none" strike="noStrike" dirty="0">
                          <a:solidFill>
                            <a:srgbClr val="000000"/>
                          </a:solidFill>
                          <a:effectLst/>
                          <a:latin typeface="+mn-lt"/>
                        </a:rPr>
                        <a:t>Duration</a:t>
                      </a:r>
                    </a:p>
                  </a:txBody>
                  <a:tcPr marL="182880" marR="9525" marT="9525" marB="0" anchor="ctr">
                    <a:lnL w="12700" cap="flat" cmpd="sng" algn="ctr">
                      <a:solidFill>
                        <a:schemeClr val="accent1">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mn-lt"/>
                        </a:rPr>
                        <a:t>0.4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mn-lt"/>
                        </a:rPr>
                        <a:t>0.7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mn-lt"/>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mn-lt"/>
                        </a:rPr>
                        <a:t>2.4</a:t>
                      </a:r>
                    </a:p>
                  </a:txBody>
                  <a:tcPr marL="9525" marR="9525" marT="9525" marB="0" anchor="ctr">
                    <a:lnL w="12700" cmpd="sng">
                      <a:noFill/>
                    </a:lnL>
                    <a:lnR w="12700" cap="flat" cmpd="sng" algn="ctr">
                      <a:solidFill>
                        <a:schemeClr val="accent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50319">
                <a:tc>
                  <a:txBody>
                    <a:bodyPr/>
                    <a:lstStyle/>
                    <a:p>
                      <a:pPr algn="l" fontAlgn="b"/>
                      <a:r>
                        <a:rPr lang="en-US" sz="1100" b="1" i="0" u="none" strike="noStrike" dirty="0">
                          <a:solidFill>
                            <a:srgbClr val="000000"/>
                          </a:solidFill>
                          <a:effectLst/>
                          <a:latin typeface="+mn-lt"/>
                        </a:rPr>
                        <a:t>Average Maturity</a:t>
                      </a:r>
                    </a:p>
                  </a:txBody>
                  <a:tcPr marL="182880" marR="9525" marT="9525" marB="0" anchor="ctr">
                    <a:lnL w="12700" cap="flat" cmpd="sng" algn="ctr">
                      <a:solidFill>
                        <a:schemeClr val="accent1">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dirty="0">
                          <a:solidFill>
                            <a:srgbClr val="000000"/>
                          </a:solidFill>
                          <a:effectLst/>
                          <a:latin typeface="+mn-lt"/>
                        </a:rPr>
                        <a:t>0.9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dirty="0">
                          <a:solidFill>
                            <a:srgbClr val="000000"/>
                          </a:solidFill>
                          <a:effectLst/>
                          <a:latin typeface="+mn-lt"/>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dirty="0">
                          <a:solidFill>
                            <a:srgbClr val="000000"/>
                          </a:solidFill>
                          <a:effectLst/>
                          <a:latin typeface="+mn-lt"/>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dirty="0">
                          <a:solidFill>
                            <a:srgbClr val="000000"/>
                          </a:solidFill>
                          <a:effectLst/>
                          <a:latin typeface="+mn-lt"/>
                        </a:rPr>
                        <a:t>3.1</a:t>
                      </a:r>
                    </a:p>
                  </a:txBody>
                  <a:tcPr marL="9525" marR="9525" marT="9525" marB="0" anchor="ctr">
                    <a:lnL w="12700" cmpd="sng">
                      <a:noFill/>
                    </a:lnL>
                    <a:lnR w="12700" cap="flat" cmpd="sng" algn="ctr">
                      <a:solidFill>
                        <a:schemeClr val="accent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2"/>
                  </a:ext>
                </a:extLst>
              </a:tr>
              <a:tr h="350319">
                <a:tc>
                  <a:txBody>
                    <a:bodyPr/>
                    <a:lstStyle/>
                    <a:p>
                      <a:pPr algn="l" fontAlgn="b"/>
                      <a:r>
                        <a:rPr lang="en-US" sz="1100" b="1" i="0" u="none" strike="noStrike" dirty="0">
                          <a:solidFill>
                            <a:srgbClr val="000000"/>
                          </a:solidFill>
                          <a:effectLst/>
                          <a:latin typeface="+mn-lt"/>
                        </a:rPr>
                        <a:t>Yield-to-Maturity*</a:t>
                      </a:r>
                    </a:p>
                  </a:txBody>
                  <a:tcPr marL="182880" marR="9525" marT="9525" marB="0" anchor="ctr">
                    <a:lnL w="12700" cap="flat" cmpd="sng" algn="ctr">
                      <a:solidFill>
                        <a:schemeClr val="accent1">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mn-lt"/>
                        </a:rPr>
                        <a:t>1.44%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mn-lt"/>
                        </a:rPr>
                        <a:t>1.63%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mn-lt"/>
                        </a:rPr>
                        <a:t>2.00%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mn-lt"/>
                        </a:rPr>
                        <a:t>2.20%</a:t>
                      </a:r>
                    </a:p>
                  </a:txBody>
                  <a:tcPr marL="9525" marR="9525" marT="9525" marB="0" anchor="ctr">
                    <a:lnL w="12700" cmpd="sng">
                      <a:noFill/>
                    </a:lnL>
                    <a:lnR w="12700" cap="flat" cmpd="sng" algn="ctr">
                      <a:solidFill>
                        <a:schemeClr val="accent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50319">
                <a:tc>
                  <a:txBody>
                    <a:bodyPr/>
                    <a:lstStyle/>
                    <a:p>
                      <a:pPr algn="l" fontAlgn="b"/>
                      <a:r>
                        <a:rPr lang="en-US" sz="1100" b="1" i="0" u="none" strike="noStrike" dirty="0">
                          <a:solidFill>
                            <a:srgbClr val="000000"/>
                          </a:solidFill>
                          <a:effectLst/>
                          <a:latin typeface="+mn-lt"/>
                        </a:rPr>
                        <a:t>Weighted Average Credit Rating</a:t>
                      </a:r>
                    </a:p>
                  </a:txBody>
                  <a:tcPr marL="182880" marR="9525" marT="9525" marB="0" anchor="ctr">
                    <a:lnL w="12700" cap="flat" cmpd="sng" algn="ctr">
                      <a:solidFill>
                        <a:schemeClr val="accent1">
                          <a:lumMod val="75000"/>
                        </a:schemeClr>
                      </a:solidFill>
                      <a:prstDash val="solid"/>
                      <a:round/>
                      <a:headEnd type="none" w="med" len="med"/>
                      <a:tailEnd type="none" w="med" len="med"/>
                    </a:lnL>
                    <a:lnR w="12700" cmpd="sng">
                      <a:noFill/>
                    </a:lnR>
                    <a:lnT w="12700" cmpd="sng">
                      <a:noFill/>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dirty="0">
                          <a:solidFill>
                            <a:srgbClr val="000000"/>
                          </a:solidFill>
                          <a:effectLst/>
                          <a:latin typeface="+mn-lt"/>
                        </a:rPr>
                        <a:t>AA</a:t>
                      </a:r>
                    </a:p>
                  </a:txBody>
                  <a:tcPr marL="9525" marR="9525" marT="9525" marB="0" anchor="ctr">
                    <a:lnL w="12700" cmpd="sng">
                      <a:noFill/>
                    </a:lnL>
                    <a:lnR w="12700" cmpd="sng">
                      <a:noFill/>
                    </a:lnR>
                    <a:lnT w="12700" cmpd="sng">
                      <a:noFill/>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dirty="0">
                          <a:solidFill>
                            <a:srgbClr val="000000"/>
                          </a:solidFill>
                          <a:effectLst/>
                          <a:latin typeface="+mn-lt"/>
                        </a:rPr>
                        <a:t>AA-</a:t>
                      </a:r>
                    </a:p>
                  </a:txBody>
                  <a:tcPr marL="9525" marR="9525" marT="9525" marB="0" anchor="ctr">
                    <a:lnL w="12700" cmpd="sng">
                      <a:noFill/>
                    </a:lnL>
                    <a:lnR w="12700" cmpd="sng">
                      <a:noFill/>
                    </a:lnR>
                    <a:lnT w="12700" cmpd="sng">
                      <a:noFill/>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dirty="0">
                          <a:solidFill>
                            <a:srgbClr val="000000"/>
                          </a:solidFill>
                          <a:effectLst/>
                          <a:latin typeface="+mn-lt"/>
                        </a:rPr>
                        <a:t>AA-</a:t>
                      </a:r>
                    </a:p>
                  </a:txBody>
                  <a:tcPr marL="9525" marR="9525" marT="9525" marB="0" anchor="ctr">
                    <a:lnL w="12700" cmpd="sng">
                      <a:noFill/>
                    </a:lnL>
                    <a:lnR w="12700" cmpd="sng">
                      <a:noFill/>
                    </a:lnR>
                    <a:lnT w="12700" cmpd="sng">
                      <a:noFill/>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dirty="0">
                          <a:solidFill>
                            <a:srgbClr val="000000"/>
                          </a:solidFill>
                          <a:effectLst/>
                          <a:latin typeface="+mn-lt"/>
                        </a:rPr>
                        <a:t>A+</a:t>
                      </a:r>
                    </a:p>
                  </a:txBody>
                  <a:tcPr marL="9525" marR="9525" marT="9525" marB="0" anchor="ctr">
                    <a:lnL w="12700" cmpd="sng">
                      <a:noFill/>
                    </a:lnL>
                    <a:lnR w="12700" cap="flat" cmpd="sng" algn="ctr">
                      <a:solidFill>
                        <a:schemeClr val="accent1">
                          <a:lumMod val="75000"/>
                        </a:schemeClr>
                      </a:solidFill>
                      <a:prstDash val="solid"/>
                      <a:round/>
                      <a:headEnd type="none" w="med" len="med"/>
                      <a:tailEnd type="none" w="med" len="med"/>
                    </a:lnR>
                    <a:lnT w="12700" cmpd="sng">
                      <a:noFill/>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4"/>
                  </a:ext>
                </a:extLst>
              </a:tr>
              <a:tr h="153405">
                <a:tc>
                  <a:txBody>
                    <a:bodyPr/>
                    <a:lstStyle/>
                    <a:p>
                      <a:pPr algn="l" fontAlgn="b"/>
                      <a:r>
                        <a:rPr lang="en-US" sz="900" i="1" u="none" strike="noStrike" dirty="0">
                          <a:effectLst/>
                        </a:rPr>
                        <a:t>*Gross Yield</a:t>
                      </a:r>
                      <a:endParaRPr lang="en-US" sz="900" b="0" i="1" u="none" strike="noStrike" dirty="0">
                        <a:solidFill>
                          <a:srgbClr val="000000"/>
                        </a:solidFill>
                        <a:effectLst/>
                        <a:latin typeface="Calibri" panose="020F0502020204030204" pitchFamily="34" charset="0"/>
                      </a:endParaRPr>
                    </a:p>
                  </a:txBody>
                  <a:tcPr marL="7059" marR="7059" marT="7059" marB="0" anchor="b">
                    <a:lnT w="12700" cap="flat" cmpd="sng" algn="ctr">
                      <a:solidFill>
                        <a:schemeClr val="accent1">
                          <a:lumMod val="75000"/>
                        </a:schemeClr>
                      </a:solidFill>
                      <a:prstDash val="solid"/>
                      <a:round/>
                      <a:headEnd type="none" w="med" len="med"/>
                      <a:tailEnd type="none" w="med" len="med"/>
                    </a:lnT>
                    <a:noFill/>
                  </a:tcPr>
                </a:tc>
                <a:tc>
                  <a:txBody>
                    <a:bodyPr/>
                    <a:lstStyle/>
                    <a:p>
                      <a:pPr algn="l" fontAlgn="b"/>
                      <a:endParaRPr lang="en-US" sz="800" b="0" i="1" u="none" strike="noStrike" dirty="0">
                        <a:solidFill>
                          <a:srgbClr val="000000"/>
                        </a:solidFill>
                        <a:effectLst/>
                        <a:latin typeface="Calibri" panose="020F0502020204030204" pitchFamily="34" charset="0"/>
                      </a:endParaRPr>
                    </a:p>
                  </a:txBody>
                  <a:tcPr marL="7059" marR="7059" marT="7059" marB="0" anchor="b">
                    <a:lnT w="12700" cap="flat" cmpd="sng" algn="ctr">
                      <a:solidFill>
                        <a:schemeClr val="accent1">
                          <a:lumMod val="75000"/>
                        </a:schemeClr>
                      </a:solidFill>
                      <a:prstDash val="solid"/>
                      <a:round/>
                      <a:headEnd type="none" w="med" len="med"/>
                      <a:tailEnd type="none" w="med" len="med"/>
                    </a:lnT>
                    <a:noFill/>
                  </a:tcPr>
                </a:tc>
                <a:tc>
                  <a:txBody>
                    <a:bodyPr/>
                    <a:lstStyle/>
                    <a:p>
                      <a:pPr algn="l" fontAlgn="b"/>
                      <a:endParaRPr lang="en-US" sz="800" b="0" i="1" u="none" strike="noStrike" dirty="0">
                        <a:solidFill>
                          <a:srgbClr val="000000"/>
                        </a:solidFill>
                        <a:effectLst/>
                        <a:latin typeface="Calibri" panose="020F0502020204030204" pitchFamily="34" charset="0"/>
                      </a:endParaRPr>
                    </a:p>
                  </a:txBody>
                  <a:tcPr marL="7059" marR="7059" marT="7059" marB="0" anchor="b">
                    <a:lnT w="12700" cap="flat" cmpd="sng" algn="ctr">
                      <a:solidFill>
                        <a:schemeClr val="accent1">
                          <a:lumMod val="75000"/>
                        </a:schemeClr>
                      </a:solidFill>
                      <a:prstDash val="solid"/>
                      <a:round/>
                      <a:headEnd type="none" w="med" len="med"/>
                      <a:tailEnd type="none" w="med" len="med"/>
                    </a:lnT>
                    <a:noFill/>
                  </a:tcPr>
                </a:tc>
                <a:tc>
                  <a:txBody>
                    <a:bodyPr/>
                    <a:lstStyle/>
                    <a:p>
                      <a:pPr algn="l" fontAlgn="b"/>
                      <a:endParaRPr lang="en-US" sz="800" b="0" i="1" u="none" strike="noStrike" dirty="0">
                        <a:solidFill>
                          <a:srgbClr val="000000"/>
                        </a:solidFill>
                        <a:effectLst/>
                        <a:latin typeface="Calibri" panose="020F0502020204030204" pitchFamily="34" charset="0"/>
                      </a:endParaRPr>
                    </a:p>
                  </a:txBody>
                  <a:tcPr marL="7059" marR="7059" marT="7059" marB="0" anchor="b">
                    <a:lnT w="12700" cap="flat" cmpd="sng" algn="ctr">
                      <a:solidFill>
                        <a:schemeClr val="accent1">
                          <a:lumMod val="75000"/>
                        </a:schemeClr>
                      </a:solidFill>
                      <a:prstDash val="solid"/>
                      <a:round/>
                      <a:headEnd type="none" w="med" len="med"/>
                      <a:tailEnd type="none" w="med" len="med"/>
                    </a:lnT>
                    <a:noFill/>
                  </a:tcPr>
                </a:tc>
                <a:tc>
                  <a:txBody>
                    <a:bodyPr/>
                    <a:lstStyle/>
                    <a:p>
                      <a:pPr algn="l" fontAlgn="b"/>
                      <a:endParaRPr lang="en-US" sz="800" b="0" i="1" u="none" strike="noStrike" dirty="0">
                        <a:solidFill>
                          <a:srgbClr val="000000"/>
                        </a:solidFill>
                        <a:effectLst/>
                        <a:latin typeface="Calibri" panose="020F0502020204030204" pitchFamily="34" charset="0"/>
                      </a:endParaRPr>
                    </a:p>
                  </a:txBody>
                  <a:tcPr marL="7059" marR="7059" marT="7059" marB="0" anchor="b">
                    <a:lnT w="12700" cap="flat" cmpd="sng" algn="ctr">
                      <a:solidFill>
                        <a:schemeClr val="accent1">
                          <a:lumMod val="75000"/>
                        </a:schemeClr>
                      </a:solidFill>
                      <a:prstDash val="solid"/>
                      <a:round/>
                      <a:headEnd type="none" w="med" len="med"/>
                      <a:tailEnd type="none" w="med" len="med"/>
                    </a:lnT>
                    <a:noFill/>
                  </a:tcPr>
                </a:tc>
                <a:extLst>
                  <a:ext uri="{0D108BD9-81ED-4DB2-BD59-A6C34878D82A}">
                    <a16:rowId xmlns="" xmlns:a16="http://schemas.microsoft.com/office/drawing/2014/main" val="10006"/>
                  </a:ext>
                </a:extLst>
              </a:tr>
            </a:tbl>
          </a:graphicData>
        </a:graphic>
      </p:graphicFrame>
      <p:graphicFrame>
        <p:nvGraphicFramePr>
          <p:cNvPr id="6" name="Chart 5"/>
          <p:cNvGraphicFramePr/>
          <p:nvPr>
            <p:extLst>
              <p:ext uri="{D42A27DB-BD31-4B8C-83A1-F6EECF244321}">
                <p14:modId xmlns:p14="http://schemas.microsoft.com/office/powerpoint/2010/main" val="136922298"/>
              </p:ext>
            </p:extLst>
          </p:nvPr>
        </p:nvGraphicFramePr>
        <p:xfrm>
          <a:off x="152400" y="4724400"/>
          <a:ext cx="8839200"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652929545"/>
              </p:ext>
            </p:extLst>
          </p:nvPr>
        </p:nvGraphicFramePr>
        <p:xfrm>
          <a:off x="381000" y="3091688"/>
          <a:ext cx="8382000" cy="1362456"/>
        </p:xfrm>
        <a:graphic>
          <a:graphicData uri="http://schemas.openxmlformats.org/drawingml/2006/table">
            <a:tbl>
              <a:tblPr>
                <a:tableStyleId>{5C22544A-7EE6-4342-B048-85BDC9FD1C3A}</a:tableStyleId>
              </a:tblPr>
              <a:tblGrid>
                <a:gridCol w="2362812">
                  <a:extLst>
                    <a:ext uri="{9D8B030D-6E8A-4147-A177-3AD203B41FA5}">
                      <a16:colId xmlns="" xmlns:a16="http://schemas.microsoft.com/office/drawing/2014/main" val="20000"/>
                    </a:ext>
                  </a:extLst>
                </a:gridCol>
                <a:gridCol w="1504797">
                  <a:extLst>
                    <a:ext uri="{9D8B030D-6E8A-4147-A177-3AD203B41FA5}">
                      <a16:colId xmlns="" xmlns:a16="http://schemas.microsoft.com/office/drawing/2014/main" val="20001"/>
                    </a:ext>
                  </a:extLst>
                </a:gridCol>
                <a:gridCol w="1504797">
                  <a:extLst>
                    <a:ext uri="{9D8B030D-6E8A-4147-A177-3AD203B41FA5}">
                      <a16:colId xmlns="" xmlns:a16="http://schemas.microsoft.com/office/drawing/2014/main" val="20002"/>
                    </a:ext>
                  </a:extLst>
                </a:gridCol>
                <a:gridCol w="1504797">
                  <a:extLst>
                    <a:ext uri="{9D8B030D-6E8A-4147-A177-3AD203B41FA5}">
                      <a16:colId xmlns="" xmlns:a16="http://schemas.microsoft.com/office/drawing/2014/main" val="20003"/>
                    </a:ext>
                  </a:extLst>
                </a:gridCol>
                <a:gridCol w="1504797">
                  <a:extLst>
                    <a:ext uri="{9D8B030D-6E8A-4147-A177-3AD203B41FA5}">
                      <a16:colId xmlns="" xmlns:a16="http://schemas.microsoft.com/office/drawing/2014/main" val="20004"/>
                    </a:ext>
                  </a:extLst>
                </a:gridCol>
              </a:tblGrid>
              <a:tr h="219456">
                <a:tc>
                  <a:txBody>
                    <a:bodyPr/>
                    <a:lstStyle/>
                    <a:p>
                      <a:pPr algn="l" fontAlgn="b"/>
                      <a:r>
                        <a:rPr lang="en-US" sz="1100" b="1" i="0" u="none" strike="noStrike" dirty="0">
                          <a:solidFill>
                            <a:srgbClr val="000000"/>
                          </a:solidFill>
                          <a:effectLst/>
                          <a:latin typeface="+mn-lt"/>
                        </a:rPr>
                        <a:t>US</a:t>
                      </a:r>
                      <a:r>
                        <a:rPr lang="en-US" sz="1100" b="1" i="0" u="none" strike="noStrike" baseline="0" dirty="0">
                          <a:solidFill>
                            <a:srgbClr val="000000"/>
                          </a:solidFill>
                          <a:effectLst/>
                          <a:latin typeface="+mn-lt"/>
                        </a:rPr>
                        <a:t> Treasuries</a:t>
                      </a:r>
                      <a:endParaRPr lang="en-US" sz="1100" b="1" i="0" u="none" strike="noStrike" dirty="0">
                        <a:solidFill>
                          <a:srgbClr val="000000"/>
                        </a:solidFill>
                        <a:effectLst/>
                        <a:latin typeface="+mn-lt"/>
                      </a:endParaRPr>
                    </a:p>
                  </a:txBody>
                  <a:tcPr marL="182880" marR="9525" marT="9525" marB="0" anchor="ctr">
                    <a:lnL w="12700" cap="flat" cmpd="sng" algn="ctr">
                      <a:solidFill>
                        <a:schemeClr val="accent1">
                          <a:lumMod val="75000"/>
                        </a:schemeClr>
                      </a:solidFill>
                      <a:prstDash val="solid"/>
                      <a:round/>
                      <a:headEnd type="none" w="med" len="med"/>
                      <a:tailEnd type="none" w="med" len="med"/>
                    </a:lnL>
                    <a:lnR w="12700" cmpd="sng">
                      <a:noFill/>
                    </a:lnR>
                    <a:lnT w="12700" cap="flat" cmpd="sng" algn="ctr">
                      <a:solidFill>
                        <a:schemeClr val="accent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820256" rtl="0" eaLnBrk="1" fontAlgn="b" latinLnBrk="0" hangingPunct="1"/>
                      <a:r>
                        <a:rPr lang="en-US" sz="1100" b="0" i="0" u="none" strike="noStrike" kern="1200" dirty="0">
                          <a:solidFill>
                            <a:srgbClr val="000000"/>
                          </a:solidFill>
                          <a:effectLst/>
                          <a:latin typeface="+mn-lt"/>
                          <a:ea typeface="+mn-ea"/>
                          <a:cs typeface="+mn-cs"/>
                        </a:rPr>
                        <a:t>20%</a:t>
                      </a:r>
                    </a:p>
                  </a:txBody>
                  <a:tcPr marL="9525" marR="9525" marT="9525" marB="0" anchor="ctr">
                    <a:lnL w="12700" cmpd="sng">
                      <a:noFill/>
                    </a:lnL>
                    <a:lnR w="12700" cmpd="sng">
                      <a:noFill/>
                    </a:lnR>
                    <a:lnT w="12700" cap="flat" cmpd="sng" algn="ctr">
                      <a:solidFill>
                        <a:schemeClr val="accent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mn-lt"/>
                        </a:rPr>
                        <a:t>20%</a:t>
                      </a:r>
                    </a:p>
                  </a:txBody>
                  <a:tcPr marL="9525" marR="9525" marT="9525" marB="0" anchor="ctr">
                    <a:lnL w="12700" cmpd="sng">
                      <a:noFill/>
                    </a:lnL>
                    <a:lnR w="12700" cmpd="sng">
                      <a:noFill/>
                    </a:lnR>
                    <a:lnT w="12700" cap="flat" cmpd="sng" algn="ctr">
                      <a:solidFill>
                        <a:schemeClr val="accent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mn-lt"/>
                        </a:rPr>
                        <a:t>25%</a:t>
                      </a:r>
                    </a:p>
                  </a:txBody>
                  <a:tcPr marL="9525" marR="9525" marT="9525" marB="0" anchor="ctr">
                    <a:lnL w="12700" cmpd="sng">
                      <a:noFill/>
                    </a:lnL>
                    <a:lnR w="12700" cmpd="sng">
                      <a:noFill/>
                    </a:lnR>
                    <a:lnT w="12700" cap="flat" cmpd="sng" algn="ctr">
                      <a:solidFill>
                        <a:schemeClr val="accent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mn-lt"/>
                        </a:rPr>
                        <a:t>25%</a:t>
                      </a:r>
                    </a:p>
                  </a:txBody>
                  <a:tcPr marL="9525" marR="9525" marT="9525" marB="0" anchor="ctr">
                    <a:lnL w="12700" cmpd="sng">
                      <a:noFill/>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19456">
                <a:tc>
                  <a:txBody>
                    <a:bodyPr/>
                    <a:lstStyle/>
                    <a:p>
                      <a:pPr algn="l" fontAlgn="b"/>
                      <a:r>
                        <a:rPr lang="en-US" sz="1100" b="1" i="0" u="none" strike="noStrike" dirty="0">
                          <a:solidFill>
                            <a:srgbClr val="000000"/>
                          </a:solidFill>
                          <a:effectLst/>
                          <a:latin typeface="+mn-lt"/>
                        </a:rPr>
                        <a:t>Agencies</a:t>
                      </a:r>
                      <a:r>
                        <a:rPr lang="en-US" sz="1100" b="1" i="0" u="none" strike="noStrike" baseline="0" dirty="0">
                          <a:solidFill>
                            <a:srgbClr val="000000"/>
                          </a:solidFill>
                          <a:effectLst/>
                          <a:latin typeface="+mn-lt"/>
                        </a:rPr>
                        <a:t> &amp; Govt Related</a:t>
                      </a:r>
                      <a:endParaRPr lang="en-US" sz="1100" b="1" i="0" u="none" strike="noStrike" dirty="0">
                        <a:solidFill>
                          <a:srgbClr val="000000"/>
                        </a:solidFill>
                        <a:effectLst/>
                        <a:latin typeface="+mn-lt"/>
                      </a:endParaRPr>
                    </a:p>
                  </a:txBody>
                  <a:tcPr marL="182880" marR="9525" marT="9525" marB="0" anchor="ctr">
                    <a:lnL w="12700" cap="flat" cmpd="sng" algn="ctr">
                      <a:solidFill>
                        <a:schemeClr val="accent1">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algn="ctr" defTabSz="820256" rtl="0" eaLnBrk="1" fontAlgn="b" latinLnBrk="0" hangingPunct="1"/>
                      <a:r>
                        <a:rPr lang="en-US" sz="1100" b="0" i="0" u="none" strike="noStrike" kern="1200" dirty="0">
                          <a:solidFill>
                            <a:srgbClr val="000000"/>
                          </a:solidFill>
                          <a:effectLst/>
                          <a:latin typeface="+mn-lt"/>
                          <a:ea typeface="+mn-ea"/>
                          <a:cs typeface="+mn-cs"/>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dirty="0">
                          <a:solidFill>
                            <a:srgbClr val="000000"/>
                          </a:solidFill>
                          <a:effectLst/>
                          <a:latin typeface="+mn-lt"/>
                        </a:rPr>
                        <a:t>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dirty="0">
                          <a:solidFill>
                            <a:srgbClr val="000000"/>
                          </a:solidFill>
                          <a:effectLst/>
                          <a:latin typeface="+mn-lt"/>
                        </a:rPr>
                        <a:t>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dirty="0">
                          <a:solidFill>
                            <a:srgbClr val="000000"/>
                          </a:solidFill>
                          <a:effectLst/>
                          <a:latin typeface="+mn-lt"/>
                        </a:rPr>
                        <a:t>7%</a:t>
                      </a:r>
                    </a:p>
                  </a:txBody>
                  <a:tcPr marL="9525" marR="9525" marT="9525" marB="0" anchor="ctr">
                    <a:lnL w="12700" cmpd="sng">
                      <a:noFill/>
                    </a:lnL>
                    <a:lnR w="12700" cap="flat" cmpd="sng" algn="ctr">
                      <a:solidFill>
                        <a:schemeClr val="accent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2"/>
                  </a:ext>
                </a:extLst>
              </a:tr>
              <a:tr h="219456">
                <a:tc>
                  <a:txBody>
                    <a:bodyPr/>
                    <a:lstStyle/>
                    <a:p>
                      <a:pPr algn="l" fontAlgn="b"/>
                      <a:r>
                        <a:rPr lang="en-US" sz="1100" b="1" i="0" u="none" strike="noStrike" dirty="0">
                          <a:solidFill>
                            <a:srgbClr val="000000"/>
                          </a:solidFill>
                          <a:effectLst/>
                          <a:latin typeface="+mn-lt"/>
                        </a:rPr>
                        <a:t>CP/CD</a:t>
                      </a:r>
                    </a:p>
                  </a:txBody>
                  <a:tcPr marL="182880" marR="9525" marT="9525" marB="0" anchor="ctr">
                    <a:lnL w="12700" cap="flat" cmpd="sng" algn="ctr">
                      <a:solidFill>
                        <a:schemeClr val="accent1">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mn-lt"/>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mn-lt"/>
                        </a:rPr>
                        <a:t>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mn-lt"/>
                        </a:rPr>
                        <a:t>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mn-lt"/>
                        </a:rPr>
                        <a:t>0%</a:t>
                      </a:r>
                    </a:p>
                  </a:txBody>
                  <a:tcPr marL="9525" marR="9525" marT="9525" marB="0" anchor="ctr">
                    <a:lnL w="12700" cmpd="sng">
                      <a:noFill/>
                    </a:lnL>
                    <a:lnR w="12700" cap="flat" cmpd="sng" algn="ctr">
                      <a:solidFill>
                        <a:schemeClr val="accent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19456">
                <a:tc>
                  <a:txBody>
                    <a:bodyPr/>
                    <a:lstStyle/>
                    <a:p>
                      <a:pPr algn="l" fontAlgn="b"/>
                      <a:r>
                        <a:rPr lang="en-US" sz="1100" b="1" i="0" u="none" strike="noStrike" dirty="0">
                          <a:solidFill>
                            <a:srgbClr val="000000"/>
                          </a:solidFill>
                          <a:effectLst/>
                          <a:latin typeface="+mn-lt"/>
                        </a:rPr>
                        <a:t>Corporates</a:t>
                      </a:r>
                    </a:p>
                  </a:txBody>
                  <a:tcPr marL="182880" marR="9525" marT="9525" marB="0" anchor="ctr">
                    <a:lnL w="12700" cap="flat" cmpd="sng" algn="ctr">
                      <a:solidFill>
                        <a:schemeClr val="accent1">
                          <a:lumMod val="75000"/>
                        </a:schemeClr>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dirty="0">
                          <a:solidFill>
                            <a:srgbClr val="000000"/>
                          </a:solidFill>
                          <a:effectLst/>
                          <a:latin typeface="+mn-lt"/>
                        </a:rPr>
                        <a:t>35%</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dirty="0">
                          <a:solidFill>
                            <a:srgbClr val="000000"/>
                          </a:solidFill>
                          <a:effectLst/>
                          <a:latin typeface="+mn-lt"/>
                        </a:rPr>
                        <a:t>40%</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dirty="0">
                          <a:solidFill>
                            <a:srgbClr val="000000"/>
                          </a:solidFill>
                          <a:effectLst/>
                          <a:latin typeface="+mn-lt"/>
                        </a:rPr>
                        <a:t>45%</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dirty="0">
                          <a:solidFill>
                            <a:srgbClr val="000000"/>
                          </a:solidFill>
                          <a:effectLst/>
                          <a:latin typeface="+mn-lt"/>
                        </a:rPr>
                        <a:t>45%</a:t>
                      </a:r>
                    </a:p>
                  </a:txBody>
                  <a:tcPr marL="9525" marR="9525" marT="9525" marB="0" anchor="ctr">
                    <a:lnL w="12700" cmpd="sng">
                      <a:noFill/>
                    </a:lnL>
                    <a:lnR w="12700" cap="flat" cmpd="sng" algn="ctr">
                      <a:solidFill>
                        <a:schemeClr val="accent1">
                          <a:lumMod val="7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4"/>
                  </a:ext>
                </a:extLst>
              </a:tr>
              <a:tr h="265176">
                <a:tc>
                  <a:txBody>
                    <a:bodyPr/>
                    <a:lstStyle/>
                    <a:p>
                      <a:pPr algn="l" fontAlgn="b"/>
                      <a:r>
                        <a:rPr lang="en-US" sz="1100" b="1" i="0" u="none" strike="noStrike" dirty="0">
                          <a:solidFill>
                            <a:srgbClr val="000000"/>
                          </a:solidFill>
                          <a:effectLst/>
                          <a:latin typeface="+mn-lt"/>
                        </a:rPr>
                        <a:t>Structured</a:t>
                      </a:r>
                      <a:r>
                        <a:rPr lang="en-US" sz="1100" b="1" i="0" u="none" strike="noStrike" baseline="0" dirty="0">
                          <a:solidFill>
                            <a:srgbClr val="000000"/>
                          </a:solidFill>
                          <a:effectLst/>
                          <a:latin typeface="+mn-lt"/>
                        </a:rPr>
                        <a:t> Product</a:t>
                      </a:r>
                      <a:endParaRPr lang="en-US" sz="1100" b="1" i="0" u="none" strike="noStrike" dirty="0">
                        <a:solidFill>
                          <a:srgbClr val="000000"/>
                        </a:solidFill>
                        <a:effectLst/>
                        <a:latin typeface="+mn-lt"/>
                      </a:endParaRPr>
                    </a:p>
                  </a:txBody>
                  <a:tcPr marL="182880" marR="9525" marT="9525" marB="0" anchor="ctr">
                    <a:lnL w="12700" cap="flat" cmpd="sng" algn="ctr">
                      <a:solidFill>
                        <a:schemeClr val="accent1">
                          <a:lumMod val="75000"/>
                        </a:schemeClr>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mn-lt"/>
                        </a:rPr>
                        <a:t>20%</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mn-lt"/>
                        </a:rPr>
                        <a:t>25%</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mn-lt"/>
                        </a:rPr>
                        <a:t>18%</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mn-lt"/>
                        </a:rPr>
                        <a:t>18%</a:t>
                      </a:r>
                    </a:p>
                  </a:txBody>
                  <a:tcPr marL="9525" marR="9525" marT="9525" marB="0" anchor="ctr">
                    <a:lnL w="12700" cmpd="sng">
                      <a:noFill/>
                    </a:lnL>
                    <a:lnR w="12700" cap="flat" cmpd="sng" algn="ctr">
                      <a:solidFill>
                        <a:schemeClr val="accent1">
                          <a:lumMod val="7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19456">
                <a:tc>
                  <a:txBody>
                    <a:bodyPr/>
                    <a:lstStyle/>
                    <a:p>
                      <a:pPr algn="l" fontAlgn="b"/>
                      <a:r>
                        <a:rPr lang="en-US" sz="1100" b="1" i="0" u="none" strike="noStrike" dirty="0">
                          <a:solidFill>
                            <a:srgbClr val="000000"/>
                          </a:solidFill>
                          <a:effectLst/>
                          <a:latin typeface="+mn-lt"/>
                        </a:rPr>
                        <a:t>Emerging Market</a:t>
                      </a:r>
                      <a:r>
                        <a:rPr lang="en-US" sz="1100" b="1" i="0" u="none" strike="noStrike" baseline="0" dirty="0">
                          <a:solidFill>
                            <a:srgbClr val="000000"/>
                          </a:solidFill>
                          <a:effectLst/>
                          <a:latin typeface="+mn-lt"/>
                        </a:rPr>
                        <a:t> &amp; High Yield</a:t>
                      </a:r>
                      <a:endParaRPr lang="en-US" sz="1100" b="1" i="0" u="none" strike="noStrike" dirty="0">
                        <a:solidFill>
                          <a:srgbClr val="000000"/>
                        </a:solidFill>
                        <a:effectLst/>
                        <a:latin typeface="+mn-lt"/>
                      </a:endParaRPr>
                    </a:p>
                  </a:txBody>
                  <a:tcPr marL="182880" marR="9525" marT="9525" marB="0" anchor="ctr">
                    <a:lnL w="12700" cap="flat" cmpd="sng" algn="ctr">
                      <a:solidFill>
                        <a:schemeClr val="accent1">
                          <a:lumMod val="75000"/>
                        </a:schemeClr>
                      </a:solidFill>
                      <a:prstDash val="solid"/>
                      <a:round/>
                      <a:headEnd type="none" w="med" len="med"/>
                      <a:tailEnd type="none" w="med" len="med"/>
                    </a:lnL>
                    <a:lnR w="12700" cmpd="sng">
                      <a:noFill/>
                    </a:lnR>
                    <a:lnT w="12700" cmpd="sng">
                      <a:noFill/>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dirty="0">
                          <a:solidFill>
                            <a:srgbClr val="000000"/>
                          </a:solidFill>
                          <a:effectLst/>
                          <a:latin typeface="+mn-lt"/>
                        </a:rPr>
                        <a:t>0%</a:t>
                      </a:r>
                    </a:p>
                  </a:txBody>
                  <a:tcPr marL="9525" marR="9525" marT="9525" marB="0" anchor="ctr">
                    <a:lnL w="12700" cmpd="sng">
                      <a:noFill/>
                    </a:lnL>
                    <a:lnR w="12700" cmpd="sng">
                      <a:noFill/>
                    </a:lnR>
                    <a:lnT w="12700" cmpd="sng">
                      <a:noFill/>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dirty="0">
                          <a:solidFill>
                            <a:srgbClr val="000000"/>
                          </a:solidFill>
                          <a:effectLst/>
                          <a:latin typeface="+mn-lt"/>
                        </a:rPr>
                        <a:t>3%</a:t>
                      </a:r>
                    </a:p>
                  </a:txBody>
                  <a:tcPr marL="9525" marR="9525" marT="9525" marB="0" anchor="ctr">
                    <a:lnL w="12700" cmpd="sng">
                      <a:noFill/>
                    </a:lnL>
                    <a:lnR w="12700" cmpd="sng">
                      <a:noFill/>
                    </a:lnR>
                    <a:lnT w="12700" cmpd="sng">
                      <a:noFill/>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dirty="0">
                          <a:solidFill>
                            <a:srgbClr val="000000"/>
                          </a:solidFill>
                          <a:effectLst/>
                          <a:latin typeface="+mn-lt"/>
                        </a:rPr>
                        <a:t>5%</a:t>
                      </a:r>
                    </a:p>
                  </a:txBody>
                  <a:tcPr marL="9525" marR="9525" marT="9525" marB="0" anchor="ctr">
                    <a:lnL w="12700" cmpd="sng">
                      <a:noFill/>
                    </a:lnL>
                    <a:lnR w="12700" cmpd="sng">
                      <a:noFill/>
                    </a:lnR>
                    <a:lnT w="12700" cmpd="sng">
                      <a:noFill/>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0" i="0" u="none" strike="noStrike" dirty="0">
                          <a:solidFill>
                            <a:srgbClr val="000000"/>
                          </a:solidFill>
                          <a:effectLst/>
                          <a:latin typeface="+mn-lt"/>
                        </a:rPr>
                        <a:t>5%</a:t>
                      </a:r>
                    </a:p>
                  </a:txBody>
                  <a:tcPr marL="9525" marR="9525" marT="9525" marB="0" anchor="ctr">
                    <a:lnL w="12700" cmpd="sng">
                      <a:noFill/>
                    </a:lnL>
                    <a:lnR w="12700" cap="flat" cmpd="sng" algn="ctr">
                      <a:solidFill>
                        <a:schemeClr val="accent1">
                          <a:lumMod val="75000"/>
                        </a:schemeClr>
                      </a:solidFill>
                      <a:prstDash val="solid"/>
                      <a:round/>
                      <a:headEnd type="none" w="med" len="med"/>
                      <a:tailEnd type="none" w="med" len="med"/>
                    </a:lnR>
                    <a:lnT w="12700" cmpd="sng">
                      <a:noFill/>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6"/>
                  </a:ext>
                </a:extLst>
              </a:tr>
            </a:tbl>
          </a:graphicData>
        </a:graphic>
      </p:graphicFrame>
      <p:sp>
        <p:nvSpPr>
          <p:cNvPr id="18" name="TextBox 17"/>
          <p:cNvSpPr txBox="1"/>
          <p:nvPr/>
        </p:nvSpPr>
        <p:spPr>
          <a:xfrm>
            <a:off x="381000" y="2819400"/>
            <a:ext cx="2393373" cy="276999"/>
          </a:xfrm>
          <a:prstGeom prst="rect">
            <a:avLst/>
          </a:prstGeom>
          <a:noFill/>
        </p:spPr>
        <p:txBody>
          <a:bodyPr vert="horz" wrap="square" lIns="0" tIns="45720" rIns="45720" bIns="45720" rtlCol="0" anchor="t">
            <a:spAutoFit/>
          </a:bodyPr>
          <a:lstStyle/>
          <a:p>
            <a:pPr fontAlgn="base">
              <a:spcBef>
                <a:spcPct val="0"/>
              </a:spcBef>
              <a:spcAft>
                <a:spcPct val="0"/>
              </a:spcAft>
            </a:pPr>
            <a:r>
              <a:rPr lang="en-US" sz="1200" b="1" dirty="0">
                <a:solidFill>
                  <a:srgbClr val="0C5184"/>
                </a:solidFill>
                <a:latin typeface="Arial Narrow" panose="020B0606020202030204" pitchFamily="34" charset="0"/>
              </a:rPr>
              <a:t>Sector Breakdown</a:t>
            </a:r>
          </a:p>
        </p:txBody>
      </p:sp>
      <p:sp>
        <p:nvSpPr>
          <p:cNvPr id="19" name="TextBox 18"/>
          <p:cNvSpPr txBox="1"/>
          <p:nvPr/>
        </p:nvSpPr>
        <p:spPr>
          <a:xfrm>
            <a:off x="380999" y="4495800"/>
            <a:ext cx="8381999" cy="276999"/>
          </a:xfrm>
          <a:prstGeom prst="rect">
            <a:avLst/>
          </a:prstGeom>
          <a:noFill/>
        </p:spPr>
        <p:txBody>
          <a:bodyPr vert="horz" wrap="square" lIns="0" tIns="45720" rIns="45720" bIns="45720" rtlCol="0" anchor="t">
            <a:spAutoFit/>
          </a:bodyPr>
          <a:lstStyle/>
          <a:p>
            <a:pPr fontAlgn="base">
              <a:spcBef>
                <a:spcPct val="0"/>
              </a:spcBef>
              <a:spcAft>
                <a:spcPct val="0"/>
              </a:spcAft>
            </a:pPr>
            <a:r>
              <a:rPr lang="en-US" sz="1200" b="1" dirty="0">
                <a:solidFill>
                  <a:srgbClr val="0C5184"/>
                </a:solidFill>
                <a:latin typeface="Arial Narrow" panose="020B0606020202030204" pitchFamily="34" charset="0"/>
              </a:rPr>
              <a:t>Duration Distribution</a:t>
            </a:r>
          </a:p>
        </p:txBody>
      </p:sp>
    </p:spTree>
    <p:extLst>
      <p:ext uri="{BB962C8B-B14F-4D97-AF65-F5344CB8AC3E}">
        <p14:creationId xmlns:p14="http://schemas.microsoft.com/office/powerpoint/2010/main" val="4091310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 and Review</a:t>
            </a:r>
          </a:p>
        </p:txBody>
      </p:sp>
      <p:sp>
        <p:nvSpPr>
          <p:cNvPr id="3" name="Slide Number Placeholder 2"/>
          <p:cNvSpPr>
            <a:spLocks noGrp="1"/>
          </p:cNvSpPr>
          <p:nvPr>
            <p:ph type="sldNum" sz="quarter" idx="4"/>
          </p:nvPr>
        </p:nvSpPr>
        <p:spPr/>
        <p:txBody>
          <a:bodyPr/>
          <a:lstStyle/>
          <a:p>
            <a:fld id="{EAFB3C29-4469-4ECE-A8ED-D40B5AD31533}" type="slidenum">
              <a:rPr lang="en-US" smtClean="0">
                <a:solidFill>
                  <a:prstClr val="black"/>
                </a:solidFill>
              </a:rPr>
              <a:pPr/>
              <a:t>47</a:t>
            </a:fld>
            <a:endParaRPr lang="en-US" dirty="0">
              <a:solidFill>
                <a:prstClr val="black"/>
              </a:solidFill>
            </a:endParaRPr>
          </a:p>
        </p:txBody>
      </p:sp>
      <p:sp>
        <p:nvSpPr>
          <p:cNvPr id="4" name="TextBox 3"/>
          <p:cNvSpPr txBox="1"/>
          <p:nvPr/>
        </p:nvSpPr>
        <p:spPr>
          <a:xfrm>
            <a:off x="2142521" y="2464548"/>
            <a:ext cx="4756142" cy="956009"/>
          </a:xfrm>
          <a:prstGeom prst="rect">
            <a:avLst/>
          </a:prstGeom>
          <a:noFill/>
          <a:ln w="12700">
            <a:noFill/>
          </a:ln>
        </p:spPr>
        <p:txBody>
          <a:bodyPr vert="horz" wrap="square" lIns="36576" tIns="36576" rIns="36576" bIns="36576" rtlCol="0" anchor="t" anchorCtr="0">
            <a:noAutofit/>
          </a:bodyPr>
          <a:lstStyle/>
          <a:p>
            <a:pPr marL="403225" indent="-190500" fontAlgn="base">
              <a:spcBef>
                <a:spcPts val="600"/>
              </a:spcBef>
              <a:spcAft>
                <a:spcPct val="0"/>
              </a:spcAft>
              <a:buClr>
                <a:srgbClr val="0C5184"/>
              </a:buClr>
              <a:buSzPct val="120000"/>
              <a:buFont typeface="Wingdings"/>
              <a:buChar char="§"/>
            </a:pPr>
            <a:r>
              <a:rPr lang="en-US" sz="1600" dirty="0">
                <a:solidFill>
                  <a:srgbClr val="000000"/>
                </a:solidFill>
                <a:latin typeface="+mn-lt"/>
              </a:rPr>
              <a:t>Has the credit or economic environment changed?</a:t>
            </a:r>
            <a:br>
              <a:rPr lang="en-US" sz="1600" dirty="0">
                <a:solidFill>
                  <a:srgbClr val="000000"/>
                </a:solidFill>
                <a:latin typeface="+mn-lt"/>
              </a:rPr>
            </a:br>
            <a:endParaRPr lang="en-US" sz="1600" dirty="0">
              <a:solidFill>
                <a:srgbClr val="000000"/>
              </a:solidFill>
              <a:latin typeface="+mn-lt"/>
            </a:endParaRPr>
          </a:p>
          <a:p>
            <a:pPr marL="403225" indent="-190500" fontAlgn="base">
              <a:spcBef>
                <a:spcPts val="600"/>
              </a:spcBef>
              <a:spcAft>
                <a:spcPct val="0"/>
              </a:spcAft>
              <a:buClr>
                <a:srgbClr val="0C5184"/>
              </a:buClr>
              <a:buSzPct val="120000"/>
              <a:buFont typeface="Wingdings"/>
              <a:buChar char="§"/>
            </a:pPr>
            <a:r>
              <a:rPr lang="en-US" sz="1600" dirty="0">
                <a:solidFill>
                  <a:srgbClr val="000000"/>
                </a:solidFill>
                <a:latin typeface="+mn-lt"/>
              </a:rPr>
              <a:t>Have relative or absolute valuations changed?</a:t>
            </a:r>
            <a:br>
              <a:rPr lang="en-US" sz="1600" dirty="0">
                <a:solidFill>
                  <a:srgbClr val="000000"/>
                </a:solidFill>
                <a:latin typeface="+mn-lt"/>
              </a:rPr>
            </a:br>
            <a:endParaRPr lang="en-US" sz="1600" dirty="0">
              <a:solidFill>
                <a:srgbClr val="000000"/>
              </a:solidFill>
              <a:latin typeface="+mn-lt"/>
            </a:endParaRPr>
          </a:p>
          <a:p>
            <a:pPr marL="403225" indent="-190500" fontAlgn="base">
              <a:spcBef>
                <a:spcPts val="600"/>
              </a:spcBef>
              <a:spcAft>
                <a:spcPct val="0"/>
              </a:spcAft>
              <a:buClr>
                <a:srgbClr val="0C5184"/>
              </a:buClr>
              <a:buSzPct val="120000"/>
              <a:buFont typeface="Wingdings"/>
              <a:buChar char="§"/>
            </a:pPr>
            <a:r>
              <a:rPr lang="en-US" sz="1600" dirty="0">
                <a:solidFill>
                  <a:srgbClr val="000000"/>
                </a:solidFill>
                <a:latin typeface="+mn-lt"/>
              </a:rPr>
              <a:t>Has liquidity changed?</a:t>
            </a:r>
          </a:p>
        </p:txBody>
      </p:sp>
      <p:sp>
        <p:nvSpPr>
          <p:cNvPr id="5" name="Rectangle 4"/>
          <p:cNvSpPr/>
          <p:nvPr/>
        </p:nvSpPr>
        <p:spPr bwMode="auto">
          <a:xfrm>
            <a:off x="880583" y="1251036"/>
            <a:ext cx="7280019" cy="523220"/>
          </a:xfrm>
          <a:prstGeom prst="rect">
            <a:avLst/>
          </a:prstGeom>
          <a:solidFill>
            <a:srgbClr val="D9E2E9"/>
          </a:solidFill>
          <a:ln w="12700" cap="flat" cmpd="sng" algn="ctr">
            <a:solidFill>
              <a:srgbClr val="9FB6C7"/>
            </a:solidFill>
            <a:prstDash val="solid"/>
            <a:round/>
            <a:headEnd type="none" w="med" len="med"/>
            <a:tailEnd type="none" w="med" len="med"/>
          </a:ln>
          <a:effectLst/>
        </p:spPr>
        <p:txBody>
          <a:bodyPr vert="horz" wrap="square" lIns="137160" tIns="137160" rIns="137160" bIns="137160" numCol="1" rtlCol="0" anchor="t" anchorCtr="0" compatLnSpc="1">
            <a:prstTxWarp prst="textNoShape">
              <a:avLst/>
            </a:prstTxWarp>
            <a:spAutoFit/>
          </a:bodyPr>
          <a:lstStyle/>
          <a:p>
            <a:pPr algn="ctr" fontAlgn="base">
              <a:spcBef>
                <a:spcPct val="0"/>
              </a:spcBef>
              <a:spcAft>
                <a:spcPct val="45000"/>
              </a:spcAft>
            </a:pPr>
            <a:r>
              <a:rPr lang="en-US" sz="1600" dirty="0">
                <a:solidFill>
                  <a:prstClr val="black"/>
                </a:solidFill>
                <a:latin typeface="+mn-lt"/>
              </a:rPr>
              <a:t>The work is never done and the market and portfolios must be constantly reviewed.</a:t>
            </a:r>
          </a:p>
        </p:txBody>
      </p:sp>
    </p:spTree>
    <p:extLst>
      <p:ext uri="{BB962C8B-B14F-4D97-AF65-F5344CB8AC3E}">
        <p14:creationId xmlns:p14="http://schemas.microsoft.com/office/powerpoint/2010/main" val="226965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53" presetClass="entr" presetSubtype="528" fill="hold"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p:cTn id="10"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1"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2" dur="2000"/>
                                        <p:tgtEl>
                                          <p:spTgt spid="4">
                                            <p:txEl>
                                              <p:pRg st="0" end="0"/>
                                            </p:txEl>
                                          </p:spTgt>
                                        </p:tgtEl>
                                      </p:cBhvr>
                                    </p:animEffect>
                                    <p:anim calcmode="lin" valueType="num">
                                      <p:cBhvr>
                                        <p:cTn id="13" dur="20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14" dur="2000" fill="hold"/>
                                        <p:tgtEl>
                                          <p:spTgt spid="4">
                                            <p:txEl>
                                              <p:pRg st="0" end="0"/>
                                            </p:txEl>
                                          </p:spTgt>
                                        </p:tgtEl>
                                        <p:attrNameLst>
                                          <p:attrName>ppt_y</p:attrName>
                                        </p:attrNameLst>
                                      </p:cBhvr>
                                      <p:tavLst>
                                        <p:tav tm="0">
                                          <p:val>
                                            <p:fltVal val="0.5"/>
                                          </p:val>
                                        </p:tav>
                                        <p:tav tm="100000">
                                          <p:val>
                                            <p:strVal val="#ppt_y"/>
                                          </p:val>
                                        </p:tav>
                                      </p:tavLst>
                                    </p:anim>
                                  </p:childTnLst>
                                </p:cTn>
                              </p:par>
                              <p:par>
                                <p:cTn id="15" presetID="53" presetClass="entr" presetSubtype="528"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8"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9" dur="2000"/>
                                        <p:tgtEl>
                                          <p:spTgt spid="4">
                                            <p:txEl>
                                              <p:pRg st="1" end="1"/>
                                            </p:txEl>
                                          </p:spTgt>
                                        </p:tgtEl>
                                      </p:cBhvr>
                                    </p:animEffect>
                                    <p:anim calcmode="lin" valueType="num">
                                      <p:cBhvr>
                                        <p:cTn id="20" dur="2000" fill="hold"/>
                                        <p:tgtEl>
                                          <p:spTgt spid="4">
                                            <p:txEl>
                                              <p:pRg st="1" end="1"/>
                                            </p:txEl>
                                          </p:spTgt>
                                        </p:tgtEl>
                                        <p:attrNameLst>
                                          <p:attrName>ppt_x</p:attrName>
                                        </p:attrNameLst>
                                      </p:cBhvr>
                                      <p:tavLst>
                                        <p:tav tm="0">
                                          <p:val>
                                            <p:fltVal val="0.5"/>
                                          </p:val>
                                        </p:tav>
                                        <p:tav tm="100000">
                                          <p:val>
                                            <p:strVal val="#ppt_x"/>
                                          </p:val>
                                        </p:tav>
                                      </p:tavLst>
                                    </p:anim>
                                    <p:anim calcmode="lin" valueType="num">
                                      <p:cBhvr>
                                        <p:cTn id="21" dur="2000" fill="hold"/>
                                        <p:tgtEl>
                                          <p:spTgt spid="4">
                                            <p:txEl>
                                              <p:pRg st="1" end="1"/>
                                            </p:txEl>
                                          </p:spTgt>
                                        </p:tgtEl>
                                        <p:attrNameLst>
                                          <p:attrName>ppt_y</p:attrName>
                                        </p:attrNameLst>
                                      </p:cBhvr>
                                      <p:tavLst>
                                        <p:tav tm="0">
                                          <p:val>
                                            <p:fltVal val="0.5"/>
                                          </p:val>
                                        </p:tav>
                                        <p:tav tm="100000">
                                          <p:val>
                                            <p:strVal val="#ppt_y"/>
                                          </p:val>
                                        </p:tav>
                                      </p:tavLst>
                                    </p:anim>
                                  </p:childTnLst>
                                </p:cTn>
                              </p:par>
                              <p:par>
                                <p:cTn id="22" presetID="53" presetClass="entr" presetSubtype="528"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5"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6" dur="2000"/>
                                        <p:tgtEl>
                                          <p:spTgt spid="4">
                                            <p:txEl>
                                              <p:pRg st="2" end="2"/>
                                            </p:txEl>
                                          </p:spTgt>
                                        </p:tgtEl>
                                      </p:cBhvr>
                                    </p:animEffect>
                                    <p:anim calcmode="lin" valueType="num">
                                      <p:cBhvr>
                                        <p:cTn id="27" dur="2000" fill="hold"/>
                                        <p:tgtEl>
                                          <p:spTgt spid="4">
                                            <p:txEl>
                                              <p:pRg st="2" end="2"/>
                                            </p:txEl>
                                          </p:spTgt>
                                        </p:tgtEl>
                                        <p:attrNameLst>
                                          <p:attrName>ppt_x</p:attrName>
                                        </p:attrNameLst>
                                      </p:cBhvr>
                                      <p:tavLst>
                                        <p:tav tm="0">
                                          <p:val>
                                            <p:fltVal val="0.5"/>
                                          </p:val>
                                        </p:tav>
                                        <p:tav tm="100000">
                                          <p:val>
                                            <p:strVal val="#ppt_x"/>
                                          </p:val>
                                        </p:tav>
                                      </p:tavLst>
                                    </p:anim>
                                    <p:anim calcmode="lin" valueType="num">
                                      <p:cBhvr>
                                        <p:cTn id="28" dur="2000" fill="hold"/>
                                        <p:tgtEl>
                                          <p:spTgt spid="4">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86278" y="2893136"/>
            <a:ext cx="5390699" cy="518091"/>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defPPr>
              <a:defRPr lang="en-US"/>
            </a:defPPr>
            <a:lvl1pPr>
              <a:defRPr sz="1200" b="1">
                <a:solidFill>
                  <a:srgbClr val="0C5184"/>
                </a:solidFill>
                <a:latin typeface="Arial Narrow"/>
              </a:defRPr>
            </a:lvl1pPr>
          </a:lstStyle>
          <a:p>
            <a:pPr algn="ctr"/>
            <a:r>
              <a:rPr lang="en-US" sz="2400" dirty="0"/>
              <a:t>Economic Outlook</a:t>
            </a:r>
          </a:p>
        </p:txBody>
      </p:sp>
      <p:cxnSp>
        <p:nvCxnSpPr>
          <p:cNvPr id="4" name="Straight Connector 3"/>
          <p:cNvCxnSpPr/>
          <p:nvPr/>
        </p:nvCxnSpPr>
        <p:spPr bwMode="auto">
          <a:xfrm>
            <a:off x="787400" y="2120900"/>
            <a:ext cx="77851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cxnSp>
        <p:nvCxnSpPr>
          <p:cNvPr id="5" name="Straight Connector 4"/>
          <p:cNvCxnSpPr/>
          <p:nvPr/>
        </p:nvCxnSpPr>
        <p:spPr bwMode="auto">
          <a:xfrm>
            <a:off x="787400" y="4241800"/>
            <a:ext cx="77851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844617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What Gives A Bond Value?</a:t>
            </a:r>
          </a:p>
        </p:txBody>
      </p:sp>
      <p:sp>
        <p:nvSpPr>
          <p:cNvPr id="7" name="Slide Number Placeholder 2"/>
          <p:cNvSpPr>
            <a:spLocks noGrp="1"/>
          </p:cNvSpPr>
          <p:nvPr>
            <p:ph type="sldNum" sz="quarter" idx="4"/>
          </p:nvPr>
        </p:nvSpPr>
        <p:spPr>
          <a:prstGeom prst="rect">
            <a:avLst/>
          </a:prstGeom>
        </p:spPr>
        <p:txBody>
          <a:bodyPr/>
          <a:lstStyle/>
          <a:p>
            <a:fld id="{8B214ADF-DFB4-4290-847D-61CC480ECD5B}" type="slidenum">
              <a:rPr lang="en-US"/>
              <a:pPr/>
              <a:t>4</a:t>
            </a:fld>
            <a:endParaRPr lang="en-US" dirty="0"/>
          </a:p>
        </p:txBody>
      </p:sp>
      <p:sp>
        <p:nvSpPr>
          <p:cNvPr id="6148" name="Oval 4"/>
          <p:cNvSpPr>
            <a:spLocks noChangeArrowheads="1"/>
          </p:cNvSpPr>
          <p:nvPr/>
        </p:nvSpPr>
        <p:spPr bwMode="auto">
          <a:xfrm>
            <a:off x="457200" y="1193804"/>
            <a:ext cx="2743200" cy="838200"/>
          </a:xfrm>
          <a:prstGeom prst="ellipse">
            <a:avLst/>
          </a:prstGeom>
          <a:solidFill>
            <a:srgbClr val="FFFF00"/>
          </a:solidFill>
          <a:ln w="12700">
            <a:solidFill>
              <a:schemeClr val="tx2"/>
            </a:solidFill>
            <a:round/>
            <a:headEnd/>
            <a:tailEnd/>
          </a:ln>
          <a:effectLst/>
          <a:scene3d>
            <a:camera prst="orthographicFront"/>
            <a:lightRig rig="threePt" dir="t"/>
          </a:scene3d>
          <a:sp3d>
            <a:bevelT/>
          </a:sp3d>
        </p:spPr>
        <p:txBody>
          <a:bodyPr anchor="ctr"/>
          <a:lstStyle/>
          <a:p>
            <a:pPr algn="ctr">
              <a:lnSpc>
                <a:spcPct val="90000"/>
              </a:lnSpc>
              <a:spcBef>
                <a:spcPct val="20000"/>
              </a:spcBef>
              <a:buSzPct val="120000"/>
              <a:buFont typeface="Wingdings" pitchFamily="2" charset="2"/>
              <a:buNone/>
            </a:pPr>
            <a:r>
              <a:rPr lang="en-US" sz="1600" b="1" dirty="0">
                <a:solidFill>
                  <a:schemeClr val="tx2"/>
                </a:solidFill>
                <a:latin typeface="+mj-lt"/>
              </a:rPr>
              <a:t>Yield</a:t>
            </a:r>
          </a:p>
        </p:txBody>
      </p:sp>
      <p:sp>
        <p:nvSpPr>
          <p:cNvPr id="6149" name="Oval 5"/>
          <p:cNvSpPr>
            <a:spLocks noChangeArrowheads="1"/>
          </p:cNvSpPr>
          <p:nvPr/>
        </p:nvSpPr>
        <p:spPr bwMode="auto">
          <a:xfrm>
            <a:off x="2260600" y="2540004"/>
            <a:ext cx="2743200" cy="838200"/>
          </a:xfrm>
          <a:prstGeom prst="ellipse">
            <a:avLst/>
          </a:prstGeom>
          <a:solidFill>
            <a:srgbClr val="92D050"/>
          </a:solidFill>
          <a:ln w="12700">
            <a:solidFill>
              <a:schemeClr val="tx2"/>
            </a:solidFill>
            <a:round/>
            <a:headEnd/>
            <a:tailEnd/>
          </a:ln>
          <a:effectLst/>
          <a:scene3d>
            <a:camera prst="orthographicFront"/>
            <a:lightRig rig="threePt" dir="t"/>
          </a:scene3d>
          <a:sp3d>
            <a:bevelT/>
          </a:sp3d>
        </p:spPr>
        <p:txBody>
          <a:bodyPr anchor="ctr"/>
          <a:lstStyle/>
          <a:p>
            <a:pPr algn="ctr">
              <a:spcBef>
                <a:spcPct val="20000"/>
              </a:spcBef>
            </a:pPr>
            <a:r>
              <a:rPr lang="en-US" sz="1600" b="1" dirty="0">
                <a:solidFill>
                  <a:schemeClr val="tx2"/>
                </a:solidFill>
                <a:latin typeface="+mj-lt"/>
              </a:rPr>
              <a:t>Timing and Certainty of Cash Flows</a:t>
            </a:r>
          </a:p>
        </p:txBody>
      </p:sp>
      <p:sp>
        <p:nvSpPr>
          <p:cNvPr id="6150" name="Oval 6"/>
          <p:cNvSpPr>
            <a:spLocks noChangeArrowheads="1"/>
          </p:cNvSpPr>
          <p:nvPr/>
        </p:nvSpPr>
        <p:spPr bwMode="auto">
          <a:xfrm>
            <a:off x="4064000" y="3886204"/>
            <a:ext cx="2743200" cy="838200"/>
          </a:xfrm>
          <a:prstGeom prst="ellipse">
            <a:avLst/>
          </a:prstGeom>
          <a:solidFill>
            <a:schemeClr val="accent6"/>
          </a:solidFill>
          <a:ln w="12700">
            <a:solidFill>
              <a:schemeClr val="tx2"/>
            </a:solidFill>
            <a:round/>
            <a:headEnd/>
            <a:tailEnd/>
          </a:ln>
          <a:effectLst/>
          <a:scene3d>
            <a:camera prst="orthographicFront"/>
            <a:lightRig rig="threePt" dir="t"/>
          </a:scene3d>
          <a:sp3d>
            <a:bevelT/>
          </a:sp3d>
        </p:spPr>
        <p:txBody>
          <a:bodyPr anchor="ctr"/>
          <a:lstStyle/>
          <a:p>
            <a:pPr algn="ctr">
              <a:lnSpc>
                <a:spcPct val="90000"/>
              </a:lnSpc>
              <a:spcBef>
                <a:spcPct val="20000"/>
              </a:spcBef>
              <a:buSzPct val="120000"/>
              <a:buFont typeface="Wingdings" pitchFamily="2" charset="2"/>
              <a:buNone/>
            </a:pPr>
            <a:r>
              <a:rPr lang="en-US" sz="1600" b="1" dirty="0">
                <a:solidFill>
                  <a:schemeClr val="tx2"/>
                </a:solidFill>
                <a:latin typeface="+mj-lt"/>
              </a:rPr>
              <a:t>Strength of Guarantee-  Creditworthiness</a:t>
            </a:r>
          </a:p>
        </p:txBody>
      </p:sp>
      <p:sp>
        <p:nvSpPr>
          <p:cNvPr id="6151" name="Oval 7"/>
          <p:cNvSpPr>
            <a:spLocks noChangeArrowheads="1"/>
          </p:cNvSpPr>
          <p:nvPr/>
        </p:nvSpPr>
        <p:spPr bwMode="auto">
          <a:xfrm>
            <a:off x="5867400" y="5232404"/>
            <a:ext cx="2743200" cy="838200"/>
          </a:xfrm>
          <a:prstGeom prst="ellipse">
            <a:avLst/>
          </a:prstGeom>
          <a:solidFill>
            <a:schemeClr val="accent4">
              <a:lumMod val="40000"/>
              <a:lumOff val="60000"/>
            </a:schemeClr>
          </a:solidFill>
          <a:ln w="12700">
            <a:solidFill>
              <a:schemeClr val="tx2"/>
            </a:solidFill>
            <a:round/>
            <a:headEnd/>
            <a:tailEnd/>
          </a:ln>
          <a:effectLst/>
          <a:scene3d>
            <a:camera prst="orthographicFront"/>
            <a:lightRig rig="threePt" dir="t"/>
          </a:scene3d>
          <a:sp3d>
            <a:bevelT/>
          </a:sp3d>
        </p:spPr>
        <p:txBody>
          <a:bodyPr anchor="ctr"/>
          <a:lstStyle/>
          <a:p>
            <a:pPr algn="ctr">
              <a:lnSpc>
                <a:spcPct val="90000"/>
              </a:lnSpc>
              <a:spcBef>
                <a:spcPct val="20000"/>
              </a:spcBef>
              <a:buSzPct val="120000"/>
              <a:buFont typeface="Wingdings" pitchFamily="2" charset="2"/>
              <a:buNone/>
            </a:pPr>
            <a:r>
              <a:rPr lang="en-US" sz="1600" b="1" dirty="0">
                <a:solidFill>
                  <a:schemeClr val="tx2"/>
                </a:solidFill>
                <a:latin typeface="+mj-lt"/>
              </a:rPr>
              <a:t>Sensitivity to Interest Rates</a:t>
            </a:r>
          </a:p>
        </p:txBody>
      </p:sp>
    </p:spTree>
    <p:extLst>
      <p:ext uri="{BB962C8B-B14F-4D97-AF65-F5344CB8AC3E}">
        <p14:creationId xmlns:p14="http://schemas.microsoft.com/office/powerpoint/2010/main" val="16486927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bwMode="auto">
          <a:xfrm>
            <a:off x="0" y="693666"/>
            <a:ext cx="8338614" cy="1091186"/>
          </a:xfrm>
          <a:prstGeom prst="rect">
            <a:avLst/>
          </a:prstGeom>
          <a:noFill/>
          <a:ln w="9525">
            <a:noFill/>
            <a:miter lim="800000"/>
            <a:headEnd/>
            <a:tailEnd/>
          </a:ln>
          <a:effectLst/>
        </p:spPr>
        <p:txBody>
          <a:bodyPr vert="horz" wrap="square" lIns="82026" tIns="41012" rIns="41017" bIns="41012" numCol="1" anchor="t" anchorCtr="0" compatLnSpc="1">
            <a:prstTxWarp prst="textNoShape">
              <a:avLst/>
            </a:prstTxWarp>
          </a:bodyPr>
          <a:lstStyle>
            <a:lvl1pPr marL="164050" algn="l" rtl="0" eaLnBrk="1" fontAlgn="base" hangingPunct="1">
              <a:spcBef>
                <a:spcPct val="0"/>
              </a:spcBef>
              <a:spcAft>
                <a:spcPct val="0"/>
              </a:spcAft>
              <a:defRPr sz="1800" b="0" cap="none" baseline="0">
                <a:solidFill>
                  <a:schemeClr val="tx2"/>
                </a:solidFill>
                <a:latin typeface="Arial Narrow" pitchFamily="34" charset="0"/>
                <a:ea typeface="+mj-ea"/>
                <a:cs typeface="+mj-cs"/>
              </a:defRPr>
            </a:lvl1pPr>
            <a:lvl2pPr algn="ctr" rtl="0" eaLnBrk="1" fontAlgn="base" hangingPunct="1">
              <a:spcBef>
                <a:spcPct val="0"/>
              </a:spcBef>
              <a:spcAft>
                <a:spcPct val="0"/>
              </a:spcAft>
              <a:defRPr sz="1800" b="1">
                <a:solidFill>
                  <a:schemeClr val="tx2"/>
                </a:solidFill>
                <a:latin typeface="Arial" charset="0"/>
              </a:defRPr>
            </a:lvl2pPr>
            <a:lvl3pPr algn="ctr" rtl="0" eaLnBrk="1" fontAlgn="base" hangingPunct="1">
              <a:spcBef>
                <a:spcPct val="0"/>
              </a:spcBef>
              <a:spcAft>
                <a:spcPct val="0"/>
              </a:spcAft>
              <a:defRPr sz="1800" b="1">
                <a:solidFill>
                  <a:schemeClr val="tx2"/>
                </a:solidFill>
                <a:latin typeface="Arial" charset="0"/>
              </a:defRPr>
            </a:lvl3pPr>
            <a:lvl4pPr algn="ctr" rtl="0" eaLnBrk="1" fontAlgn="base" hangingPunct="1">
              <a:spcBef>
                <a:spcPct val="0"/>
              </a:spcBef>
              <a:spcAft>
                <a:spcPct val="0"/>
              </a:spcAft>
              <a:defRPr sz="1800" b="1">
                <a:solidFill>
                  <a:schemeClr val="tx2"/>
                </a:solidFill>
                <a:latin typeface="Arial" charset="0"/>
              </a:defRPr>
            </a:lvl4pPr>
            <a:lvl5pPr algn="ctr" rtl="0" eaLnBrk="1" fontAlgn="base" hangingPunct="1">
              <a:spcBef>
                <a:spcPct val="0"/>
              </a:spcBef>
              <a:spcAft>
                <a:spcPct val="0"/>
              </a:spcAft>
              <a:defRPr sz="1800" b="1">
                <a:solidFill>
                  <a:schemeClr val="tx2"/>
                </a:solidFill>
                <a:latin typeface="Arial" charset="0"/>
              </a:defRPr>
            </a:lvl5pPr>
            <a:lvl6pPr marL="410127" algn="ctr" rtl="0" eaLnBrk="1" fontAlgn="base" hangingPunct="1">
              <a:spcBef>
                <a:spcPct val="0"/>
              </a:spcBef>
              <a:spcAft>
                <a:spcPct val="0"/>
              </a:spcAft>
              <a:defRPr sz="1800" b="1">
                <a:solidFill>
                  <a:schemeClr val="tx2"/>
                </a:solidFill>
                <a:latin typeface="Arial" charset="0"/>
              </a:defRPr>
            </a:lvl6pPr>
            <a:lvl7pPr marL="820256" algn="ctr" rtl="0" eaLnBrk="1" fontAlgn="base" hangingPunct="1">
              <a:spcBef>
                <a:spcPct val="0"/>
              </a:spcBef>
              <a:spcAft>
                <a:spcPct val="0"/>
              </a:spcAft>
              <a:defRPr sz="1800" b="1">
                <a:solidFill>
                  <a:schemeClr val="tx2"/>
                </a:solidFill>
                <a:latin typeface="Arial" charset="0"/>
              </a:defRPr>
            </a:lvl7pPr>
            <a:lvl8pPr marL="1230384" algn="ctr" rtl="0" eaLnBrk="1" fontAlgn="base" hangingPunct="1">
              <a:spcBef>
                <a:spcPct val="0"/>
              </a:spcBef>
              <a:spcAft>
                <a:spcPct val="0"/>
              </a:spcAft>
              <a:defRPr sz="1800" b="1">
                <a:solidFill>
                  <a:schemeClr val="tx2"/>
                </a:solidFill>
                <a:latin typeface="Arial" charset="0"/>
              </a:defRPr>
            </a:lvl8pPr>
            <a:lvl9pPr marL="1640511" algn="ctr" rtl="0" eaLnBrk="1" fontAlgn="base" hangingPunct="1">
              <a:spcBef>
                <a:spcPct val="0"/>
              </a:spcBef>
              <a:spcAft>
                <a:spcPct val="0"/>
              </a:spcAft>
              <a:defRPr sz="1800" b="1">
                <a:solidFill>
                  <a:schemeClr val="tx2"/>
                </a:solidFill>
                <a:latin typeface="Arial" charset="0"/>
              </a:defRPr>
            </a:lvl9pPr>
          </a:lstStyle>
          <a:p>
            <a:pPr algn="just"/>
            <a:r>
              <a:rPr lang="en-US" sz="1200" b="1" kern="0" dirty="0"/>
              <a:t>We expect continued, moderate 2% GDP growth over the next 12 months, which will put downward pressure on the unemployment rate. We expect slightly higher inflation (1.7% year-over-year on core PCE by year-end 2017 and 2% by year-end 2018). We think it is still too soon to forecast significantly higher 2018 GDP growth given the limited details on the timing, size, and composition of Trump’s economic policies. We think this economic backdrop is still consistent with at least one more rate hike in 2017 (December) and three hikes in 2018. We expect the Fed will commence a run-off of its portfolio in September 2017, but that the pace of the winddown will be glacial. </a:t>
            </a:r>
          </a:p>
        </p:txBody>
      </p:sp>
      <p:sp>
        <p:nvSpPr>
          <p:cNvPr id="2" name="Title 1"/>
          <p:cNvSpPr>
            <a:spLocks noGrp="1"/>
          </p:cNvSpPr>
          <p:nvPr>
            <p:ph type="title"/>
          </p:nvPr>
        </p:nvSpPr>
        <p:spPr>
          <a:xfrm>
            <a:off x="0" y="124217"/>
            <a:ext cx="8216900" cy="556464"/>
          </a:xfrm>
        </p:spPr>
        <p:txBody>
          <a:bodyPr/>
          <a:lstStyle/>
          <a:p>
            <a:r>
              <a:rPr lang="en-US" sz="1800" b="1" u="sng" dirty="0"/>
              <a:t>Our 2017 Outlook Summary</a:t>
            </a:r>
            <a:r>
              <a:rPr lang="en-US" sz="1800" dirty="0"/>
              <a:t>: Continued Growth and Rising Inflation Should </a:t>
            </a:r>
            <a:r>
              <a:rPr lang="en-US" sz="1800" b="0" dirty="0"/>
              <a:t>Allow The Fed To Continue Raising Rates. We Expect 1 More Rate </a:t>
            </a:r>
            <a:r>
              <a:rPr lang="en-US" sz="1800" dirty="0"/>
              <a:t>Hike </a:t>
            </a:r>
            <a:r>
              <a:rPr lang="en-US" sz="1800" b="0" dirty="0"/>
              <a:t>in 2017.</a:t>
            </a:r>
          </a:p>
        </p:txBody>
      </p:sp>
      <p:cxnSp>
        <p:nvCxnSpPr>
          <p:cNvPr id="187" name="Straight Connector 186"/>
          <p:cNvCxnSpPr/>
          <p:nvPr/>
        </p:nvCxnSpPr>
        <p:spPr bwMode="auto">
          <a:xfrm>
            <a:off x="6742173" y="2372225"/>
            <a:ext cx="2134528" cy="0"/>
          </a:xfrm>
          <a:prstGeom prst="line">
            <a:avLst/>
          </a:prstGeom>
          <a:solidFill>
            <a:schemeClr val="accent1"/>
          </a:solidFill>
          <a:ln w="12700" cap="flat" cmpd="sng" algn="ctr">
            <a:solidFill>
              <a:schemeClr val="tx1"/>
            </a:solidFill>
            <a:prstDash val="sysDot"/>
            <a:round/>
            <a:headEnd type="none" w="med" len="med"/>
            <a:tailEnd type="none" w="med" len="med"/>
          </a:ln>
          <a:effectLst/>
        </p:spPr>
      </p:cxnSp>
      <p:sp>
        <p:nvSpPr>
          <p:cNvPr id="4" name="TextBox 3"/>
          <p:cNvSpPr txBox="1"/>
          <p:nvPr/>
        </p:nvSpPr>
        <p:spPr>
          <a:xfrm>
            <a:off x="191634" y="6200728"/>
            <a:ext cx="5878286" cy="230832"/>
          </a:xfrm>
          <a:prstGeom prst="rect">
            <a:avLst/>
          </a:prstGeom>
          <a:noFill/>
        </p:spPr>
        <p:txBody>
          <a:bodyPr wrap="square" rtlCol="0">
            <a:spAutoFit/>
          </a:bodyPr>
          <a:lstStyle/>
          <a:p>
            <a:pPr fontAlgn="auto">
              <a:spcBef>
                <a:spcPts val="0"/>
              </a:spcBef>
              <a:spcAft>
                <a:spcPts val="0"/>
              </a:spcAft>
            </a:pPr>
            <a:r>
              <a:rPr lang="en-US" sz="900" i="1" dirty="0">
                <a:solidFill>
                  <a:prstClr val="black"/>
                </a:solidFill>
                <a:latin typeface="Times New Roman" panose="02020603050405020304" pitchFamily="18" charset="0"/>
                <a:cs typeface="Times New Roman" panose="02020603050405020304" pitchFamily="18" charset="0"/>
              </a:rPr>
              <a:t>Sources: Bloomberg Consensus, Payden Estimates, Bureau of Labor Statistics and Bureau of Economic Analysis </a:t>
            </a:r>
          </a:p>
        </p:txBody>
      </p:sp>
      <p:sp>
        <p:nvSpPr>
          <p:cNvPr id="19" name="Oval 18"/>
          <p:cNvSpPr/>
          <p:nvPr/>
        </p:nvSpPr>
        <p:spPr bwMode="auto">
          <a:xfrm flipH="1">
            <a:off x="6690834" y="2943945"/>
            <a:ext cx="123469" cy="121444"/>
          </a:xfrm>
          <a:prstGeom prst="ellipse">
            <a:avLst/>
          </a:prstGeom>
          <a:ln w="38100">
            <a:solidFill>
              <a:srgbClr val="FF0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en-US" sz="1200" b="1" dirty="0">
              <a:ln>
                <a:solidFill>
                  <a:srgbClr val="77943C"/>
                </a:solidFill>
              </a:ln>
              <a:solidFill>
                <a:prstClr val="white"/>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6846585" y="2428250"/>
            <a:ext cx="2147191" cy="276999"/>
          </a:xfrm>
          <a:prstGeom prst="rect">
            <a:avLst/>
          </a:prstGeom>
          <a:noFill/>
        </p:spPr>
        <p:txBody>
          <a:bodyPr wrap="none" rtlCol="0">
            <a:spAutoFit/>
          </a:bodyPr>
          <a:lstStyle>
            <a:defPPr>
              <a:defRPr lang="en-US"/>
            </a:defPPr>
            <a:lvl1pPr>
              <a:defRPr sz="1400" b="1">
                <a:solidFill>
                  <a:schemeClr val="tx2"/>
                </a:solidFill>
                <a:latin typeface="+mj-lt"/>
              </a:defRPr>
            </a:lvl1pPr>
          </a:lstStyle>
          <a:p>
            <a:pPr fontAlgn="auto">
              <a:spcBef>
                <a:spcPts val="0"/>
              </a:spcBef>
              <a:spcAft>
                <a:spcPts val="0"/>
              </a:spcAft>
            </a:pPr>
            <a:r>
              <a:rPr lang="en-US" sz="1200" dirty="0">
                <a:solidFill>
                  <a:schemeClr val="tx1"/>
                </a:solidFill>
                <a:latin typeface="Times New Roman" panose="02020603050405020304" pitchFamily="18" charset="0"/>
                <a:cs typeface="Times New Roman" panose="02020603050405020304" pitchFamily="18" charset="0"/>
              </a:rPr>
              <a:t>Median FOMC 2017 Forecast</a:t>
            </a:r>
          </a:p>
        </p:txBody>
      </p:sp>
      <p:sp>
        <p:nvSpPr>
          <p:cNvPr id="22" name="TextBox 21"/>
          <p:cNvSpPr txBox="1"/>
          <p:nvPr/>
        </p:nvSpPr>
        <p:spPr>
          <a:xfrm>
            <a:off x="6846585" y="2860879"/>
            <a:ext cx="958468" cy="276999"/>
          </a:xfrm>
          <a:prstGeom prst="rect">
            <a:avLst/>
          </a:prstGeom>
          <a:noFill/>
        </p:spPr>
        <p:txBody>
          <a:bodyPr wrap="none" rtlCol="0">
            <a:spAutoFit/>
          </a:bodyPr>
          <a:lstStyle>
            <a:defPPr>
              <a:defRPr lang="en-US"/>
            </a:defPPr>
            <a:lvl1pPr>
              <a:defRPr sz="1400" b="1">
                <a:solidFill>
                  <a:schemeClr val="tx2"/>
                </a:solidFill>
                <a:latin typeface="+mj-lt"/>
              </a:defRPr>
            </a:lvl1pPr>
          </a:lstStyle>
          <a:p>
            <a:pPr fontAlgn="auto">
              <a:spcBef>
                <a:spcPts val="0"/>
              </a:spcBef>
              <a:spcAft>
                <a:spcPts val="0"/>
              </a:spcAft>
            </a:pPr>
            <a:r>
              <a:rPr lang="en-US" sz="1200" dirty="0">
                <a:solidFill>
                  <a:srgbClr val="FF0000"/>
                </a:solidFill>
                <a:latin typeface="Times New Roman" panose="02020603050405020304" pitchFamily="18" charset="0"/>
                <a:cs typeface="Times New Roman" panose="02020603050405020304" pitchFamily="18" charset="0"/>
              </a:rPr>
              <a:t>2016 Actual</a:t>
            </a:r>
          </a:p>
        </p:txBody>
      </p:sp>
      <p:sp>
        <p:nvSpPr>
          <p:cNvPr id="23" name="TextBox 22"/>
          <p:cNvSpPr txBox="1"/>
          <p:nvPr/>
        </p:nvSpPr>
        <p:spPr>
          <a:xfrm>
            <a:off x="6846585" y="3293508"/>
            <a:ext cx="1465914" cy="276999"/>
          </a:xfrm>
          <a:prstGeom prst="rect">
            <a:avLst/>
          </a:prstGeom>
          <a:noFill/>
        </p:spPr>
        <p:txBody>
          <a:bodyPr wrap="none" rtlCol="0">
            <a:spAutoFit/>
          </a:bodyPr>
          <a:lstStyle>
            <a:defPPr>
              <a:defRPr lang="en-US"/>
            </a:defPPr>
            <a:lvl1pPr>
              <a:defRPr sz="1400" b="1">
                <a:solidFill>
                  <a:schemeClr val="tx2"/>
                </a:solidFill>
                <a:latin typeface="+mj-lt"/>
              </a:defRPr>
            </a:lvl1pPr>
          </a:lstStyle>
          <a:p>
            <a:pPr fontAlgn="auto">
              <a:spcBef>
                <a:spcPts val="0"/>
              </a:spcBef>
              <a:spcAft>
                <a:spcPts val="0"/>
              </a:spcAft>
            </a:pPr>
            <a:r>
              <a:rPr lang="en-US" sz="1200" dirty="0">
                <a:solidFill>
                  <a:srgbClr val="0C5184"/>
                </a:solidFill>
                <a:latin typeface="Times New Roman" panose="02020603050405020304" pitchFamily="18" charset="0"/>
                <a:cs typeface="Times New Roman" panose="02020603050405020304" pitchFamily="18" charset="0"/>
              </a:rPr>
              <a:t>P&amp;R 2017 Forecast</a:t>
            </a:r>
          </a:p>
        </p:txBody>
      </p:sp>
      <p:sp>
        <p:nvSpPr>
          <p:cNvPr id="88" name="TextBox 87"/>
          <p:cNvSpPr txBox="1"/>
          <p:nvPr/>
        </p:nvSpPr>
        <p:spPr>
          <a:xfrm>
            <a:off x="6846585" y="3726136"/>
            <a:ext cx="1821781" cy="830997"/>
          </a:xfrm>
          <a:prstGeom prst="rect">
            <a:avLst/>
          </a:prstGeom>
          <a:noFill/>
        </p:spPr>
        <p:txBody>
          <a:bodyPr wrap="none" rtlCol="0">
            <a:spAutoFit/>
          </a:bodyPr>
          <a:lstStyle>
            <a:defPPr>
              <a:defRPr lang="en-US"/>
            </a:defPPr>
            <a:lvl1pPr>
              <a:defRPr sz="1400" b="1">
                <a:solidFill>
                  <a:schemeClr val="tx2"/>
                </a:solidFill>
                <a:latin typeface="+mj-lt"/>
              </a:defRPr>
            </a:lvl1pPr>
          </a:lstStyle>
          <a:p>
            <a:pPr fontAlgn="auto">
              <a:spcBef>
                <a:spcPts val="0"/>
              </a:spcBef>
              <a:spcAft>
                <a:spcPts val="0"/>
              </a:spcAft>
            </a:pPr>
            <a:r>
              <a:rPr lang="en-US" sz="1200" dirty="0">
                <a:solidFill>
                  <a:schemeClr val="accent6">
                    <a:lumMod val="75000"/>
                  </a:schemeClr>
                </a:solidFill>
                <a:latin typeface="Times New Roman" panose="02020603050405020304" pitchFamily="18" charset="0"/>
                <a:cs typeface="Times New Roman" panose="02020603050405020304" pitchFamily="18" charset="0"/>
              </a:rPr>
              <a:t>20-Year Average</a:t>
            </a:r>
          </a:p>
          <a:p>
            <a:pPr fontAlgn="auto">
              <a:spcBef>
                <a:spcPts val="0"/>
              </a:spcBef>
              <a:spcAft>
                <a:spcPts val="0"/>
              </a:spcAft>
            </a:pPr>
            <a:endParaRPr lang="en-US" sz="1200" dirty="0">
              <a:solidFill>
                <a:srgbClr val="0C5184">
                  <a:lumMod val="60000"/>
                  <a:lumOff val="40000"/>
                </a:srgbClr>
              </a:solidFill>
              <a:latin typeface="Times New Roman" panose="02020603050405020304" pitchFamily="18" charset="0"/>
              <a:cs typeface="Times New Roman" panose="02020603050405020304" pitchFamily="18" charset="0"/>
            </a:endParaRPr>
          </a:p>
          <a:p>
            <a:pPr fontAlgn="auto">
              <a:spcBef>
                <a:spcPts val="0"/>
              </a:spcBef>
              <a:spcAft>
                <a:spcPts val="0"/>
              </a:spcAft>
            </a:pPr>
            <a:r>
              <a:rPr lang="en-US" sz="1200" dirty="0">
                <a:solidFill>
                  <a:srgbClr val="00B050"/>
                </a:solidFill>
                <a:latin typeface="Times New Roman" panose="02020603050405020304" pitchFamily="18" charset="0"/>
                <a:cs typeface="Times New Roman" panose="02020603050405020304" pitchFamily="18" charset="0"/>
              </a:rPr>
              <a:t>Consensus 2017 Forecast</a:t>
            </a:r>
          </a:p>
          <a:p>
            <a:pPr fontAlgn="auto">
              <a:spcBef>
                <a:spcPts val="0"/>
              </a:spcBef>
              <a:spcAft>
                <a:spcPts val="0"/>
              </a:spcAft>
            </a:pPr>
            <a:endParaRPr lang="en-US" sz="1200" dirty="0">
              <a:solidFill>
                <a:srgbClr val="0C5184">
                  <a:lumMod val="60000"/>
                  <a:lumOff val="40000"/>
                </a:srgbClr>
              </a:solidFill>
              <a:latin typeface="Times New Roman" panose="02020603050405020304" pitchFamily="18" charset="0"/>
              <a:cs typeface="Times New Roman" panose="02020603050405020304" pitchFamily="18" charset="0"/>
            </a:endParaRPr>
          </a:p>
        </p:txBody>
      </p:sp>
      <p:sp>
        <p:nvSpPr>
          <p:cNvPr id="154" name="Multiply 153"/>
          <p:cNvSpPr/>
          <p:nvPr/>
        </p:nvSpPr>
        <p:spPr bwMode="auto">
          <a:xfrm>
            <a:off x="6646248" y="3767960"/>
            <a:ext cx="210279" cy="210279"/>
          </a:xfrm>
          <a:prstGeom prst="mathMultiply">
            <a:avLst/>
          </a:prstGeom>
          <a:solidFill>
            <a:schemeClr val="accent6">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1200" b="1" dirty="0">
              <a:solidFill>
                <a:prstClr val="white"/>
              </a:solidFill>
              <a:latin typeface="Times New Roman" panose="02020603050405020304" pitchFamily="18" charset="0"/>
              <a:cs typeface="Times New Roman" panose="02020603050405020304" pitchFamily="18" charset="0"/>
            </a:endParaRPr>
          </a:p>
        </p:txBody>
      </p:sp>
      <p:pic>
        <p:nvPicPr>
          <p:cNvPr id="193" name="Picture 19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9478" y="3335962"/>
            <a:ext cx="181921" cy="200025"/>
          </a:xfrm>
          <a:prstGeom prst="rect">
            <a:avLst/>
          </a:prstGeom>
          <a:ln w="57150">
            <a:solidFill>
              <a:schemeClr val="bg1"/>
            </a:solidFill>
          </a:ln>
        </p:spPr>
      </p:pic>
      <p:sp>
        <p:nvSpPr>
          <p:cNvPr id="198" name="Rectangle 197"/>
          <p:cNvSpPr/>
          <p:nvPr/>
        </p:nvSpPr>
        <p:spPr bwMode="auto">
          <a:xfrm>
            <a:off x="6651890" y="4152828"/>
            <a:ext cx="188291" cy="163383"/>
          </a:xfrm>
          <a:prstGeom prst="rect">
            <a:avLst/>
          </a:prstGeom>
          <a:ln w="38100">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en-US" sz="1200" b="1" dirty="0">
              <a:solidFill>
                <a:srgbClr val="00CC00"/>
              </a:solidFill>
              <a:latin typeface="Times New Roman" panose="02020603050405020304" pitchFamily="18" charset="0"/>
              <a:cs typeface="Times New Roman" panose="02020603050405020304" pitchFamily="18" charset="0"/>
            </a:endParaRPr>
          </a:p>
        </p:txBody>
      </p:sp>
      <p:sp>
        <p:nvSpPr>
          <p:cNvPr id="17" name="Isosceles Triangle 16"/>
          <p:cNvSpPr/>
          <p:nvPr/>
        </p:nvSpPr>
        <p:spPr bwMode="auto">
          <a:xfrm>
            <a:off x="6693592" y="2506230"/>
            <a:ext cx="123924" cy="123281"/>
          </a:xfrm>
          <a:prstGeom prst="triangle">
            <a:avLst/>
          </a:prstGeom>
          <a:ln w="38100">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en-US" sz="1200" b="1" dirty="0">
              <a:solidFill>
                <a:prstClr val="white"/>
              </a:solidFill>
              <a:latin typeface="Times New Roman" panose="02020603050405020304" pitchFamily="18" charset="0"/>
              <a:cs typeface="Times New Roman" panose="02020603050405020304" pitchFamily="18" charset="0"/>
            </a:endParaRPr>
          </a:p>
        </p:txBody>
      </p:sp>
      <p:sp>
        <p:nvSpPr>
          <p:cNvPr id="50" name="TextBox 49"/>
          <p:cNvSpPr txBox="1"/>
          <p:nvPr/>
        </p:nvSpPr>
        <p:spPr>
          <a:xfrm>
            <a:off x="277533" y="5057635"/>
            <a:ext cx="2988181" cy="307777"/>
          </a:xfrm>
          <a:prstGeom prst="rect">
            <a:avLst/>
          </a:prstGeom>
          <a:noFill/>
        </p:spPr>
        <p:txBody>
          <a:bodyPr wrap="square" rtlCol="0">
            <a:spAutoFit/>
          </a:bodyPr>
          <a:lstStyle/>
          <a:p>
            <a:pPr fontAlgn="auto">
              <a:spcBef>
                <a:spcPts val="0"/>
              </a:spcBef>
              <a:spcAft>
                <a:spcPts val="0"/>
              </a:spcAft>
            </a:pPr>
            <a:r>
              <a:rPr lang="en-US" sz="1400" b="1" dirty="0">
                <a:solidFill>
                  <a:srgbClr val="0C5184"/>
                </a:solidFill>
                <a:latin typeface="Arial Narrow"/>
              </a:rPr>
              <a:t>Policy Interest Rate At Year End</a:t>
            </a:r>
          </a:p>
        </p:txBody>
      </p:sp>
      <p:sp>
        <p:nvSpPr>
          <p:cNvPr id="39" name="TextBox 38"/>
          <p:cNvSpPr txBox="1"/>
          <p:nvPr/>
        </p:nvSpPr>
        <p:spPr>
          <a:xfrm>
            <a:off x="277533" y="1875356"/>
            <a:ext cx="4414238" cy="307777"/>
          </a:xfrm>
          <a:prstGeom prst="rect">
            <a:avLst/>
          </a:prstGeom>
          <a:noFill/>
        </p:spPr>
        <p:txBody>
          <a:bodyPr wrap="square" rtlCol="0">
            <a:spAutoFit/>
          </a:bodyPr>
          <a:lstStyle/>
          <a:p>
            <a:pPr fontAlgn="auto">
              <a:spcBef>
                <a:spcPts val="0"/>
              </a:spcBef>
              <a:spcAft>
                <a:spcPts val="0"/>
              </a:spcAft>
            </a:pPr>
            <a:r>
              <a:rPr lang="en-US" sz="1400" b="1" dirty="0">
                <a:solidFill>
                  <a:srgbClr val="0C5184"/>
                </a:solidFill>
                <a:latin typeface="Arial Narrow"/>
              </a:rPr>
              <a:t>Economic Growth (Real GDP) </a:t>
            </a:r>
          </a:p>
        </p:txBody>
      </p:sp>
      <p:sp>
        <p:nvSpPr>
          <p:cNvPr id="41" name="TextBox 40"/>
          <p:cNvSpPr txBox="1"/>
          <p:nvPr/>
        </p:nvSpPr>
        <p:spPr>
          <a:xfrm>
            <a:off x="291168" y="3889244"/>
            <a:ext cx="2826464" cy="307777"/>
          </a:xfrm>
          <a:prstGeom prst="rect">
            <a:avLst/>
          </a:prstGeom>
          <a:noFill/>
        </p:spPr>
        <p:txBody>
          <a:bodyPr wrap="square" rtlCol="0">
            <a:spAutoFit/>
          </a:bodyPr>
          <a:lstStyle/>
          <a:p>
            <a:pPr fontAlgn="auto">
              <a:spcBef>
                <a:spcPts val="0"/>
              </a:spcBef>
              <a:spcAft>
                <a:spcPts val="0"/>
              </a:spcAft>
            </a:pPr>
            <a:r>
              <a:rPr lang="en-US" sz="1400" b="1" dirty="0">
                <a:solidFill>
                  <a:srgbClr val="0C5184"/>
                </a:solidFill>
                <a:latin typeface="Arial Narrow"/>
              </a:rPr>
              <a:t>Core PCE Inflation</a:t>
            </a:r>
          </a:p>
        </p:txBody>
      </p:sp>
      <p:sp>
        <p:nvSpPr>
          <p:cNvPr id="42" name="TextBox 41"/>
          <p:cNvSpPr txBox="1"/>
          <p:nvPr/>
        </p:nvSpPr>
        <p:spPr>
          <a:xfrm>
            <a:off x="277533" y="2805385"/>
            <a:ext cx="2650044" cy="307777"/>
          </a:xfrm>
          <a:prstGeom prst="rect">
            <a:avLst/>
          </a:prstGeom>
          <a:noFill/>
        </p:spPr>
        <p:txBody>
          <a:bodyPr wrap="square" rtlCol="0">
            <a:spAutoFit/>
          </a:bodyPr>
          <a:lstStyle/>
          <a:p>
            <a:pPr fontAlgn="auto">
              <a:spcBef>
                <a:spcPts val="0"/>
              </a:spcBef>
              <a:spcAft>
                <a:spcPts val="0"/>
              </a:spcAft>
            </a:pPr>
            <a:r>
              <a:rPr lang="en-US" sz="1400" b="1" dirty="0">
                <a:solidFill>
                  <a:srgbClr val="0C5184"/>
                </a:solidFill>
                <a:latin typeface="Arial Narrow"/>
              </a:rPr>
              <a:t>Unemployment Rate</a:t>
            </a:r>
          </a:p>
        </p:txBody>
      </p:sp>
      <p:graphicFrame>
        <p:nvGraphicFramePr>
          <p:cNvPr id="31" name="Chart 30"/>
          <p:cNvGraphicFramePr>
            <a:graphicFrameLocks/>
          </p:cNvGraphicFramePr>
          <p:nvPr>
            <p:extLst/>
          </p:nvPr>
        </p:nvGraphicFramePr>
        <p:xfrm>
          <a:off x="222498" y="1722587"/>
          <a:ext cx="6428232" cy="1333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p:cNvGraphicFramePr>
            <a:graphicFrameLocks/>
          </p:cNvGraphicFramePr>
          <p:nvPr>
            <p:extLst/>
          </p:nvPr>
        </p:nvGraphicFramePr>
        <p:xfrm>
          <a:off x="222498" y="5135169"/>
          <a:ext cx="6423750" cy="13350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p:cNvGraphicFramePr>
            <a:graphicFrameLocks/>
          </p:cNvGraphicFramePr>
          <p:nvPr>
            <p:extLst/>
          </p:nvPr>
        </p:nvGraphicFramePr>
        <p:xfrm>
          <a:off x="222498" y="2867959"/>
          <a:ext cx="6423750" cy="132173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Chart 25"/>
          <p:cNvGraphicFramePr>
            <a:graphicFrameLocks/>
          </p:cNvGraphicFramePr>
          <p:nvPr>
            <p:extLst/>
          </p:nvPr>
        </p:nvGraphicFramePr>
        <p:xfrm>
          <a:off x="222498" y="4001565"/>
          <a:ext cx="6423750" cy="1321733"/>
        </p:xfrm>
        <a:graphic>
          <a:graphicData uri="http://schemas.openxmlformats.org/drawingml/2006/chart">
            <c:chart xmlns:c="http://schemas.openxmlformats.org/drawingml/2006/chart" xmlns:r="http://schemas.openxmlformats.org/officeDocument/2006/relationships" r:id="rId7"/>
          </a:graphicData>
        </a:graphic>
      </p:graphicFrame>
      <p:sp>
        <p:nvSpPr>
          <p:cNvPr id="3" name="Slide Number Placeholder 2"/>
          <p:cNvSpPr>
            <a:spLocks noGrp="1"/>
          </p:cNvSpPr>
          <p:nvPr>
            <p:ph type="sldNum" sz="quarter" idx="4"/>
          </p:nvPr>
        </p:nvSpPr>
        <p:spPr/>
        <p:txBody>
          <a:bodyPr/>
          <a:lstStyle/>
          <a:p>
            <a:fld id="{EAFB3C29-4469-4ECE-A8ED-D40B5AD31533}"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8216350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111516"/>
            <a:ext cx="8470669" cy="556464"/>
          </a:xfrm>
        </p:spPr>
        <p:txBody>
          <a:bodyPr/>
          <a:lstStyle/>
          <a:p>
            <a:r>
              <a:rPr lang="en-US" sz="1800" dirty="0">
                <a:latin typeface="+mj-lt"/>
                <a:cs typeface="Arial" panose="020B0604020202020204" pitchFamily="34" charset="0"/>
              </a:rPr>
              <a:t>Q1 GDP Growth Slumped in 3 of Last 4 Years. As Expected, We Saw a Q2 Rebound This Year. </a:t>
            </a:r>
            <a:endParaRPr lang="en-US" sz="1800" dirty="0">
              <a:latin typeface="+mj-lt"/>
            </a:endParaRPr>
          </a:p>
        </p:txBody>
      </p:sp>
      <p:sp>
        <p:nvSpPr>
          <p:cNvPr id="4" name="Slide Number Placeholder 3"/>
          <p:cNvSpPr>
            <a:spLocks noGrp="1"/>
          </p:cNvSpPr>
          <p:nvPr>
            <p:ph type="sldNum" sz="quarter" idx="4"/>
          </p:nvPr>
        </p:nvSpPr>
        <p:spPr/>
        <p:txBody>
          <a:bodyPr/>
          <a:lstStyle/>
          <a:p>
            <a:fld id="{EAFB3C29-4469-4ECE-A8ED-D40B5AD31533}" type="slidenum">
              <a:rPr lang="en-US" smtClean="0"/>
              <a:pPr/>
              <a:t>50</a:t>
            </a:fld>
            <a:endParaRPr lang="en-US" dirty="0"/>
          </a:p>
        </p:txBody>
      </p:sp>
      <p:sp>
        <p:nvSpPr>
          <p:cNvPr id="11" name="Title 1"/>
          <p:cNvSpPr txBox="1">
            <a:spLocks/>
          </p:cNvSpPr>
          <p:nvPr/>
        </p:nvSpPr>
        <p:spPr bwMode="auto">
          <a:xfrm>
            <a:off x="-1" y="653314"/>
            <a:ext cx="8387543" cy="533649"/>
          </a:xfrm>
          <a:prstGeom prst="rect">
            <a:avLst/>
          </a:prstGeom>
          <a:noFill/>
          <a:ln w="9525">
            <a:noFill/>
            <a:miter lim="800000"/>
            <a:headEnd/>
            <a:tailEnd/>
          </a:ln>
          <a:effectLst/>
        </p:spPr>
        <p:txBody>
          <a:bodyPr vert="horz" wrap="square" lIns="82026" tIns="41012" rIns="41017" bIns="41012" numCol="1" anchor="t" anchorCtr="0" compatLnSpc="1">
            <a:prstTxWarp prst="textNoShape">
              <a:avLst/>
            </a:prstTxWarp>
          </a:bodyPr>
          <a:lstStyle>
            <a:lvl1pPr marL="164050" algn="l" rtl="0" eaLnBrk="1" fontAlgn="base" hangingPunct="1">
              <a:spcBef>
                <a:spcPct val="0"/>
              </a:spcBef>
              <a:spcAft>
                <a:spcPct val="0"/>
              </a:spcAft>
              <a:defRPr sz="1800" b="0" cap="none" baseline="0">
                <a:solidFill>
                  <a:schemeClr val="tx2"/>
                </a:solidFill>
                <a:latin typeface="Arial Narrow" pitchFamily="34" charset="0"/>
                <a:ea typeface="+mj-ea"/>
                <a:cs typeface="+mj-cs"/>
              </a:defRPr>
            </a:lvl1pPr>
            <a:lvl2pPr algn="ctr" rtl="0" eaLnBrk="1" fontAlgn="base" hangingPunct="1">
              <a:spcBef>
                <a:spcPct val="0"/>
              </a:spcBef>
              <a:spcAft>
                <a:spcPct val="0"/>
              </a:spcAft>
              <a:defRPr sz="1800" b="1">
                <a:solidFill>
                  <a:schemeClr val="tx2"/>
                </a:solidFill>
                <a:latin typeface="Arial" charset="0"/>
              </a:defRPr>
            </a:lvl2pPr>
            <a:lvl3pPr algn="ctr" rtl="0" eaLnBrk="1" fontAlgn="base" hangingPunct="1">
              <a:spcBef>
                <a:spcPct val="0"/>
              </a:spcBef>
              <a:spcAft>
                <a:spcPct val="0"/>
              </a:spcAft>
              <a:defRPr sz="1800" b="1">
                <a:solidFill>
                  <a:schemeClr val="tx2"/>
                </a:solidFill>
                <a:latin typeface="Arial" charset="0"/>
              </a:defRPr>
            </a:lvl3pPr>
            <a:lvl4pPr algn="ctr" rtl="0" eaLnBrk="1" fontAlgn="base" hangingPunct="1">
              <a:spcBef>
                <a:spcPct val="0"/>
              </a:spcBef>
              <a:spcAft>
                <a:spcPct val="0"/>
              </a:spcAft>
              <a:defRPr sz="1800" b="1">
                <a:solidFill>
                  <a:schemeClr val="tx2"/>
                </a:solidFill>
                <a:latin typeface="Arial" charset="0"/>
              </a:defRPr>
            </a:lvl4pPr>
            <a:lvl5pPr algn="ctr" rtl="0" eaLnBrk="1" fontAlgn="base" hangingPunct="1">
              <a:spcBef>
                <a:spcPct val="0"/>
              </a:spcBef>
              <a:spcAft>
                <a:spcPct val="0"/>
              </a:spcAft>
              <a:defRPr sz="1800" b="1">
                <a:solidFill>
                  <a:schemeClr val="tx2"/>
                </a:solidFill>
                <a:latin typeface="Arial" charset="0"/>
              </a:defRPr>
            </a:lvl5pPr>
            <a:lvl6pPr marL="410127" algn="ctr" rtl="0" eaLnBrk="1" fontAlgn="base" hangingPunct="1">
              <a:spcBef>
                <a:spcPct val="0"/>
              </a:spcBef>
              <a:spcAft>
                <a:spcPct val="0"/>
              </a:spcAft>
              <a:defRPr sz="1800" b="1">
                <a:solidFill>
                  <a:schemeClr val="tx2"/>
                </a:solidFill>
                <a:latin typeface="Arial" charset="0"/>
              </a:defRPr>
            </a:lvl6pPr>
            <a:lvl7pPr marL="820256" algn="ctr" rtl="0" eaLnBrk="1" fontAlgn="base" hangingPunct="1">
              <a:spcBef>
                <a:spcPct val="0"/>
              </a:spcBef>
              <a:spcAft>
                <a:spcPct val="0"/>
              </a:spcAft>
              <a:defRPr sz="1800" b="1">
                <a:solidFill>
                  <a:schemeClr val="tx2"/>
                </a:solidFill>
                <a:latin typeface="Arial" charset="0"/>
              </a:defRPr>
            </a:lvl7pPr>
            <a:lvl8pPr marL="1230384" algn="ctr" rtl="0" eaLnBrk="1" fontAlgn="base" hangingPunct="1">
              <a:spcBef>
                <a:spcPct val="0"/>
              </a:spcBef>
              <a:spcAft>
                <a:spcPct val="0"/>
              </a:spcAft>
              <a:defRPr sz="1800" b="1">
                <a:solidFill>
                  <a:schemeClr val="tx2"/>
                </a:solidFill>
                <a:latin typeface="Arial" charset="0"/>
              </a:defRPr>
            </a:lvl8pPr>
            <a:lvl9pPr marL="1640511" algn="ctr" rtl="0" eaLnBrk="1" fontAlgn="base" hangingPunct="1">
              <a:spcBef>
                <a:spcPct val="0"/>
              </a:spcBef>
              <a:spcAft>
                <a:spcPct val="0"/>
              </a:spcAft>
              <a:defRPr sz="1800" b="1">
                <a:solidFill>
                  <a:schemeClr val="tx2"/>
                </a:solidFill>
                <a:latin typeface="Arial" charset="0"/>
              </a:defRPr>
            </a:lvl9pPr>
          </a:lstStyle>
          <a:p>
            <a:r>
              <a:rPr lang="en-US" sz="1200" b="1" kern="0" dirty="0"/>
              <a:t>Q1 GDP has been weak in 3 out of the last 4 years. We suspect this is due more to seasonal “noise” than an actual change in business activity. Just like last year, we saw a rebound in growth in Q2 as the positive trend in consumer spending reasserted itself and drove economic activity. Overall, we expect GDP growth to exceed 2% in 2017. </a:t>
            </a:r>
          </a:p>
        </p:txBody>
      </p:sp>
      <p:sp>
        <p:nvSpPr>
          <p:cNvPr id="5" name="TextBox 4"/>
          <p:cNvSpPr txBox="1"/>
          <p:nvPr/>
        </p:nvSpPr>
        <p:spPr>
          <a:xfrm>
            <a:off x="5736328" y="3242904"/>
            <a:ext cx="921646" cy="307777"/>
          </a:xfrm>
          <a:prstGeom prst="rect">
            <a:avLst/>
          </a:prstGeom>
          <a:noFill/>
        </p:spPr>
        <p:txBody>
          <a:bodyPr wrap="square" rtlCol="0">
            <a:spAutoFit/>
          </a:bodyPr>
          <a:lstStyle/>
          <a:p>
            <a:r>
              <a:rPr lang="en-US" sz="1400" dirty="0">
                <a:solidFill>
                  <a:schemeClr val="bg2"/>
                </a:solidFill>
                <a:latin typeface="Arial" panose="020B0604020202020204" pitchFamily="34" charset="0"/>
                <a:cs typeface="Arial" panose="020B0604020202020204" pitchFamily="34" charset="0"/>
              </a:rPr>
              <a:t>Average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048" y="1471147"/>
            <a:ext cx="8375904" cy="4846320"/>
          </a:xfrm>
          <a:prstGeom prst="rect">
            <a:avLst/>
          </a:prstGeom>
        </p:spPr>
      </p:pic>
    </p:spTree>
    <p:extLst>
      <p:ext uri="{BB962C8B-B14F-4D97-AF65-F5344CB8AC3E}">
        <p14:creationId xmlns:p14="http://schemas.microsoft.com/office/powerpoint/2010/main" val="4566138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19" y="1471147"/>
            <a:ext cx="8375904" cy="4846320"/>
          </a:xfrm>
          <a:prstGeom prst="rect">
            <a:avLst/>
          </a:prstGeom>
        </p:spPr>
      </p:pic>
      <p:sp>
        <p:nvSpPr>
          <p:cNvPr id="3" name="Title 2"/>
          <p:cNvSpPr>
            <a:spLocks noGrp="1"/>
          </p:cNvSpPr>
          <p:nvPr>
            <p:ph type="title"/>
          </p:nvPr>
        </p:nvSpPr>
        <p:spPr>
          <a:xfrm>
            <a:off x="-1" y="111516"/>
            <a:ext cx="8470669" cy="556464"/>
          </a:xfrm>
        </p:spPr>
        <p:txBody>
          <a:bodyPr/>
          <a:lstStyle/>
          <a:p>
            <a:r>
              <a:rPr lang="en-US" sz="1800" dirty="0">
                <a:latin typeface="+mj-lt"/>
                <a:cs typeface="Arial" panose="020B0604020202020204" pitchFamily="34" charset="0"/>
              </a:rPr>
              <a:t>Job Growth Will Continue At a Steady Pace</a:t>
            </a:r>
            <a:endParaRPr lang="en-US" sz="1800" dirty="0">
              <a:latin typeface="+mj-lt"/>
            </a:endParaRPr>
          </a:p>
        </p:txBody>
      </p:sp>
      <p:sp>
        <p:nvSpPr>
          <p:cNvPr id="4" name="Slide Number Placeholder 3"/>
          <p:cNvSpPr>
            <a:spLocks noGrp="1"/>
          </p:cNvSpPr>
          <p:nvPr>
            <p:ph type="sldNum" sz="quarter" idx="4"/>
          </p:nvPr>
        </p:nvSpPr>
        <p:spPr/>
        <p:txBody>
          <a:bodyPr/>
          <a:lstStyle/>
          <a:p>
            <a:fld id="{EAFB3C29-4469-4ECE-A8ED-D40B5AD31533}" type="slidenum">
              <a:rPr lang="en-US" smtClean="0"/>
              <a:pPr/>
              <a:t>51</a:t>
            </a:fld>
            <a:endParaRPr lang="en-US" dirty="0"/>
          </a:p>
        </p:txBody>
      </p:sp>
      <p:sp>
        <p:nvSpPr>
          <p:cNvPr id="11" name="Title 1"/>
          <p:cNvSpPr txBox="1">
            <a:spLocks/>
          </p:cNvSpPr>
          <p:nvPr/>
        </p:nvSpPr>
        <p:spPr bwMode="auto">
          <a:xfrm>
            <a:off x="-1" y="653314"/>
            <a:ext cx="8387543" cy="533649"/>
          </a:xfrm>
          <a:prstGeom prst="rect">
            <a:avLst/>
          </a:prstGeom>
          <a:noFill/>
          <a:ln w="9525">
            <a:noFill/>
            <a:miter lim="800000"/>
            <a:headEnd/>
            <a:tailEnd/>
          </a:ln>
          <a:effectLst/>
        </p:spPr>
        <p:txBody>
          <a:bodyPr vert="horz" wrap="square" lIns="82026" tIns="41012" rIns="41017" bIns="41012" numCol="1" anchor="t" anchorCtr="0" compatLnSpc="1">
            <a:prstTxWarp prst="textNoShape">
              <a:avLst/>
            </a:prstTxWarp>
          </a:bodyPr>
          <a:lstStyle>
            <a:lvl1pPr marL="164050" algn="l" rtl="0" eaLnBrk="1" fontAlgn="base" hangingPunct="1">
              <a:spcBef>
                <a:spcPct val="0"/>
              </a:spcBef>
              <a:spcAft>
                <a:spcPct val="0"/>
              </a:spcAft>
              <a:defRPr sz="1800" b="0" cap="none" baseline="0">
                <a:solidFill>
                  <a:schemeClr val="tx2"/>
                </a:solidFill>
                <a:latin typeface="Arial Narrow" pitchFamily="34" charset="0"/>
                <a:ea typeface="+mj-ea"/>
                <a:cs typeface="+mj-cs"/>
              </a:defRPr>
            </a:lvl1pPr>
            <a:lvl2pPr algn="ctr" rtl="0" eaLnBrk="1" fontAlgn="base" hangingPunct="1">
              <a:spcBef>
                <a:spcPct val="0"/>
              </a:spcBef>
              <a:spcAft>
                <a:spcPct val="0"/>
              </a:spcAft>
              <a:defRPr sz="1800" b="1">
                <a:solidFill>
                  <a:schemeClr val="tx2"/>
                </a:solidFill>
                <a:latin typeface="Arial" charset="0"/>
              </a:defRPr>
            </a:lvl2pPr>
            <a:lvl3pPr algn="ctr" rtl="0" eaLnBrk="1" fontAlgn="base" hangingPunct="1">
              <a:spcBef>
                <a:spcPct val="0"/>
              </a:spcBef>
              <a:spcAft>
                <a:spcPct val="0"/>
              </a:spcAft>
              <a:defRPr sz="1800" b="1">
                <a:solidFill>
                  <a:schemeClr val="tx2"/>
                </a:solidFill>
                <a:latin typeface="Arial" charset="0"/>
              </a:defRPr>
            </a:lvl3pPr>
            <a:lvl4pPr algn="ctr" rtl="0" eaLnBrk="1" fontAlgn="base" hangingPunct="1">
              <a:spcBef>
                <a:spcPct val="0"/>
              </a:spcBef>
              <a:spcAft>
                <a:spcPct val="0"/>
              </a:spcAft>
              <a:defRPr sz="1800" b="1">
                <a:solidFill>
                  <a:schemeClr val="tx2"/>
                </a:solidFill>
                <a:latin typeface="Arial" charset="0"/>
              </a:defRPr>
            </a:lvl4pPr>
            <a:lvl5pPr algn="ctr" rtl="0" eaLnBrk="1" fontAlgn="base" hangingPunct="1">
              <a:spcBef>
                <a:spcPct val="0"/>
              </a:spcBef>
              <a:spcAft>
                <a:spcPct val="0"/>
              </a:spcAft>
              <a:defRPr sz="1800" b="1">
                <a:solidFill>
                  <a:schemeClr val="tx2"/>
                </a:solidFill>
                <a:latin typeface="Arial" charset="0"/>
              </a:defRPr>
            </a:lvl5pPr>
            <a:lvl6pPr marL="410127" algn="ctr" rtl="0" eaLnBrk="1" fontAlgn="base" hangingPunct="1">
              <a:spcBef>
                <a:spcPct val="0"/>
              </a:spcBef>
              <a:spcAft>
                <a:spcPct val="0"/>
              </a:spcAft>
              <a:defRPr sz="1800" b="1">
                <a:solidFill>
                  <a:schemeClr val="tx2"/>
                </a:solidFill>
                <a:latin typeface="Arial" charset="0"/>
              </a:defRPr>
            </a:lvl6pPr>
            <a:lvl7pPr marL="820256" algn="ctr" rtl="0" eaLnBrk="1" fontAlgn="base" hangingPunct="1">
              <a:spcBef>
                <a:spcPct val="0"/>
              </a:spcBef>
              <a:spcAft>
                <a:spcPct val="0"/>
              </a:spcAft>
              <a:defRPr sz="1800" b="1">
                <a:solidFill>
                  <a:schemeClr val="tx2"/>
                </a:solidFill>
                <a:latin typeface="Arial" charset="0"/>
              </a:defRPr>
            </a:lvl7pPr>
            <a:lvl8pPr marL="1230384" algn="ctr" rtl="0" eaLnBrk="1" fontAlgn="base" hangingPunct="1">
              <a:spcBef>
                <a:spcPct val="0"/>
              </a:spcBef>
              <a:spcAft>
                <a:spcPct val="0"/>
              </a:spcAft>
              <a:defRPr sz="1800" b="1">
                <a:solidFill>
                  <a:schemeClr val="tx2"/>
                </a:solidFill>
                <a:latin typeface="Arial" charset="0"/>
              </a:defRPr>
            </a:lvl8pPr>
            <a:lvl9pPr marL="1640511" algn="ctr" rtl="0" eaLnBrk="1" fontAlgn="base" hangingPunct="1">
              <a:spcBef>
                <a:spcPct val="0"/>
              </a:spcBef>
              <a:spcAft>
                <a:spcPct val="0"/>
              </a:spcAft>
              <a:defRPr sz="1800" b="1">
                <a:solidFill>
                  <a:schemeClr val="tx2"/>
                </a:solidFill>
                <a:latin typeface="Arial" charset="0"/>
              </a:defRPr>
            </a:lvl9pPr>
          </a:lstStyle>
          <a:p>
            <a:r>
              <a:rPr lang="en-US" sz="1200" b="1" kern="0" dirty="0"/>
              <a:t>The US economy has added jobs for 81 consecutive months—a record length of time without a negative report. On average the pace of job growth has been just shy of 200,000 jobs per month, more than enough new hiring to keep the unemployment rate below 5%. We expect a slightly slower pace of job growth in 2017 (e.g., 150k per month).  </a:t>
            </a:r>
          </a:p>
        </p:txBody>
      </p:sp>
      <p:sp>
        <p:nvSpPr>
          <p:cNvPr id="6" name="TextBox 5"/>
          <p:cNvSpPr txBox="1"/>
          <p:nvPr/>
        </p:nvSpPr>
        <p:spPr>
          <a:xfrm>
            <a:off x="3580016" y="2942827"/>
            <a:ext cx="921646" cy="307777"/>
          </a:xfrm>
          <a:prstGeom prst="rect">
            <a:avLst/>
          </a:prstGeom>
          <a:noFill/>
        </p:spPr>
        <p:txBody>
          <a:bodyPr wrap="square" rtlCol="0">
            <a:spAutoFit/>
          </a:bodyPr>
          <a:lstStyle/>
          <a:p>
            <a:r>
              <a:rPr lang="en-US" sz="1400" dirty="0">
                <a:solidFill>
                  <a:schemeClr val="bg2"/>
                </a:solidFill>
                <a:latin typeface="Arial" panose="020B0604020202020204" pitchFamily="34" charset="0"/>
                <a:cs typeface="Arial" panose="020B0604020202020204" pitchFamily="34" charset="0"/>
              </a:rPr>
              <a:t>Average</a:t>
            </a:r>
          </a:p>
        </p:txBody>
      </p:sp>
      <p:cxnSp>
        <p:nvCxnSpPr>
          <p:cNvPr id="9" name="Straight Arrow Connector 8"/>
          <p:cNvCxnSpPr/>
          <p:nvPr/>
        </p:nvCxnSpPr>
        <p:spPr bwMode="auto">
          <a:xfrm>
            <a:off x="6019800" y="2286000"/>
            <a:ext cx="0" cy="2305616"/>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sp>
        <p:nvSpPr>
          <p:cNvPr id="12" name="TextBox 11"/>
          <p:cNvSpPr txBox="1"/>
          <p:nvPr/>
        </p:nvSpPr>
        <p:spPr>
          <a:xfrm>
            <a:off x="4419600" y="1613103"/>
            <a:ext cx="3810000" cy="577081"/>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Ignore volatility in the monthly reports, it’s not unusual to see a ~100k NFP print. Monthly job growth of 200k on average is more than adequate to keep the unemployment rate steady. </a:t>
            </a:r>
          </a:p>
        </p:txBody>
      </p:sp>
    </p:spTree>
    <p:extLst>
      <p:ext uri="{BB962C8B-B14F-4D97-AF65-F5344CB8AC3E}">
        <p14:creationId xmlns:p14="http://schemas.microsoft.com/office/powerpoint/2010/main" val="19681056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600200"/>
            <a:ext cx="8375904" cy="4846320"/>
          </a:xfrm>
          <a:prstGeom prst="rect">
            <a:avLst/>
          </a:prstGeom>
        </p:spPr>
      </p:pic>
      <p:sp>
        <p:nvSpPr>
          <p:cNvPr id="3" name="Title 2"/>
          <p:cNvSpPr>
            <a:spLocks noGrp="1"/>
          </p:cNvSpPr>
          <p:nvPr>
            <p:ph type="title"/>
          </p:nvPr>
        </p:nvSpPr>
        <p:spPr>
          <a:xfrm>
            <a:off x="-1" y="111516"/>
            <a:ext cx="8470669" cy="556464"/>
          </a:xfrm>
        </p:spPr>
        <p:txBody>
          <a:bodyPr/>
          <a:lstStyle/>
          <a:p>
            <a:r>
              <a:rPr lang="en-US" sz="1800" dirty="0">
                <a:latin typeface="+mj-lt"/>
                <a:cs typeface="Arial" panose="020B0604020202020204" pitchFamily="34" charset="0"/>
              </a:rPr>
              <a:t>The Unemployment Rate May Reach 4% in 2018</a:t>
            </a:r>
            <a:endParaRPr lang="en-US" sz="1800" dirty="0">
              <a:latin typeface="+mj-lt"/>
            </a:endParaRPr>
          </a:p>
        </p:txBody>
      </p:sp>
      <p:sp>
        <p:nvSpPr>
          <p:cNvPr id="4" name="Slide Number Placeholder 3"/>
          <p:cNvSpPr>
            <a:spLocks noGrp="1"/>
          </p:cNvSpPr>
          <p:nvPr>
            <p:ph type="sldNum" sz="quarter" idx="4"/>
          </p:nvPr>
        </p:nvSpPr>
        <p:spPr/>
        <p:txBody>
          <a:bodyPr/>
          <a:lstStyle/>
          <a:p>
            <a:fld id="{EAFB3C29-4469-4ECE-A8ED-D40B5AD31533}" type="slidenum">
              <a:rPr lang="en-US" smtClean="0"/>
              <a:pPr/>
              <a:t>52</a:t>
            </a:fld>
            <a:endParaRPr lang="en-US" dirty="0"/>
          </a:p>
        </p:txBody>
      </p:sp>
      <p:sp>
        <p:nvSpPr>
          <p:cNvPr id="11" name="Title 1"/>
          <p:cNvSpPr txBox="1">
            <a:spLocks/>
          </p:cNvSpPr>
          <p:nvPr/>
        </p:nvSpPr>
        <p:spPr bwMode="auto">
          <a:xfrm>
            <a:off x="-1" y="653314"/>
            <a:ext cx="8387543" cy="533649"/>
          </a:xfrm>
          <a:prstGeom prst="rect">
            <a:avLst/>
          </a:prstGeom>
          <a:noFill/>
          <a:ln w="9525">
            <a:noFill/>
            <a:miter lim="800000"/>
            <a:headEnd/>
            <a:tailEnd/>
          </a:ln>
          <a:effectLst/>
        </p:spPr>
        <p:txBody>
          <a:bodyPr vert="horz" wrap="square" lIns="82026" tIns="41012" rIns="41017" bIns="41012" numCol="1" anchor="t" anchorCtr="0" compatLnSpc="1">
            <a:prstTxWarp prst="textNoShape">
              <a:avLst/>
            </a:prstTxWarp>
          </a:bodyPr>
          <a:lstStyle>
            <a:lvl1pPr marL="164050" algn="l" rtl="0" eaLnBrk="1" fontAlgn="base" hangingPunct="1">
              <a:spcBef>
                <a:spcPct val="0"/>
              </a:spcBef>
              <a:spcAft>
                <a:spcPct val="0"/>
              </a:spcAft>
              <a:defRPr sz="1800" b="0" cap="none" baseline="0">
                <a:solidFill>
                  <a:schemeClr val="tx2"/>
                </a:solidFill>
                <a:latin typeface="Arial Narrow" pitchFamily="34" charset="0"/>
                <a:ea typeface="+mj-ea"/>
                <a:cs typeface="+mj-cs"/>
              </a:defRPr>
            </a:lvl1pPr>
            <a:lvl2pPr algn="ctr" rtl="0" eaLnBrk="1" fontAlgn="base" hangingPunct="1">
              <a:spcBef>
                <a:spcPct val="0"/>
              </a:spcBef>
              <a:spcAft>
                <a:spcPct val="0"/>
              </a:spcAft>
              <a:defRPr sz="1800" b="1">
                <a:solidFill>
                  <a:schemeClr val="tx2"/>
                </a:solidFill>
                <a:latin typeface="Arial" charset="0"/>
              </a:defRPr>
            </a:lvl2pPr>
            <a:lvl3pPr algn="ctr" rtl="0" eaLnBrk="1" fontAlgn="base" hangingPunct="1">
              <a:spcBef>
                <a:spcPct val="0"/>
              </a:spcBef>
              <a:spcAft>
                <a:spcPct val="0"/>
              </a:spcAft>
              <a:defRPr sz="1800" b="1">
                <a:solidFill>
                  <a:schemeClr val="tx2"/>
                </a:solidFill>
                <a:latin typeface="Arial" charset="0"/>
              </a:defRPr>
            </a:lvl3pPr>
            <a:lvl4pPr algn="ctr" rtl="0" eaLnBrk="1" fontAlgn="base" hangingPunct="1">
              <a:spcBef>
                <a:spcPct val="0"/>
              </a:spcBef>
              <a:spcAft>
                <a:spcPct val="0"/>
              </a:spcAft>
              <a:defRPr sz="1800" b="1">
                <a:solidFill>
                  <a:schemeClr val="tx2"/>
                </a:solidFill>
                <a:latin typeface="Arial" charset="0"/>
              </a:defRPr>
            </a:lvl4pPr>
            <a:lvl5pPr algn="ctr" rtl="0" eaLnBrk="1" fontAlgn="base" hangingPunct="1">
              <a:spcBef>
                <a:spcPct val="0"/>
              </a:spcBef>
              <a:spcAft>
                <a:spcPct val="0"/>
              </a:spcAft>
              <a:defRPr sz="1800" b="1">
                <a:solidFill>
                  <a:schemeClr val="tx2"/>
                </a:solidFill>
                <a:latin typeface="Arial" charset="0"/>
              </a:defRPr>
            </a:lvl5pPr>
            <a:lvl6pPr marL="410127" algn="ctr" rtl="0" eaLnBrk="1" fontAlgn="base" hangingPunct="1">
              <a:spcBef>
                <a:spcPct val="0"/>
              </a:spcBef>
              <a:spcAft>
                <a:spcPct val="0"/>
              </a:spcAft>
              <a:defRPr sz="1800" b="1">
                <a:solidFill>
                  <a:schemeClr val="tx2"/>
                </a:solidFill>
                <a:latin typeface="Arial" charset="0"/>
              </a:defRPr>
            </a:lvl6pPr>
            <a:lvl7pPr marL="820256" algn="ctr" rtl="0" eaLnBrk="1" fontAlgn="base" hangingPunct="1">
              <a:spcBef>
                <a:spcPct val="0"/>
              </a:spcBef>
              <a:spcAft>
                <a:spcPct val="0"/>
              </a:spcAft>
              <a:defRPr sz="1800" b="1">
                <a:solidFill>
                  <a:schemeClr val="tx2"/>
                </a:solidFill>
                <a:latin typeface="Arial" charset="0"/>
              </a:defRPr>
            </a:lvl7pPr>
            <a:lvl8pPr marL="1230384" algn="ctr" rtl="0" eaLnBrk="1" fontAlgn="base" hangingPunct="1">
              <a:spcBef>
                <a:spcPct val="0"/>
              </a:spcBef>
              <a:spcAft>
                <a:spcPct val="0"/>
              </a:spcAft>
              <a:defRPr sz="1800" b="1">
                <a:solidFill>
                  <a:schemeClr val="tx2"/>
                </a:solidFill>
                <a:latin typeface="Arial" charset="0"/>
              </a:defRPr>
            </a:lvl8pPr>
            <a:lvl9pPr marL="1640511" algn="ctr" rtl="0" eaLnBrk="1" fontAlgn="base" hangingPunct="1">
              <a:spcBef>
                <a:spcPct val="0"/>
              </a:spcBef>
              <a:spcAft>
                <a:spcPct val="0"/>
              </a:spcAft>
              <a:defRPr sz="1800" b="1">
                <a:solidFill>
                  <a:schemeClr val="tx2"/>
                </a:solidFill>
                <a:latin typeface="Arial" charset="0"/>
              </a:defRPr>
            </a:lvl9pPr>
          </a:lstStyle>
          <a:p>
            <a:r>
              <a:rPr lang="en-US" sz="1200" b="1" kern="0" dirty="0"/>
              <a:t>The unemployment rate tumbled back below 5% in 2016. The 5% level is a critical threshold because it is below the long-term average and below most policymakers’ estimates of the “natural rate” of unemployment. Below the mythical natural rate, policymakers begin to worry that low employment will stoke inflationary pressures in the economy. We expect the unemployment rate to hover below 5% in 2017. </a:t>
            </a:r>
          </a:p>
        </p:txBody>
      </p:sp>
      <p:sp>
        <p:nvSpPr>
          <p:cNvPr id="6" name="TextBox 5"/>
          <p:cNvSpPr txBox="1"/>
          <p:nvPr/>
        </p:nvSpPr>
        <p:spPr>
          <a:xfrm>
            <a:off x="6487550" y="3352800"/>
            <a:ext cx="921646" cy="307777"/>
          </a:xfrm>
          <a:prstGeom prst="rect">
            <a:avLst/>
          </a:prstGeom>
          <a:noFill/>
        </p:spPr>
        <p:txBody>
          <a:bodyPr wrap="square" rtlCol="0">
            <a:spAutoFit/>
          </a:bodyPr>
          <a:lstStyle/>
          <a:p>
            <a:r>
              <a:rPr lang="en-US" sz="1400" dirty="0">
                <a:solidFill>
                  <a:schemeClr val="bg2"/>
                </a:solidFill>
                <a:latin typeface="Arial" panose="020B0604020202020204" pitchFamily="34" charset="0"/>
                <a:cs typeface="Arial" panose="020B0604020202020204" pitchFamily="34" charset="0"/>
              </a:rPr>
              <a:t>Average</a:t>
            </a:r>
          </a:p>
        </p:txBody>
      </p:sp>
    </p:spTree>
    <p:extLst>
      <p:ext uri="{BB962C8B-B14F-4D97-AF65-F5344CB8AC3E}">
        <p14:creationId xmlns:p14="http://schemas.microsoft.com/office/powerpoint/2010/main" val="11581328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111516"/>
            <a:ext cx="8470669" cy="556464"/>
          </a:xfrm>
        </p:spPr>
        <p:txBody>
          <a:bodyPr/>
          <a:lstStyle/>
          <a:p>
            <a:r>
              <a:rPr lang="en-US" sz="1800" b="1" dirty="0">
                <a:latin typeface="+mj-lt"/>
              </a:rPr>
              <a:t>Where is Inflation Headed? </a:t>
            </a:r>
            <a:r>
              <a:rPr lang="en-US" sz="1800" dirty="0">
                <a:latin typeface="+mj-lt"/>
              </a:rPr>
              <a:t>In the U.S.</a:t>
            </a:r>
            <a:r>
              <a:rPr lang="en-US" sz="1800" b="1" dirty="0">
                <a:latin typeface="+mj-lt"/>
              </a:rPr>
              <a:t> </a:t>
            </a:r>
            <a:r>
              <a:rPr lang="en-US" sz="1800" dirty="0">
                <a:latin typeface="+mj-lt"/>
              </a:rPr>
              <a:t>Our Best Guess is Somewhere Around 2% as Services Continue to Push Consumer Prices Higher and as Durable Goods Prices Fall</a:t>
            </a:r>
          </a:p>
        </p:txBody>
      </p:sp>
      <p:sp>
        <p:nvSpPr>
          <p:cNvPr id="2" name="Slide Number Placeholder 1"/>
          <p:cNvSpPr>
            <a:spLocks noGrp="1"/>
          </p:cNvSpPr>
          <p:nvPr>
            <p:ph type="sldNum" sz="quarter" idx="4"/>
          </p:nvPr>
        </p:nvSpPr>
        <p:spPr/>
        <p:txBody>
          <a:bodyPr/>
          <a:lstStyle/>
          <a:p>
            <a:fld id="{EAFB3C29-4469-4ECE-A8ED-D40B5AD31533}" type="slidenum">
              <a:rPr lang="en-US" smtClean="0"/>
              <a:pPr/>
              <a:t>53</a:t>
            </a:fld>
            <a:endParaRPr lang="en-US" dirty="0"/>
          </a:p>
        </p:txBody>
      </p:sp>
      <p:sp>
        <p:nvSpPr>
          <p:cNvPr id="11" name="Title 1"/>
          <p:cNvSpPr txBox="1">
            <a:spLocks/>
          </p:cNvSpPr>
          <p:nvPr/>
        </p:nvSpPr>
        <p:spPr bwMode="auto">
          <a:xfrm>
            <a:off x="-1" y="653314"/>
            <a:ext cx="8345979" cy="533649"/>
          </a:xfrm>
          <a:prstGeom prst="rect">
            <a:avLst/>
          </a:prstGeom>
          <a:noFill/>
          <a:ln w="9525">
            <a:noFill/>
            <a:miter lim="800000"/>
            <a:headEnd/>
            <a:tailEnd/>
          </a:ln>
          <a:effectLst/>
        </p:spPr>
        <p:txBody>
          <a:bodyPr vert="horz" wrap="square" lIns="82026" tIns="41012" rIns="41017" bIns="41012" numCol="1" anchor="t" anchorCtr="0" compatLnSpc="1">
            <a:prstTxWarp prst="textNoShape">
              <a:avLst/>
            </a:prstTxWarp>
          </a:bodyPr>
          <a:lstStyle>
            <a:lvl1pPr marL="164050" algn="l" rtl="0" eaLnBrk="1" fontAlgn="base" hangingPunct="1">
              <a:spcBef>
                <a:spcPct val="0"/>
              </a:spcBef>
              <a:spcAft>
                <a:spcPct val="0"/>
              </a:spcAft>
              <a:defRPr sz="1800" b="0" cap="none" baseline="0">
                <a:solidFill>
                  <a:schemeClr val="tx2"/>
                </a:solidFill>
                <a:latin typeface="Arial Narrow" pitchFamily="34" charset="0"/>
                <a:ea typeface="+mj-ea"/>
                <a:cs typeface="+mj-cs"/>
              </a:defRPr>
            </a:lvl1pPr>
            <a:lvl2pPr algn="ctr" rtl="0" eaLnBrk="1" fontAlgn="base" hangingPunct="1">
              <a:spcBef>
                <a:spcPct val="0"/>
              </a:spcBef>
              <a:spcAft>
                <a:spcPct val="0"/>
              </a:spcAft>
              <a:defRPr sz="1800" b="1">
                <a:solidFill>
                  <a:schemeClr val="tx2"/>
                </a:solidFill>
                <a:latin typeface="Arial" charset="0"/>
              </a:defRPr>
            </a:lvl2pPr>
            <a:lvl3pPr algn="ctr" rtl="0" eaLnBrk="1" fontAlgn="base" hangingPunct="1">
              <a:spcBef>
                <a:spcPct val="0"/>
              </a:spcBef>
              <a:spcAft>
                <a:spcPct val="0"/>
              </a:spcAft>
              <a:defRPr sz="1800" b="1">
                <a:solidFill>
                  <a:schemeClr val="tx2"/>
                </a:solidFill>
                <a:latin typeface="Arial" charset="0"/>
              </a:defRPr>
            </a:lvl3pPr>
            <a:lvl4pPr algn="ctr" rtl="0" eaLnBrk="1" fontAlgn="base" hangingPunct="1">
              <a:spcBef>
                <a:spcPct val="0"/>
              </a:spcBef>
              <a:spcAft>
                <a:spcPct val="0"/>
              </a:spcAft>
              <a:defRPr sz="1800" b="1">
                <a:solidFill>
                  <a:schemeClr val="tx2"/>
                </a:solidFill>
                <a:latin typeface="Arial" charset="0"/>
              </a:defRPr>
            </a:lvl4pPr>
            <a:lvl5pPr algn="ctr" rtl="0" eaLnBrk="1" fontAlgn="base" hangingPunct="1">
              <a:spcBef>
                <a:spcPct val="0"/>
              </a:spcBef>
              <a:spcAft>
                <a:spcPct val="0"/>
              </a:spcAft>
              <a:defRPr sz="1800" b="1">
                <a:solidFill>
                  <a:schemeClr val="tx2"/>
                </a:solidFill>
                <a:latin typeface="Arial" charset="0"/>
              </a:defRPr>
            </a:lvl5pPr>
            <a:lvl6pPr marL="410127" algn="ctr" rtl="0" eaLnBrk="1" fontAlgn="base" hangingPunct="1">
              <a:spcBef>
                <a:spcPct val="0"/>
              </a:spcBef>
              <a:spcAft>
                <a:spcPct val="0"/>
              </a:spcAft>
              <a:defRPr sz="1800" b="1">
                <a:solidFill>
                  <a:schemeClr val="tx2"/>
                </a:solidFill>
                <a:latin typeface="Arial" charset="0"/>
              </a:defRPr>
            </a:lvl6pPr>
            <a:lvl7pPr marL="820256" algn="ctr" rtl="0" eaLnBrk="1" fontAlgn="base" hangingPunct="1">
              <a:spcBef>
                <a:spcPct val="0"/>
              </a:spcBef>
              <a:spcAft>
                <a:spcPct val="0"/>
              </a:spcAft>
              <a:defRPr sz="1800" b="1">
                <a:solidFill>
                  <a:schemeClr val="tx2"/>
                </a:solidFill>
                <a:latin typeface="Arial" charset="0"/>
              </a:defRPr>
            </a:lvl7pPr>
            <a:lvl8pPr marL="1230384" algn="ctr" rtl="0" eaLnBrk="1" fontAlgn="base" hangingPunct="1">
              <a:spcBef>
                <a:spcPct val="0"/>
              </a:spcBef>
              <a:spcAft>
                <a:spcPct val="0"/>
              </a:spcAft>
              <a:defRPr sz="1800" b="1">
                <a:solidFill>
                  <a:schemeClr val="tx2"/>
                </a:solidFill>
                <a:latin typeface="Arial" charset="0"/>
              </a:defRPr>
            </a:lvl8pPr>
            <a:lvl9pPr marL="1640511" algn="ctr" rtl="0" eaLnBrk="1" fontAlgn="base" hangingPunct="1">
              <a:spcBef>
                <a:spcPct val="0"/>
              </a:spcBef>
              <a:spcAft>
                <a:spcPct val="0"/>
              </a:spcAft>
              <a:defRPr sz="1800" b="1">
                <a:solidFill>
                  <a:schemeClr val="tx2"/>
                </a:solidFill>
                <a:latin typeface="Arial" charset="0"/>
              </a:defRPr>
            </a:lvl9pPr>
          </a:lstStyle>
          <a:p>
            <a:r>
              <a:rPr lang="en-US" sz="1200" b="1" kern="0" dirty="0"/>
              <a:t>Since 1990, the price of consumer services (haircuts, medical care, education, etc.) has risen 2.3x. Meanwhile, durable goods (refrigerators, washing machines, automobiles, etc.) cost less in 2017 than they did in 1990. These long term trends remain in place today. Until one of these major categories changes its trend, our bet is that overall core inflation continues to plot along at around 2% per year, keeping a lid on interest rates.</a:t>
            </a:r>
          </a:p>
        </p:txBody>
      </p:sp>
      <p:graphicFrame>
        <p:nvGraphicFramePr>
          <p:cNvPr id="10" name="Chart 9">
            <a:extLst/>
          </p:cNvPr>
          <p:cNvGraphicFramePr>
            <a:graphicFrameLocks/>
          </p:cNvGraphicFramePr>
          <p:nvPr>
            <p:extLst>
              <p:ext uri="{D42A27DB-BD31-4B8C-83A1-F6EECF244321}">
                <p14:modId xmlns:p14="http://schemas.microsoft.com/office/powerpoint/2010/main" val="970984104"/>
              </p:ext>
            </p:extLst>
          </p:nvPr>
        </p:nvGraphicFramePr>
        <p:xfrm>
          <a:off x="228600" y="1714500"/>
          <a:ext cx="86487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327805" y="1475601"/>
            <a:ext cx="3921266" cy="276999"/>
          </a:xfrm>
          <a:prstGeom prst="rect">
            <a:avLst/>
          </a:prstGeom>
          <a:noFill/>
        </p:spPr>
        <p:txBody>
          <a:bodyPr wrap="none" rtlCol="0">
            <a:spAutoFit/>
          </a:bodyPr>
          <a:lstStyle/>
          <a:p>
            <a:r>
              <a:rPr lang="en-US" sz="1200" b="1" dirty="0">
                <a:solidFill>
                  <a:schemeClr val="tx2"/>
                </a:solidFill>
                <a:latin typeface="+mj-lt"/>
                <a:cs typeface="Arial" panose="020B0604020202020204" pitchFamily="34" charset="0"/>
              </a:rPr>
              <a:t>Change in Major Consumer Price Index Categories Since 1990</a:t>
            </a:r>
          </a:p>
        </p:txBody>
      </p:sp>
      <p:cxnSp>
        <p:nvCxnSpPr>
          <p:cNvPr id="15" name="Straight Connector 14"/>
          <p:cNvCxnSpPr/>
          <p:nvPr/>
        </p:nvCxnSpPr>
        <p:spPr bwMode="auto">
          <a:xfrm>
            <a:off x="304800" y="1734494"/>
            <a:ext cx="6931669" cy="0"/>
          </a:xfrm>
          <a:prstGeom prst="line">
            <a:avLst/>
          </a:prstGeom>
          <a:solidFill>
            <a:schemeClr val="accent1"/>
          </a:solidFill>
          <a:ln w="19050" cap="flat" cmpd="sng" algn="ctr">
            <a:solidFill>
              <a:schemeClr val="tx2"/>
            </a:solidFill>
            <a:prstDash val="sysDot"/>
            <a:round/>
            <a:headEnd type="none" w="med" len="med"/>
            <a:tailEnd type="none" w="med" len="med"/>
          </a:ln>
          <a:effectLst/>
        </p:spPr>
      </p:cxnSp>
      <p:sp>
        <p:nvSpPr>
          <p:cNvPr id="16" name="TextBox 15"/>
          <p:cNvSpPr txBox="1"/>
          <p:nvPr/>
        </p:nvSpPr>
        <p:spPr>
          <a:xfrm>
            <a:off x="228600" y="6183383"/>
            <a:ext cx="3679212" cy="369332"/>
          </a:xfrm>
          <a:prstGeom prst="rect">
            <a:avLst/>
          </a:prstGeom>
          <a:noFill/>
        </p:spPr>
        <p:txBody>
          <a:bodyPr wrap="none" rtlCol="0">
            <a:spAutoFit/>
          </a:bodyPr>
          <a:lstStyle/>
          <a:p>
            <a:r>
              <a:rPr lang="en-US" sz="900" i="1" dirty="0"/>
              <a:t>Source: Bureau of Labor Statistics</a:t>
            </a:r>
          </a:p>
          <a:p>
            <a:r>
              <a:rPr lang="en-US" sz="900" i="1" dirty="0"/>
              <a:t>*Compound annual growth rate in each category index since January 1990</a:t>
            </a:r>
          </a:p>
        </p:txBody>
      </p:sp>
      <p:cxnSp>
        <p:nvCxnSpPr>
          <p:cNvPr id="17" name="Straight Connector 16"/>
          <p:cNvCxnSpPr/>
          <p:nvPr/>
        </p:nvCxnSpPr>
        <p:spPr bwMode="auto">
          <a:xfrm>
            <a:off x="7390627" y="1734494"/>
            <a:ext cx="1508533" cy="0"/>
          </a:xfrm>
          <a:prstGeom prst="line">
            <a:avLst/>
          </a:prstGeom>
          <a:solidFill>
            <a:schemeClr val="accent1"/>
          </a:solidFill>
          <a:ln w="19050" cap="flat" cmpd="sng" algn="ctr">
            <a:solidFill>
              <a:schemeClr val="tx2"/>
            </a:solidFill>
            <a:prstDash val="sysDot"/>
            <a:round/>
            <a:headEnd type="none" w="med" len="med"/>
            <a:tailEnd type="none" w="med" len="med"/>
          </a:ln>
          <a:effectLst/>
        </p:spPr>
      </p:cxnSp>
      <p:sp>
        <p:nvSpPr>
          <p:cNvPr id="6" name="TextBox 5"/>
          <p:cNvSpPr txBox="1"/>
          <p:nvPr/>
        </p:nvSpPr>
        <p:spPr>
          <a:xfrm>
            <a:off x="7322367" y="1475601"/>
            <a:ext cx="1670637" cy="276999"/>
          </a:xfrm>
          <a:prstGeom prst="rect">
            <a:avLst/>
          </a:prstGeom>
          <a:noFill/>
        </p:spPr>
        <p:txBody>
          <a:bodyPr wrap="square" rtlCol="0">
            <a:spAutoFit/>
          </a:bodyPr>
          <a:lstStyle/>
          <a:p>
            <a:pPr algn="r"/>
            <a:r>
              <a:rPr lang="en-US" sz="1200" b="1" dirty="0">
                <a:solidFill>
                  <a:schemeClr val="tx2"/>
                </a:solidFill>
                <a:latin typeface="+mj-lt"/>
                <a:cs typeface="Arial" panose="020B0604020202020204" pitchFamily="34" charset="0"/>
              </a:rPr>
              <a:t>Avg. Annual Inflation *</a:t>
            </a:r>
          </a:p>
        </p:txBody>
      </p:sp>
    </p:spTree>
    <p:extLst>
      <p:ext uri="{BB962C8B-B14F-4D97-AF65-F5344CB8AC3E}">
        <p14:creationId xmlns:p14="http://schemas.microsoft.com/office/powerpoint/2010/main" val="3620705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471147"/>
            <a:ext cx="8375904" cy="4846320"/>
          </a:xfrm>
          <a:prstGeom prst="rect">
            <a:avLst/>
          </a:prstGeom>
        </p:spPr>
      </p:pic>
      <p:sp>
        <p:nvSpPr>
          <p:cNvPr id="3" name="Title 2"/>
          <p:cNvSpPr>
            <a:spLocks noGrp="1"/>
          </p:cNvSpPr>
          <p:nvPr>
            <p:ph type="title"/>
          </p:nvPr>
        </p:nvSpPr>
        <p:spPr>
          <a:xfrm>
            <a:off x="-1" y="111516"/>
            <a:ext cx="8470669" cy="556464"/>
          </a:xfrm>
        </p:spPr>
        <p:txBody>
          <a:bodyPr/>
          <a:lstStyle/>
          <a:p>
            <a:r>
              <a:rPr lang="en-US" sz="1800" dirty="0">
                <a:latin typeface="+mj-lt"/>
                <a:cs typeface="Arial" panose="020B0604020202020204" pitchFamily="34" charset="0"/>
              </a:rPr>
              <a:t>Inflation Will Breach the Elusive 2%--But Not in 2017</a:t>
            </a:r>
            <a:endParaRPr lang="en-US" sz="1800" dirty="0">
              <a:latin typeface="+mj-lt"/>
            </a:endParaRPr>
          </a:p>
        </p:txBody>
      </p:sp>
      <p:sp>
        <p:nvSpPr>
          <p:cNvPr id="4" name="Slide Number Placeholder 3"/>
          <p:cNvSpPr>
            <a:spLocks noGrp="1"/>
          </p:cNvSpPr>
          <p:nvPr>
            <p:ph type="sldNum" sz="quarter" idx="4"/>
          </p:nvPr>
        </p:nvSpPr>
        <p:spPr/>
        <p:txBody>
          <a:bodyPr/>
          <a:lstStyle/>
          <a:p>
            <a:fld id="{EAFB3C29-4469-4ECE-A8ED-D40B5AD31533}" type="slidenum">
              <a:rPr lang="en-US" smtClean="0"/>
              <a:pPr/>
              <a:t>54</a:t>
            </a:fld>
            <a:endParaRPr lang="en-US" dirty="0"/>
          </a:p>
        </p:txBody>
      </p:sp>
      <p:sp>
        <p:nvSpPr>
          <p:cNvPr id="11" name="Title 1"/>
          <p:cNvSpPr txBox="1">
            <a:spLocks/>
          </p:cNvSpPr>
          <p:nvPr/>
        </p:nvSpPr>
        <p:spPr bwMode="auto">
          <a:xfrm>
            <a:off x="-1" y="653314"/>
            <a:ext cx="8387543" cy="533649"/>
          </a:xfrm>
          <a:prstGeom prst="rect">
            <a:avLst/>
          </a:prstGeom>
          <a:noFill/>
          <a:ln w="9525">
            <a:noFill/>
            <a:miter lim="800000"/>
            <a:headEnd/>
            <a:tailEnd/>
          </a:ln>
          <a:effectLst/>
        </p:spPr>
        <p:txBody>
          <a:bodyPr vert="horz" wrap="square" lIns="82026" tIns="41012" rIns="41017" bIns="41012" numCol="1" anchor="t" anchorCtr="0" compatLnSpc="1">
            <a:prstTxWarp prst="textNoShape">
              <a:avLst/>
            </a:prstTxWarp>
          </a:bodyPr>
          <a:lstStyle>
            <a:lvl1pPr marL="164050" algn="l" rtl="0" eaLnBrk="1" fontAlgn="base" hangingPunct="1">
              <a:spcBef>
                <a:spcPct val="0"/>
              </a:spcBef>
              <a:spcAft>
                <a:spcPct val="0"/>
              </a:spcAft>
              <a:defRPr sz="1800" b="0" cap="none" baseline="0">
                <a:solidFill>
                  <a:schemeClr val="tx2"/>
                </a:solidFill>
                <a:latin typeface="Arial Narrow" pitchFamily="34" charset="0"/>
                <a:ea typeface="+mj-ea"/>
                <a:cs typeface="+mj-cs"/>
              </a:defRPr>
            </a:lvl1pPr>
            <a:lvl2pPr algn="ctr" rtl="0" eaLnBrk="1" fontAlgn="base" hangingPunct="1">
              <a:spcBef>
                <a:spcPct val="0"/>
              </a:spcBef>
              <a:spcAft>
                <a:spcPct val="0"/>
              </a:spcAft>
              <a:defRPr sz="1800" b="1">
                <a:solidFill>
                  <a:schemeClr val="tx2"/>
                </a:solidFill>
                <a:latin typeface="Arial" charset="0"/>
              </a:defRPr>
            </a:lvl2pPr>
            <a:lvl3pPr algn="ctr" rtl="0" eaLnBrk="1" fontAlgn="base" hangingPunct="1">
              <a:spcBef>
                <a:spcPct val="0"/>
              </a:spcBef>
              <a:spcAft>
                <a:spcPct val="0"/>
              </a:spcAft>
              <a:defRPr sz="1800" b="1">
                <a:solidFill>
                  <a:schemeClr val="tx2"/>
                </a:solidFill>
                <a:latin typeface="Arial" charset="0"/>
              </a:defRPr>
            </a:lvl3pPr>
            <a:lvl4pPr algn="ctr" rtl="0" eaLnBrk="1" fontAlgn="base" hangingPunct="1">
              <a:spcBef>
                <a:spcPct val="0"/>
              </a:spcBef>
              <a:spcAft>
                <a:spcPct val="0"/>
              </a:spcAft>
              <a:defRPr sz="1800" b="1">
                <a:solidFill>
                  <a:schemeClr val="tx2"/>
                </a:solidFill>
                <a:latin typeface="Arial" charset="0"/>
              </a:defRPr>
            </a:lvl4pPr>
            <a:lvl5pPr algn="ctr" rtl="0" eaLnBrk="1" fontAlgn="base" hangingPunct="1">
              <a:spcBef>
                <a:spcPct val="0"/>
              </a:spcBef>
              <a:spcAft>
                <a:spcPct val="0"/>
              </a:spcAft>
              <a:defRPr sz="1800" b="1">
                <a:solidFill>
                  <a:schemeClr val="tx2"/>
                </a:solidFill>
                <a:latin typeface="Arial" charset="0"/>
              </a:defRPr>
            </a:lvl5pPr>
            <a:lvl6pPr marL="410127" algn="ctr" rtl="0" eaLnBrk="1" fontAlgn="base" hangingPunct="1">
              <a:spcBef>
                <a:spcPct val="0"/>
              </a:spcBef>
              <a:spcAft>
                <a:spcPct val="0"/>
              </a:spcAft>
              <a:defRPr sz="1800" b="1">
                <a:solidFill>
                  <a:schemeClr val="tx2"/>
                </a:solidFill>
                <a:latin typeface="Arial" charset="0"/>
              </a:defRPr>
            </a:lvl6pPr>
            <a:lvl7pPr marL="820256" algn="ctr" rtl="0" eaLnBrk="1" fontAlgn="base" hangingPunct="1">
              <a:spcBef>
                <a:spcPct val="0"/>
              </a:spcBef>
              <a:spcAft>
                <a:spcPct val="0"/>
              </a:spcAft>
              <a:defRPr sz="1800" b="1">
                <a:solidFill>
                  <a:schemeClr val="tx2"/>
                </a:solidFill>
                <a:latin typeface="Arial" charset="0"/>
              </a:defRPr>
            </a:lvl7pPr>
            <a:lvl8pPr marL="1230384" algn="ctr" rtl="0" eaLnBrk="1" fontAlgn="base" hangingPunct="1">
              <a:spcBef>
                <a:spcPct val="0"/>
              </a:spcBef>
              <a:spcAft>
                <a:spcPct val="0"/>
              </a:spcAft>
              <a:defRPr sz="1800" b="1">
                <a:solidFill>
                  <a:schemeClr val="tx2"/>
                </a:solidFill>
                <a:latin typeface="Arial" charset="0"/>
              </a:defRPr>
            </a:lvl8pPr>
            <a:lvl9pPr marL="1640511" algn="ctr" rtl="0" eaLnBrk="1" fontAlgn="base" hangingPunct="1">
              <a:spcBef>
                <a:spcPct val="0"/>
              </a:spcBef>
              <a:spcAft>
                <a:spcPct val="0"/>
              </a:spcAft>
              <a:defRPr sz="1800" b="1">
                <a:solidFill>
                  <a:schemeClr val="tx2"/>
                </a:solidFill>
                <a:latin typeface="Arial" charset="0"/>
              </a:defRPr>
            </a:lvl9pPr>
          </a:lstStyle>
          <a:p>
            <a:r>
              <a:rPr lang="en-US" sz="1200" b="1" kern="0" dirty="0"/>
              <a:t>With solid economic growth, continued job growth, and an unemployment rate well below 5%, we expect a continued pick-up in price pressures. The FOMC’s preferred </a:t>
            </a:r>
            <a:r>
              <a:rPr lang="en-US" sz="1200" b="1" kern="0" dirty="0" smtClean="0"/>
              <a:t> metric </a:t>
            </a:r>
            <a:r>
              <a:rPr lang="en-US" sz="1200" b="1" kern="0" dirty="0"/>
              <a:t>of prices is the core PCE, which excludes volatile food and energy prices. While core PCE hovered at 1.7% in Q1 2017 before slowing to 1.4% in June, we expect prices to rise back above 2% (the Fed’s target rate) in 2018. </a:t>
            </a:r>
          </a:p>
        </p:txBody>
      </p:sp>
      <p:sp>
        <p:nvSpPr>
          <p:cNvPr id="6" name="TextBox 5"/>
          <p:cNvSpPr txBox="1"/>
          <p:nvPr/>
        </p:nvSpPr>
        <p:spPr>
          <a:xfrm>
            <a:off x="4693598" y="1990130"/>
            <a:ext cx="1524321" cy="307777"/>
          </a:xfrm>
          <a:prstGeom prst="rect">
            <a:avLst/>
          </a:prstGeom>
          <a:noFill/>
        </p:spPr>
        <p:txBody>
          <a:bodyPr wrap="square" rtlCol="0">
            <a:spAutoFit/>
          </a:bodyPr>
          <a:lstStyle/>
          <a:p>
            <a:r>
              <a:rPr lang="en-US" sz="1400" dirty="0">
                <a:solidFill>
                  <a:schemeClr val="bg2"/>
                </a:solidFill>
                <a:latin typeface="Arial" panose="020B0604020202020204" pitchFamily="34" charset="0"/>
                <a:cs typeface="Arial" panose="020B0604020202020204" pitchFamily="34" charset="0"/>
              </a:rPr>
              <a:t>Fed’s 2% Target</a:t>
            </a:r>
          </a:p>
        </p:txBody>
      </p:sp>
    </p:spTree>
    <p:extLst>
      <p:ext uri="{BB962C8B-B14F-4D97-AF65-F5344CB8AC3E}">
        <p14:creationId xmlns:p14="http://schemas.microsoft.com/office/powerpoint/2010/main" val="12258277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048" y="1471147"/>
            <a:ext cx="8375904" cy="4846320"/>
          </a:xfrm>
          <a:prstGeom prst="rect">
            <a:avLst/>
          </a:prstGeom>
        </p:spPr>
      </p:pic>
      <p:sp>
        <p:nvSpPr>
          <p:cNvPr id="3" name="Title 2"/>
          <p:cNvSpPr>
            <a:spLocks noGrp="1"/>
          </p:cNvSpPr>
          <p:nvPr>
            <p:ph type="title"/>
          </p:nvPr>
        </p:nvSpPr>
        <p:spPr>
          <a:xfrm>
            <a:off x="-1" y="111516"/>
            <a:ext cx="8470669" cy="556464"/>
          </a:xfrm>
        </p:spPr>
        <p:txBody>
          <a:bodyPr/>
          <a:lstStyle/>
          <a:p>
            <a:r>
              <a:rPr lang="en-US" sz="1800" dirty="0">
                <a:latin typeface="+mj-lt"/>
                <a:cs typeface="Arial" panose="020B0604020202020204" pitchFamily="34" charset="0"/>
              </a:rPr>
              <a:t>Don’t Bet Against the US Consumer in 2017</a:t>
            </a:r>
            <a:endParaRPr lang="en-US" sz="1800" dirty="0">
              <a:latin typeface="+mj-lt"/>
            </a:endParaRPr>
          </a:p>
        </p:txBody>
      </p:sp>
      <p:sp>
        <p:nvSpPr>
          <p:cNvPr id="4" name="Slide Number Placeholder 3"/>
          <p:cNvSpPr>
            <a:spLocks noGrp="1"/>
          </p:cNvSpPr>
          <p:nvPr>
            <p:ph type="sldNum" sz="quarter" idx="4"/>
          </p:nvPr>
        </p:nvSpPr>
        <p:spPr/>
        <p:txBody>
          <a:bodyPr/>
          <a:lstStyle/>
          <a:p>
            <a:fld id="{EAFB3C29-4469-4ECE-A8ED-D40B5AD31533}" type="slidenum">
              <a:rPr lang="en-US" smtClean="0"/>
              <a:pPr/>
              <a:t>55</a:t>
            </a:fld>
            <a:endParaRPr lang="en-US" dirty="0"/>
          </a:p>
        </p:txBody>
      </p:sp>
      <p:sp>
        <p:nvSpPr>
          <p:cNvPr id="11" name="Title 1"/>
          <p:cNvSpPr txBox="1">
            <a:spLocks/>
          </p:cNvSpPr>
          <p:nvPr/>
        </p:nvSpPr>
        <p:spPr bwMode="auto">
          <a:xfrm>
            <a:off x="-1" y="653314"/>
            <a:ext cx="8387543" cy="533649"/>
          </a:xfrm>
          <a:prstGeom prst="rect">
            <a:avLst/>
          </a:prstGeom>
          <a:noFill/>
          <a:ln w="9525">
            <a:noFill/>
            <a:miter lim="800000"/>
            <a:headEnd/>
            <a:tailEnd/>
          </a:ln>
          <a:effectLst/>
        </p:spPr>
        <p:txBody>
          <a:bodyPr vert="horz" wrap="square" lIns="82026" tIns="41012" rIns="41017" bIns="41012" numCol="1" anchor="t" anchorCtr="0" compatLnSpc="1">
            <a:prstTxWarp prst="textNoShape">
              <a:avLst/>
            </a:prstTxWarp>
          </a:bodyPr>
          <a:lstStyle>
            <a:lvl1pPr marL="164050" algn="l" rtl="0" eaLnBrk="1" fontAlgn="base" hangingPunct="1">
              <a:spcBef>
                <a:spcPct val="0"/>
              </a:spcBef>
              <a:spcAft>
                <a:spcPct val="0"/>
              </a:spcAft>
              <a:defRPr sz="1800" b="0" cap="none" baseline="0">
                <a:solidFill>
                  <a:schemeClr val="tx2"/>
                </a:solidFill>
                <a:latin typeface="Arial Narrow" pitchFamily="34" charset="0"/>
                <a:ea typeface="+mj-ea"/>
                <a:cs typeface="+mj-cs"/>
              </a:defRPr>
            </a:lvl1pPr>
            <a:lvl2pPr algn="ctr" rtl="0" eaLnBrk="1" fontAlgn="base" hangingPunct="1">
              <a:spcBef>
                <a:spcPct val="0"/>
              </a:spcBef>
              <a:spcAft>
                <a:spcPct val="0"/>
              </a:spcAft>
              <a:defRPr sz="1800" b="1">
                <a:solidFill>
                  <a:schemeClr val="tx2"/>
                </a:solidFill>
                <a:latin typeface="Arial" charset="0"/>
              </a:defRPr>
            </a:lvl2pPr>
            <a:lvl3pPr algn="ctr" rtl="0" eaLnBrk="1" fontAlgn="base" hangingPunct="1">
              <a:spcBef>
                <a:spcPct val="0"/>
              </a:spcBef>
              <a:spcAft>
                <a:spcPct val="0"/>
              </a:spcAft>
              <a:defRPr sz="1800" b="1">
                <a:solidFill>
                  <a:schemeClr val="tx2"/>
                </a:solidFill>
                <a:latin typeface="Arial" charset="0"/>
              </a:defRPr>
            </a:lvl3pPr>
            <a:lvl4pPr algn="ctr" rtl="0" eaLnBrk="1" fontAlgn="base" hangingPunct="1">
              <a:spcBef>
                <a:spcPct val="0"/>
              </a:spcBef>
              <a:spcAft>
                <a:spcPct val="0"/>
              </a:spcAft>
              <a:defRPr sz="1800" b="1">
                <a:solidFill>
                  <a:schemeClr val="tx2"/>
                </a:solidFill>
                <a:latin typeface="Arial" charset="0"/>
              </a:defRPr>
            </a:lvl4pPr>
            <a:lvl5pPr algn="ctr" rtl="0" eaLnBrk="1" fontAlgn="base" hangingPunct="1">
              <a:spcBef>
                <a:spcPct val="0"/>
              </a:spcBef>
              <a:spcAft>
                <a:spcPct val="0"/>
              </a:spcAft>
              <a:defRPr sz="1800" b="1">
                <a:solidFill>
                  <a:schemeClr val="tx2"/>
                </a:solidFill>
                <a:latin typeface="Arial" charset="0"/>
              </a:defRPr>
            </a:lvl5pPr>
            <a:lvl6pPr marL="410127" algn="ctr" rtl="0" eaLnBrk="1" fontAlgn="base" hangingPunct="1">
              <a:spcBef>
                <a:spcPct val="0"/>
              </a:spcBef>
              <a:spcAft>
                <a:spcPct val="0"/>
              </a:spcAft>
              <a:defRPr sz="1800" b="1">
                <a:solidFill>
                  <a:schemeClr val="tx2"/>
                </a:solidFill>
                <a:latin typeface="Arial" charset="0"/>
              </a:defRPr>
            </a:lvl6pPr>
            <a:lvl7pPr marL="820256" algn="ctr" rtl="0" eaLnBrk="1" fontAlgn="base" hangingPunct="1">
              <a:spcBef>
                <a:spcPct val="0"/>
              </a:spcBef>
              <a:spcAft>
                <a:spcPct val="0"/>
              </a:spcAft>
              <a:defRPr sz="1800" b="1">
                <a:solidFill>
                  <a:schemeClr val="tx2"/>
                </a:solidFill>
                <a:latin typeface="Arial" charset="0"/>
              </a:defRPr>
            </a:lvl7pPr>
            <a:lvl8pPr marL="1230384" algn="ctr" rtl="0" eaLnBrk="1" fontAlgn="base" hangingPunct="1">
              <a:spcBef>
                <a:spcPct val="0"/>
              </a:spcBef>
              <a:spcAft>
                <a:spcPct val="0"/>
              </a:spcAft>
              <a:defRPr sz="1800" b="1">
                <a:solidFill>
                  <a:schemeClr val="tx2"/>
                </a:solidFill>
                <a:latin typeface="Arial" charset="0"/>
              </a:defRPr>
            </a:lvl8pPr>
            <a:lvl9pPr marL="1640511" algn="ctr" rtl="0" eaLnBrk="1" fontAlgn="base" hangingPunct="1">
              <a:spcBef>
                <a:spcPct val="0"/>
              </a:spcBef>
              <a:spcAft>
                <a:spcPct val="0"/>
              </a:spcAft>
              <a:defRPr sz="1800" b="1">
                <a:solidFill>
                  <a:schemeClr val="tx2"/>
                </a:solidFill>
                <a:latin typeface="Arial" charset="0"/>
              </a:defRPr>
            </a:lvl9pPr>
          </a:lstStyle>
          <a:p>
            <a:r>
              <a:rPr lang="en-US" sz="1200" b="1" kern="0" dirty="0"/>
              <a:t>Consumer spending continues to power overall economic growth as measured by GDP, despite weakness in the first quarter, which was a clear outlier. We expect consumer spending to grow at a 2-3% clip in 2017, bolstered by higher consumer confidence, more employment, faster wage growth and record-high household net worth. </a:t>
            </a:r>
          </a:p>
        </p:txBody>
      </p:sp>
      <p:sp>
        <p:nvSpPr>
          <p:cNvPr id="6" name="TextBox 5"/>
          <p:cNvSpPr txBox="1"/>
          <p:nvPr/>
        </p:nvSpPr>
        <p:spPr>
          <a:xfrm>
            <a:off x="3505200" y="2971800"/>
            <a:ext cx="921646" cy="307777"/>
          </a:xfrm>
          <a:prstGeom prst="rect">
            <a:avLst/>
          </a:prstGeom>
          <a:noFill/>
        </p:spPr>
        <p:txBody>
          <a:bodyPr wrap="square" rtlCol="0">
            <a:spAutoFit/>
          </a:bodyPr>
          <a:lstStyle/>
          <a:p>
            <a:r>
              <a:rPr lang="en-US" sz="1400" dirty="0">
                <a:solidFill>
                  <a:schemeClr val="bg2"/>
                </a:solidFill>
                <a:latin typeface="Arial" panose="020B0604020202020204" pitchFamily="34" charset="0"/>
                <a:cs typeface="Arial" panose="020B0604020202020204" pitchFamily="34" charset="0"/>
              </a:rPr>
              <a:t>Average</a:t>
            </a:r>
          </a:p>
        </p:txBody>
      </p:sp>
    </p:spTree>
    <p:extLst>
      <p:ext uri="{BB962C8B-B14F-4D97-AF65-F5344CB8AC3E}">
        <p14:creationId xmlns:p14="http://schemas.microsoft.com/office/powerpoint/2010/main" val="14116537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048" y="1471147"/>
            <a:ext cx="8375904" cy="4846320"/>
          </a:xfrm>
          <a:prstGeom prst="rect">
            <a:avLst/>
          </a:prstGeom>
        </p:spPr>
      </p:pic>
      <p:sp>
        <p:nvSpPr>
          <p:cNvPr id="3" name="Title 2"/>
          <p:cNvSpPr>
            <a:spLocks noGrp="1"/>
          </p:cNvSpPr>
          <p:nvPr>
            <p:ph type="title"/>
          </p:nvPr>
        </p:nvSpPr>
        <p:spPr>
          <a:xfrm>
            <a:off x="-1" y="111516"/>
            <a:ext cx="8470669" cy="556464"/>
          </a:xfrm>
        </p:spPr>
        <p:txBody>
          <a:bodyPr/>
          <a:lstStyle/>
          <a:p>
            <a:r>
              <a:rPr lang="en-US" sz="1800" dirty="0">
                <a:latin typeface="+mj-lt"/>
                <a:cs typeface="Arial" panose="020B0604020202020204" pitchFamily="34" charset="0"/>
              </a:rPr>
              <a:t>Business Investment Is Surprising To the Upside in 2017</a:t>
            </a:r>
            <a:endParaRPr lang="en-US" sz="1800" dirty="0">
              <a:latin typeface="+mj-lt"/>
            </a:endParaRPr>
          </a:p>
        </p:txBody>
      </p:sp>
      <p:sp>
        <p:nvSpPr>
          <p:cNvPr id="4" name="Slide Number Placeholder 3"/>
          <p:cNvSpPr>
            <a:spLocks noGrp="1"/>
          </p:cNvSpPr>
          <p:nvPr>
            <p:ph type="sldNum" sz="quarter" idx="4"/>
          </p:nvPr>
        </p:nvSpPr>
        <p:spPr/>
        <p:txBody>
          <a:bodyPr/>
          <a:lstStyle/>
          <a:p>
            <a:fld id="{EAFB3C29-4469-4ECE-A8ED-D40B5AD31533}" type="slidenum">
              <a:rPr lang="en-US" smtClean="0"/>
              <a:pPr/>
              <a:t>56</a:t>
            </a:fld>
            <a:endParaRPr lang="en-US" dirty="0"/>
          </a:p>
        </p:txBody>
      </p:sp>
      <p:sp>
        <p:nvSpPr>
          <p:cNvPr id="11" name="Title 1"/>
          <p:cNvSpPr txBox="1">
            <a:spLocks/>
          </p:cNvSpPr>
          <p:nvPr/>
        </p:nvSpPr>
        <p:spPr bwMode="auto">
          <a:xfrm>
            <a:off x="-1" y="653314"/>
            <a:ext cx="8387543" cy="533649"/>
          </a:xfrm>
          <a:prstGeom prst="rect">
            <a:avLst/>
          </a:prstGeom>
          <a:noFill/>
          <a:ln w="9525">
            <a:noFill/>
            <a:miter lim="800000"/>
            <a:headEnd/>
            <a:tailEnd/>
          </a:ln>
          <a:effectLst/>
        </p:spPr>
        <p:txBody>
          <a:bodyPr vert="horz" wrap="square" lIns="82026" tIns="41012" rIns="41017" bIns="41012" numCol="1" anchor="t" anchorCtr="0" compatLnSpc="1">
            <a:prstTxWarp prst="textNoShape">
              <a:avLst/>
            </a:prstTxWarp>
          </a:bodyPr>
          <a:lstStyle>
            <a:lvl1pPr marL="164050" algn="l" rtl="0" eaLnBrk="1" fontAlgn="base" hangingPunct="1">
              <a:spcBef>
                <a:spcPct val="0"/>
              </a:spcBef>
              <a:spcAft>
                <a:spcPct val="0"/>
              </a:spcAft>
              <a:defRPr sz="1800" b="0" cap="none" baseline="0">
                <a:solidFill>
                  <a:schemeClr val="tx2"/>
                </a:solidFill>
                <a:latin typeface="Arial Narrow" pitchFamily="34" charset="0"/>
                <a:ea typeface="+mj-ea"/>
                <a:cs typeface="+mj-cs"/>
              </a:defRPr>
            </a:lvl1pPr>
            <a:lvl2pPr algn="ctr" rtl="0" eaLnBrk="1" fontAlgn="base" hangingPunct="1">
              <a:spcBef>
                <a:spcPct val="0"/>
              </a:spcBef>
              <a:spcAft>
                <a:spcPct val="0"/>
              </a:spcAft>
              <a:defRPr sz="1800" b="1">
                <a:solidFill>
                  <a:schemeClr val="tx2"/>
                </a:solidFill>
                <a:latin typeface="Arial" charset="0"/>
              </a:defRPr>
            </a:lvl2pPr>
            <a:lvl3pPr algn="ctr" rtl="0" eaLnBrk="1" fontAlgn="base" hangingPunct="1">
              <a:spcBef>
                <a:spcPct val="0"/>
              </a:spcBef>
              <a:spcAft>
                <a:spcPct val="0"/>
              </a:spcAft>
              <a:defRPr sz="1800" b="1">
                <a:solidFill>
                  <a:schemeClr val="tx2"/>
                </a:solidFill>
                <a:latin typeface="Arial" charset="0"/>
              </a:defRPr>
            </a:lvl3pPr>
            <a:lvl4pPr algn="ctr" rtl="0" eaLnBrk="1" fontAlgn="base" hangingPunct="1">
              <a:spcBef>
                <a:spcPct val="0"/>
              </a:spcBef>
              <a:spcAft>
                <a:spcPct val="0"/>
              </a:spcAft>
              <a:defRPr sz="1800" b="1">
                <a:solidFill>
                  <a:schemeClr val="tx2"/>
                </a:solidFill>
                <a:latin typeface="Arial" charset="0"/>
              </a:defRPr>
            </a:lvl4pPr>
            <a:lvl5pPr algn="ctr" rtl="0" eaLnBrk="1" fontAlgn="base" hangingPunct="1">
              <a:spcBef>
                <a:spcPct val="0"/>
              </a:spcBef>
              <a:spcAft>
                <a:spcPct val="0"/>
              </a:spcAft>
              <a:defRPr sz="1800" b="1">
                <a:solidFill>
                  <a:schemeClr val="tx2"/>
                </a:solidFill>
                <a:latin typeface="Arial" charset="0"/>
              </a:defRPr>
            </a:lvl5pPr>
            <a:lvl6pPr marL="410127" algn="ctr" rtl="0" eaLnBrk="1" fontAlgn="base" hangingPunct="1">
              <a:spcBef>
                <a:spcPct val="0"/>
              </a:spcBef>
              <a:spcAft>
                <a:spcPct val="0"/>
              </a:spcAft>
              <a:defRPr sz="1800" b="1">
                <a:solidFill>
                  <a:schemeClr val="tx2"/>
                </a:solidFill>
                <a:latin typeface="Arial" charset="0"/>
              </a:defRPr>
            </a:lvl6pPr>
            <a:lvl7pPr marL="820256" algn="ctr" rtl="0" eaLnBrk="1" fontAlgn="base" hangingPunct="1">
              <a:spcBef>
                <a:spcPct val="0"/>
              </a:spcBef>
              <a:spcAft>
                <a:spcPct val="0"/>
              </a:spcAft>
              <a:defRPr sz="1800" b="1">
                <a:solidFill>
                  <a:schemeClr val="tx2"/>
                </a:solidFill>
                <a:latin typeface="Arial" charset="0"/>
              </a:defRPr>
            </a:lvl7pPr>
            <a:lvl8pPr marL="1230384" algn="ctr" rtl="0" eaLnBrk="1" fontAlgn="base" hangingPunct="1">
              <a:spcBef>
                <a:spcPct val="0"/>
              </a:spcBef>
              <a:spcAft>
                <a:spcPct val="0"/>
              </a:spcAft>
              <a:defRPr sz="1800" b="1">
                <a:solidFill>
                  <a:schemeClr val="tx2"/>
                </a:solidFill>
                <a:latin typeface="Arial" charset="0"/>
              </a:defRPr>
            </a:lvl8pPr>
            <a:lvl9pPr marL="1640511" algn="ctr" rtl="0" eaLnBrk="1" fontAlgn="base" hangingPunct="1">
              <a:spcBef>
                <a:spcPct val="0"/>
              </a:spcBef>
              <a:spcAft>
                <a:spcPct val="0"/>
              </a:spcAft>
              <a:defRPr sz="1800" b="1">
                <a:solidFill>
                  <a:schemeClr val="tx2"/>
                </a:solidFill>
                <a:latin typeface="Arial" charset="0"/>
              </a:defRPr>
            </a:lvl9pPr>
          </a:lstStyle>
          <a:p>
            <a:r>
              <a:rPr lang="en-US" sz="1200" b="1" kern="0" dirty="0"/>
              <a:t>Let’s face it: business investment has been a disappointment during the current expansion. Worse, after the oil price plunge, non-residential investment detracted from overall economic growth for 2 of the last 8 quarters—a modest headwind to overall activity. With the oil price decline behind us, we are seeing an improvement in the pace of business investment activity. </a:t>
            </a:r>
          </a:p>
        </p:txBody>
      </p:sp>
      <p:sp>
        <p:nvSpPr>
          <p:cNvPr id="6" name="TextBox 5"/>
          <p:cNvSpPr txBox="1"/>
          <p:nvPr/>
        </p:nvSpPr>
        <p:spPr>
          <a:xfrm>
            <a:off x="2819400" y="3276600"/>
            <a:ext cx="921646" cy="307777"/>
          </a:xfrm>
          <a:prstGeom prst="rect">
            <a:avLst/>
          </a:prstGeom>
          <a:noFill/>
        </p:spPr>
        <p:txBody>
          <a:bodyPr wrap="square" rtlCol="0">
            <a:spAutoFit/>
          </a:bodyPr>
          <a:lstStyle/>
          <a:p>
            <a:r>
              <a:rPr lang="en-US" sz="1400" dirty="0">
                <a:solidFill>
                  <a:schemeClr val="bg2"/>
                </a:solidFill>
                <a:latin typeface="Arial" panose="020B0604020202020204" pitchFamily="34" charset="0"/>
                <a:cs typeface="Arial" panose="020B0604020202020204" pitchFamily="34" charset="0"/>
              </a:rPr>
              <a:t>Average</a:t>
            </a:r>
          </a:p>
        </p:txBody>
      </p:sp>
    </p:spTree>
    <p:extLst>
      <p:ext uri="{BB962C8B-B14F-4D97-AF65-F5344CB8AC3E}">
        <p14:creationId xmlns:p14="http://schemas.microsoft.com/office/powerpoint/2010/main" val="26897209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111516"/>
            <a:ext cx="8470669" cy="556464"/>
          </a:xfrm>
        </p:spPr>
        <p:txBody>
          <a:bodyPr/>
          <a:lstStyle/>
          <a:p>
            <a:r>
              <a:rPr lang="en-US" sz="1800" dirty="0">
                <a:latin typeface="+mj-lt"/>
                <a:cs typeface="Arial" panose="020B0604020202020204" pitchFamily="34" charset="0"/>
              </a:rPr>
              <a:t>The Missing Piece to The Economic Cycle: Housing</a:t>
            </a:r>
            <a:endParaRPr lang="en-US" sz="1800" dirty="0">
              <a:latin typeface="+mj-lt"/>
            </a:endParaRPr>
          </a:p>
        </p:txBody>
      </p:sp>
      <p:sp>
        <p:nvSpPr>
          <p:cNvPr id="4" name="Slide Number Placeholder 3"/>
          <p:cNvSpPr>
            <a:spLocks noGrp="1"/>
          </p:cNvSpPr>
          <p:nvPr>
            <p:ph type="sldNum" sz="quarter" idx="4"/>
          </p:nvPr>
        </p:nvSpPr>
        <p:spPr/>
        <p:txBody>
          <a:bodyPr/>
          <a:lstStyle/>
          <a:p>
            <a:fld id="{EAFB3C29-4469-4ECE-A8ED-D40B5AD31533}" type="slidenum">
              <a:rPr lang="en-US" smtClean="0"/>
              <a:pPr/>
              <a:t>57</a:t>
            </a:fld>
            <a:endParaRPr lang="en-US" dirty="0"/>
          </a:p>
        </p:txBody>
      </p:sp>
      <p:sp>
        <p:nvSpPr>
          <p:cNvPr id="11" name="Title 1"/>
          <p:cNvSpPr txBox="1">
            <a:spLocks/>
          </p:cNvSpPr>
          <p:nvPr/>
        </p:nvSpPr>
        <p:spPr bwMode="auto">
          <a:xfrm>
            <a:off x="-1" y="653314"/>
            <a:ext cx="8387543" cy="533649"/>
          </a:xfrm>
          <a:prstGeom prst="rect">
            <a:avLst/>
          </a:prstGeom>
          <a:noFill/>
          <a:ln w="9525">
            <a:noFill/>
            <a:miter lim="800000"/>
            <a:headEnd/>
            <a:tailEnd/>
          </a:ln>
          <a:effectLst/>
        </p:spPr>
        <p:txBody>
          <a:bodyPr vert="horz" wrap="square" lIns="82026" tIns="41012" rIns="41017" bIns="41012" numCol="1" anchor="t" anchorCtr="0" compatLnSpc="1">
            <a:prstTxWarp prst="textNoShape">
              <a:avLst/>
            </a:prstTxWarp>
          </a:bodyPr>
          <a:lstStyle>
            <a:lvl1pPr marL="164050" algn="l" rtl="0" eaLnBrk="1" fontAlgn="base" hangingPunct="1">
              <a:spcBef>
                <a:spcPct val="0"/>
              </a:spcBef>
              <a:spcAft>
                <a:spcPct val="0"/>
              </a:spcAft>
              <a:defRPr sz="1800" b="0" cap="none" baseline="0">
                <a:solidFill>
                  <a:schemeClr val="tx2"/>
                </a:solidFill>
                <a:latin typeface="Arial Narrow" pitchFamily="34" charset="0"/>
                <a:ea typeface="+mj-ea"/>
                <a:cs typeface="+mj-cs"/>
              </a:defRPr>
            </a:lvl1pPr>
            <a:lvl2pPr algn="ctr" rtl="0" eaLnBrk="1" fontAlgn="base" hangingPunct="1">
              <a:spcBef>
                <a:spcPct val="0"/>
              </a:spcBef>
              <a:spcAft>
                <a:spcPct val="0"/>
              </a:spcAft>
              <a:defRPr sz="1800" b="1">
                <a:solidFill>
                  <a:schemeClr val="tx2"/>
                </a:solidFill>
                <a:latin typeface="Arial" charset="0"/>
              </a:defRPr>
            </a:lvl2pPr>
            <a:lvl3pPr algn="ctr" rtl="0" eaLnBrk="1" fontAlgn="base" hangingPunct="1">
              <a:spcBef>
                <a:spcPct val="0"/>
              </a:spcBef>
              <a:spcAft>
                <a:spcPct val="0"/>
              </a:spcAft>
              <a:defRPr sz="1800" b="1">
                <a:solidFill>
                  <a:schemeClr val="tx2"/>
                </a:solidFill>
                <a:latin typeface="Arial" charset="0"/>
              </a:defRPr>
            </a:lvl3pPr>
            <a:lvl4pPr algn="ctr" rtl="0" eaLnBrk="1" fontAlgn="base" hangingPunct="1">
              <a:spcBef>
                <a:spcPct val="0"/>
              </a:spcBef>
              <a:spcAft>
                <a:spcPct val="0"/>
              </a:spcAft>
              <a:defRPr sz="1800" b="1">
                <a:solidFill>
                  <a:schemeClr val="tx2"/>
                </a:solidFill>
                <a:latin typeface="Arial" charset="0"/>
              </a:defRPr>
            </a:lvl4pPr>
            <a:lvl5pPr algn="ctr" rtl="0" eaLnBrk="1" fontAlgn="base" hangingPunct="1">
              <a:spcBef>
                <a:spcPct val="0"/>
              </a:spcBef>
              <a:spcAft>
                <a:spcPct val="0"/>
              </a:spcAft>
              <a:defRPr sz="1800" b="1">
                <a:solidFill>
                  <a:schemeClr val="tx2"/>
                </a:solidFill>
                <a:latin typeface="Arial" charset="0"/>
              </a:defRPr>
            </a:lvl5pPr>
            <a:lvl6pPr marL="410127" algn="ctr" rtl="0" eaLnBrk="1" fontAlgn="base" hangingPunct="1">
              <a:spcBef>
                <a:spcPct val="0"/>
              </a:spcBef>
              <a:spcAft>
                <a:spcPct val="0"/>
              </a:spcAft>
              <a:defRPr sz="1800" b="1">
                <a:solidFill>
                  <a:schemeClr val="tx2"/>
                </a:solidFill>
                <a:latin typeface="Arial" charset="0"/>
              </a:defRPr>
            </a:lvl6pPr>
            <a:lvl7pPr marL="820256" algn="ctr" rtl="0" eaLnBrk="1" fontAlgn="base" hangingPunct="1">
              <a:spcBef>
                <a:spcPct val="0"/>
              </a:spcBef>
              <a:spcAft>
                <a:spcPct val="0"/>
              </a:spcAft>
              <a:defRPr sz="1800" b="1">
                <a:solidFill>
                  <a:schemeClr val="tx2"/>
                </a:solidFill>
                <a:latin typeface="Arial" charset="0"/>
              </a:defRPr>
            </a:lvl7pPr>
            <a:lvl8pPr marL="1230384" algn="ctr" rtl="0" eaLnBrk="1" fontAlgn="base" hangingPunct="1">
              <a:spcBef>
                <a:spcPct val="0"/>
              </a:spcBef>
              <a:spcAft>
                <a:spcPct val="0"/>
              </a:spcAft>
              <a:defRPr sz="1800" b="1">
                <a:solidFill>
                  <a:schemeClr val="tx2"/>
                </a:solidFill>
                <a:latin typeface="Arial" charset="0"/>
              </a:defRPr>
            </a:lvl8pPr>
            <a:lvl9pPr marL="1640511" algn="ctr" rtl="0" eaLnBrk="1" fontAlgn="base" hangingPunct="1">
              <a:spcBef>
                <a:spcPct val="0"/>
              </a:spcBef>
              <a:spcAft>
                <a:spcPct val="0"/>
              </a:spcAft>
              <a:defRPr sz="1800" b="1">
                <a:solidFill>
                  <a:schemeClr val="tx2"/>
                </a:solidFill>
                <a:latin typeface="Arial" charset="0"/>
              </a:defRPr>
            </a:lvl9pPr>
          </a:lstStyle>
          <a:p>
            <a:r>
              <a:rPr lang="en-US" sz="1200" b="1" kern="0" dirty="0"/>
              <a:t>America has a housing crisis. The crisis is that we don’t build enough housing. Housing completions, the Census Bureau’s term for nailing the final piece of wood in place, never fell below 1 million in any year dating back to 1967 until 2008. From 2008 until 2015, builders built fewer than a million homes, a completely unprecedented stretch in US economic history. In 2016, residential investment fell for two consecutive quarters. Will builders build in 2017? We expect more contributions to growth from residential investment. </a:t>
            </a:r>
          </a:p>
        </p:txBody>
      </p:sp>
      <p:sp>
        <p:nvSpPr>
          <p:cNvPr id="6" name="TextBox 5"/>
          <p:cNvSpPr txBox="1"/>
          <p:nvPr/>
        </p:nvSpPr>
        <p:spPr>
          <a:xfrm>
            <a:off x="6342350" y="2743200"/>
            <a:ext cx="921646" cy="307777"/>
          </a:xfrm>
          <a:prstGeom prst="rect">
            <a:avLst/>
          </a:prstGeom>
          <a:noFill/>
        </p:spPr>
        <p:txBody>
          <a:bodyPr wrap="square" rtlCol="0">
            <a:spAutoFit/>
          </a:bodyPr>
          <a:lstStyle/>
          <a:p>
            <a:r>
              <a:rPr lang="en-US" sz="1400" dirty="0">
                <a:solidFill>
                  <a:schemeClr val="bg2"/>
                </a:solidFill>
                <a:latin typeface="Arial" panose="020B0604020202020204" pitchFamily="34" charset="0"/>
                <a:cs typeface="Arial" panose="020B0604020202020204" pitchFamily="34" charset="0"/>
              </a:rPr>
              <a:t>Average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048" y="1524000"/>
            <a:ext cx="8375904" cy="4846320"/>
          </a:xfrm>
          <a:prstGeom prst="rect">
            <a:avLst/>
          </a:prstGeom>
        </p:spPr>
      </p:pic>
      <p:sp>
        <p:nvSpPr>
          <p:cNvPr id="7" name="TextBox 6"/>
          <p:cNvSpPr txBox="1"/>
          <p:nvPr/>
        </p:nvSpPr>
        <p:spPr>
          <a:xfrm>
            <a:off x="4953000" y="3276600"/>
            <a:ext cx="921646" cy="307777"/>
          </a:xfrm>
          <a:prstGeom prst="rect">
            <a:avLst/>
          </a:prstGeom>
          <a:noFill/>
        </p:spPr>
        <p:txBody>
          <a:bodyPr wrap="square" rtlCol="0">
            <a:spAutoFit/>
          </a:bodyPr>
          <a:lstStyle/>
          <a:p>
            <a:r>
              <a:rPr lang="en-US" sz="1400" dirty="0">
                <a:solidFill>
                  <a:schemeClr val="bg2"/>
                </a:solidFill>
                <a:latin typeface="Arial" panose="020B0604020202020204" pitchFamily="34" charset="0"/>
                <a:cs typeface="Arial" panose="020B0604020202020204" pitchFamily="34" charset="0"/>
              </a:rPr>
              <a:t>Average</a:t>
            </a:r>
          </a:p>
        </p:txBody>
      </p:sp>
    </p:spTree>
    <p:extLst>
      <p:ext uri="{BB962C8B-B14F-4D97-AF65-F5344CB8AC3E}">
        <p14:creationId xmlns:p14="http://schemas.microsoft.com/office/powerpoint/2010/main" val="34853732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2733233807"/>
              </p:ext>
            </p:extLst>
          </p:nvPr>
        </p:nvGraphicFramePr>
        <p:xfrm>
          <a:off x="319338" y="1752600"/>
          <a:ext cx="7815571" cy="469922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27805" y="1475601"/>
            <a:ext cx="3580917" cy="276999"/>
          </a:xfrm>
          <a:prstGeom prst="rect">
            <a:avLst/>
          </a:prstGeom>
          <a:noFill/>
        </p:spPr>
        <p:txBody>
          <a:bodyPr wrap="none" rtlCol="0">
            <a:spAutoFit/>
          </a:bodyPr>
          <a:lstStyle/>
          <a:p>
            <a:r>
              <a:rPr lang="en-US" sz="1200" b="1" dirty="0">
                <a:solidFill>
                  <a:schemeClr val="tx2"/>
                </a:solidFill>
                <a:latin typeface="+mj-lt"/>
                <a:cs typeface="Arial" panose="020B0604020202020204" pitchFamily="34" charset="0"/>
              </a:rPr>
              <a:t>Path of the Federal Funds Rate Under Various Scenarios</a:t>
            </a:r>
          </a:p>
        </p:txBody>
      </p:sp>
      <p:cxnSp>
        <p:nvCxnSpPr>
          <p:cNvPr id="12" name="Straight Connector 11"/>
          <p:cNvCxnSpPr/>
          <p:nvPr/>
        </p:nvCxnSpPr>
        <p:spPr bwMode="auto">
          <a:xfrm>
            <a:off x="319338" y="1734494"/>
            <a:ext cx="8387318" cy="0"/>
          </a:xfrm>
          <a:prstGeom prst="line">
            <a:avLst/>
          </a:prstGeom>
          <a:solidFill>
            <a:schemeClr val="accent1"/>
          </a:solidFill>
          <a:ln w="19050" cap="flat" cmpd="sng" algn="ctr">
            <a:solidFill>
              <a:schemeClr val="tx2"/>
            </a:solidFill>
            <a:prstDash val="sysDot"/>
            <a:round/>
            <a:headEnd type="none" w="med" len="med"/>
            <a:tailEnd type="none" w="med" len="med"/>
          </a:ln>
          <a:effectLst/>
        </p:spPr>
      </p:cxnSp>
      <p:sp>
        <p:nvSpPr>
          <p:cNvPr id="3" name="Title 2"/>
          <p:cNvSpPr>
            <a:spLocks noGrp="1"/>
          </p:cNvSpPr>
          <p:nvPr>
            <p:ph type="title"/>
          </p:nvPr>
        </p:nvSpPr>
        <p:spPr>
          <a:xfrm>
            <a:off x="-1" y="111516"/>
            <a:ext cx="8470669" cy="556464"/>
          </a:xfrm>
        </p:spPr>
        <p:txBody>
          <a:bodyPr/>
          <a:lstStyle/>
          <a:p>
            <a:r>
              <a:rPr lang="en-US" sz="1800" b="1" dirty="0">
                <a:latin typeface="+mj-lt"/>
                <a:cs typeface="Arial" panose="020B0604020202020204" pitchFamily="34" charset="0"/>
              </a:rPr>
              <a:t>Short-Term Interest Rates: </a:t>
            </a:r>
            <a:r>
              <a:rPr lang="en-US" sz="1800" dirty="0">
                <a:latin typeface="+mj-lt"/>
                <a:cs typeface="Arial" panose="020B0604020202020204" pitchFamily="34" charset="0"/>
              </a:rPr>
              <a:t>The FOMC “Dots” Point to 3 Rate Hikes in 2017.  We See 1 More Rate Hike in 2017 for a Total of 3 For the Year.</a:t>
            </a:r>
            <a:endParaRPr lang="en-US" sz="1800" dirty="0">
              <a:latin typeface="+mj-lt"/>
            </a:endParaRPr>
          </a:p>
        </p:txBody>
      </p:sp>
      <p:sp>
        <p:nvSpPr>
          <p:cNvPr id="2" name="Slide Number Placeholder 1"/>
          <p:cNvSpPr>
            <a:spLocks noGrp="1"/>
          </p:cNvSpPr>
          <p:nvPr>
            <p:ph type="sldNum" sz="quarter" idx="4"/>
          </p:nvPr>
        </p:nvSpPr>
        <p:spPr/>
        <p:txBody>
          <a:bodyPr/>
          <a:lstStyle/>
          <a:p>
            <a:fld id="{EAFB3C29-4469-4ECE-A8ED-D40B5AD31533}" type="slidenum">
              <a:rPr lang="en-US" smtClean="0"/>
              <a:pPr/>
              <a:t>58</a:t>
            </a:fld>
            <a:endParaRPr lang="en-US" dirty="0"/>
          </a:p>
        </p:txBody>
      </p:sp>
      <p:sp>
        <p:nvSpPr>
          <p:cNvPr id="11" name="Title 1"/>
          <p:cNvSpPr txBox="1">
            <a:spLocks/>
          </p:cNvSpPr>
          <p:nvPr/>
        </p:nvSpPr>
        <p:spPr bwMode="auto">
          <a:xfrm>
            <a:off x="-1" y="653314"/>
            <a:ext cx="8345979" cy="533649"/>
          </a:xfrm>
          <a:prstGeom prst="rect">
            <a:avLst/>
          </a:prstGeom>
          <a:noFill/>
          <a:ln w="9525">
            <a:noFill/>
            <a:miter lim="800000"/>
            <a:headEnd/>
            <a:tailEnd/>
          </a:ln>
          <a:effectLst/>
        </p:spPr>
        <p:txBody>
          <a:bodyPr vert="horz" wrap="square" lIns="82026" tIns="41012" rIns="41017" bIns="41012" numCol="1" anchor="t" anchorCtr="0" compatLnSpc="1">
            <a:prstTxWarp prst="textNoShape">
              <a:avLst/>
            </a:prstTxWarp>
          </a:bodyPr>
          <a:lstStyle>
            <a:lvl1pPr marL="164050" algn="l" rtl="0" eaLnBrk="1" fontAlgn="base" hangingPunct="1">
              <a:spcBef>
                <a:spcPct val="0"/>
              </a:spcBef>
              <a:spcAft>
                <a:spcPct val="0"/>
              </a:spcAft>
              <a:defRPr sz="1800" b="0" cap="none" baseline="0">
                <a:solidFill>
                  <a:schemeClr val="tx2"/>
                </a:solidFill>
                <a:latin typeface="Arial Narrow" pitchFamily="34" charset="0"/>
                <a:ea typeface="+mj-ea"/>
                <a:cs typeface="+mj-cs"/>
              </a:defRPr>
            </a:lvl1pPr>
            <a:lvl2pPr algn="ctr" rtl="0" eaLnBrk="1" fontAlgn="base" hangingPunct="1">
              <a:spcBef>
                <a:spcPct val="0"/>
              </a:spcBef>
              <a:spcAft>
                <a:spcPct val="0"/>
              </a:spcAft>
              <a:defRPr sz="1800" b="1">
                <a:solidFill>
                  <a:schemeClr val="tx2"/>
                </a:solidFill>
                <a:latin typeface="Arial" charset="0"/>
              </a:defRPr>
            </a:lvl2pPr>
            <a:lvl3pPr algn="ctr" rtl="0" eaLnBrk="1" fontAlgn="base" hangingPunct="1">
              <a:spcBef>
                <a:spcPct val="0"/>
              </a:spcBef>
              <a:spcAft>
                <a:spcPct val="0"/>
              </a:spcAft>
              <a:defRPr sz="1800" b="1">
                <a:solidFill>
                  <a:schemeClr val="tx2"/>
                </a:solidFill>
                <a:latin typeface="Arial" charset="0"/>
              </a:defRPr>
            </a:lvl3pPr>
            <a:lvl4pPr algn="ctr" rtl="0" eaLnBrk="1" fontAlgn="base" hangingPunct="1">
              <a:spcBef>
                <a:spcPct val="0"/>
              </a:spcBef>
              <a:spcAft>
                <a:spcPct val="0"/>
              </a:spcAft>
              <a:defRPr sz="1800" b="1">
                <a:solidFill>
                  <a:schemeClr val="tx2"/>
                </a:solidFill>
                <a:latin typeface="Arial" charset="0"/>
              </a:defRPr>
            </a:lvl4pPr>
            <a:lvl5pPr algn="ctr" rtl="0" eaLnBrk="1" fontAlgn="base" hangingPunct="1">
              <a:spcBef>
                <a:spcPct val="0"/>
              </a:spcBef>
              <a:spcAft>
                <a:spcPct val="0"/>
              </a:spcAft>
              <a:defRPr sz="1800" b="1">
                <a:solidFill>
                  <a:schemeClr val="tx2"/>
                </a:solidFill>
                <a:latin typeface="Arial" charset="0"/>
              </a:defRPr>
            </a:lvl5pPr>
            <a:lvl6pPr marL="410127" algn="ctr" rtl="0" eaLnBrk="1" fontAlgn="base" hangingPunct="1">
              <a:spcBef>
                <a:spcPct val="0"/>
              </a:spcBef>
              <a:spcAft>
                <a:spcPct val="0"/>
              </a:spcAft>
              <a:defRPr sz="1800" b="1">
                <a:solidFill>
                  <a:schemeClr val="tx2"/>
                </a:solidFill>
                <a:latin typeface="Arial" charset="0"/>
              </a:defRPr>
            </a:lvl6pPr>
            <a:lvl7pPr marL="820256" algn="ctr" rtl="0" eaLnBrk="1" fontAlgn="base" hangingPunct="1">
              <a:spcBef>
                <a:spcPct val="0"/>
              </a:spcBef>
              <a:spcAft>
                <a:spcPct val="0"/>
              </a:spcAft>
              <a:defRPr sz="1800" b="1">
                <a:solidFill>
                  <a:schemeClr val="tx2"/>
                </a:solidFill>
                <a:latin typeface="Arial" charset="0"/>
              </a:defRPr>
            </a:lvl7pPr>
            <a:lvl8pPr marL="1230384" algn="ctr" rtl="0" eaLnBrk="1" fontAlgn="base" hangingPunct="1">
              <a:spcBef>
                <a:spcPct val="0"/>
              </a:spcBef>
              <a:spcAft>
                <a:spcPct val="0"/>
              </a:spcAft>
              <a:defRPr sz="1800" b="1">
                <a:solidFill>
                  <a:schemeClr val="tx2"/>
                </a:solidFill>
                <a:latin typeface="Arial" charset="0"/>
              </a:defRPr>
            </a:lvl8pPr>
            <a:lvl9pPr marL="1640511" algn="ctr" rtl="0" eaLnBrk="1" fontAlgn="base" hangingPunct="1">
              <a:spcBef>
                <a:spcPct val="0"/>
              </a:spcBef>
              <a:spcAft>
                <a:spcPct val="0"/>
              </a:spcAft>
              <a:defRPr sz="1800" b="1">
                <a:solidFill>
                  <a:schemeClr val="tx2"/>
                </a:solidFill>
                <a:latin typeface="Arial" charset="0"/>
              </a:defRPr>
            </a:lvl9pPr>
          </a:lstStyle>
          <a:p>
            <a:r>
              <a:rPr lang="en-US" sz="1200" b="1" kern="0" dirty="0"/>
              <a:t>One of the questions we hear most is “how many times will the Fed hike rates in 2017?” Our best answer: not even the Fed knows the answer to that question. It depends. The infamous “dot plot,” from which we created the chart below, indicates that the median FOMC member sees 3 rate hikes in 2017. The Fed has already hiked twice in 2017. We foresee 1 more rate hike this year if the inflation data stabilizes. </a:t>
            </a:r>
          </a:p>
        </p:txBody>
      </p:sp>
      <p:sp>
        <p:nvSpPr>
          <p:cNvPr id="19" name="TextBox 1"/>
          <p:cNvSpPr txBox="1"/>
          <p:nvPr/>
        </p:nvSpPr>
        <p:spPr>
          <a:xfrm>
            <a:off x="327805" y="6374348"/>
            <a:ext cx="3587082" cy="1911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i="1" dirty="0">
                <a:cs typeface="Times New Roman" panose="02020603050405020304" pitchFamily="18" charset="0"/>
              </a:rPr>
              <a:t>Source: FOMC, Bloomberg, Payden Estimates</a:t>
            </a:r>
          </a:p>
        </p:txBody>
      </p:sp>
      <p:sp>
        <p:nvSpPr>
          <p:cNvPr id="20" name="TextBox 19"/>
          <p:cNvSpPr txBox="1"/>
          <p:nvPr/>
        </p:nvSpPr>
        <p:spPr>
          <a:xfrm>
            <a:off x="5938449" y="2793613"/>
            <a:ext cx="1287768" cy="430887"/>
          </a:xfrm>
          <a:prstGeom prst="rect">
            <a:avLst/>
          </a:prstGeom>
          <a:noFill/>
        </p:spPr>
        <p:txBody>
          <a:bodyPr wrap="square" rtlCol="0">
            <a:spAutoFit/>
          </a:bodyPr>
          <a:lstStyle/>
          <a:p>
            <a:r>
              <a:rPr lang="en-US" sz="1100" b="1" dirty="0">
                <a:solidFill>
                  <a:schemeClr val="accent4"/>
                </a:solidFill>
                <a:latin typeface="Arial" panose="020B0604020202020204" pitchFamily="34" charset="0"/>
                <a:cs typeface="Arial" panose="020B0604020202020204" pitchFamily="34" charset="0"/>
              </a:rPr>
              <a:t>Range of FOMC Forecasts</a:t>
            </a:r>
          </a:p>
        </p:txBody>
      </p:sp>
      <p:grpSp>
        <p:nvGrpSpPr>
          <p:cNvPr id="8" name="Group 7"/>
          <p:cNvGrpSpPr/>
          <p:nvPr/>
        </p:nvGrpSpPr>
        <p:grpSpPr>
          <a:xfrm>
            <a:off x="7754389" y="2886981"/>
            <a:ext cx="1313411" cy="1998345"/>
            <a:chOff x="7696200" y="2886981"/>
            <a:chExt cx="1313411" cy="1998345"/>
          </a:xfrm>
        </p:grpSpPr>
        <p:sp>
          <p:nvSpPr>
            <p:cNvPr id="15" name="TextBox 14"/>
            <p:cNvSpPr txBox="1"/>
            <p:nvPr/>
          </p:nvSpPr>
          <p:spPr>
            <a:xfrm>
              <a:off x="7696200" y="2886981"/>
              <a:ext cx="1313411" cy="430887"/>
            </a:xfrm>
            <a:prstGeom prst="rect">
              <a:avLst/>
            </a:prstGeom>
            <a:noFill/>
          </p:spPr>
          <p:txBody>
            <a:bodyPr wrap="square" rtlCol="0">
              <a:spAutoFit/>
            </a:bodyPr>
            <a:lstStyle/>
            <a:p>
              <a:r>
                <a:rPr lang="en-US" sz="1100" b="1" dirty="0">
                  <a:solidFill>
                    <a:schemeClr val="accent4"/>
                  </a:solidFill>
                  <a:latin typeface="Arial" panose="020B0604020202020204" pitchFamily="34" charset="0"/>
                  <a:cs typeface="Arial" panose="020B0604020202020204" pitchFamily="34" charset="0"/>
                </a:rPr>
                <a:t>Median of Latest FOMC Forecasts</a:t>
              </a:r>
            </a:p>
          </p:txBody>
        </p:sp>
        <p:sp>
          <p:nvSpPr>
            <p:cNvPr id="18" name="TextBox 17"/>
            <p:cNvSpPr txBox="1"/>
            <p:nvPr/>
          </p:nvSpPr>
          <p:spPr>
            <a:xfrm>
              <a:off x="7696200" y="3252250"/>
              <a:ext cx="1304925" cy="261610"/>
            </a:xfrm>
            <a:prstGeom prst="rect">
              <a:avLst/>
            </a:prstGeom>
            <a:noFill/>
          </p:spPr>
          <p:txBody>
            <a:bodyPr wrap="square" rtlCol="0">
              <a:spAutoFit/>
            </a:bodyPr>
            <a:lstStyle/>
            <a:p>
              <a:r>
                <a:rPr lang="en-US" sz="1100" b="1" dirty="0">
                  <a:solidFill>
                    <a:schemeClr val="tx2"/>
                  </a:solidFill>
                  <a:latin typeface="Arial" panose="020B0604020202020204" pitchFamily="34" charset="0"/>
                  <a:cs typeface="Arial" panose="020B0604020202020204" pitchFamily="34" charset="0"/>
                </a:rPr>
                <a:t>Payden Estimate</a:t>
              </a:r>
            </a:p>
          </p:txBody>
        </p:sp>
        <p:sp>
          <p:nvSpPr>
            <p:cNvPr id="21" name="TextBox 20"/>
            <p:cNvSpPr txBox="1"/>
            <p:nvPr/>
          </p:nvSpPr>
          <p:spPr>
            <a:xfrm>
              <a:off x="7696200" y="4285162"/>
              <a:ext cx="1313411" cy="600164"/>
            </a:xfrm>
            <a:prstGeom prst="rect">
              <a:avLst/>
            </a:prstGeom>
            <a:noFill/>
          </p:spPr>
          <p:txBody>
            <a:bodyPr wrap="square" rtlCol="0">
              <a:spAutoFit/>
            </a:bodyPr>
            <a:lstStyle/>
            <a:p>
              <a:r>
                <a:rPr lang="en-US" sz="1100" b="1" dirty="0">
                  <a:solidFill>
                    <a:schemeClr val="accent2"/>
                  </a:solidFill>
                  <a:latin typeface="Arial" panose="020B0604020202020204" pitchFamily="34" charset="0"/>
                  <a:cs typeface="Arial" panose="020B0604020202020204" pitchFamily="34" charset="0"/>
                </a:rPr>
                <a:t>Fed Funds Futures Implied Rate (7/28/2017)</a:t>
              </a:r>
            </a:p>
          </p:txBody>
        </p:sp>
      </p:grpSp>
      <p:cxnSp>
        <p:nvCxnSpPr>
          <p:cNvPr id="5" name="Straight Arrow Connector 4"/>
          <p:cNvCxnSpPr/>
          <p:nvPr/>
        </p:nvCxnSpPr>
        <p:spPr bwMode="auto">
          <a:xfrm flipV="1">
            <a:off x="6324600" y="4663344"/>
            <a:ext cx="145774" cy="449752"/>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6" name="TextBox 5"/>
          <p:cNvSpPr txBox="1"/>
          <p:nvPr/>
        </p:nvSpPr>
        <p:spPr>
          <a:xfrm>
            <a:off x="3846796" y="5199236"/>
            <a:ext cx="2811178" cy="430887"/>
          </a:xfrm>
          <a:prstGeom prst="rect">
            <a:avLst/>
          </a:prstGeom>
          <a:noFill/>
        </p:spPr>
        <p:txBody>
          <a:bodyPr wrap="square" rtlCol="0">
            <a:spAutoFit/>
          </a:bodyPr>
          <a:lstStyle/>
          <a:p>
            <a:r>
              <a:rPr lang="en-US" sz="1100" b="0" dirty="0">
                <a:latin typeface="Arial" panose="020B0604020202020204" pitchFamily="34" charset="0"/>
                <a:cs typeface="Arial" panose="020B0604020202020204" pitchFamily="34" charset="0"/>
              </a:rPr>
              <a:t>The fed funds futures market has fewer than </a:t>
            </a:r>
            <a:r>
              <a:rPr lang="en-US" sz="1100" dirty="0">
                <a:latin typeface="Arial" panose="020B0604020202020204" pitchFamily="34" charset="0"/>
                <a:cs typeface="Arial" panose="020B0604020202020204" pitchFamily="34" charset="0"/>
              </a:rPr>
              <a:t>2</a:t>
            </a:r>
            <a:r>
              <a:rPr lang="en-US" sz="1100" b="0" dirty="0">
                <a:latin typeface="Arial" panose="020B0604020202020204" pitchFamily="34" charset="0"/>
                <a:cs typeface="Arial" panose="020B0604020202020204" pitchFamily="34" charset="0"/>
              </a:rPr>
              <a:t> rate hikes priced in by mid-2019!</a:t>
            </a:r>
          </a:p>
        </p:txBody>
      </p:sp>
    </p:spTree>
    <p:extLst>
      <p:ext uri="{BB962C8B-B14F-4D97-AF65-F5344CB8AC3E}">
        <p14:creationId xmlns:p14="http://schemas.microsoft.com/office/powerpoint/2010/main" val="2122503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Universe of Fixed Income Investments?</a:t>
            </a:r>
          </a:p>
        </p:txBody>
      </p:sp>
      <p:sp>
        <p:nvSpPr>
          <p:cNvPr id="14" name="Slide Number Placeholder 13"/>
          <p:cNvSpPr>
            <a:spLocks noGrp="1"/>
          </p:cNvSpPr>
          <p:nvPr>
            <p:ph type="sldNum" sz="quarter" idx="4"/>
          </p:nvPr>
        </p:nvSpPr>
        <p:spPr/>
        <p:txBody>
          <a:bodyPr/>
          <a:lstStyle/>
          <a:p>
            <a:fld id="{EAFB3C29-4469-4ECE-A8ED-D40B5AD31533}" type="slidenum">
              <a:rPr lang="en-US" smtClean="0">
                <a:solidFill>
                  <a:prstClr val="black"/>
                </a:solidFill>
              </a:rPr>
              <a:pPr/>
              <a:t>5</a:t>
            </a:fld>
            <a:endParaRPr lang="en-US" dirty="0">
              <a:solidFill>
                <a:prstClr val="black"/>
              </a:solidFill>
            </a:endParaRPr>
          </a:p>
        </p:txBody>
      </p:sp>
      <p:graphicFrame>
        <p:nvGraphicFramePr>
          <p:cNvPr id="16" name="Chart 15"/>
          <p:cNvGraphicFramePr>
            <a:graphicFrameLocks/>
          </p:cNvGraphicFramePr>
          <p:nvPr>
            <p:extLst>
              <p:ext uri="{D42A27DB-BD31-4B8C-83A1-F6EECF244321}">
                <p14:modId xmlns:p14="http://schemas.microsoft.com/office/powerpoint/2010/main" val="351700548"/>
              </p:ext>
            </p:extLst>
          </p:nvPr>
        </p:nvGraphicFramePr>
        <p:xfrm>
          <a:off x="878774" y="731788"/>
          <a:ext cx="7552706" cy="5676406"/>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1150089" y="6177364"/>
            <a:ext cx="4064000" cy="230830"/>
          </a:xfrm>
          <a:prstGeom prst="rect">
            <a:avLst/>
          </a:prstGeom>
          <a:noFill/>
        </p:spPr>
        <p:txBody>
          <a:bodyPr vert="horz" wrap="square" lIns="45719" tIns="45719" rIns="45719" bIns="45719" rtlCol="0">
            <a:spAutoFit/>
          </a:bodyPr>
          <a:lstStyle/>
          <a:p>
            <a:pPr fontAlgn="base">
              <a:spcBef>
                <a:spcPct val="0"/>
              </a:spcBef>
              <a:spcAft>
                <a:spcPct val="0"/>
              </a:spcAft>
            </a:pPr>
            <a:r>
              <a:rPr lang="en-US" sz="900" i="1" dirty="0">
                <a:solidFill>
                  <a:prstClr val="black"/>
                </a:solidFill>
              </a:rPr>
              <a:t>Source: Sifma</a:t>
            </a:r>
          </a:p>
        </p:txBody>
      </p:sp>
    </p:spTree>
    <p:extLst>
      <p:ext uri="{BB962C8B-B14F-4D97-AF65-F5344CB8AC3E}">
        <p14:creationId xmlns:p14="http://schemas.microsoft.com/office/powerpoint/2010/main" val="116840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a:t> </a:t>
            </a:r>
          </a:p>
        </p:txBody>
      </p:sp>
      <p:sp>
        <p:nvSpPr>
          <p:cNvPr id="2" name="Title 1"/>
          <p:cNvSpPr>
            <a:spLocks noGrp="1"/>
          </p:cNvSpPr>
          <p:nvPr>
            <p:ph type="ctrTitle"/>
          </p:nvPr>
        </p:nvSpPr>
        <p:spPr/>
        <p:txBody>
          <a:bodyPr/>
          <a:lstStyle/>
          <a:p>
            <a:r>
              <a:rPr lang="en-US" dirty="0"/>
              <a:t>Test Your Knowledge</a:t>
            </a:r>
            <a:endParaRPr lang="en-US" b="1" dirty="0"/>
          </a:p>
        </p:txBody>
      </p:sp>
    </p:spTree>
    <p:extLst>
      <p:ext uri="{BB962C8B-B14F-4D97-AF65-F5344CB8AC3E}">
        <p14:creationId xmlns:p14="http://schemas.microsoft.com/office/powerpoint/2010/main" val="16571326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0605" b="45601"/>
          <a:stretch/>
        </p:blipFill>
        <p:spPr>
          <a:xfrm>
            <a:off x="1999775" y="5007650"/>
            <a:ext cx="5064311" cy="1241553"/>
          </a:xfrm>
          <a:prstGeom prst="rect">
            <a:avLst/>
          </a:prstGeom>
        </p:spPr>
      </p:pic>
      <p:sp>
        <p:nvSpPr>
          <p:cNvPr id="4" name="Rectangle 25"/>
          <p:cNvSpPr>
            <a:spLocks noChangeArrowheads="1"/>
          </p:cNvSpPr>
          <p:nvPr/>
        </p:nvSpPr>
        <p:spPr bwMode="gray">
          <a:xfrm>
            <a:off x="3276600" y="6123727"/>
            <a:ext cx="2538913" cy="205946"/>
          </a:xfrm>
          <a:prstGeom prst="rect">
            <a:avLst/>
          </a:prstGeom>
          <a:noFill/>
          <a:ln w="9525">
            <a:noFill/>
            <a:miter lim="800000"/>
            <a:headEnd/>
            <a:tailEnd/>
          </a:ln>
        </p:spPr>
        <p:txBody>
          <a:bodyPr wrap="square" lIns="82034" tIns="41017" rIns="82034" bIns="41017">
            <a:spAutoFit/>
          </a:bodyPr>
          <a:lstStyle/>
          <a:p>
            <a:pPr algn="ctr" eaLnBrk="0" hangingPunct="0">
              <a:spcBef>
                <a:spcPts val="269"/>
              </a:spcBef>
            </a:pPr>
            <a:r>
              <a:rPr lang="en-US" sz="800" b="1" cap="all" dirty="0">
                <a:solidFill>
                  <a:schemeClr val="accent1">
                    <a:lumMod val="60000"/>
                    <a:lumOff val="40000"/>
                  </a:schemeClr>
                </a:solidFill>
                <a:latin typeface="Arial Narrow" pitchFamily="34" charset="0"/>
              </a:rPr>
              <a:t>Los Angeles | Boston | London | Paris </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0989" y="1021872"/>
            <a:ext cx="5153097" cy="3864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28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Biographies</a:t>
            </a:r>
          </a:p>
        </p:txBody>
      </p:sp>
      <p:grpSp>
        <p:nvGrpSpPr>
          <p:cNvPr id="17" name="Group 16"/>
          <p:cNvGrpSpPr/>
          <p:nvPr/>
        </p:nvGrpSpPr>
        <p:grpSpPr>
          <a:xfrm>
            <a:off x="206932" y="936614"/>
            <a:ext cx="4076700" cy="3197455"/>
            <a:chOff x="153988" y="699858"/>
            <a:chExt cx="4076700" cy="3197455"/>
          </a:xfrm>
        </p:grpSpPr>
        <p:sp>
          <p:nvSpPr>
            <p:cNvPr id="19" name="Text Box 11"/>
            <p:cNvSpPr txBox="1">
              <a:spLocks noChangeArrowheads="1"/>
            </p:cNvSpPr>
            <p:nvPr/>
          </p:nvSpPr>
          <p:spPr bwMode="auto">
            <a:xfrm>
              <a:off x="153988" y="2016125"/>
              <a:ext cx="40767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r" eaLnBrk="0" fontAlgn="base" hangingPunct="0">
                <a:spcBef>
                  <a:spcPct val="0"/>
                </a:spcBef>
                <a:spcAft>
                  <a:spcPct val="0"/>
                </a:spcAft>
                <a:defRPr sz="1200">
                  <a:solidFill>
                    <a:schemeClr val="tx1"/>
                  </a:solidFill>
                  <a:latin typeface="Arial" charset="0"/>
                </a:defRPr>
              </a:lvl6pPr>
              <a:lvl7pPr marL="2971800" indent="-228600" algn="r" eaLnBrk="0" fontAlgn="base" hangingPunct="0">
                <a:spcBef>
                  <a:spcPct val="0"/>
                </a:spcBef>
                <a:spcAft>
                  <a:spcPct val="0"/>
                </a:spcAft>
                <a:defRPr sz="1200">
                  <a:solidFill>
                    <a:schemeClr val="tx1"/>
                  </a:solidFill>
                  <a:latin typeface="Arial" charset="0"/>
                </a:defRPr>
              </a:lvl7pPr>
              <a:lvl8pPr marL="3429000" indent="-228600" algn="r" eaLnBrk="0" fontAlgn="base" hangingPunct="0">
                <a:spcBef>
                  <a:spcPct val="0"/>
                </a:spcBef>
                <a:spcAft>
                  <a:spcPct val="0"/>
                </a:spcAft>
                <a:defRPr sz="1200">
                  <a:solidFill>
                    <a:schemeClr val="tx1"/>
                  </a:solidFill>
                  <a:latin typeface="Arial" charset="0"/>
                </a:defRPr>
              </a:lvl8pPr>
              <a:lvl9pPr marL="3886200" indent="-228600" algn="r" eaLnBrk="0" fontAlgn="base" hangingPunct="0">
                <a:spcBef>
                  <a:spcPct val="0"/>
                </a:spcBef>
                <a:spcAft>
                  <a:spcPct val="0"/>
                </a:spcAft>
                <a:defRPr sz="1200">
                  <a:solidFill>
                    <a:schemeClr val="tx1"/>
                  </a:solidFill>
                  <a:latin typeface="Arial" charset="0"/>
                </a:defRPr>
              </a:lvl9pPr>
            </a:lstStyle>
            <a:p>
              <a:pPr algn="just">
                <a:spcBef>
                  <a:spcPct val="50000"/>
                </a:spcBef>
              </a:pPr>
              <a:r>
                <a:rPr lang="en-US" sz="1000" dirty="0">
                  <a:solidFill>
                    <a:srgbClr val="000000"/>
                  </a:solidFill>
                  <a:latin typeface="+mn-lt"/>
                  <a:cs typeface="Times New Roman" pitchFamily="18" charset="0"/>
                </a:rPr>
                <a:t>Justin G. Bullion, CFA</a:t>
              </a:r>
              <a:r>
                <a:rPr lang="en-US" sz="1000" baseline="30000" dirty="0">
                  <a:solidFill>
                    <a:srgbClr val="000000"/>
                  </a:solidFill>
                  <a:latin typeface="+mn-lt"/>
                  <a:cs typeface="Times New Roman" pitchFamily="18" charset="0"/>
                </a:rPr>
                <a:t>®</a:t>
              </a:r>
              <a:r>
                <a:rPr lang="en-US" sz="1000" dirty="0">
                  <a:solidFill>
                    <a:srgbClr val="000000"/>
                  </a:solidFill>
                  <a:latin typeface="+mn-lt"/>
                  <a:cs typeface="Times New Roman" pitchFamily="18" charset="0"/>
                </a:rPr>
                <a:t>, is a Managing Principal at Payden &amp; </a:t>
              </a:r>
              <a:r>
                <a:rPr lang="en-US" sz="1000" dirty="0" err="1">
                  <a:solidFill>
                    <a:srgbClr val="000000"/>
                  </a:solidFill>
                  <a:latin typeface="+mn-lt"/>
                  <a:cs typeface="Times New Roman" pitchFamily="18" charset="0"/>
                </a:rPr>
                <a:t>Rygel</a:t>
              </a:r>
              <a:r>
                <a:rPr lang="en-US" sz="1000" dirty="0">
                  <a:solidFill>
                    <a:srgbClr val="000000"/>
                  </a:solidFill>
                  <a:latin typeface="+mn-lt"/>
                  <a:cs typeface="Times New Roman" pitchFamily="18" charset="0"/>
                </a:rPr>
                <a:t>. He is responsible for the firm’s US east coast office in Boston. Bullion serves as a Senior Client Portfolio Manager for US and global institutional clients, regularly coordinating with the firm’s Los Angeles headquarters and non-US efforts.</a:t>
              </a:r>
            </a:p>
            <a:p>
              <a:pPr algn="just">
                <a:spcBef>
                  <a:spcPct val="50000"/>
                </a:spcBef>
              </a:pPr>
              <a:r>
                <a:rPr lang="en-US" sz="1000" dirty="0">
                  <a:solidFill>
                    <a:srgbClr val="000000"/>
                  </a:solidFill>
                  <a:latin typeface="+mn-lt"/>
                  <a:cs typeface="Times New Roman" pitchFamily="18" charset="0"/>
                </a:rPr>
                <a:t>Prior to joining Payden &amp; </a:t>
              </a:r>
              <a:r>
                <a:rPr lang="en-US" sz="1000" dirty="0" err="1">
                  <a:solidFill>
                    <a:srgbClr val="000000"/>
                  </a:solidFill>
                  <a:latin typeface="+mn-lt"/>
                  <a:cs typeface="Times New Roman" pitchFamily="18" charset="0"/>
                </a:rPr>
                <a:t>Rygel</a:t>
              </a:r>
              <a:r>
                <a:rPr lang="en-US" sz="1000" dirty="0">
                  <a:solidFill>
                    <a:srgbClr val="000000"/>
                  </a:solidFill>
                  <a:latin typeface="+mn-lt"/>
                  <a:cs typeface="Times New Roman" pitchFamily="18" charset="0"/>
                </a:rPr>
                <a:t>, Bullion was a Fixed Income Professional at Wellington Management Company, LLP, where he held roles in portfolio management, product management, and business management. He also previously spent time in various fixed income roles with Miller Anderson &amp; </a:t>
              </a:r>
              <a:r>
                <a:rPr lang="en-US" sz="1000" dirty="0" err="1">
                  <a:solidFill>
                    <a:srgbClr val="000000"/>
                  </a:solidFill>
                  <a:latin typeface="+mn-lt"/>
                  <a:cs typeface="Times New Roman" pitchFamily="18" charset="0"/>
                </a:rPr>
                <a:t>Sherrerd</a:t>
              </a:r>
              <a:r>
                <a:rPr lang="en-US" sz="1000" dirty="0">
                  <a:solidFill>
                    <a:srgbClr val="000000"/>
                  </a:solidFill>
                  <a:latin typeface="+mn-lt"/>
                  <a:cs typeface="Times New Roman" pitchFamily="18" charset="0"/>
                </a:rPr>
                <a:t> LLP (now Morgan Stanley Investment Management) and Blackstone (now </a:t>
              </a:r>
              <a:r>
                <a:rPr lang="en-US" sz="1000" dirty="0" err="1">
                  <a:solidFill>
                    <a:srgbClr val="000000"/>
                  </a:solidFill>
                  <a:latin typeface="+mn-lt"/>
                  <a:cs typeface="Times New Roman" pitchFamily="18" charset="0"/>
                </a:rPr>
                <a:t>BlackRock</a:t>
              </a:r>
              <a:r>
                <a:rPr lang="en-US" sz="1000" dirty="0">
                  <a:solidFill>
                    <a:srgbClr val="000000"/>
                  </a:solidFill>
                  <a:latin typeface="+mn-lt"/>
                  <a:cs typeface="Times New Roman" pitchFamily="18" charset="0"/>
                </a:rPr>
                <a:t>) Financial Management.</a:t>
              </a:r>
            </a:p>
            <a:p>
              <a:pPr algn="just">
                <a:spcBef>
                  <a:spcPct val="50000"/>
                </a:spcBef>
              </a:pPr>
              <a:r>
                <a:rPr lang="en-US" sz="1000" dirty="0">
                  <a:solidFill>
                    <a:srgbClr val="000000"/>
                  </a:solidFill>
                  <a:latin typeface="+mn-lt"/>
                  <a:cs typeface="Times New Roman" pitchFamily="18" charset="0"/>
                </a:rPr>
                <a:t>Bullion is a member of the CFA Boston Society. He serves on the advisory boards of The Trust for Public Land (Massachusetts), UNCF New England, University of Pennsylvania Volleyball, and ARZU Studio Hope.</a:t>
              </a:r>
            </a:p>
            <a:p>
              <a:pPr algn="just">
                <a:spcBef>
                  <a:spcPct val="50000"/>
                </a:spcBef>
              </a:pPr>
              <a:r>
                <a:rPr lang="en-US" sz="1000" dirty="0">
                  <a:solidFill>
                    <a:srgbClr val="000000"/>
                  </a:solidFill>
                  <a:latin typeface="+mn-lt"/>
                  <a:cs typeface="Times New Roman" pitchFamily="18" charset="0"/>
                </a:rPr>
                <a:t>Justin Bullion holds the Chartered Financial Analyst® designation. He earned a BA in Sociology from the University of Pennsylvania.</a:t>
              </a:r>
            </a:p>
          </p:txBody>
        </p:sp>
        <p:sp>
          <p:nvSpPr>
            <p:cNvPr id="20" name="Text Box 12"/>
            <p:cNvSpPr txBox="1">
              <a:spLocks noChangeArrowheads="1"/>
            </p:cNvSpPr>
            <p:nvPr/>
          </p:nvSpPr>
          <p:spPr bwMode="auto">
            <a:xfrm>
              <a:off x="1235075" y="939800"/>
              <a:ext cx="1768433" cy="73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r" eaLnBrk="0" fontAlgn="base" hangingPunct="0">
                <a:spcBef>
                  <a:spcPct val="0"/>
                </a:spcBef>
                <a:spcAft>
                  <a:spcPct val="0"/>
                </a:spcAft>
                <a:defRPr sz="1200">
                  <a:solidFill>
                    <a:schemeClr val="tx1"/>
                  </a:solidFill>
                  <a:latin typeface="Arial" charset="0"/>
                </a:defRPr>
              </a:lvl6pPr>
              <a:lvl7pPr marL="2971800" indent="-228600" algn="r" eaLnBrk="0" fontAlgn="base" hangingPunct="0">
                <a:spcBef>
                  <a:spcPct val="0"/>
                </a:spcBef>
                <a:spcAft>
                  <a:spcPct val="0"/>
                </a:spcAft>
                <a:defRPr sz="1200">
                  <a:solidFill>
                    <a:schemeClr val="tx1"/>
                  </a:solidFill>
                  <a:latin typeface="Arial" charset="0"/>
                </a:defRPr>
              </a:lvl7pPr>
              <a:lvl8pPr marL="3429000" indent="-228600" algn="r" eaLnBrk="0" fontAlgn="base" hangingPunct="0">
                <a:spcBef>
                  <a:spcPct val="0"/>
                </a:spcBef>
                <a:spcAft>
                  <a:spcPct val="0"/>
                </a:spcAft>
                <a:defRPr sz="1200">
                  <a:solidFill>
                    <a:schemeClr val="tx1"/>
                  </a:solidFill>
                  <a:latin typeface="Arial" charset="0"/>
                </a:defRPr>
              </a:lvl8pPr>
              <a:lvl9pPr marL="3886200" indent="-228600" algn="r" eaLnBrk="0" fontAlgn="base" hangingPunct="0">
                <a:spcBef>
                  <a:spcPct val="0"/>
                </a:spcBef>
                <a:spcAft>
                  <a:spcPct val="0"/>
                </a:spcAft>
                <a:defRPr sz="1200">
                  <a:solidFill>
                    <a:schemeClr val="tx1"/>
                  </a:solidFill>
                  <a:latin typeface="Arial" charset="0"/>
                </a:defRPr>
              </a:lvl9pPr>
            </a:lstStyle>
            <a:p>
              <a:r>
                <a:rPr lang="en-US" sz="1300" b="1" dirty="0">
                  <a:solidFill>
                    <a:schemeClr val="tx2"/>
                  </a:solidFill>
                  <a:latin typeface="Arial Narrow" pitchFamily="34" charset="0"/>
                </a:rPr>
                <a:t>Justin G. Bullion, CFA</a:t>
              </a:r>
              <a:r>
                <a:rPr lang="en-US" sz="1300" b="1" baseline="30000" dirty="0">
                  <a:solidFill>
                    <a:schemeClr val="tx2"/>
                  </a:solidFill>
                  <a:latin typeface="Arial Narrow" pitchFamily="34" charset="0"/>
                </a:rPr>
                <a:t>®</a:t>
              </a:r>
              <a:r>
                <a:rPr lang="en-US" b="1" dirty="0">
                  <a:solidFill>
                    <a:schemeClr val="tx2"/>
                  </a:solidFill>
                  <a:latin typeface="Arial Narrow" pitchFamily="34" charset="0"/>
                </a:rPr>
                <a:t/>
              </a:r>
              <a:br>
                <a:rPr lang="en-US" b="1" dirty="0">
                  <a:solidFill>
                    <a:schemeClr val="tx2"/>
                  </a:solidFill>
                  <a:latin typeface="Arial Narrow" pitchFamily="34" charset="0"/>
                </a:rPr>
              </a:br>
              <a:r>
                <a:rPr lang="en-US" i="1" dirty="0">
                  <a:latin typeface="Arial Narrow" pitchFamily="34" charset="0"/>
                </a:rPr>
                <a:t>Managing Principal</a:t>
              </a:r>
            </a:p>
            <a:p>
              <a:pPr algn="l">
                <a:spcBef>
                  <a:spcPct val="55000"/>
                </a:spcBef>
              </a:pPr>
              <a:r>
                <a:rPr lang="en-US" sz="1100" i="1" dirty="0">
                  <a:latin typeface="Arial Narrow" pitchFamily="34" charset="0"/>
                </a:rPr>
                <a:t>2010 – Joined Payden &amp; </a:t>
              </a:r>
              <a:r>
                <a:rPr lang="en-US" sz="1100" i="1" dirty="0" err="1">
                  <a:latin typeface="Arial Narrow" pitchFamily="34" charset="0"/>
                </a:rPr>
                <a:t>Rygel</a:t>
              </a:r>
              <a:endParaRPr lang="en-US" sz="1100" i="1" dirty="0">
                <a:latin typeface="Arial Narrow" pitchFamily="34" charset="0"/>
              </a:endParaRPr>
            </a:p>
          </p:txBody>
        </p:sp>
        <p:sp>
          <p:nvSpPr>
            <p:cNvPr id="21" name="Line 13"/>
            <p:cNvSpPr>
              <a:spLocks noChangeShapeType="1"/>
            </p:cNvSpPr>
            <p:nvPr/>
          </p:nvSpPr>
          <p:spPr bwMode="auto">
            <a:xfrm>
              <a:off x="1320800" y="1395413"/>
              <a:ext cx="2803525" cy="1587"/>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2" name="Picture 17"/>
            <p:cNvPicPr>
              <a:picLocks noChangeAspect="1" noChangeArrowheads="1"/>
            </p:cNvPicPr>
            <p:nvPr/>
          </p:nvPicPr>
          <p:blipFill rotWithShape="1">
            <a:blip r:embed="rId2">
              <a:extLst>
                <a:ext uri="{28A0092B-C50C-407E-A947-70E740481C1C}">
                  <a14:useLocalDpi xmlns:a14="http://schemas.microsoft.com/office/drawing/2010/main" val="0"/>
                </a:ext>
              </a:extLst>
            </a:blip>
            <a:srcRect l="9919" r="7108"/>
            <a:stretch/>
          </p:blipFill>
          <p:spPr bwMode="auto">
            <a:xfrm>
              <a:off x="246063" y="699858"/>
              <a:ext cx="986312" cy="118872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4770755" y="936614"/>
            <a:ext cx="4093896" cy="2913874"/>
            <a:chOff x="4770755" y="936614"/>
            <a:chExt cx="4093896" cy="2913874"/>
          </a:xfrm>
        </p:grpSpPr>
        <p:sp>
          <p:nvSpPr>
            <p:cNvPr id="24" name="Text Box 24"/>
            <p:cNvSpPr txBox="1">
              <a:spLocks noChangeArrowheads="1"/>
            </p:cNvSpPr>
            <p:nvPr/>
          </p:nvSpPr>
          <p:spPr bwMode="auto">
            <a:xfrm>
              <a:off x="5875750" y="1157269"/>
              <a:ext cx="2188752" cy="763286"/>
            </a:xfrm>
            <a:prstGeom prst="rect">
              <a:avLst/>
            </a:prstGeom>
            <a:noFill/>
            <a:ln w="9525">
              <a:noFill/>
              <a:miter lim="800000"/>
              <a:headEnd/>
              <a:tailEnd/>
            </a:ln>
          </p:spPr>
          <p:txBody>
            <a:bodyPr wrap="square">
              <a:spAutoFit/>
            </a:bodyPr>
            <a:lstStyle/>
            <a:p>
              <a:pPr eaLnBrk="0" hangingPunct="0"/>
              <a:r>
                <a:rPr lang="en-US" sz="1300" b="1" dirty="0">
                  <a:solidFill>
                    <a:schemeClr val="tx2"/>
                  </a:solidFill>
                  <a:latin typeface="Arial Narrow" pitchFamily="34" charset="0"/>
                </a:rPr>
                <a:t>Lisa A. Matiash</a:t>
              </a:r>
              <a:r>
                <a:rPr lang="en-US" sz="1200" b="1" dirty="0">
                  <a:solidFill>
                    <a:schemeClr val="tx2"/>
                  </a:solidFill>
                  <a:latin typeface="Arial Narrow" pitchFamily="34" charset="0"/>
                </a:rPr>
                <a:t/>
              </a:r>
              <a:br>
                <a:rPr lang="en-US" sz="1200" b="1" dirty="0">
                  <a:solidFill>
                    <a:schemeClr val="tx2"/>
                  </a:solidFill>
                  <a:latin typeface="Arial Narrow" pitchFamily="34" charset="0"/>
                </a:rPr>
              </a:br>
              <a:r>
                <a:rPr lang="en-US" sz="1200" i="1" dirty="0">
                  <a:latin typeface="Arial Narrow" pitchFamily="34" charset="0"/>
                </a:rPr>
                <a:t>Associate Vice President</a:t>
              </a:r>
            </a:p>
            <a:p>
              <a:pPr eaLnBrk="0" hangingPunct="0">
                <a:spcBef>
                  <a:spcPct val="55000"/>
                </a:spcBef>
              </a:pPr>
              <a:r>
                <a:rPr lang="en-US" sz="1200" i="1" dirty="0">
                  <a:latin typeface="Arial Narrow" pitchFamily="34" charset="0"/>
                </a:rPr>
                <a:t>2010 – Joined Payden &amp; Rygel</a:t>
              </a:r>
            </a:p>
          </p:txBody>
        </p:sp>
        <p:sp>
          <p:nvSpPr>
            <p:cNvPr id="25" name="Line 4"/>
            <p:cNvSpPr>
              <a:spLocks noChangeShapeType="1"/>
            </p:cNvSpPr>
            <p:nvPr/>
          </p:nvSpPr>
          <p:spPr bwMode="auto">
            <a:xfrm>
              <a:off x="5929067" y="1627783"/>
              <a:ext cx="2935584" cy="0"/>
            </a:xfrm>
            <a:prstGeom prst="line">
              <a:avLst/>
            </a:prstGeom>
            <a:noFill/>
            <a:ln w="9525">
              <a:solidFill>
                <a:srgbClr val="969696"/>
              </a:solidFill>
              <a:round/>
              <a:headEnd/>
              <a:tailEnd/>
            </a:ln>
          </p:spPr>
          <p:txBody>
            <a:bodyPr/>
            <a:lstStyle/>
            <a:p>
              <a:endParaRPr lang="en-US" dirty="0"/>
            </a:p>
          </p:txBody>
        </p:sp>
        <p:sp>
          <p:nvSpPr>
            <p:cNvPr id="26" name="Text Box 2"/>
            <p:cNvSpPr txBox="1">
              <a:spLocks noChangeArrowheads="1"/>
            </p:cNvSpPr>
            <p:nvPr/>
          </p:nvSpPr>
          <p:spPr bwMode="auto">
            <a:xfrm>
              <a:off x="4770755" y="2187199"/>
              <a:ext cx="4067175" cy="1663289"/>
            </a:xfrm>
            <a:prstGeom prst="rect">
              <a:avLst/>
            </a:prstGeom>
            <a:noFill/>
            <a:ln w="9525">
              <a:noFill/>
              <a:miter lim="800000"/>
              <a:headEnd/>
              <a:tailEnd/>
            </a:ln>
          </p:spPr>
          <p:txBody>
            <a:bodyPr/>
            <a:lstStyle/>
            <a:p>
              <a:pPr algn="just" eaLnBrk="0" hangingPunct="0"/>
              <a:r>
                <a:rPr lang="en-US" sz="1000" dirty="0">
                  <a:latin typeface="+mn-lt"/>
                  <a:cs typeface="Arial" charset="0"/>
                </a:rPr>
                <a:t>Lisa </a:t>
              </a:r>
              <a:r>
                <a:rPr lang="en-US" sz="1000" dirty="0" err="1">
                  <a:latin typeface="+mn-lt"/>
                  <a:cs typeface="Arial" charset="0"/>
                </a:rPr>
                <a:t>Matiash</a:t>
              </a:r>
              <a:r>
                <a:rPr lang="en-US" sz="1000" dirty="0">
                  <a:latin typeface="+mn-lt"/>
                  <a:cs typeface="Arial" charset="0"/>
                </a:rPr>
                <a:t> is an associate vice president at Payden &amp; Rygel. Based in the firm’s Boston office, she works with portfolio managers to implement investment policy and strategy needs of institutional clients. </a:t>
              </a:r>
            </a:p>
            <a:p>
              <a:pPr algn="just"/>
              <a:r>
                <a:rPr lang="en-US" sz="1000" dirty="0">
                  <a:latin typeface="+mn-lt"/>
                  <a:cs typeface="Arial" charset="0"/>
                </a:rPr>
                <a:t> </a:t>
              </a:r>
            </a:p>
            <a:p>
              <a:pPr algn="just"/>
              <a:r>
                <a:rPr lang="en-US" sz="1000" dirty="0">
                  <a:latin typeface="+mn-lt"/>
                  <a:cs typeface="Arial" charset="0"/>
                </a:rPr>
                <a:t>Prior to joining Payden &amp; Rygel, </a:t>
              </a:r>
              <a:r>
                <a:rPr lang="en-US" sz="1000" dirty="0">
                  <a:latin typeface="+mn-lt"/>
                </a:rPr>
                <a:t>Lisa</a:t>
              </a:r>
              <a:r>
                <a:rPr lang="en-US" sz="1000" dirty="0">
                  <a:latin typeface="+mn-lt"/>
                  <a:cs typeface="Arial" charset="0"/>
                </a:rPr>
                <a:t> was Research Coordinator at hedge fund </a:t>
              </a:r>
              <a:r>
                <a:rPr lang="en-US" sz="1000" dirty="0" err="1">
                  <a:latin typeface="+mn-lt"/>
                  <a:cs typeface="Arial" charset="0"/>
                </a:rPr>
                <a:t>Kaintuck</a:t>
              </a:r>
              <a:r>
                <a:rPr lang="en-US" sz="1000" dirty="0">
                  <a:latin typeface="+mn-lt"/>
                  <a:cs typeface="Arial" charset="0"/>
                </a:rPr>
                <a:t> Capital Management. She held various roles over seven years within research</a:t>
              </a:r>
              <a:r>
                <a:rPr lang="en-US" sz="1000" dirty="0">
                  <a:latin typeface="+mn-lt"/>
                </a:rPr>
                <a:t> and </a:t>
              </a:r>
              <a:r>
                <a:rPr lang="en-US" sz="1000" dirty="0">
                  <a:latin typeface="+mn-lt"/>
                  <a:cs typeface="Arial" charset="0"/>
                </a:rPr>
                <a:t>trading, and headed the firm’s marketing efforts. Prior to that Lisa  worked within Ernst &amp; Young LLP’s tax practice, both domestically and abroad. </a:t>
              </a:r>
            </a:p>
            <a:p>
              <a:pPr algn="just"/>
              <a:r>
                <a:rPr lang="en-US" sz="1000" dirty="0">
                  <a:latin typeface="+mn-lt"/>
                  <a:cs typeface="Arial" charset="0"/>
                </a:rPr>
                <a:t> </a:t>
              </a:r>
              <a:endParaRPr lang="en-US" sz="1000" dirty="0">
                <a:latin typeface="+mn-lt"/>
              </a:endParaRPr>
            </a:p>
            <a:p>
              <a:pPr algn="just"/>
              <a:r>
                <a:rPr lang="en-US" sz="1000" dirty="0">
                  <a:solidFill>
                    <a:srgbClr val="000000"/>
                  </a:solidFill>
                  <a:latin typeface="+mn-lt"/>
                  <a:cs typeface="Times New Roman" pitchFamily="18" charset="0"/>
                </a:rPr>
                <a:t>Lisa </a:t>
              </a:r>
              <a:r>
                <a:rPr lang="en-US" sz="1000" dirty="0" err="1">
                  <a:solidFill>
                    <a:srgbClr val="000000"/>
                  </a:solidFill>
                  <a:latin typeface="+mn-lt"/>
                  <a:cs typeface="Times New Roman" pitchFamily="18" charset="0"/>
                </a:rPr>
                <a:t>Matiash</a:t>
              </a:r>
              <a:r>
                <a:rPr lang="en-US" sz="1000" dirty="0">
                  <a:solidFill>
                    <a:srgbClr val="000000"/>
                  </a:solidFill>
                  <a:latin typeface="+mn-lt"/>
                  <a:cs typeface="Times New Roman" pitchFamily="18" charset="0"/>
                </a:rPr>
                <a:t> holds the FINRA series 6 and 63 licenses. </a:t>
              </a:r>
              <a:r>
                <a:rPr lang="en-US" sz="1000" dirty="0">
                  <a:latin typeface="+mn-lt"/>
                </a:rPr>
                <a:t>She </a:t>
              </a:r>
              <a:r>
                <a:rPr lang="en-US" sz="1000" dirty="0">
                  <a:latin typeface="+mn-lt"/>
                  <a:cs typeface="Arial" charset="0"/>
                </a:rPr>
                <a:t>earned a BS in Business Administration from American University in Washington, D.C. with concentrations in Finance and International Economics. </a:t>
              </a:r>
            </a:p>
            <a:p>
              <a:pPr algn="just"/>
              <a:endParaRPr lang="en-US" sz="800" dirty="0">
                <a:latin typeface="+mn-lt"/>
                <a:cs typeface="Arial" charset="0"/>
              </a:endParaRPr>
            </a:p>
          </p:txBody>
        </p:sp>
        <p:pic>
          <p:nvPicPr>
            <p:cNvPr id="27" name="Picture 2" descr="C:\Users\lmatiash\AppData\Local\Microsoft\Windows\Temporary Internet Files\Content.Outlook\SW5YCFLR\LM_Lrg_Final_B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4840" y="936614"/>
              <a:ext cx="987026" cy="1186242"/>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3684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noChangeArrowheads="1"/>
          </p:cNvSpPr>
          <p:nvPr>
            <p:ph type="title"/>
          </p:nvPr>
        </p:nvSpPr>
        <p:spPr/>
        <p:txBody>
          <a:bodyPr/>
          <a:lstStyle/>
          <a:p>
            <a:r>
              <a:rPr lang="en-US" dirty="0"/>
              <a:t>Risk Factors Inherent to Bonds</a:t>
            </a:r>
          </a:p>
        </p:txBody>
      </p:sp>
      <p:sp>
        <p:nvSpPr>
          <p:cNvPr id="2" name="Slide Number Placeholder 1"/>
          <p:cNvSpPr>
            <a:spLocks noGrp="1"/>
          </p:cNvSpPr>
          <p:nvPr>
            <p:ph type="sldNum" sz="quarter" idx="4"/>
          </p:nvPr>
        </p:nvSpPr>
        <p:spPr/>
        <p:txBody>
          <a:bodyPr/>
          <a:lstStyle/>
          <a:p>
            <a:fld id="{EAFB3C29-4469-4ECE-A8ED-D40B5AD31533}" type="slidenum">
              <a:rPr lang="en-US" smtClean="0"/>
              <a:pPr/>
              <a:t>6</a:t>
            </a:fld>
            <a:endParaRPr lang="en-US" dirty="0"/>
          </a:p>
        </p:txBody>
      </p:sp>
      <p:sp>
        <p:nvSpPr>
          <p:cNvPr id="79877" name="Oval 5"/>
          <p:cNvSpPr>
            <a:spLocks noChangeArrowheads="1"/>
          </p:cNvSpPr>
          <p:nvPr/>
        </p:nvSpPr>
        <p:spPr bwMode="auto">
          <a:xfrm>
            <a:off x="131736" y="951790"/>
            <a:ext cx="4496020" cy="4991809"/>
          </a:xfrm>
          <a:prstGeom prst="rect">
            <a:avLst/>
          </a:prstGeom>
          <a:noFill/>
          <a:ln w="12700">
            <a:solidFill>
              <a:schemeClr val="tx2"/>
            </a:solidFill>
            <a:prstDash val="sysDot"/>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74320" rIns="45720" anchor="t"/>
          <a:lstStyle/>
          <a:p>
            <a:pPr marL="285750" indent="-285750">
              <a:spcBef>
                <a:spcPts val="1200"/>
              </a:spcBef>
              <a:buFont typeface="Wingdings" panose="05000000000000000000" pitchFamily="2" charset="2"/>
              <a:buChar char="§"/>
            </a:pPr>
            <a:r>
              <a:rPr lang="en-US" sz="2000" b="1" dirty="0">
                <a:solidFill>
                  <a:srgbClr val="0C5184"/>
                </a:solidFill>
                <a:latin typeface="+mn-lt"/>
              </a:rPr>
              <a:t>Interest rate risk</a:t>
            </a:r>
            <a:endParaRPr lang="en-US" sz="2000" dirty="0">
              <a:latin typeface="+mn-lt"/>
            </a:endParaRPr>
          </a:p>
          <a:p>
            <a:pPr marL="285750" indent="-285750">
              <a:spcBef>
                <a:spcPts val="1200"/>
              </a:spcBef>
              <a:buFont typeface="Wingdings" panose="05000000000000000000" pitchFamily="2" charset="2"/>
              <a:buChar char="§"/>
            </a:pPr>
            <a:r>
              <a:rPr lang="en-US" sz="2000" b="1" dirty="0">
                <a:solidFill>
                  <a:srgbClr val="0C5184"/>
                </a:solidFill>
                <a:latin typeface="+mn-lt"/>
              </a:rPr>
              <a:t>Yield curve risk </a:t>
            </a:r>
          </a:p>
          <a:p>
            <a:pPr marL="285750" indent="-285750">
              <a:spcBef>
                <a:spcPts val="1200"/>
              </a:spcBef>
              <a:buFont typeface="Wingdings" panose="05000000000000000000" pitchFamily="2" charset="2"/>
              <a:buChar char="§"/>
            </a:pPr>
            <a:r>
              <a:rPr lang="en-US" sz="2000" b="1" dirty="0">
                <a:solidFill>
                  <a:srgbClr val="0C5184"/>
                </a:solidFill>
                <a:latin typeface="+mn-lt"/>
              </a:rPr>
              <a:t>Reinvestment risk </a:t>
            </a:r>
          </a:p>
          <a:p>
            <a:pPr marL="285750" indent="-285750">
              <a:spcBef>
                <a:spcPts val="1200"/>
              </a:spcBef>
              <a:buFont typeface="Wingdings" panose="05000000000000000000" pitchFamily="2" charset="2"/>
              <a:buChar char="§"/>
            </a:pPr>
            <a:r>
              <a:rPr lang="en-US" sz="2000" b="1" dirty="0">
                <a:solidFill>
                  <a:srgbClr val="0C5184"/>
                </a:solidFill>
                <a:latin typeface="+mn-lt"/>
              </a:rPr>
              <a:t>Credit risk </a:t>
            </a:r>
          </a:p>
          <a:p>
            <a:pPr marL="285750" indent="-285750">
              <a:spcBef>
                <a:spcPts val="1200"/>
              </a:spcBef>
              <a:buFont typeface="Wingdings" panose="05000000000000000000" pitchFamily="2" charset="2"/>
              <a:buChar char="§"/>
            </a:pPr>
            <a:r>
              <a:rPr lang="en-US" sz="2000" b="1" dirty="0">
                <a:solidFill>
                  <a:srgbClr val="0C5184"/>
                </a:solidFill>
                <a:latin typeface="+mn-lt"/>
              </a:rPr>
              <a:t>Liquidity risk </a:t>
            </a:r>
          </a:p>
          <a:p>
            <a:pPr marL="285750" indent="-285750">
              <a:spcBef>
                <a:spcPts val="1200"/>
              </a:spcBef>
              <a:buFont typeface="Wingdings" panose="05000000000000000000" pitchFamily="2" charset="2"/>
              <a:buChar char="§"/>
            </a:pPr>
            <a:r>
              <a:rPr lang="en-US" sz="2000" b="1" dirty="0">
                <a:solidFill>
                  <a:srgbClr val="0C5184"/>
                </a:solidFill>
                <a:latin typeface="+mn-lt"/>
              </a:rPr>
              <a:t>Call and prepayment risk </a:t>
            </a:r>
          </a:p>
          <a:p>
            <a:pPr marL="285750" indent="-285750">
              <a:spcBef>
                <a:spcPts val="1200"/>
              </a:spcBef>
              <a:buFont typeface="Wingdings" panose="05000000000000000000" pitchFamily="2" charset="2"/>
              <a:buChar char="§"/>
            </a:pPr>
            <a:r>
              <a:rPr lang="en-US" sz="2000" b="1" dirty="0">
                <a:solidFill>
                  <a:srgbClr val="0C5184"/>
                </a:solidFill>
                <a:latin typeface="+mn-lt"/>
              </a:rPr>
              <a:t>Exchange rate risk </a:t>
            </a:r>
          </a:p>
          <a:p>
            <a:pPr marL="285750" indent="-285750">
              <a:spcBef>
                <a:spcPts val="1200"/>
              </a:spcBef>
              <a:buFont typeface="Wingdings" panose="05000000000000000000" pitchFamily="2" charset="2"/>
              <a:buChar char="§"/>
            </a:pPr>
            <a:r>
              <a:rPr lang="en-US" sz="2000" b="1" dirty="0">
                <a:solidFill>
                  <a:srgbClr val="0C5184"/>
                </a:solidFill>
                <a:latin typeface="+mn-lt"/>
              </a:rPr>
              <a:t>Volatility risk</a:t>
            </a:r>
          </a:p>
          <a:p>
            <a:pPr marL="285750" indent="-285750">
              <a:spcBef>
                <a:spcPts val="1200"/>
              </a:spcBef>
              <a:buFont typeface="Wingdings" panose="05000000000000000000" pitchFamily="2" charset="2"/>
              <a:buChar char="§"/>
            </a:pPr>
            <a:r>
              <a:rPr lang="en-US" sz="2000" b="1" dirty="0">
                <a:solidFill>
                  <a:srgbClr val="0C5184"/>
                </a:solidFill>
                <a:latin typeface="+mn-lt"/>
              </a:rPr>
              <a:t>Inflation risk</a:t>
            </a:r>
            <a:endParaRPr lang="en-US" sz="2000" dirty="0">
              <a:latin typeface="+mn-lt"/>
            </a:endParaRPr>
          </a:p>
          <a:p>
            <a:pPr marL="285750" indent="-285750">
              <a:spcBef>
                <a:spcPts val="1200"/>
              </a:spcBef>
              <a:buFont typeface="Wingdings" panose="05000000000000000000" pitchFamily="2" charset="2"/>
              <a:buChar char="§"/>
            </a:pPr>
            <a:r>
              <a:rPr lang="en-US" sz="2000" b="1" dirty="0">
                <a:solidFill>
                  <a:srgbClr val="0C5184"/>
                </a:solidFill>
                <a:latin typeface="+mn-lt"/>
              </a:rPr>
              <a:t>Event risk</a:t>
            </a:r>
          </a:p>
          <a:p>
            <a:pPr marL="285750" indent="-285750">
              <a:spcBef>
                <a:spcPts val="1200"/>
              </a:spcBef>
              <a:buFont typeface="Wingdings" panose="05000000000000000000" pitchFamily="2" charset="2"/>
              <a:buChar char="§"/>
            </a:pPr>
            <a:r>
              <a:rPr lang="en-US" sz="2000" b="1" dirty="0">
                <a:solidFill>
                  <a:srgbClr val="0C5184"/>
                </a:solidFill>
                <a:latin typeface="+mn-lt"/>
              </a:rPr>
              <a:t>Sovereign risk</a:t>
            </a:r>
            <a:endParaRPr lang="en-US" sz="2000" dirty="0">
              <a:latin typeface="+mn-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872" y="951791"/>
            <a:ext cx="4025423" cy="5090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953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79877"/>
                                        </p:tgtEl>
                                        <p:attrNameLst>
                                          <p:attrName>style.visibility</p:attrName>
                                        </p:attrNameLst>
                                      </p:cBhvr>
                                      <p:to>
                                        <p:strVal val="visible"/>
                                      </p:to>
                                    </p:set>
                                    <p:anim calcmode="lin" valueType="num">
                                      <p:cBhvr>
                                        <p:cTn id="7" dur="2000" fill="hold"/>
                                        <p:tgtEl>
                                          <p:spTgt spid="79877"/>
                                        </p:tgtEl>
                                        <p:attrNameLst>
                                          <p:attrName>ppt_w</p:attrName>
                                        </p:attrNameLst>
                                      </p:cBhvr>
                                      <p:tavLst>
                                        <p:tav tm="0">
                                          <p:val>
                                            <p:fltVal val="0"/>
                                          </p:val>
                                        </p:tav>
                                        <p:tav tm="100000">
                                          <p:val>
                                            <p:strVal val="#ppt_w"/>
                                          </p:val>
                                        </p:tav>
                                      </p:tavLst>
                                    </p:anim>
                                    <p:anim calcmode="lin" valueType="num">
                                      <p:cBhvr>
                                        <p:cTn id="8" dur="2000" fill="hold"/>
                                        <p:tgtEl>
                                          <p:spTgt spid="79877"/>
                                        </p:tgtEl>
                                        <p:attrNameLst>
                                          <p:attrName>ppt_h</p:attrName>
                                        </p:attrNameLst>
                                      </p:cBhvr>
                                      <p:tavLst>
                                        <p:tav tm="0">
                                          <p:val>
                                            <p:fltVal val="0"/>
                                          </p:val>
                                        </p:tav>
                                        <p:tav tm="100000">
                                          <p:val>
                                            <p:strVal val="#ppt_h"/>
                                          </p:val>
                                        </p:tav>
                                      </p:tavLst>
                                    </p:anim>
                                    <p:animEffect transition="in" filter="fade">
                                      <p:cBhvr>
                                        <p:cTn id="9" dur="2000"/>
                                        <p:tgtEl>
                                          <p:spTgt spid="79877"/>
                                        </p:tgtEl>
                                      </p:cBhvr>
                                    </p:animEffect>
                                    <p:anim calcmode="lin" valueType="num">
                                      <p:cBhvr>
                                        <p:cTn id="10" dur="2000" fill="hold"/>
                                        <p:tgtEl>
                                          <p:spTgt spid="79877"/>
                                        </p:tgtEl>
                                        <p:attrNameLst>
                                          <p:attrName>ppt_x</p:attrName>
                                        </p:attrNameLst>
                                      </p:cBhvr>
                                      <p:tavLst>
                                        <p:tav tm="0">
                                          <p:val>
                                            <p:fltVal val="0.5"/>
                                          </p:val>
                                        </p:tav>
                                        <p:tav tm="100000">
                                          <p:val>
                                            <p:strVal val="#ppt_x"/>
                                          </p:val>
                                        </p:tav>
                                      </p:tavLst>
                                    </p:anim>
                                    <p:anim calcmode="lin" valueType="num">
                                      <p:cBhvr>
                                        <p:cTn id="11" dur="2000" fill="hold"/>
                                        <p:tgtEl>
                                          <p:spTgt spid="79877"/>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nodeType="clickEffect">
                                  <p:stCondLst>
                                    <p:cond delay="0"/>
                                  </p:stCondLst>
                                  <p:childTnLst>
                                    <p:set>
                                      <p:cBhvr>
                                        <p:cTn id="15" dur="1" fill="hold">
                                          <p:stCondLst>
                                            <p:cond delay="0"/>
                                          </p:stCondLst>
                                        </p:cTn>
                                        <p:tgtEl>
                                          <p:spTgt spid="3074"/>
                                        </p:tgtEl>
                                        <p:attrNameLst>
                                          <p:attrName>style.visibility</p:attrName>
                                        </p:attrNameLst>
                                      </p:cBhvr>
                                      <p:to>
                                        <p:strVal val="visible"/>
                                      </p:to>
                                    </p:set>
                                    <p:anim calcmode="lin" valueType="num">
                                      <p:cBhvr>
                                        <p:cTn id="16" dur="2000" fill="hold"/>
                                        <p:tgtEl>
                                          <p:spTgt spid="3074"/>
                                        </p:tgtEl>
                                        <p:attrNameLst>
                                          <p:attrName>ppt_w</p:attrName>
                                        </p:attrNameLst>
                                      </p:cBhvr>
                                      <p:tavLst>
                                        <p:tav tm="0">
                                          <p:val>
                                            <p:fltVal val="0"/>
                                          </p:val>
                                        </p:tav>
                                        <p:tav tm="100000">
                                          <p:val>
                                            <p:strVal val="#ppt_w"/>
                                          </p:val>
                                        </p:tav>
                                      </p:tavLst>
                                    </p:anim>
                                    <p:anim calcmode="lin" valueType="num">
                                      <p:cBhvr>
                                        <p:cTn id="17" dur="2000" fill="hold"/>
                                        <p:tgtEl>
                                          <p:spTgt spid="3074"/>
                                        </p:tgtEl>
                                        <p:attrNameLst>
                                          <p:attrName>ppt_h</p:attrName>
                                        </p:attrNameLst>
                                      </p:cBhvr>
                                      <p:tavLst>
                                        <p:tav tm="0">
                                          <p:val>
                                            <p:fltVal val="0"/>
                                          </p:val>
                                        </p:tav>
                                        <p:tav tm="100000">
                                          <p:val>
                                            <p:strVal val="#ppt_h"/>
                                          </p:val>
                                        </p:tav>
                                      </p:tavLst>
                                    </p:anim>
                                    <p:animEffect transition="in" filter="fade">
                                      <p:cBhvr>
                                        <p:cTn id="18" dur="2000"/>
                                        <p:tgtEl>
                                          <p:spTgt spid="3074"/>
                                        </p:tgtEl>
                                      </p:cBhvr>
                                    </p:animEffect>
                                    <p:anim calcmode="lin" valueType="num">
                                      <p:cBhvr>
                                        <p:cTn id="19" dur="2000" fill="hold"/>
                                        <p:tgtEl>
                                          <p:spTgt spid="3074"/>
                                        </p:tgtEl>
                                        <p:attrNameLst>
                                          <p:attrName>ppt_x</p:attrName>
                                        </p:attrNameLst>
                                      </p:cBhvr>
                                      <p:tavLst>
                                        <p:tav tm="0">
                                          <p:val>
                                            <p:fltVal val="0.5"/>
                                          </p:val>
                                        </p:tav>
                                        <p:tav tm="100000">
                                          <p:val>
                                            <p:strVal val="#ppt_x"/>
                                          </p:val>
                                        </p:tav>
                                      </p:tavLst>
                                    </p:anim>
                                    <p:anim calcmode="lin" valueType="num">
                                      <p:cBhvr>
                                        <p:cTn id="20" dur="2000" fill="hold"/>
                                        <p:tgtEl>
                                          <p:spTgt spid="30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86278" y="2893136"/>
            <a:ext cx="5390699" cy="518091"/>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defPPr>
              <a:defRPr lang="en-US"/>
            </a:defPPr>
            <a:lvl1pPr>
              <a:defRPr sz="1200" b="1">
                <a:solidFill>
                  <a:srgbClr val="0C5184"/>
                </a:solidFill>
                <a:latin typeface="Arial Narrow"/>
              </a:defRPr>
            </a:lvl1pPr>
          </a:lstStyle>
          <a:p>
            <a:pPr algn="ctr"/>
            <a:r>
              <a:rPr lang="en-US" sz="2400" dirty="0"/>
              <a:t>Interest Rate Risk &amp; Yield Curve Positioning</a:t>
            </a:r>
          </a:p>
        </p:txBody>
      </p:sp>
      <p:cxnSp>
        <p:nvCxnSpPr>
          <p:cNvPr id="4" name="Straight Connector 3"/>
          <p:cNvCxnSpPr/>
          <p:nvPr/>
        </p:nvCxnSpPr>
        <p:spPr bwMode="auto">
          <a:xfrm>
            <a:off x="787400" y="2120900"/>
            <a:ext cx="77851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cxnSp>
        <p:nvCxnSpPr>
          <p:cNvPr id="5" name="Straight Connector 4"/>
          <p:cNvCxnSpPr/>
          <p:nvPr/>
        </p:nvCxnSpPr>
        <p:spPr bwMode="auto">
          <a:xfrm>
            <a:off x="787400" y="4241800"/>
            <a:ext cx="77851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328460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Duration</a:t>
            </a:r>
          </a:p>
        </p:txBody>
      </p:sp>
      <p:sp>
        <p:nvSpPr>
          <p:cNvPr id="3" name="Slide Number Placeholder 2"/>
          <p:cNvSpPr>
            <a:spLocks noGrp="1"/>
          </p:cNvSpPr>
          <p:nvPr>
            <p:ph type="sldNum" sz="quarter" idx="4"/>
          </p:nvPr>
        </p:nvSpPr>
        <p:spPr/>
        <p:txBody>
          <a:bodyPr/>
          <a:lstStyle/>
          <a:p>
            <a:fld id="{EAFB3C29-4469-4ECE-A8ED-D40B5AD31533}" type="slidenum">
              <a:rPr lang="en-US" smtClean="0"/>
              <a:pPr/>
              <a:t>8</a:t>
            </a:fld>
            <a:endParaRPr lang="en-US" dirty="0"/>
          </a:p>
        </p:txBody>
      </p:sp>
      <p:sp>
        <p:nvSpPr>
          <p:cNvPr id="6" name="Oval 5"/>
          <p:cNvSpPr/>
          <p:nvPr/>
        </p:nvSpPr>
        <p:spPr bwMode="auto">
          <a:xfrm>
            <a:off x="914400" y="706841"/>
            <a:ext cx="381000" cy="381000"/>
          </a:xfrm>
          <a:prstGeom prst="ellipse">
            <a:avLst/>
          </a:prstGeom>
          <a:solidFill>
            <a:srgbClr val="9FB6C7"/>
          </a:solidFill>
          <a:ln w="12700" cap="flat" cmpd="sng" algn="ctr">
            <a:solidFill>
              <a:srgbClr val="9FB6C7"/>
            </a:solidFill>
            <a:prstDash val="solid"/>
            <a:round/>
            <a:headEnd type="none" w="med" len="med"/>
            <a:tailEnd type="none" w="med" len="med"/>
          </a:ln>
          <a:effectLst/>
        </p:spPr>
        <p:txBody>
          <a:bodyPr vert="horz" wrap="none" lIns="274320" tIns="45720" rIns="4572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400" b="1" dirty="0">
                <a:solidFill>
                  <a:srgbClr val="0C5184"/>
                </a:solidFill>
                <a:latin typeface="Arial Narrow"/>
              </a:rPr>
              <a:t>What is Duration?</a:t>
            </a:r>
            <a:endParaRPr kumimoji="0" lang="en-US" sz="1400" b="1" i="0" u="none" strike="noStrike" cap="none" normalizeH="0" baseline="0" dirty="0">
              <a:ln>
                <a:noFill/>
              </a:ln>
              <a:solidFill>
                <a:srgbClr val="0C5184"/>
              </a:solidFill>
              <a:effectLst/>
              <a:latin typeface="Arial Narrow"/>
            </a:endParaRPr>
          </a:p>
        </p:txBody>
      </p:sp>
      <p:cxnSp>
        <p:nvCxnSpPr>
          <p:cNvPr id="7" name="Straight Connector 6"/>
          <p:cNvCxnSpPr/>
          <p:nvPr/>
        </p:nvCxnSpPr>
        <p:spPr bwMode="auto">
          <a:xfrm>
            <a:off x="1124712" y="1033294"/>
            <a:ext cx="7315200" cy="0"/>
          </a:xfrm>
          <a:prstGeom prst="line">
            <a:avLst/>
          </a:prstGeom>
          <a:solidFill>
            <a:schemeClr val="accent1"/>
          </a:solidFill>
          <a:ln w="9525" cap="flat" cmpd="sng" algn="ctr">
            <a:solidFill>
              <a:srgbClr val="9FB6C7"/>
            </a:solidFill>
            <a:prstDash val="solid"/>
            <a:round/>
            <a:headEnd type="none" w="med" len="med"/>
            <a:tailEnd type="none" w="med" len="med"/>
          </a:ln>
          <a:effectLst/>
        </p:spPr>
      </p:cxnSp>
      <p:sp>
        <p:nvSpPr>
          <p:cNvPr id="8" name="TextBox 7"/>
          <p:cNvSpPr txBox="1"/>
          <p:nvPr/>
        </p:nvSpPr>
        <p:spPr>
          <a:xfrm>
            <a:off x="1298448" y="1108282"/>
            <a:ext cx="7112000" cy="2739211"/>
          </a:xfrm>
          <a:prstGeom prst="rect">
            <a:avLst/>
          </a:prstGeom>
          <a:noFill/>
        </p:spPr>
        <p:txBody>
          <a:bodyPr vert="horz" wrap="square" lIns="45720" tIns="45720" rIns="45720" bIns="45720" rtlCol="0" anchor="t">
            <a:spAutoFit/>
          </a:bodyPr>
          <a:lstStyle/>
          <a:p>
            <a:pPr marL="171450" indent="-171450">
              <a:spcBef>
                <a:spcPts val="1200"/>
              </a:spcBef>
              <a:buClr>
                <a:schemeClr val="tx2"/>
              </a:buClr>
              <a:buFont typeface="Wingdings" panose="05000000000000000000" pitchFamily="2" charset="2"/>
              <a:buChar char="§"/>
            </a:pPr>
            <a:r>
              <a:rPr lang="en-US" sz="1400" dirty="0">
                <a:latin typeface="Times New Roman"/>
              </a:rPr>
              <a:t>Duration is an approximate measure of a bond’s </a:t>
            </a:r>
            <a:r>
              <a:rPr lang="en-US" sz="1400" b="1" dirty="0">
                <a:latin typeface="Times New Roman"/>
              </a:rPr>
              <a:t>price sensitivity to changes in interest rates</a:t>
            </a:r>
          </a:p>
          <a:p>
            <a:pPr marL="171450" indent="-171450">
              <a:spcBef>
                <a:spcPts val="1200"/>
              </a:spcBef>
              <a:buClr>
                <a:schemeClr val="tx2"/>
              </a:buClr>
              <a:buFont typeface="Wingdings" panose="05000000000000000000" pitchFamily="2" charset="2"/>
              <a:buChar char="§"/>
            </a:pPr>
            <a:r>
              <a:rPr lang="en-US" sz="1400" dirty="0">
                <a:latin typeface="Times New Roman"/>
              </a:rPr>
              <a:t>If a bond has a duration of 5 years, for example, its price will rise about 5% if its yield drops by a percentage point (100 basis points), and its price will fall by about 5% if its yield rises by that amount</a:t>
            </a:r>
          </a:p>
          <a:p>
            <a:pPr marL="171450" indent="-171450">
              <a:spcBef>
                <a:spcPts val="1200"/>
              </a:spcBef>
              <a:buClr>
                <a:schemeClr val="tx2"/>
              </a:buClr>
              <a:buFont typeface="Wingdings" panose="05000000000000000000" pitchFamily="2" charset="2"/>
              <a:buChar char="§"/>
            </a:pPr>
            <a:r>
              <a:rPr lang="en-US" sz="1400" dirty="0">
                <a:latin typeface="Times New Roman"/>
              </a:rPr>
              <a:t>A bond's duration changes with time and as its price and yield change</a:t>
            </a:r>
          </a:p>
          <a:p>
            <a:pPr marL="171450" indent="-171450">
              <a:spcBef>
                <a:spcPts val="1200"/>
              </a:spcBef>
              <a:buClr>
                <a:schemeClr val="tx2"/>
              </a:buClr>
              <a:buFont typeface="Wingdings" panose="05000000000000000000" pitchFamily="2" charset="2"/>
              <a:buChar char="§"/>
            </a:pPr>
            <a:r>
              <a:rPr lang="en-US" sz="1400" dirty="0">
                <a:latin typeface="Times New Roman"/>
              </a:rPr>
              <a:t>Why? Duration measures the time it takes to recover half the present value of all future cash flows from the bond. The discount rate for calculating the present value of the cash flows is the bond's yield. So as a bond's price and yield change, so does its duration</a:t>
            </a:r>
          </a:p>
          <a:p>
            <a:pPr marL="171450" indent="-171450">
              <a:spcBef>
                <a:spcPct val="25000"/>
              </a:spcBef>
              <a:buClr>
                <a:schemeClr val="tx2">
                  <a:lumMod val="75000"/>
                </a:schemeClr>
              </a:buClr>
              <a:buFont typeface="Wingdings" panose="05000000000000000000" pitchFamily="2" charset="2"/>
              <a:buChar char="§"/>
            </a:pPr>
            <a:endParaRPr lang="en-US" sz="1200" dirty="0">
              <a:latin typeface="Times New Roman"/>
            </a:endParaRPr>
          </a:p>
          <a:p>
            <a:pPr>
              <a:spcBef>
                <a:spcPct val="25000"/>
              </a:spcBef>
            </a:pPr>
            <a:endParaRPr lang="en-US" sz="1200" dirty="0">
              <a:latin typeface="Times New Roman"/>
            </a:endParaRPr>
          </a:p>
        </p:txBody>
      </p:sp>
      <p:sp>
        <p:nvSpPr>
          <p:cNvPr id="9" name="Oval 8"/>
          <p:cNvSpPr/>
          <p:nvPr/>
        </p:nvSpPr>
        <p:spPr bwMode="auto">
          <a:xfrm>
            <a:off x="914400" y="3461581"/>
            <a:ext cx="381000" cy="381000"/>
          </a:xfrm>
          <a:prstGeom prst="ellipse">
            <a:avLst/>
          </a:prstGeom>
          <a:solidFill>
            <a:srgbClr val="9FB6C7"/>
          </a:solidFill>
          <a:ln w="12700" cap="flat" cmpd="sng" algn="ctr">
            <a:solidFill>
              <a:srgbClr val="9FB6C7"/>
            </a:solidFill>
            <a:prstDash val="solid"/>
            <a:round/>
            <a:headEnd type="none" w="med" len="med"/>
            <a:tailEnd type="none" w="med" len="med"/>
          </a:ln>
          <a:effectLst/>
        </p:spPr>
        <p:txBody>
          <a:bodyPr vert="horz" wrap="none" lIns="274320" tIns="45720" rIns="4572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C5184"/>
                </a:solidFill>
                <a:effectLst/>
                <a:latin typeface="Arial Narrow"/>
              </a:rPr>
              <a:t>All Else Equal, Duration is Greater the Longer the Maturity</a:t>
            </a:r>
            <a:r>
              <a:rPr kumimoji="0" lang="en-US" sz="1400" b="1" i="0" u="none" strike="noStrike" cap="none" normalizeH="0" dirty="0">
                <a:ln>
                  <a:noFill/>
                </a:ln>
                <a:solidFill>
                  <a:srgbClr val="0C5184"/>
                </a:solidFill>
                <a:effectLst/>
                <a:latin typeface="Arial Narrow"/>
              </a:rPr>
              <a:t> of the Bond and the Lower Coupon and Yield</a:t>
            </a:r>
            <a:endParaRPr kumimoji="0" lang="en-US" sz="1400" b="1" i="0" u="none" strike="noStrike" cap="none" normalizeH="0" baseline="0" dirty="0">
              <a:ln>
                <a:noFill/>
              </a:ln>
              <a:solidFill>
                <a:srgbClr val="0C5184"/>
              </a:solidFill>
              <a:effectLst/>
              <a:latin typeface="Arial Narrow"/>
            </a:endParaRPr>
          </a:p>
        </p:txBody>
      </p:sp>
      <p:cxnSp>
        <p:nvCxnSpPr>
          <p:cNvPr id="10" name="Straight Connector 9"/>
          <p:cNvCxnSpPr/>
          <p:nvPr/>
        </p:nvCxnSpPr>
        <p:spPr bwMode="auto">
          <a:xfrm>
            <a:off x="1124712" y="3811784"/>
            <a:ext cx="7315200" cy="0"/>
          </a:xfrm>
          <a:prstGeom prst="line">
            <a:avLst/>
          </a:prstGeom>
          <a:solidFill>
            <a:schemeClr val="accent1"/>
          </a:solidFill>
          <a:ln w="9525" cap="flat" cmpd="sng" algn="ctr">
            <a:solidFill>
              <a:srgbClr val="9FB6C7"/>
            </a:solidFill>
            <a:prstDash val="solid"/>
            <a:round/>
            <a:headEnd type="none" w="med" len="med"/>
            <a:tailEnd type="none" w="med" len="med"/>
          </a:ln>
          <a:effectLst/>
        </p:spPr>
      </p:cxnSp>
      <p:sp>
        <p:nvSpPr>
          <p:cNvPr id="11" name="TextBox 10"/>
          <p:cNvSpPr txBox="1"/>
          <p:nvPr/>
        </p:nvSpPr>
        <p:spPr>
          <a:xfrm>
            <a:off x="1298448" y="3878982"/>
            <a:ext cx="7112000" cy="307777"/>
          </a:xfrm>
          <a:prstGeom prst="rect">
            <a:avLst/>
          </a:prstGeom>
          <a:noFill/>
        </p:spPr>
        <p:txBody>
          <a:bodyPr vert="horz" wrap="square" lIns="45720" tIns="45720" rIns="45720" bIns="45720" rtlCol="0" anchor="t">
            <a:spAutoFit/>
          </a:bodyPr>
          <a:lstStyle/>
          <a:p>
            <a:pPr marL="285750" indent="-285750">
              <a:spcBef>
                <a:spcPct val="25000"/>
              </a:spcBef>
              <a:buClr>
                <a:schemeClr val="tx2">
                  <a:lumMod val="75000"/>
                </a:schemeClr>
              </a:buClr>
              <a:buFont typeface="Wingdings" panose="05000000000000000000" pitchFamily="2" charset="2"/>
              <a:buChar char="§"/>
            </a:pPr>
            <a:r>
              <a:rPr lang="en-US" sz="1400" b="1" dirty="0">
                <a:latin typeface="Times New Roman"/>
              </a:rPr>
              <a:t>The longer the duration , the greater the interest-rate risk or reward for bond prices</a:t>
            </a:r>
          </a:p>
        </p:txBody>
      </p:sp>
      <p:sp>
        <p:nvSpPr>
          <p:cNvPr id="15" name="Rectangle 14"/>
          <p:cNvSpPr/>
          <p:nvPr/>
        </p:nvSpPr>
        <p:spPr bwMode="auto">
          <a:xfrm>
            <a:off x="2194264" y="4203918"/>
            <a:ext cx="4886767" cy="364202"/>
          </a:xfrm>
          <a:prstGeom prst="rect">
            <a:avLst/>
          </a:prstGeom>
          <a:noFill/>
          <a:ln w="12700" cap="flat" cmpd="sng" algn="ctr">
            <a:noFill/>
            <a:prstDash val="solid"/>
            <a:round/>
            <a:headEnd type="none" w="med" len="med"/>
            <a:tailEnd type="none" w="med" len="med"/>
          </a:ln>
          <a:effectLst/>
        </p:spPr>
        <p:txBody>
          <a:bodyPr vert="horz" wrap="square" lIns="73660" tIns="73660" rIns="73660" bIns="73660" numCol="1" rtlCol="0" anchor="b" anchorCtr="0" compatLnSpc="1">
            <a:prstTxWarp prst="textNoShape">
              <a:avLst/>
            </a:prstTxWarp>
            <a:spAutoFit/>
          </a:bodyPr>
          <a:lstStyle/>
          <a:p>
            <a:r>
              <a:rPr lang="en-US" sz="1400" b="1" dirty="0">
                <a:solidFill>
                  <a:srgbClr val="0C5184"/>
                </a:solidFill>
                <a:latin typeface="Arial Narrow"/>
              </a:rPr>
              <a:t>If Interest Rates Rise by 1%, What Happens to the Bond’s Price?</a:t>
            </a:r>
          </a:p>
        </p:txBody>
      </p:sp>
      <p:graphicFrame>
        <p:nvGraphicFramePr>
          <p:cNvPr id="16" name="Table 15"/>
          <p:cNvGraphicFramePr>
            <a:graphicFrameLocks noGrp="1"/>
          </p:cNvGraphicFramePr>
          <p:nvPr>
            <p:extLst>
              <p:ext uri="{D42A27DB-BD31-4B8C-83A1-F6EECF244321}">
                <p14:modId xmlns:p14="http://schemas.microsoft.com/office/powerpoint/2010/main" val="1337849662"/>
              </p:ext>
            </p:extLst>
          </p:nvPr>
        </p:nvGraphicFramePr>
        <p:xfrm>
          <a:off x="2165114" y="4614271"/>
          <a:ext cx="4503321" cy="1854200"/>
        </p:xfrm>
        <a:graphic>
          <a:graphicData uri="http://schemas.openxmlformats.org/drawingml/2006/table">
            <a:tbl>
              <a:tblPr firstRow="1" bandRow="1">
                <a:tableStyleId>{5C22544A-7EE6-4342-B048-85BDC9FD1C3A}</a:tableStyleId>
              </a:tblPr>
              <a:tblGrid>
                <a:gridCol w="4503321">
                  <a:extLst>
                    <a:ext uri="{9D8B030D-6E8A-4147-A177-3AD203B41FA5}">
                      <a16:colId xmlns="" xmlns:a16="http://schemas.microsoft.com/office/drawing/2014/main" val="20000"/>
                    </a:ext>
                  </a:extLst>
                </a:gridCol>
              </a:tblGrid>
              <a:tr h="370840">
                <a:tc>
                  <a:txBody>
                    <a:bodyPr/>
                    <a:lstStyle/>
                    <a:p>
                      <a:pPr marL="0" algn="l" defTabSz="820256" rtl="0" eaLnBrk="1" latinLnBrk="0" hangingPunct="1"/>
                      <a:r>
                        <a:rPr lang="en-US" sz="1400" b="1" kern="1200" dirty="0">
                          <a:solidFill>
                            <a:schemeClr val="tx2"/>
                          </a:solidFill>
                          <a:latin typeface="+mj-lt"/>
                          <a:ea typeface="+mn-ea"/>
                          <a:cs typeface="+mn-cs"/>
                        </a:rPr>
                        <a:t>5-Year</a:t>
                      </a:r>
                      <a:r>
                        <a:rPr lang="en-US" sz="1400" b="1" kern="1200" baseline="0" dirty="0">
                          <a:solidFill>
                            <a:schemeClr val="tx2"/>
                          </a:solidFill>
                          <a:latin typeface="+mj-lt"/>
                          <a:ea typeface="+mn-ea"/>
                          <a:cs typeface="+mn-cs"/>
                        </a:rPr>
                        <a:t> US Treasury due 7/31/22 priced at  $100</a:t>
                      </a:r>
                      <a:endParaRPr lang="en-US" sz="1400" b="1" kern="1200" dirty="0">
                        <a:solidFill>
                          <a:schemeClr val="tx2"/>
                        </a:solidFill>
                        <a:latin typeface="+mj-lt"/>
                        <a:ea typeface="+mn-ea"/>
                        <a:cs typeface="+mn-cs"/>
                      </a:endParaRPr>
                    </a:p>
                  </a:txBody>
                  <a:tcPr/>
                </a:tc>
                <a:extLst>
                  <a:ext uri="{0D108BD9-81ED-4DB2-BD59-A6C34878D82A}">
                    <a16:rowId xmlns="" xmlns:a16="http://schemas.microsoft.com/office/drawing/2014/main" val="10000"/>
                  </a:ext>
                </a:extLst>
              </a:tr>
              <a:tr h="370840">
                <a:tc>
                  <a:txBody>
                    <a:bodyPr/>
                    <a:lstStyle/>
                    <a:p>
                      <a:pPr algn="ctr"/>
                      <a:r>
                        <a:rPr lang="en-US" sz="1200" b="1" dirty="0">
                          <a:solidFill>
                            <a:schemeClr val="tx2"/>
                          </a:solidFill>
                          <a:latin typeface="+mn-lt"/>
                        </a:rPr>
                        <a:t>Duration = 4.8 years</a:t>
                      </a:r>
                    </a:p>
                  </a:txBody>
                  <a:tcPr/>
                </a:tc>
                <a:extLst>
                  <a:ext uri="{0D108BD9-81ED-4DB2-BD59-A6C34878D82A}">
                    <a16:rowId xmlns="" xmlns:a16="http://schemas.microsoft.com/office/drawing/2014/main" val="10001"/>
                  </a:ext>
                </a:extLst>
              </a:tr>
              <a:tr h="370840">
                <a:tc>
                  <a:txBody>
                    <a:bodyPr/>
                    <a:lstStyle/>
                    <a:p>
                      <a:pPr algn="ctr"/>
                      <a:r>
                        <a:rPr lang="en-US" sz="1200" b="1" dirty="0">
                          <a:solidFill>
                            <a:schemeClr val="tx2"/>
                          </a:solidFill>
                          <a:latin typeface="+mn-lt"/>
                        </a:rPr>
                        <a:t>Rates rise by 100</a:t>
                      </a:r>
                      <a:r>
                        <a:rPr lang="en-US" sz="1200" b="1" baseline="0" dirty="0">
                          <a:solidFill>
                            <a:schemeClr val="tx2"/>
                          </a:solidFill>
                          <a:latin typeface="+mn-lt"/>
                        </a:rPr>
                        <a:t> bps</a:t>
                      </a:r>
                      <a:endParaRPr lang="en-US" sz="1200" b="1" dirty="0">
                        <a:solidFill>
                          <a:schemeClr val="tx2"/>
                        </a:solidFill>
                        <a:latin typeface="+mn-lt"/>
                      </a:endParaRPr>
                    </a:p>
                  </a:txBody>
                  <a:tcPr/>
                </a:tc>
                <a:extLst>
                  <a:ext uri="{0D108BD9-81ED-4DB2-BD59-A6C34878D82A}">
                    <a16:rowId xmlns="" xmlns:a16="http://schemas.microsoft.com/office/drawing/2014/main" val="10002"/>
                  </a:ext>
                </a:extLst>
              </a:tr>
              <a:tr h="370840">
                <a:tc>
                  <a:txBody>
                    <a:bodyPr/>
                    <a:lstStyle/>
                    <a:p>
                      <a:pPr algn="ctr"/>
                      <a:r>
                        <a:rPr lang="en-US" sz="1200" b="1" dirty="0">
                          <a:solidFill>
                            <a:schemeClr val="tx2"/>
                          </a:solidFill>
                          <a:latin typeface="+mn-lt"/>
                        </a:rPr>
                        <a:t>Price impact (4.8) x 100 = (4.8)%</a:t>
                      </a:r>
                    </a:p>
                  </a:txBody>
                  <a:tcPr/>
                </a:tc>
                <a:extLst>
                  <a:ext uri="{0D108BD9-81ED-4DB2-BD59-A6C34878D82A}">
                    <a16:rowId xmlns="" xmlns:a16="http://schemas.microsoft.com/office/drawing/2014/main" val="10003"/>
                  </a:ext>
                </a:extLst>
              </a:tr>
              <a:tr h="370840">
                <a:tc>
                  <a:txBody>
                    <a:bodyPr/>
                    <a:lstStyle/>
                    <a:p>
                      <a:pPr algn="ctr"/>
                      <a:r>
                        <a:rPr lang="en-US" sz="1200" b="1" dirty="0">
                          <a:solidFill>
                            <a:schemeClr val="tx2"/>
                          </a:solidFill>
                          <a:latin typeface="+mn-lt"/>
                        </a:rPr>
                        <a:t>Bond price = $95.20</a:t>
                      </a: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745540443"/>
      </p:ext>
    </p:extLst>
  </p:cSld>
  <p:clrMapOvr>
    <a:masterClrMapping/>
  </p:clrMapOvr>
</p:sld>
</file>

<file path=ppt/theme/theme1.xml><?xml version="1.0" encoding="utf-8"?>
<a:theme xmlns:a="http://schemas.openxmlformats.org/drawingml/2006/main" name="Theme1">
  <a:themeElements>
    <a:clrScheme name="2013 Payden Color Scheme">
      <a:dk1>
        <a:sysClr val="windowText" lastClr="000000"/>
      </a:dk1>
      <a:lt1>
        <a:sysClr val="window" lastClr="FFFFFF"/>
      </a:lt1>
      <a:dk2>
        <a:srgbClr val="0C5184"/>
      </a:dk2>
      <a:lt2>
        <a:srgbClr val="77943C"/>
      </a:lt2>
      <a:accent1>
        <a:srgbClr val="9FB6C7"/>
      </a:accent1>
      <a:accent2>
        <a:srgbClr val="601A3D"/>
      </a:accent2>
      <a:accent3>
        <a:srgbClr val="D7E4BE"/>
      </a:accent3>
      <a:accent4>
        <a:srgbClr val="D95700"/>
      </a:accent4>
      <a:accent5>
        <a:srgbClr val="666666"/>
      </a:accent5>
      <a:accent6>
        <a:srgbClr val="CCECFF"/>
      </a:accent6>
      <a:hlink>
        <a:srgbClr val="0000FF"/>
      </a:hlink>
      <a:folHlink>
        <a:srgbClr val="800080"/>
      </a:folHlink>
    </a:clrScheme>
    <a:fontScheme name="2013 Payden Font">
      <a:majorFont>
        <a:latin typeface="Arial Narrow"/>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200" b="1" i="0" u="none" strike="noStrike" cap="none" normalizeH="0" baseline="0" dirty="0" err="1" smtClean="0">
            <a:ln>
              <a:noFill/>
            </a:ln>
            <a:solidFill>
              <a:schemeClr val="bg1"/>
            </a:solidFill>
            <a:effectLst/>
            <a:latin typeface="Arial Narrow" pitchFamily="34" charset="0"/>
          </a:defRPr>
        </a:defPPr>
      </a:lstStyle>
    </a:spDef>
    <a:lnDef>
      <a:spPr bwMode="auto">
        <a:solidFill>
          <a:schemeClr val="accent1"/>
        </a:solidFill>
        <a:ln w="12700" cap="flat" cmpd="sng" algn="ctr">
          <a:solidFill>
            <a:schemeClr val="tx2"/>
          </a:solidFill>
          <a:prstDash val="solid"/>
          <a:round/>
          <a:headEnd type="none" w="med" len="med"/>
          <a:tailEnd type="none" w="med" len="med"/>
        </a:ln>
        <a:effectLst/>
      </a:spPr>
      <a:bodyPr/>
      <a:lstStyle/>
    </a:lnDef>
    <a:txDef>
      <a:spPr>
        <a:noFill/>
      </a:spPr>
      <a:bodyPr wrap="square" rtlCol="0">
        <a:spAutoFit/>
      </a:bodyPr>
      <a:lstStyle>
        <a:defPPr>
          <a:defRPr sz="1200" b="0" dirty="0" err="1" smtClean="0">
            <a:latin typeface="+mn-lt"/>
          </a:defRPr>
        </a:defPPr>
      </a:lstStyle>
    </a:txDef>
  </a:objectDefaults>
  <a:extraClrSchemeLst>
    <a:extraClrScheme>
      <a:clrScheme name="Default Design 1">
        <a:dk1>
          <a:srgbClr val="000000"/>
        </a:dk1>
        <a:lt1>
          <a:srgbClr val="FFFFFF"/>
        </a:lt1>
        <a:dk2>
          <a:srgbClr val="0C5184"/>
        </a:dk2>
        <a:lt2>
          <a:srgbClr val="DDDDDD"/>
        </a:lt2>
        <a:accent1>
          <a:srgbClr val="9FB6C7"/>
        </a:accent1>
        <a:accent2>
          <a:srgbClr val="CDD8E1"/>
        </a:accent2>
        <a:accent3>
          <a:srgbClr val="FFFFFF"/>
        </a:accent3>
        <a:accent4>
          <a:srgbClr val="000000"/>
        </a:accent4>
        <a:accent5>
          <a:srgbClr val="CDD7E0"/>
        </a:accent5>
        <a:accent6>
          <a:srgbClr val="BAC4CC"/>
        </a:accent6>
        <a:hlink>
          <a:srgbClr val="601A3D"/>
        </a:hlink>
        <a:folHlink>
          <a:srgbClr val="D957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0C5184"/>
    </a:dk2>
    <a:lt2>
      <a:srgbClr val="E2E9EE"/>
    </a:lt2>
    <a:accent1>
      <a:srgbClr val="9FB6C7"/>
    </a:accent1>
    <a:accent2>
      <a:srgbClr val="D95700"/>
    </a:accent2>
    <a:accent3>
      <a:srgbClr val="0066CC"/>
    </a:accent3>
    <a:accent4>
      <a:srgbClr val="601A3D"/>
    </a:accent4>
    <a:accent5>
      <a:srgbClr val="E1E1E1"/>
    </a:accent5>
    <a:accent6>
      <a:srgbClr val="CCECFF"/>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0C5184"/>
    </a:dk2>
    <a:lt2>
      <a:srgbClr val="E2E9EE"/>
    </a:lt2>
    <a:accent1>
      <a:srgbClr val="9FB6C7"/>
    </a:accent1>
    <a:accent2>
      <a:srgbClr val="D95700"/>
    </a:accent2>
    <a:accent3>
      <a:srgbClr val="0066CC"/>
    </a:accent3>
    <a:accent4>
      <a:srgbClr val="601A3D"/>
    </a:accent4>
    <a:accent5>
      <a:srgbClr val="E1E1E1"/>
    </a:accent5>
    <a:accent6>
      <a:srgbClr val="CCECFF"/>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0C5184"/>
    </a:dk2>
    <a:lt2>
      <a:srgbClr val="E2E9EE"/>
    </a:lt2>
    <a:accent1>
      <a:srgbClr val="9FB6C7"/>
    </a:accent1>
    <a:accent2>
      <a:srgbClr val="D95700"/>
    </a:accent2>
    <a:accent3>
      <a:srgbClr val="0066CC"/>
    </a:accent3>
    <a:accent4>
      <a:srgbClr val="601A3D"/>
    </a:accent4>
    <a:accent5>
      <a:srgbClr val="E1E1E1"/>
    </a:accent5>
    <a:accent6>
      <a:srgbClr val="CCECFF"/>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0C5184"/>
    </a:dk2>
    <a:lt2>
      <a:srgbClr val="E2E9EE"/>
    </a:lt2>
    <a:accent1>
      <a:srgbClr val="9FB6C7"/>
    </a:accent1>
    <a:accent2>
      <a:srgbClr val="D95700"/>
    </a:accent2>
    <a:accent3>
      <a:srgbClr val="0066CC"/>
    </a:accent3>
    <a:accent4>
      <a:srgbClr val="601A3D"/>
    </a:accent4>
    <a:accent5>
      <a:srgbClr val="E1E1E1"/>
    </a:accent5>
    <a:accent6>
      <a:srgbClr val="CCECFF"/>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
    <a:dk1>
      <a:sysClr val="windowText" lastClr="000000"/>
    </a:dk1>
    <a:lt1>
      <a:sysClr val="window" lastClr="FFFFFF"/>
    </a:lt1>
    <a:dk2>
      <a:srgbClr val="0C5184"/>
    </a:dk2>
    <a:lt2>
      <a:srgbClr val="E2E9EE"/>
    </a:lt2>
    <a:accent1>
      <a:srgbClr val="9FB6C7"/>
    </a:accent1>
    <a:accent2>
      <a:srgbClr val="D95700"/>
    </a:accent2>
    <a:accent3>
      <a:srgbClr val="0066CC"/>
    </a:accent3>
    <a:accent4>
      <a:srgbClr val="601A3D"/>
    </a:accent4>
    <a:accent5>
      <a:srgbClr val="E1E1E1"/>
    </a:accent5>
    <a:accent6>
      <a:srgbClr val="CCECFF"/>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2013 Payden Color Scheme">
    <a:dk1>
      <a:sysClr val="windowText" lastClr="000000"/>
    </a:dk1>
    <a:lt1>
      <a:sysClr val="window" lastClr="FFFFFF"/>
    </a:lt1>
    <a:dk2>
      <a:srgbClr val="0C5184"/>
    </a:dk2>
    <a:lt2>
      <a:srgbClr val="77943C"/>
    </a:lt2>
    <a:accent1>
      <a:srgbClr val="9FB6C7"/>
    </a:accent1>
    <a:accent2>
      <a:srgbClr val="601A3D"/>
    </a:accent2>
    <a:accent3>
      <a:srgbClr val="D7E4BE"/>
    </a:accent3>
    <a:accent4>
      <a:srgbClr val="D95700"/>
    </a:accent4>
    <a:accent5>
      <a:srgbClr val="666666"/>
    </a:accent5>
    <a:accent6>
      <a:srgbClr val="CCECFF"/>
    </a:accent6>
    <a:hlink>
      <a:srgbClr val="0000FF"/>
    </a:hlink>
    <a:folHlink>
      <a:srgbClr val="800080"/>
    </a:folHlink>
  </a:clrScheme>
  <a:fontScheme name="2013 Payden Font">
    <a:majorFont>
      <a:latin typeface="Arial Narrow"/>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2013 Payden Color Scheme">
    <a:dk1>
      <a:sysClr val="windowText" lastClr="000000"/>
    </a:dk1>
    <a:lt1>
      <a:sysClr val="window" lastClr="FFFFFF"/>
    </a:lt1>
    <a:dk2>
      <a:srgbClr val="0C5184"/>
    </a:dk2>
    <a:lt2>
      <a:srgbClr val="77943C"/>
    </a:lt2>
    <a:accent1>
      <a:srgbClr val="9FB6C7"/>
    </a:accent1>
    <a:accent2>
      <a:srgbClr val="601A3D"/>
    </a:accent2>
    <a:accent3>
      <a:srgbClr val="D7E4BE"/>
    </a:accent3>
    <a:accent4>
      <a:srgbClr val="D95700"/>
    </a:accent4>
    <a:accent5>
      <a:srgbClr val="666666"/>
    </a:accent5>
    <a:accent6>
      <a:srgbClr val="CCECFF"/>
    </a:accent6>
    <a:hlink>
      <a:srgbClr val="0000FF"/>
    </a:hlink>
    <a:folHlink>
      <a:srgbClr val="800080"/>
    </a:folHlink>
  </a:clrScheme>
  <a:fontScheme name="2013 Payden Font">
    <a:majorFont>
      <a:latin typeface="Arial Narrow"/>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2013 Payden Color Scheme">
    <a:dk1>
      <a:sysClr val="windowText" lastClr="000000"/>
    </a:dk1>
    <a:lt1>
      <a:sysClr val="window" lastClr="FFFFFF"/>
    </a:lt1>
    <a:dk2>
      <a:srgbClr val="0C5184"/>
    </a:dk2>
    <a:lt2>
      <a:srgbClr val="77943C"/>
    </a:lt2>
    <a:accent1>
      <a:srgbClr val="9FB6C7"/>
    </a:accent1>
    <a:accent2>
      <a:srgbClr val="601A3D"/>
    </a:accent2>
    <a:accent3>
      <a:srgbClr val="D7E4BE"/>
    </a:accent3>
    <a:accent4>
      <a:srgbClr val="D95700"/>
    </a:accent4>
    <a:accent5>
      <a:srgbClr val="666666"/>
    </a:accent5>
    <a:accent6>
      <a:srgbClr val="CCECFF"/>
    </a:accent6>
    <a:hlink>
      <a:srgbClr val="0000FF"/>
    </a:hlink>
    <a:folHlink>
      <a:srgbClr val="800080"/>
    </a:folHlink>
  </a:clrScheme>
  <a:fontScheme name="2013 Payden Font">
    <a:majorFont>
      <a:latin typeface="Arial Narrow"/>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2013 Payden Color Scheme">
    <a:dk1>
      <a:sysClr val="windowText" lastClr="000000"/>
    </a:dk1>
    <a:lt1>
      <a:sysClr val="window" lastClr="FFFFFF"/>
    </a:lt1>
    <a:dk2>
      <a:srgbClr val="0C5184"/>
    </a:dk2>
    <a:lt2>
      <a:srgbClr val="77943C"/>
    </a:lt2>
    <a:accent1>
      <a:srgbClr val="9FB6C7"/>
    </a:accent1>
    <a:accent2>
      <a:srgbClr val="601A3D"/>
    </a:accent2>
    <a:accent3>
      <a:srgbClr val="D7E4BE"/>
    </a:accent3>
    <a:accent4>
      <a:srgbClr val="D95700"/>
    </a:accent4>
    <a:accent5>
      <a:srgbClr val="666666"/>
    </a:accent5>
    <a:accent6>
      <a:srgbClr val="CCECFF"/>
    </a:accent6>
    <a:hlink>
      <a:srgbClr val="0000FF"/>
    </a:hlink>
    <a:folHlink>
      <a:srgbClr val="800080"/>
    </a:folHlink>
  </a:clrScheme>
  <a:fontScheme name="2013 Payden Font">
    <a:majorFont>
      <a:latin typeface="Arial Narrow"/>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9574</TotalTime>
  <Words>6928</Words>
  <Application>Microsoft Office PowerPoint</Application>
  <PresentationFormat>On-screen Show (4:3)</PresentationFormat>
  <Paragraphs>1601</Paragraphs>
  <Slides>62</Slides>
  <Notes>16</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Theme1</vt:lpstr>
      <vt:lpstr>PowerPoint Presentation</vt:lpstr>
      <vt:lpstr>PowerPoint Presentation</vt:lpstr>
      <vt:lpstr>Bonds – A Good Investment</vt:lpstr>
      <vt:lpstr>Bond Basics</vt:lpstr>
      <vt:lpstr>What Gives A Bond Value?</vt:lpstr>
      <vt:lpstr>What is the Universe of Fixed Income Investments?</vt:lpstr>
      <vt:lpstr>Risk Factors Inherent to Bonds</vt:lpstr>
      <vt:lpstr>PowerPoint Presentation</vt:lpstr>
      <vt:lpstr>Duration</vt:lpstr>
      <vt:lpstr>Compensation for Risk - Yield Curves Reflect Current and Future Rates</vt:lpstr>
      <vt:lpstr>The Yield Curve</vt:lpstr>
      <vt:lpstr>Rolling Down the Yield Curve</vt:lpstr>
      <vt:lpstr>Carry &amp; Rolldown Are Key to Fixed Income Analysis</vt:lpstr>
      <vt:lpstr>PowerPoint Presentation</vt:lpstr>
      <vt:lpstr>Credit Ratings</vt:lpstr>
      <vt:lpstr>Credit Spread</vt:lpstr>
      <vt:lpstr>Credit Spreads (Continued)</vt:lpstr>
      <vt:lpstr>Fundamentals of Credit Analysis</vt:lpstr>
      <vt:lpstr>Corporate Bond Selection and Management Process</vt:lpstr>
      <vt:lpstr>PowerPoint Presentation</vt:lpstr>
      <vt:lpstr>The Bond Market</vt:lpstr>
      <vt:lpstr>Sample Investment Process for Bond Portfolio Management</vt:lpstr>
      <vt:lpstr>What is the Purpose of the Portfolio?</vt:lpstr>
      <vt:lpstr>Key Considerations for Portfolio Construction</vt:lpstr>
      <vt:lpstr>Major Drivers of Risk and Return within a Portfolio</vt:lpstr>
      <vt:lpstr>Five Key Risks of  Fixed Income Portfolios</vt:lpstr>
      <vt:lpstr>Portfolio Strategy – Must be Consistent with Investment Policy and Guidelines</vt:lpstr>
      <vt:lpstr>Portfolio Strategy – Must be Consistent with Investment Policy and Guidelines</vt:lpstr>
      <vt:lpstr>Portfolio Strategy – Must be Consistent with Investment Policy and Guidelines</vt:lpstr>
      <vt:lpstr>Perspective on Benchmarks, Duration, Credit  and Return Volatility</vt:lpstr>
      <vt:lpstr>Tiering of Short-Term Fixed Income Portfolios</vt:lpstr>
      <vt:lpstr>Floating Rate Notes and LIBOR</vt:lpstr>
      <vt:lpstr>PowerPoint Presentation</vt:lpstr>
      <vt:lpstr>Fixed Income Sectors</vt:lpstr>
      <vt:lpstr>Advantages of Diversification - Reducing Risk Through Lower Correlations</vt:lpstr>
      <vt:lpstr>Sector Allocation Decision</vt:lpstr>
      <vt:lpstr>Value Added Through Sector Allocation and Security Selection</vt:lpstr>
      <vt:lpstr>Fixed-Income Sector Performance as of June 30, 2017</vt:lpstr>
      <vt:lpstr>US Credit Corporate 1-3 Year Index Performance (2017 YTD: +1.29%; 2016: +2.36%)</vt:lpstr>
      <vt:lpstr>PowerPoint Presentation</vt:lpstr>
      <vt:lpstr>We Still Detect the Subtle Hint of a Rate Hike… </vt:lpstr>
      <vt:lpstr>Yields Around the World Begin to Move Higher</vt:lpstr>
      <vt:lpstr>US Interest Rates Driven by Monetary Policy Normalization</vt:lpstr>
      <vt:lpstr>Rates on the Rise while Credit Spreads are Stable</vt:lpstr>
      <vt:lpstr>Where Do We Find Carry</vt:lpstr>
      <vt:lpstr>History Does Not Always Repeat Itself</vt:lpstr>
      <vt:lpstr>Sample Portfolios – As of 8/7/2017 </vt:lpstr>
      <vt:lpstr>Monitor and Review</vt:lpstr>
      <vt:lpstr>PowerPoint Presentation</vt:lpstr>
      <vt:lpstr>Our 2017 Outlook Summary: Continued Growth and Rising Inflation Should Allow The Fed To Continue Raising Rates. We Expect 1 More Rate Hike in 2017.</vt:lpstr>
      <vt:lpstr>Q1 GDP Growth Slumped in 3 of Last 4 Years. As Expected, We Saw a Q2 Rebound This Year. </vt:lpstr>
      <vt:lpstr>Job Growth Will Continue At a Steady Pace</vt:lpstr>
      <vt:lpstr>The Unemployment Rate May Reach 4% in 2018</vt:lpstr>
      <vt:lpstr>Where is Inflation Headed? In the U.S. Our Best Guess is Somewhere Around 2% as Services Continue to Push Consumer Prices Higher and as Durable Goods Prices Fall</vt:lpstr>
      <vt:lpstr>Inflation Will Breach the Elusive 2%--But Not in 2017</vt:lpstr>
      <vt:lpstr>Don’t Bet Against the US Consumer in 2017</vt:lpstr>
      <vt:lpstr>Business Investment Is Surprising To the Upside in 2017</vt:lpstr>
      <vt:lpstr>The Missing Piece to The Economic Cycle: Housing</vt:lpstr>
      <vt:lpstr>Short-Term Interest Rates: The FOMC “Dots” Point to 3 Rate Hikes in 2017.  We See 1 More Rate Hike in 2017 for a Total of 3 For the Year.</vt:lpstr>
      <vt:lpstr>Test Your Knowledge</vt:lpstr>
      <vt:lpstr>PowerPoint Presentation</vt:lpstr>
      <vt:lpstr>Biographies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 Process &amp; Participants</dc:title>
  <dc:creator>Eric Hovey</dc:creator>
  <cp:lastModifiedBy>Beth Westvold</cp:lastModifiedBy>
  <cp:revision>205</cp:revision>
  <dcterms:created xsi:type="dcterms:W3CDTF">2017-03-01T19:32:51Z</dcterms:created>
  <dcterms:modified xsi:type="dcterms:W3CDTF">2017-08-15T19:59:55Z</dcterms:modified>
</cp:coreProperties>
</file>