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3840" r:id="rId2"/>
    <p:sldId id="3841" r:id="rId3"/>
    <p:sldId id="3842" r:id="rId4"/>
    <p:sldId id="3843" r:id="rId5"/>
    <p:sldId id="3844" r:id="rId6"/>
    <p:sldId id="3845" r:id="rId7"/>
    <p:sldId id="3846" r:id="rId8"/>
    <p:sldId id="3847" r:id="rId9"/>
  </p:sldIdLst>
  <p:sldSz cx="24377650" cy="13716000"/>
  <p:notesSz cx="6858000" cy="9144000"/>
  <p:defaultTextStyle>
    <a:defPPr>
      <a:defRPr lang="en-US"/>
    </a:defPPr>
    <a:lvl1pPr marL="0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1pPr>
    <a:lvl2pPr marL="914217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2pPr>
    <a:lvl3pPr marL="1828434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3pPr>
    <a:lvl4pPr marL="2742651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4pPr>
    <a:lvl5pPr marL="3656868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5pPr>
    <a:lvl6pPr marL="4571086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6pPr>
    <a:lvl7pPr marL="5485303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7pPr>
    <a:lvl8pPr marL="6399520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8pPr>
    <a:lvl9pPr marL="7313737" algn="l" defTabSz="1828434" rtl="0" eaLnBrk="1" latinLnBrk="0" hangingPunct="1">
      <a:defRPr sz="3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35" pos="14470" userDrawn="1">
          <p15:clr>
            <a:srgbClr val="A4A3A4"/>
          </p15:clr>
        </p15:guide>
        <p15:guide id="52" pos="7678" userDrawn="1">
          <p15:clr>
            <a:srgbClr val="A4A3A4"/>
          </p15:clr>
        </p15:guide>
        <p15:guide id="53" orient="horz" pos="4320" userDrawn="1">
          <p15:clr>
            <a:srgbClr val="A4A3A4"/>
          </p15:clr>
        </p15:guide>
        <p15:guide id="55" pos="12526" userDrawn="1">
          <p15:clr>
            <a:srgbClr val="A4A3A4"/>
          </p15:clr>
        </p15:guide>
        <p15:guide id="56" orient="horz" pos="698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F2F2F2"/>
    <a:srgbClr val="445469"/>
    <a:srgbClr val="000000"/>
    <a:srgbClr val="5A5A66"/>
    <a:srgbClr val="626162"/>
    <a:srgbClr val="C4D4E2"/>
    <a:srgbClr val="CFCFCF"/>
    <a:srgbClr val="373737"/>
    <a:srgbClr val="625556"/>
    <a:srgbClr val="E56F5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FABFCF23-3B69-468F-B69F-88F6DE6A72F2}" styleName="Medium Style 1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1E171933-4619-4E11-9A3F-F7608DF75F80}" styleName="Medium Style 1 - Accent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68D230F3-CF80-4859-8CE7-A43EE81993B5}" styleName="Light Style 1 - Acc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771" autoAdjust="0"/>
    <p:restoredTop sz="96272" autoAdjust="0"/>
  </p:normalViewPr>
  <p:slideViewPr>
    <p:cSldViewPr snapToGrid="0" snapToObjects="1">
      <p:cViewPr varScale="1">
        <p:scale>
          <a:sx n="63" d="100"/>
          <a:sy n="63" d="100"/>
        </p:scale>
        <p:origin x="1144" y="192"/>
      </p:cViewPr>
      <p:guideLst>
        <p:guide pos="14470"/>
        <p:guide pos="7678"/>
        <p:guide orient="horz" pos="4320"/>
        <p:guide pos="12526"/>
        <p:guide orient="horz" pos="6984"/>
      </p:guideLst>
    </p:cSldViewPr>
  </p:slideViewPr>
  <p:notesTextViewPr>
    <p:cViewPr>
      <p:scale>
        <a:sx n="20" d="100"/>
        <a:sy n="20" d="100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notesViewPr>
    <p:cSldViewPr snapToGrid="0" snapToObjects="1" showGuide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b="0" i="0">
                <a:latin typeface="Montserrat Light" charset="0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b="0" i="0">
                <a:latin typeface="Montserrat Light" charset="0"/>
              </a:defRPr>
            </a:lvl1pPr>
          </a:lstStyle>
          <a:p>
            <a:fld id="{EFC10EE1-B198-C942-8235-326C972CBB30}" type="datetimeFigureOut">
              <a:rPr lang="en-US" smtClean="0"/>
              <a:pPr/>
              <a:t>10/25/18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b="0" i="0">
                <a:latin typeface="Montserrat Light" charset="0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i="0">
                <a:latin typeface="Montserrat Light" charset="0"/>
              </a:defRPr>
            </a:lvl1pPr>
          </a:lstStyle>
          <a:p>
            <a:fld id="{006BE02D-20C0-F840-AFAC-BEA99C74FDC2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32891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1pPr>
    <a:lvl2pPr marL="914217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2pPr>
    <a:lvl3pPr marL="1828434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3pPr>
    <a:lvl4pPr marL="2742651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4pPr>
    <a:lvl5pPr marL="3656868" algn="l" defTabSz="914217" rtl="0" eaLnBrk="1" latinLnBrk="0" hangingPunct="1">
      <a:defRPr sz="2400" b="0" i="0" kern="1200">
        <a:solidFill>
          <a:schemeClr val="tx1"/>
        </a:solidFill>
        <a:latin typeface="Montserrat Light" charset="0"/>
        <a:ea typeface="+mn-ea"/>
        <a:cs typeface="+mn-cs"/>
      </a:defRPr>
    </a:lvl5pPr>
    <a:lvl6pPr marL="4571086" algn="l" defTabSz="9142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5485303" algn="l" defTabSz="9142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6399520" algn="l" defTabSz="9142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7313737" algn="l" defTabSz="914217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09942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828655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588923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079440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418893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07372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182043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06BE02D-20C0-F840-AFAC-BEA99C74FDC2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34520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100014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5964" y="3651250"/>
            <a:ext cx="21025723" cy="8702676"/>
          </a:xfrm>
          <a:prstGeom prst="rect">
            <a:avLst/>
          </a:prstGeom>
        </p:spPr>
        <p:txBody>
          <a:bodyPr vert="horz" lIns="182843" tIns="91422" rIns="182843" bIns="91422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itle Placeholder 3"/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2485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4228480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9" r:id="rId1"/>
  </p:sldLayoutIdLst>
  <p:hf hdr="0" ftr="0" dt="0"/>
  <p:txStyles>
    <p:titleStyle>
      <a:lvl1pPr algn="l" defTabSz="1828434" rtl="0" eaLnBrk="1" latinLnBrk="0" hangingPunct="1">
        <a:lnSpc>
          <a:spcPct val="90000"/>
        </a:lnSpc>
        <a:spcBef>
          <a:spcPct val="0"/>
        </a:spcBef>
        <a:buNone/>
        <a:defRPr lang="en-US" sz="4000" b="0" i="0" kern="1200">
          <a:solidFill>
            <a:schemeClr val="tx1"/>
          </a:solidFill>
          <a:latin typeface="Montserrat Light" charset="0"/>
          <a:ea typeface="Montserrat Light" charset="0"/>
          <a:cs typeface="Montserrat Light" charset="0"/>
        </a:defRPr>
      </a:lvl1pPr>
    </p:titleStyle>
    <p:bodyStyle>
      <a:lvl1pPr marL="0" indent="0" algn="l" defTabSz="1828434" rtl="0" eaLnBrk="1" latinLnBrk="0" hangingPunct="1">
        <a:lnSpc>
          <a:spcPct val="90000"/>
        </a:lnSpc>
        <a:spcBef>
          <a:spcPts val="2000"/>
        </a:spcBef>
        <a:buFont typeface="Arial" charset="0"/>
        <a:buNone/>
        <a:defRPr lang="en-US" sz="4800" kern="1200" dirty="0" smtClean="0">
          <a:solidFill>
            <a:schemeClr val="tx1"/>
          </a:solidFill>
          <a:effectLst/>
          <a:latin typeface="Montserrat Hairline" charset="0"/>
          <a:ea typeface="Montserrat Hairline" charset="0"/>
          <a:cs typeface="Montserrat Hairline" charset="0"/>
        </a:defRPr>
      </a:lvl1pPr>
      <a:lvl2pPr marL="914217" indent="0" algn="l" defTabSz="1828434" rtl="0" eaLnBrk="1" latinLnBrk="0" hangingPunct="1">
        <a:lnSpc>
          <a:spcPct val="90000"/>
        </a:lnSpc>
        <a:spcBef>
          <a:spcPts val="1000"/>
        </a:spcBef>
        <a:buFont typeface="Arial" charset="0"/>
        <a:buNone/>
        <a:defRPr lang="en-US" sz="4000" kern="1200" dirty="0" smtClean="0">
          <a:solidFill>
            <a:schemeClr val="tx1"/>
          </a:solidFill>
          <a:effectLst/>
          <a:latin typeface="Montserrat Hairline" charset="0"/>
          <a:ea typeface="Montserrat Hairline" charset="0"/>
          <a:cs typeface="Montserrat Hairline" charset="0"/>
        </a:defRPr>
      </a:lvl2pPr>
      <a:lvl3pPr marL="1828434" indent="0" algn="l" defTabSz="1828434" rtl="0" eaLnBrk="1" latinLnBrk="0" hangingPunct="1">
        <a:lnSpc>
          <a:spcPct val="90000"/>
        </a:lnSpc>
        <a:spcBef>
          <a:spcPts val="1000"/>
        </a:spcBef>
        <a:buFont typeface="Arial" charset="0"/>
        <a:buNone/>
        <a:defRPr lang="en-US" sz="3600" kern="1200" dirty="0" smtClean="0">
          <a:solidFill>
            <a:schemeClr val="tx1"/>
          </a:solidFill>
          <a:effectLst/>
          <a:latin typeface="Montserrat Hairline" charset="0"/>
          <a:ea typeface="Montserrat Hairline" charset="0"/>
          <a:cs typeface="Montserrat Hairline" charset="0"/>
        </a:defRPr>
      </a:lvl3pPr>
      <a:lvl4pPr marL="2742651" indent="0" algn="l" defTabSz="1828434" rtl="0" eaLnBrk="1" latinLnBrk="0" hangingPunct="1">
        <a:lnSpc>
          <a:spcPct val="90000"/>
        </a:lnSpc>
        <a:spcBef>
          <a:spcPts val="1000"/>
        </a:spcBef>
        <a:buFont typeface="Arial" charset="0"/>
        <a:buNone/>
        <a:defRPr lang="en-US" sz="3200" kern="1200" dirty="0" smtClean="0">
          <a:solidFill>
            <a:schemeClr val="tx1"/>
          </a:solidFill>
          <a:effectLst/>
          <a:latin typeface="Montserrat Hairline" charset="0"/>
          <a:ea typeface="Montserrat Hairline" charset="0"/>
          <a:cs typeface="Montserrat Hairline" charset="0"/>
        </a:defRPr>
      </a:lvl4pPr>
      <a:lvl5pPr marL="3656868" indent="0" algn="l" defTabSz="1828434" rtl="0" eaLnBrk="1" latinLnBrk="0" hangingPunct="1">
        <a:lnSpc>
          <a:spcPct val="90000"/>
        </a:lnSpc>
        <a:spcBef>
          <a:spcPts val="1000"/>
        </a:spcBef>
        <a:buFont typeface="Arial" charset="0"/>
        <a:buNone/>
        <a:defRPr lang="en-US" sz="3200" kern="1200" dirty="0">
          <a:solidFill>
            <a:schemeClr val="tx1"/>
          </a:solidFill>
          <a:effectLst/>
          <a:latin typeface="Montserrat Hairline" charset="0"/>
          <a:ea typeface="Montserrat Hairline" charset="0"/>
          <a:cs typeface="Montserrat Hairline" charset="0"/>
        </a:defRPr>
      </a:lvl5pPr>
      <a:lvl6pPr marL="5028194" indent="-457109" algn="l" defTabSz="1828434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2411" indent="-457109" algn="l" defTabSz="1828434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6628" indent="-457109" algn="l" defTabSz="1828434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0846" indent="-457109" algn="l" defTabSz="1828434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434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217" algn="l" defTabSz="1828434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434" algn="l" defTabSz="1828434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2651" algn="l" defTabSz="1828434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6868" algn="l" defTabSz="1828434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1086" algn="l" defTabSz="1828434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5303" algn="l" defTabSz="1828434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399520" algn="l" defTabSz="1828434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3737" algn="l" defTabSz="1828434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ectangle 60">
            <a:extLst>
              <a:ext uri="{FF2B5EF4-FFF2-40B4-BE49-F238E27FC236}">
                <a16:creationId xmlns:a16="http://schemas.microsoft.com/office/drawing/2014/main" id="{D26D6DC4-4AF4-5541-9C8C-3EB120ADE9B9}"/>
              </a:ext>
            </a:extLst>
          </p:cNvPr>
          <p:cNvSpPr/>
          <p:nvPr/>
        </p:nvSpPr>
        <p:spPr>
          <a:xfrm>
            <a:off x="9765353" y="2544770"/>
            <a:ext cx="4846940" cy="1184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4C9E862E-B256-E349-B23A-E593FD15576E}"/>
              </a:ext>
            </a:extLst>
          </p:cNvPr>
          <p:cNvSpPr txBox="1"/>
          <p:nvPr/>
        </p:nvSpPr>
        <p:spPr>
          <a:xfrm>
            <a:off x="7193236" y="984553"/>
            <a:ext cx="9991178" cy="132343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S.W.O.T DIAGRAM</a:t>
            </a:r>
          </a:p>
        </p:txBody>
      </p:sp>
      <p:sp>
        <p:nvSpPr>
          <p:cNvPr id="33" name="Freeform: Shape 3846">
            <a:extLst>
              <a:ext uri="{FF2B5EF4-FFF2-40B4-BE49-F238E27FC236}">
                <a16:creationId xmlns:a16="http://schemas.microsoft.com/office/drawing/2014/main" id="{F8B102E0-7066-C140-9908-4FC812FF8EAD}"/>
              </a:ext>
            </a:extLst>
          </p:cNvPr>
          <p:cNvSpPr/>
          <p:nvPr/>
        </p:nvSpPr>
        <p:spPr>
          <a:xfrm>
            <a:off x="11806077" y="8244742"/>
            <a:ext cx="4774960" cy="2387480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893" h="447">
                <a:moveTo>
                  <a:pt x="447" y="447"/>
                </a:moveTo>
                <a:lnTo>
                  <a:pt x="893" y="191"/>
                </a:lnTo>
                <a:lnTo>
                  <a:pt x="893" y="0"/>
                </a:lnTo>
                <a:lnTo>
                  <a:pt x="749" y="0"/>
                </a:lnTo>
                <a:lnTo>
                  <a:pt x="749" y="107"/>
                </a:lnTo>
                <a:lnTo>
                  <a:pt x="447" y="282"/>
                </a:lnTo>
                <a:lnTo>
                  <a:pt x="144" y="107"/>
                </a:lnTo>
                <a:lnTo>
                  <a:pt x="144" y="0"/>
                </a:lnTo>
                <a:lnTo>
                  <a:pt x="0" y="0"/>
                </a:lnTo>
                <a:lnTo>
                  <a:pt x="0" y="191"/>
                </a:ln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34" name="Freeform: Shape 3847">
            <a:extLst>
              <a:ext uri="{FF2B5EF4-FFF2-40B4-BE49-F238E27FC236}">
                <a16:creationId xmlns:a16="http://schemas.microsoft.com/office/drawing/2014/main" id="{EEF5C262-C88E-C247-B5EF-200DE6334C64}"/>
              </a:ext>
            </a:extLst>
          </p:cNvPr>
          <p:cNvSpPr/>
          <p:nvPr/>
        </p:nvSpPr>
        <p:spPr>
          <a:xfrm>
            <a:off x="13321002" y="6091541"/>
            <a:ext cx="1745109" cy="105455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27" h="198">
                <a:moveTo>
                  <a:pt x="327" y="95"/>
                </a:moveTo>
                <a:lnTo>
                  <a:pt x="327" y="133"/>
                </a:lnTo>
                <a:lnTo>
                  <a:pt x="327" y="198"/>
                </a:lnTo>
                <a:lnTo>
                  <a:pt x="164" y="103"/>
                </a:lnTo>
                <a:lnTo>
                  <a:pt x="0" y="198"/>
                </a:lnTo>
                <a:lnTo>
                  <a:pt x="0" y="133"/>
                </a:lnTo>
                <a:lnTo>
                  <a:pt x="0" y="95"/>
                </a:lnTo>
                <a:lnTo>
                  <a:pt x="164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35" name="Freeform: Shape 3848">
            <a:extLst>
              <a:ext uri="{FF2B5EF4-FFF2-40B4-BE49-F238E27FC236}">
                <a16:creationId xmlns:a16="http://schemas.microsoft.com/office/drawing/2014/main" id="{9DD65A98-CD11-0846-862B-1410D643CC75}"/>
              </a:ext>
            </a:extLst>
          </p:cNvPr>
          <p:cNvSpPr/>
          <p:nvPr/>
        </p:nvSpPr>
        <p:spPr>
          <a:xfrm>
            <a:off x="3792495" y="8244742"/>
            <a:ext cx="4774960" cy="2387480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893" h="447">
                <a:moveTo>
                  <a:pt x="447" y="447"/>
                </a:moveTo>
                <a:lnTo>
                  <a:pt x="893" y="189"/>
                </a:lnTo>
                <a:lnTo>
                  <a:pt x="893" y="0"/>
                </a:lnTo>
                <a:lnTo>
                  <a:pt x="749" y="0"/>
                </a:lnTo>
                <a:lnTo>
                  <a:pt x="749" y="107"/>
                </a:lnTo>
                <a:lnTo>
                  <a:pt x="447" y="281"/>
                </a:lnTo>
                <a:lnTo>
                  <a:pt x="143" y="107"/>
                </a:lnTo>
                <a:lnTo>
                  <a:pt x="143" y="0"/>
                </a:lnTo>
                <a:lnTo>
                  <a:pt x="0" y="0"/>
                </a:lnTo>
                <a:lnTo>
                  <a:pt x="0" y="189"/>
                </a:ln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36" name="Freeform: Shape 3849">
            <a:extLst>
              <a:ext uri="{FF2B5EF4-FFF2-40B4-BE49-F238E27FC236}">
                <a16:creationId xmlns:a16="http://schemas.microsoft.com/office/drawing/2014/main" id="{B989B29D-D732-A64C-B342-BD9DD8C96C8E}"/>
              </a:ext>
            </a:extLst>
          </p:cNvPr>
          <p:cNvSpPr/>
          <p:nvPr/>
        </p:nvSpPr>
        <p:spPr>
          <a:xfrm>
            <a:off x="5307421" y="6091541"/>
            <a:ext cx="1745109" cy="105455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27" h="198">
                <a:moveTo>
                  <a:pt x="327" y="95"/>
                </a:moveTo>
                <a:lnTo>
                  <a:pt x="327" y="133"/>
                </a:lnTo>
                <a:lnTo>
                  <a:pt x="327" y="198"/>
                </a:lnTo>
                <a:lnTo>
                  <a:pt x="164" y="103"/>
                </a:lnTo>
                <a:lnTo>
                  <a:pt x="0" y="198"/>
                </a:lnTo>
                <a:lnTo>
                  <a:pt x="0" y="133"/>
                </a:lnTo>
                <a:lnTo>
                  <a:pt x="0" y="95"/>
                </a:lnTo>
                <a:lnTo>
                  <a:pt x="164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37" name="Freeform: Shape 3850">
            <a:extLst>
              <a:ext uri="{FF2B5EF4-FFF2-40B4-BE49-F238E27FC236}">
                <a16:creationId xmlns:a16="http://schemas.microsoft.com/office/drawing/2014/main" id="{03695AAF-8B09-3D47-BA39-BB639293D832}"/>
              </a:ext>
            </a:extLst>
          </p:cNvPr>
          <p:cNvSpPr/>
          <p:nvPr/>
        </p:nvSpPr>
        <p:spPr>
          <a:xfrm>
            <a:off x="15815544" y="5846556"/>
            <a:ext cx="4769607" cy="239283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892" h="448">
                <a:moveTo>
                  <a:pt x="446" y="0"/>
                </a:moveTo>
                <a:lnTo>
                  <a:pt x="892" y="258"/>
                </a:lnTo>
                <a:lnTo>
                  <a:pt x="892" y="448"/>
                </a:lnTo>
                <a:lnTo>
                  <a:pt x="748" y="448"/>
                </a:lnTo>
                <a:lnTo>
                  <a:pt x="748" y="341"/>
                </a:lnTo>
                <a:lnTo>
                  <a:pt x="446" y="166"/>
                </a:lnTo>
                <a:lnTo>
                  <a:pt x="144" y="341"/>
                </a:lnTo>
                <a:lnTo>
                  <a:pt x="144" y="448"/>
                </a:lnTo>
                <a:lnTo>
                  <a:pt x="0" y="448"/>
                </a:lnTo>
                <a:lnTo>
                  <a:pt x="0" y="258"/>
                </a:ln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38" name="Freeform: Shape 3851">
            <a:extLst>
              <a:ext uri="{FF2B5EF4-FFF2-40B4-BE49-F238E27FC236}">
                <a16:creationId xmlns:a16="http://schemas.microsoft.com/office/drawing/2014/main" id="{667A4C60-93DE-9A48-97DE-AB185DE59300}"/>
              </a:ext>
            </a:extLst>
          </p:cNvPr>
          <p:cNvSpPr/>
          <p:nvPr/>
        </p:nvSpPr>
        <p:spPr>
          <a:xfrm>
            <a:off x="17330455" y="9273129"/>
            <a:ext cx="1739756" cy="105991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26" h="199">
                <a:moveTo>
                  <a:pt x="326" y="106"/>
                </a:moveTo>
                <a:lnTo>
                  <a:pt x="326" y="65"/>
                </a:lnTo>
                <a:lnTo>
                  <a:pt x="326" y="0"/>
                </a:lnTo>
                <a:lnTo>
                  <a:pt x="163" y="95"/>
                </a:lnTo>
                <a:lnTo>
                  <a:pt x="0" y="0"/>
                </a:lnTo>
                <a:lnTo>
                  <a:pt x="0" y="65"/>
                </a:lnTo>
                <a:lnTo>
                  <a:pt x="0" y="106"/>
                </a:lnTo>
                <a:lnTo>
                  <a:pt x="163" y="19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39" name="Freeform: Shape 3852">
            <a:extLst>
              <a:ext uri="{FF2B5EF4-FFF2-40B4-BE49-F238E27FC236}">
                <a16:creationId xmlns:a16="http://schemas.microsoft.com/office/drawing/2014/main" id="{F8D6DB2A-3E97-7946-8FBF-22ACF085A634}"/>
              </a:ext>
            </a:extLst>
          </p:cNvPr>
          <p:cNvSpPr/>
          <p:nvPr/>
        </p:nvSpPr>
        <p:spPr>
          <a:xfrm>
            <a:off x="7801962" y="5846556"/>
            <a:ext cx="4769607" cy="239283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892" h="448">
                <a:moveTo>
                  <a:pt x="446" y="0"/>
                </a:moveTo>
                <a:lnTo>
                  <a:pt x="892" y="258"/>
                </a:lnTo>
                <a:lnTo>
                  <a:pt x="892" y="448"/>
                </a:lnTo>
                <a:lnTo>
                  <a:pt x="748" y="448"/>
                </a:lnTo>
                <a:lnTo>
                  <a:pt x="748" y="341"/>
                </a:lnTo>
                <a:lnTo>
                  <a:pt x="446" y="166"/>
                </a:lnTo>
                <a:lnTo>
                  <a:pt x="144" y="341"/>
                </a:lnTo>
                <a:lnTo>
                  <a:pt x="144" y="448"/>
                </a:lnTo>
                <a:lnTo>
                  <a:pt x="0" y="448"/>
                </a:lnTo>
                <a:lnTo>
                  <a:pt x="0" y="258"/>
                </a:ln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0" name="Freeform: Shape 3853">
            <a:extLst>
              <a:ext uri="{FF2B5EF4-FFF2-40B4-BE49-F238E27FC236}">
                <a16:creationId xmlns:a16="http://schemas.microsoft.com/office/drawing/2014/main" id="{1FAB1FFB-1282-C647-A84F-7F844ECB0D10}"/>
              </a:ext>
            </a:extLst>
          </p:cNvPr>
          <p:cNvSpPr/>
          <p:nvPr/>
        </p:nvSpPr>
        <p:spPr>
          <a:xfrm>
            <a:off x="9316888" y="9273129"/>
            <a:ext cx="1739756" cy="105991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26" h="199">
                <a:moveTo>
                  <a:pt x="326" y="104"/>
                </a:moveTo>
                <a:lnTo>
                  <a:pt x="326" y="65"/>
                </a:lnTo>
                <a:lnTo>
                  <a:pt x="326" y="0"/>
                </a:lnTo>
                <a:lnTo>
                  <a:pt x="163" y="95"/>
                </a:lnTo>
                <a:lnTo>
                  <a:pt x="0" y="0"/>
                </a:lnTo>
                <a:lnTo>
                  <a:pt x="0" y="65"/>
                </a:lnTo>
                <a:lnTo>
                  <a:pt x="0" y="104"/>
                </a:lnTo>
                <a:lnTo>
                  <a:pt x="163" y="199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BDB7D283-E88F-FF4F-8BF4-88CC18B89276}"/>
              </a:ext>
            </a:extLst>
          </p:cNvPr>
          <p:cNvSpPr/>
          <p:nvPr/>
        </p:nvSpPr>
        <p:spPr>
          <a:xfrm>
            <a:off x="5166714" y="7264539"/>
            <a:ext cx="2026522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</a:t>
            </a: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816D475E-C0B2-EB41-8DD8-5DB714DCA5D9}"/>
              </a:ext>
            </a:extLst>
          </p:cNvPr>
          <p:cNvSpPr/>
          <p:nvPr/>
        </p:nvSpPr>
        <p:spPr>
          <a:xfrm>
            <a:off x="9158042" y="7264539"/>
            <a:ext cx="2026522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ECB1A490-1ACD-9549-BAA1-EF5F473FA667}"/>
              </a:ext>
            </a:extLst>
          </p:cNvPr>
          <p:cNvSpPr/>
          <p:nvPr/>
        </p:nvSpPr>
        <p:spPr>
          <a:xfrm>
            <a:off x="13180295" y="7264539"/>
            <a:ext cx="2026522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B0CDBC60-5705-AC46-A3F7-802351688F77}"/>
              </a:ext>
            </a:extLst>
          </p:cNvPr>
          <p:cNvSpPr/>
          <p:nvPr/>
        </p:nvSpPr>
        <p:spPr>
          <a:xfrm>
            <a:off x="17189763" y="7264539"/>
            <a:ext cx="2026522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</a:t>
            </a:r>
          </a:p>
        </p:txBody>
      </p:sp>
      <p:grpSp>
        <p:nvGrpSpPr>
          <p:cNvPr id="46" name="Group 45">
            <a:extLst>
              <a:ext uri="{FF2B5EF4-FFF2-40B4-BE49-F238E27FC236}">
                <a16:creationId xmlns:a16="http://schemas.microsoft.com/office/drawing/2014/main" id="{D4E9F848-1F72-484D-80FD-94616B8DBF5A}"/>
              </a:ext>
            </a:extLst>
          </p:cNvPr>
          <p:cNvGrpSpPr/>
          <p:nvPr/>
        </p:nvGrpSpPr>
        <p:grpSpPr>
          <a:xfrm>
            <a:off x="7337480" y="10483908"/>
            <a:ext cx="5698569" cy="1951351"/>
            <a:chOff x="17137368" y="5472039"/>
            <a:chExt cx="5698569" cy="1951351"/>
          </a:xfrm>
        </p:grpSpPr>
        <p:sp>
          <p:nvSpPr>
            <p:cNvPr id="47" name="Subtitle 2">
              <a:extLst>
                <a:ext uri="{FF2B5EF4-FFF2-40B4-BE49-F238E27FC236}">
                  <a16:creationId xmlns:a16="http://schemas.microsoft.com/office/drawing/2014/main" id="{11351513-A625-9248-A5DF-F897B035A60F}"/>
                </a:ext>
              </a:extLst>
            </p:cNvPr>
            <p:cNvSpPr txBox="1">
              <a:spLocks/>
            </p:cNvSpPr>
            <p:nvPr/>
          </p:nvSpPr>
          <p:spPr>
            <a:xfrm>
              <a:off x="17137368" y="6162392"/>
              <a:ext cx="5698569" cy="1260998"/>
            </a:xfrm>
            <a:prstGeom prst="rect">
              <a:avLst/>
            </a:prstGeom>
          </p:spPr>
          <p:txBody>
            <a:bodyPr vert="horz" wrap="square" lIns="217433" tIns="108718" rIns="217433" bIns="108718" rtlCol="0">
              <a:spAutoFit/>
            </a:bodyPr>
            <a:lstStyle>
              <a:lvl1pPr marL="0" indent="0" algn="ctr" defTabSz="1087636" rtl="0" eaLnBrk="1" latinLnBrk="0" hangingPunct="1">
                <a:lnSpc>
                  <a:spcPct val="120000"/>
                </a:lnSpc>
                <a:spcBef>
                  <a:spcPct val="20000"/>
                </a:spcBef>
                <a:buFont typeface="Arial"/>
                <a:buNone/>
                <a:defRPr sz="2400" kern="1200">
                  <a:solidFill>
                    <a:schemeClr val="tx2"/>
                  </a:solidFill>
                  <a:latin typeface="Open Sans Light"/>
                  <a:ea typeface="+mn-ea"/>
                  <a:cs typeface="Open Sans Light"/>
                </a:defRPr>
              </a:lvl1pPr>
              <a:lvl2pPr marL="108763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2pPr>
              <a:lvl3pPr marL="2175271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3pPr>
              <a:lvl4pPr marL="3262912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4pPr>
              <a:lvl5pPr marL="435054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5pPr>
              <a:lvl6pPr marL="5438184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6pPr>
              <a:lvl7pPr marL="6525820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7pPr>
              <a:lvl8pPr marL="7613455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8pPr>
              <a:lvl9pPr marL="8701091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4299"/>
                </a:lnSpc>
              </a:pPr>
              <a:r>
                <a:rPr lang="en-US" sz="2800" dirty="0">
                  <a:solidFill>
                    <a:schemeClr val="tx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a product</a:t>
              </a:r>
            </a:p>
          </p:txBody>
        </p:sp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A018594A-8870-C44C-ADD9-6F3E027B2935}"/>
                </a:ext>
              </a:extLst>
            </p:cNvPr>
            <p:cNvSpPr/>
            <p:nvPr/>
          </p:nvSpPr>
          <p:spPr>
            <a:xfrm>
              <a:off x="17634974" y="5472039"/>
              <a:ext cx="4703355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Weakness </a:t>
              </a:r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88CE3C05-5097-F842-9EB2-353D23BD5A0A}"/>
              </a:ext>
            </a:extLst>
          </p:cNvPr>
          <p:cNvGrpSpPr/>
          <p:nvPr/>
        </p:nvGrpSpPr>
        <p:grpSpPr>
          <a:xfrm>
            <a:off x="11344271" y="3979498"/>
            <a:ext cx="5698569" cy="1951351"/>
            <a:chOff x="17137368" y="5472039"/>
            <a:chExt cx="5698569" cy="1951351"/>
          </a:xfrm>
        </p:grpSpPr>
        <p:sp>
          <p:nvSpPr>
            <p:cNvPr id="50" name="Subtitle 2">
              <a:extLst>
                <a:ext uri="{FF2B5EF4-FFF2-40B4-BE49-F238E27FC236}">
                  <a16:creationId xmlns:a16="http://schemas.microsoft.com/office/drawing/2014/main" id="{9EB03D57-59BD-2B4B-86C1-88889AB23C14}"/>
                </a:ext>
              </a:extLst>
            </p:cNvPr>
            <p:cNvSpPr txBox="1">
              <a:spLocks/>
            </p:cNvSpPr>
            <p:nvPr/>
          </p:nvSpPr>
          <p:spPr>
            <a:xfrm>
              <a:off x="17137368" y="6162392"/>
              <a:ext cx="5698569" cy="1260998"/>
            </a:xfrm>
            <a:prstGeom prst="rect">
              <a:avLst/>
            </a:prstGeom>
          </p:spPr>
          <p:txBody>
            <a:bodyPr vert="horz" wrap="square" lIns="217433" tIns="108718" rIns="217433" bIns="108718" rtlCol="0">
              <a:spAutoFit/>
            </a:bodyPr>
            <a:lstStyle>
              <a:lvl1pPr marL="0" indent="0" algn="ctr" defTabSz="1087636" rtl="0" eaLnBrk="1" latinLnBrk="0" hangingPunct="1">
                <a:lnSpc>
                  <a:spcPct val="120000"/>
                </a:lnSpc>
                <a:spcBef>
                  <a:spcPct val="20000"/>
                </a:spcBef>
                <a:buFont typeface="Arial"/>
                <a:buNone/>
                <a:defRPr sz="2400" kern="1200">
                  <a:solidFill>
                    <a:schemeClr val="tx2"/>
                  </a:solidFill>
                  <a:latin typeface="Open Sans Light"/>
                  <a:ea typeface="+mn-ea"/>
                  <a:cs typeface="Open Sans Light"/>
                </a:defRPr>
              </a:lvl1pPr>
              <a:lvl2pPr marL="108763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2pPr>
              <a:lvl3pPr marL="2175271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3pPr>
              <a:lvl4pPr marL="3262912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4pPr>
              <a:lvl5pPr marL="435054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5pPr>
              <a:lvl6pPr marL="5438184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6pPr>
              <a:lvl7pPr marL="6525820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7pPr>
              <a:lvl8pPr marL="7613455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8pPr>
              <a:lvl9pPr marL="8701091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4299"/>
                </a:lnSpc>
              </a:pPr>
              <a:r>
                <a:rPr lang="en-US" sz="2800" dirty="0">
                  <a:solidFill>
                    <a:schemeClr val="tx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a product</a:t>
              </a:r>
            </a:p>
          </p:txBody>
        </p: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149C0624-792C-7D4C-9BCB-02724983DA69}"/>
                </a:ext>
              </a:extLst>
            </p:cNvPr>
            <p:cNvSpPr/>
            <p:nvPr/>
          </p:nvSpPr>
          <p:spPr>
            <a:xfrm>
              <a:off x="17634974" y="5472039"/>
              <a:ext cx="4703355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Opportunity</a:t>
              </a:r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C63F9918-2A2A-7245-94B8-34636E6E923F}"/>
              </a:ext>
            </a:extLst>
          </p:cNvPr>
          <p:cNvGrpSpPr/>
          <p:nvPr/>
        </p:nvGrpSpPr>
        <p:grpSpPr>
          <a:xfrm>
            <a:off x="15351048" y="10483908"/>
            <a:ext cx="5698569" cy="1951351"/>
            <a:chOff x="1270295" y="10168627"/>
            <a:chExt cx="5698569" cy="1951351"/>
          </a:xfrm>
        </p:grpSpPr>
        <p:sp>
          <p:nvSpPr>
            <p:cNvPr id="53" name="Subtitle 2">
              <a:extLst>
                <a:ext uri="{FF2B5EF4-FFF2-40B4-BE49-F238E27FC236}">
                  <a16:creationId xmlns:a16="http://schemas.microsoft.com/office/drawing/2014/main" id="{EADC095B-8217-344A-A8EE-015BA9269FC2}"/>
                </a:ext>
              </a:extLst>
            </p:cNvPr>
            <p:cNvSpPr txBox="1">
              <a:spLocks/>
            </p:cNvSpPr>
            <p:nvPr/>
          </p:nvSpPr>
          <p:spPr>
            <a:xfrm>
              <a:off x="1270295" y="10858980"/>
              <a:ext cx="5698569" cy="1260998"/>
            </a:xfrm>
            <a:prstGeom prst="rect">
              <a:avLst/>
            </a:prstGeom>
          </p:spPr>
          <p:txBody>
            <a:bodyPr vert="horz" wrap="square" lIns="217433" tIns="108718" rIns="217433" bIns="108718" rtlCol="0">
              <a:spAutoFit/>
            </a:bodyPr>
            <a:lstStyle>
              <a:lvl1pPr marL="0" indent="0" algn="ctr" defTabSz="1087636" rtl="0" eaLnBrk="1" latinLnBrk="0" hangingPunct="1">
                <a:lnSpc>
                  <a:spcPct val="120000"/>
                </a:lnSpc>
                <a:spcBef>
                  <a:spcPct val="20000"/>
                </a:spcBef>
                <a:buFont typeface="Arial"/>
                <a:buNone/>
                <a:defRPr sz="2400" kern="1200">
                  <a:solidFill>
                    <a:schemeClr val="tx2"/>
                  </a:solidFill>
                  <a:latin typeface="Open Sans Light"/>
                  <a:ea typeface="+mn-ea"/>
                  <a:cs typeface="Open Sans Light"/>
                </a:defRPr>
              </a:lvl1pPr>
              <a:lvl2pPr marL="108763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2pPr>
              <a:lvl3pPr marL="2175271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3pPr>
              <a:lvl4pPr marL="3262912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4pPr>
              <a:lvl5pPr marL="435054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5pPr>
              <a:lvl6pPr marL="5438184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6pPr>
              <a:lvl7pPr marL="6525820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7pPr>
              <a:lvl8pPr marL="7613455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8pPr>
              <a:lvl9pPr marL="8701091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4299"/>
                </a:lnSpc>
              </a:pPr>
              <a:r>
                <a:rPr lang="en-US" sz="2800" dirty="0">
                  <a:solidFill>
                    <a:schemeClr val="tx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a product</a:t>
              </a:r>
            </a:p>
          </p:txBody>
        </p:sp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88243D08-22FA-534E-B710-06F532526F46}"/>
                </a:ext>
              </a:extLst>
            </p:cNvPr>
            <p:cNvSpPr/>
            <p:nvPr/>
          </p:nvSpPr>
          <p:spPr>
            <a:xfrm>
              <a:off x="1767901" y="10168627"/>
              <a:ext cx="4703355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Threats</a:t>
              </a:r>
            </a:p>
          </p:txBody>
        </p:sp>
      </p:grpSp>
      <p:grpSp>
        <p:nvGrpSpPr>
          <p:cNvPr id="55" name="Group 54">
            <a:extLst>
              <a:ext uri="{FF2B5EF4-FFF2-40B4-BE49-F238E27FC236}">
                <a16:creationId xmlns:a16="http://schemas.microsoft.com/office/drawing/2014/main" id="{1DBFE164-7B01-F245-AA34-EC72C846DC3E}"/>
              </a:ext>
            </a:extLst>
          </p:cNvPr>
          <p:cNvGrpSpPr/>
          <p:nvPr/>
        </p:nvGrpSpPr>
        <p:grpSpPr>
          <a:xfrm>
            <a:off x="3330690" y="3980756"/>
            <a:ext cx="5698569" cy="1951351"/>
            <a:chOff x="1270296" y="4271780"/>
            <a:chExt cx="5698569" cy="1951351"/>
          </a:xfrm>
        </p:grpSpPr>
        <p:sp>
          <p:nvSpPr>
            <p:cNvPr id="56" name="Subtitle 2">
              <a:extLst>
                <a:ext uri="{FF2B5EF4-FFF2-40B4-BE49-F238E27FC236}">
                  <a16:creationId xmlns:a16="http://schemas.microsoft.com/office/drawing/2014/main" id="{A9E7FA34-6730-CD4F-A787-0D3C82720A6C}"/>
                </a:ext>
              </a:extLst>
            </p:cNvPr>
            <p:cNvSpPr txBox="1">
              <a:spLocks/>
            </p:cNvSpPr>
            <p:nvPr/>
          </p:nvSpPr>
          <p:spPr>
            <a:xfrm>
              <a:off x="1270296" y="4962133"/>
              <a:ext cx="5698569" cy="1260998"/>
            </a:xfrm>
            <a:prstGeom prst="rect">
              <a:avLst/>
            </a:prstGeom>
          </p:spPr>
          <p:txBody>
            <a:bodyPr vert="horz" wrap="square" lIns="217433" tIns="108718" rIns="217433" bIns="108718" rtlCol="0">
              <a:spAutoFit/>
            </a:bodyPr>
            <a:lstStyle>
              <a:lvl1pPr marL="0" indent="0" algn="ctr" defTabSz="1087636" rtl="0" eaLnBrk="1" latinLnBrk="0" hangingPunct="1">
                <a:lnSpc>
                  <a:spcPct val="120000"/>
                </a:lnSpc>
                <a:spcBef>
                  <a:spcPct val="20000"/>
                </a:spcBef>
                <a:buFont typeface="Arial"/>
                <a:buNone/>
                <a:defRPr sz="2400" kern="1200">
                  <a:solidFill>
                    <a:schemeClr val="tx2"/>
                  </a:solidFill>
                  <a:latin typeface="Open Sans Light"/>
                  <a:ea typeface="+mn-ea"/>
                  <a:cs typeface="Open Sans Light"/>
                </a:defRPr>
              </a:lvl1pPr>
              <a:lvl2pPr marL="108763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2pPr>
              <a:lvl3pPr marL="2175271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3pPr>
              <a:lvl4pPr marL="3262912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4pPr>
              <a:lvl5pPr marL="4350546" indent="0" algn="ctr" defTabSz="1087636" rtl="0" eaLnBrk="1" latinLnBrk="0" hangingPunct="1">
                <a:lnSpc>
                  <a:spcPct val="130000"/>
                </a:lnSpc>
                <a:spcBef>
                  <a:spcPct val="20000"/>
                </a:spcBef>
                <a:buFont typeface="Arial"/>
                <a:buNone/>
                <a:defRPr sz="3200" kern="1200">
                  <a:solidFill>
                    <a:schemeClr val="tx1">
                      <a:tint val="75000"/>
                    </a:schemeClr>
                  </a:solidFill>
                  <a:latin typeface="Open Sans"/>
                  <a:ea typeface="+mn-ea"/>
                  <a:cs typeface="Open Sans"/>
                </a:defRPr>
              </a:lvl5pPr>
              <a:lvl6pPr marL="5438184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6pPr>
              <a:lvl7pPr marL="6525820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7pPr>
              <a:lvl8pPr marL="7613455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8pPr>
              <a:lvl9pPr marL="8701091" indent="0" algn="ctr" defTabSz="1087636" rtl="0" eaLnBrk="1" latinLnBrk="0" hangingPunct="1">
                <a:spcBef>
                  <a:spcPct val="20000"/>
                </a:spcBef>
                <a:buFont typeface="Arial"/>
                <a:buNone/>
                <a:defRPr sz="4800" kern="1200">
                  <a:solidFill>
                    <a:schemeClr val="tx1">
                      <a:tint val="75000"/>
                    </a:schemeClr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4299"/>
                </a:lnSpc>
              </a:pPr>
              <a:r>
                <a:rPr lang="en-US" sz="2800" dirty="0">
                  <a:solidFill>
                    <a:schemeClr val="tx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a product</a:t>
              </a:r>
            </a:p>
          </p:txBody>
        </p: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704FE2FC-9B5F-B54F-BE6F-91CC7B1D7ED2}"/>
                </a:ext>
              </a:extLst>
            </p:cNvPr>
            <p:cNvSpPr/>
            <p:nvPr/>
          </p:nvSpPr>
          <p:spPr>
            <a:xfrm>
              <a:off x="1767902" y="4271780"/>
              <a:ext cx="4703355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Strengths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8059415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ectangle 60">
            <a:extLst>
              <a:ext uri="{FF2B5EF4-FFF2-40B4-BE49-F238E27FC236}">
                <a16:creationId xmlns:a16="http://schemas.microsoft.com/office/drawing/2014/main" id="{D26D6DC4-4AF4-5541-9C8C-3EB120ADE9B9}"/>
              </a:ext>
            </a:extLst>
          </p:cNvPr>
          <p:cNvSpPr/>
          <p:nvPr/>
        </p:nvSpPr>
        <p:spPr>
          <a:xfrm>
            <a:off x="9765353" y="2544770"/>
            <a:ext cx="4846940" cy="1184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4C9E862E-B256-E349-B23A-E593FD15576E}"/>
              </a:ext>
            </a:extLst>
          </p:cNvPr>
          <p:cNvSpPr txBox="1"/>
          <p:nvPr/>
        </p:nvSpPr>
        <p:spPr>
          <a:xfrm>
            <a:off x="7193236" y="984553"/>
            <a:ext cx="9991178" cy="132343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S.W.O.T DIAGRAM</a:t>
            </a:r>
          </a:p>
        </p:txBody>
      </p:sp>
      <p:sp>
        <p:nvSpPr>
          <p:cNvPr id="28" name="Freeform: Shape 4654">
            <a:extLst>
              <a:ext uri="{FF2B5EF4-FFF2-40B4-BE49-F238E27FC236}">
                <a16:creationId xmlns:a16="http://schemas.microsoft.com/office/drawing/2014/main" id="{8A9B7936-EF3B-844F-A2AD-4F8184FB5323}"/>
              </a:ext>
            </a:extLst>
          </p:cNvPr>
          <p:cNvSpPr/>
          <p:nvPr/>
        </p:nvSpPr>
        <p:spPr>
          <a:xfrm>
            <a:off x="9340463" y="4300199"/>
            <a:ext cx="2325350" cy="232923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599" h="600">
                <a:moveTo>
                  <a:pt x="22" y="577"/>
                </a:moveTo>
                <a:lnTo>
                  <a:pt x="577" y="577"/>
                </a:lnTo>
                <a:lnTo>
                  <a:pt x="577" y="22"/>
                </a:lnTo>
                <a:lnTo>
                  <a:pt x="22" y="22"/>
                </a:lnTo>
                <a:close/>
                <a:moveTo>
                  <a:pt x="599" y="600"/>
                </a:moveTo>
                <a:lnTo>
                  <a:pt x="0" y="600"/>
                </a:lnTo>
                <a:lnTo>
                  <a:pt x="0" y="0"/>
                </a:lnTo>
                <a:lnTo>
                  <a:pt x="599" y="0"/>
                </a:ln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29" name="Freeform: Shape 4655">
            <a:extLst>
              <a:ext uri="{FF2B5EF4-FFF2-40B4-BE49-F238E27FC236}">
                <a16:creationId xmlns:a16="http://schemas.microsoft.com/office/drawing/2014/main" id="{AF3EAEF4-D64E-D44F-90C4-718032D45EF0}"/>
              </a:ext>
            </a:extLst>
          </p:cNvPr>
          <p:cNvSpPr/>
          <p:nvPr/>
        </p:nvSpPr>
        <p:spPr>
          <a:xfrm>
            <a:off x="10460364" y="6120038"/>
            <a:ext cx="2329239" cy="232923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00" h="600">
                <a:moveTo>
                  <a:pt x="23" y="577"/>
                </a:moveTo>
                <a:lnTo>
                  <a:pt x="578" y="577"/>
                </a:lnTo>
                <a:lnTo>
                  <a:pt x="578" y="22"/>
                </a:lnTo>
                <a:lnTo>
                  <a:pt x="23" y="22"/>
                </a:lnTo>
                <a:close/>
                <a:moveTo>
                  <a:pt x="600" y="600"/>
                </a:moveTo>
                <a:lnTo>
                  <a:pt x="0" y="600"/>
                </a:lnTo>
                <a:lnTo>
                  <a:pt x="0" y="0"/>
                </a:lnTo>
                <a:lnTo>
                  <a:pt x="600" y="0"/>
                </a:ln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30" name="Freeform: Shape 4656">
            <a:extLst>
              <a:ext uri="{FF2B5EF4-FFF2-40B4-BE49-F238E27FC236}">
                <a16:creationId xmlns:a16="http://schemas.microsoft.com/office/drawing/2014/main" id="{FB6E0545-622D-4645-AC2C-3B36D10B9CDC}"/>
              </a:ext>
            </a:extLst>
          </p:cNvPr>
          <p:cNvSpPr/>
          <p:nvPr/>
        </p:nvSpPr>
        <p:spPr>
          <a:xfrm>
            <a:off x="11584154" y="7935989"/>
            <a:ext cx="2329239" cy="2325350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00" h="599">
                <a:moveTo>
                  <a:pt x="22" y="577"/>
                </a:moveTo>
                <a:lnTo>
                  <a:pt x="578" y="577"/>
                </a:lnTo>
                <a:lnTo>
                  <a:pt x="578" y="21"/>
                </a:lnTo>
                <a:lnTo>
                  <a:pt x="22" y="21"/>
                </a:lnTo>
                <a:close/>
                <a:moveTo>
                  <a:pt x="600" y="599"/>
                </a:moveTo>
                <a:lnTo>
                  <a:pt x="0" y="599"/>
                </a:lnTo>
                <a:lnTo>
                  <a:pt x="0" y="0"/>
                </a:lnTo>
                <a:lnTo>
                  <a:pt x="600" y="0"/>
                </a:ln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31" name="Freeform: Shape 4657">
            <a:extLst>
              <a:ext uri="{FF2B5EF4-FFF2-40B4-BE49-F238E27FC236}">
                <a16:creationId xmlns:a16="http://schemas.microsoft.com/office/drawing/2014/main" id="{AD64129B-3F86-1E4E-B597-1477754CE064}"/>
              </a:ext>
            </a:extLst>
          </p:cNvPr>
          <p:cNvSpPr/>
          <p:nvPr/>
        </p:nvSpPr>
        <p:spPr>
          <a:xfrm>
            <a:off x="12707943" y="9751939"/>
            <a:ext cx="2329239" cy="232923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00" h="600">
                <a:moveTo>
                  <a:pt x="22" y="578"/>
                </a:moveTo>
                <a:lnTo>
                  <a:pt x="577" y="578"/>
                </a:lnTo>
                <a:lnTo>
                  <a:pt x="577" y="22"/>
                </a:lnTo>
                <a:lnTo>
                  <a:pt x="22" y="22"/>
                </a:lnTo>
                <a:close/>
                <a:moveTo>
                  <a:pt x="600" y="600"/>
                </a:moveTo>
                <a:lnTo>
                  <a:pt x="0" y="600"/>
                </a:lnTo>
                <a:lnTo>
                  <a:pt x="0" y="0"/>
                </a:lnTo>
                <a:lnTo>
                  <a:pt x="600" y="0"/>
                </a:ln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32" name="Freeform: Shape 4658">
            <a:extLst>
              <a:ext uri="{FF2B5EF4-FFF2-40B4-BE49-F238E27FC236}">
                <a16:creationId xmlns:a16="http://schemas.microsoft.com/office/drawing/2014/main" id="{6010CA49-8C3E-AA49-B562-A0BC11CEBB27}"/>
              </a:ext>
            </a:extLst>
          </p:cNvPr>
          <p:cNvSpPr/>
          <p:nvPr/>
        </p:nvSpPr>
        <p:spPr>
          <a:xfrm>
            <a:off x="9748760" y="4708496"/>
            <a:ext cx="1512644" cy="1512644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90" h="390">
                <a:moveTo>
                  <a:pt x="0" y="0"/>
                </a:moveTo>
                <a:lnTo>
                  <a:pt x="390" y="0"/>
                </a:lnTo>
                <a:lnTo>
                  <a:pt x="390" y="390"/>
                </a:lnTo>
                <a:lnTo>
                  <a:pt x="0" y="390"/>
                </a:ln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1" name="Freeform: Shape 4659">
            <a:extLst>
              <a:ext uri="{FF2B5EF4-FFF2-40B4-BE49-F238E27FC236}">
                <a16:creationId xmlns:a16="http://schemas.microsoft.com/office/drawing/2014/main" id="{A23B6A68-A63C-AC46-A5DF-E4B68619AE17}"/>
              </a:ext>
            </a:extLst>
          </p:cNvPr>
          <p:cNvSpPr/>
          <p:nvPr/>
        </p:nvSpPr>
        <p:spPr>
          <a:xfrm>
            <a:off x="10872550" y="6528335"/>
            <a:ext cx="1508756" cy="1512644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89" h="390">
                <a:moveTo>
                  <a:pt x="0" y="0"/>
                </a:moveTo>
                <a:lnTo>
                  <a:pt x="389" y="0"/>
                </a:lnTo>
                <a:lnTo>
                  <a:pt x="389" y="390"/>
                </a:lnTo>
                <a:lnTo>
                  <a:pt x="0" y="390"/>
                </a:ln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58" name="Freeform: Shape 4660">
            <a:extLst>
              <a:ext uri="{FF2B5EF4-FFF2-40B4-BE49-F238E27FC236}">
                <a16:creationId xmlns:a16="http://schemas.microsoft.com/office/drawing/2014/main" id="{34701631-7E8B-A54D-89B2-449CCE24634F}"/>
              </a:ext>
            </a:extLst>
          </p:cNvPr>
          <p:cNvSpPr/>
          <p:nvPr/>
        </p:nvSpPr>
        <p:spPr>
          <a:xfrm>
            <a:off x="11992451" y="8344286"/>
            <a:ext cx="1512644" cy="1508756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90" h="389">
                <a:moveTo>
                  <a:pt x="0" y="0"/>
                </a:moveTo>
                <a:lnTo>
                  <a:pt x="390" y="0"/>
                </a:lnTo>
                <a:lnTo>
                  <a:pt x="390" y="389"/>
                </a:lnTo>
                <a:lnTo>
                  <a:pt x="0" y="389"/>
                </a:ln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59" name="Freeform: Shape 4661">
            <a:extLst>
              <a:ext uri="{FF2B5EF4-FFF2-40B4-BE49-F238E27FC236}">
                <a16:creationId xmlns:a16="http://schemas.microsoft.com/office/drawing/2014/main" id="{77DA3A5F-2C69-5149-AD06-3FCE6C443D56}"/>
              </a:ext>
            </a:extLst>
          </p:cNvPr>
          <p:cNvSpPr/>
          <p:nvPr/>
        </p:nvSpPr>
        <p:spPr>
          <a:xfrm>
            <a:off x="13116241" y="10164125"/>
            <a:ext cx="1512644" cy="1508756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90" h="389">
                <a:moveTo>
                  <a:pt x="0" y="0"/>
                </a:moveTo>
                <a:lnTo>
                  <a:pt x="390" y="0"/>
                </a:lnTo>
                <a:lnTo>
                  <a:pt x="390" y="389"/>
                </a:lnTo>
                <a:lnTo>
                  <a:pt x="0" y="389"/>
                </a:ln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0" name="Freeform: Shape 4662">
            <a:extLst>
              <a:ext uri="{FF2B5EF4-FFF2-40B4-BE49-F238E27FC236}">
                <a16:creationId xmlns:a16="http://schemas.microsoft.com/office/drawing/2014/main" id="{C02FEC51-56FE-9E43-8A83-D4C15D6E017F}"/>
              </a:ext>
            </a:extLst>
          </p:cNvPr>
          <p:cNvSpPr/>
          <p:nvPr/>
        </p:nvSpPr>
        <p:spPr>
          <a:xfrm>
            <a:off x="10627572" y="9689723"/>
            <a:ext cx="987691" cy="8165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55" h="22">
                <a:moveTo>
                  <a:pt x="0" y="22"/>
                </a:moveTo>
                <a:lnTo>
                  <a:pt x="255" y="22"/>
                </a:lnTo>
                <a:lnTo>
                  <a:pt x="255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3" name="Freeform: Shape 4663">
            <a:extLst>
              <a:ext uri="{FF2B5EF4-FFF2-40B4-BE49-F238E27FC236}">
                <a16:creationId xmlns:a16="http://schemas.microsoft.com/office/drawing/2014/main" id="{2441397B-118B-C541-BA82-A359F6C7B0CC}"/>
              </a:ext>
            </a:extLst>
          </p:cNvPr>
          <p:cNvSpPr/>
          <p:nvPr/>
        </p:nvSpPr>
        <p:spPr>
          <a:xfrm>
            <a:off x="10507027" y="9608063"/>
            <a:ext cx="244978" cy="244978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4" h="64">
                <a:moveTo>
                  <a:pt x="0" y="31"/>
                </a:moveTo>
                <a:cubicBezTo>
                  <a:pt x="0" y="49"/>
                  <a:pt x="15" y="64"/>
                  <a:pt x="31" y="64"/>
                </a:cubicBezTo>
                <a:cubicBezTo>
                  <a:pt x="49" y="64"/>
                  <a:pt x="64" y="49"/>
                  <a:pt x="64" y="31"/>
                </a:cubicBezTo>
                <a:cubicBezTo>
                  <a:pt x="64" y="14"/>
                  <a:pt x="49" y="0"/>
                  <a:pt x="31" y="0"/>
                </a:cubicBezTo>
                <a:cubicBezTo>
                  <a:pt x="15" y="0"/>
                  <a:pt x="0" y="14"/>
                  <a:pt x="0" y="31"/>
                </a:cubicBez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4" name="Freeform: Shape 4664">
            <a:extLst>
              <a:ext uri="{FF2B5EF4-FFF2-40B4-BE49-F238E27FC236}">
                <a16:creationId xmlns:a16="http://schemas.microsoft.com/office/drawing/2014/main" id="{BCBC07DD-4E9B-974D-8EEE-9AD5E16CCAAF}"/>
              </a:ext>
            </a:extLst>
          </p:cNvPr>
          <p:cNvSpPr/>
          <p:nvPr/>
        </p:nvSpPr>
        <p:spPr>
          <a:xfrm>
            <a:off x="11498606" y="9608063"/>
            <a:ext cx="241090" cy="244978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3" h="64">
                <a:moveTo>
                  <a:pt x="0" y="31"/>
                </a:moveTo>
                <a:cubicBezTo>
                  <a:pt x="0" y="49"/>
                  <a:pt x="13" y="64"/>
                  <a:pt x="31" y="64"/>
                </a:cubicBezTo>
                <a:cubicBezTo>
                  <a:pt x="49" y="64"/>
                  <a:pt x="63" y="49"/>
                  <a:pt x="63" y="31"/>
                </a:cubicBezTo>
                <a:cubicBezTo>
                  <a:pt x="63" y="14"/>
                  <a:pt x="49" y="0"/>
                  <a:pt x="31" y="0"/>
                </a:cubicBezTo>
                <a:cubicBezTo>
                  <a:pt x="13" y="0"/>
                  <a:pt x="0" y="14"/>
                  <a:pt x="0" y="31"/>
                </a:cubicBez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5" name="Freeform: Shape 4665">
            <a:extLst>
              <a:ext uri="{FF2B5EF4-FFF2-40B4-BE49-F238E27FC236}">
                <a16:creationId xmlns:a16="http://schemas.microsoft.com/office/drawing/2014/main" id="{1FCA1C44-3B5D-654D-99DB-6067DB6681EF}"/>
              </a:ext>
            </a:extLst>
          </p:cNvPr>
          <p:cNvSpPr/>
          <p:nvPr/>
        </p:nvSpPr>
        <p:spPr>
          <a:xfrm>
            <a:off x="12754606" y="6609995"/>
            <a:ext cx="987691" cy="8165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55" h="22">
                <a:moveTo>
                  <a:pt x="255" y="22"/>
                </a:moveTo>
                <a:lnTo>
                  <a:pt x="0" y="22"/>
                </a:lnTo>
                <a:lnTo>
                  <a:pt x="0" y="0"/>
                </a:lnTo>
                <a:lnTo>
                  <a:pt x="255" y="0"/>
                </a:ln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6" name="Freeform: Shape 4666">
            <a:extLst>
              <a:ext uri="{FF2B5EF4-FFF2-40B4-BE49-F238E27FC236}">
                <a16:creationId xmlns:a16="http://schemas.microsoft.com/office/drawing/2014/main" id="{B8036CC0-2C8D-194E-AA99-A211F4F4E6F2}"/>
              </a:ext>
            </a:extLst>
          </p:cNvPr>
          <p:cNvSpPr/>
          <p:nvPr/>
        </p:nvSpPr>
        <p:spPr>
          <a:xfrm>
            <a:off x="13617863" y="6528335"/>
            <a:ext cx="241090" cy="244978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3" h="64">
                <a:moveTo>
                  <a:pt x="63" y="33"/>
                </a:moveTo>
                <a:cubicBezTo>
                  <a:pt x="63" y="50"/>
                  <a:pt x="50" y="64"/>
                  <a:pt x="33" y="64"/>
                </a:cubicBezTo>
                <a:cubicBezTo>
                  <a:pt x="14" y="64"/>
                  <a:pt x="0" y="50"/>
                  <a:pt x="0" y="33"/>
                </a:cubicBezTo>
                <a:cubicBezTo>
                  <a:pt x="0" y="15"/>
                  <a:pt x="14" y="0"/>
                  <a:pt x="33" y="0"/>
                </a:cubicBezTo>
                <a:cubicBezTo>
                  <a:pt x="50" y="0"/>
                  <a:pt x="63" y="15"/>
                  <a:pt x="63" y="33"/>
                </a:cubicBez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7" name="Freeform: Shape 4667">
            <a:extLst>
              <a:ext uri="{FF2B5EF4-FFF2-40B4-BE49-F238E27FC236}">
                <a16:creationId xmlns:a16="http://schemas.microsoft.com/office/drawing/2014/main" id="{067CE581-CB13-4544-9D6B-C10F10BBAD1B}"/>
              </a:ext>
            </a:extLst>
          </p:cNvPr>
          <p:cNvSpPr/>
          <p:nvPr/>
        </p:nvSpPr>
        <p:spPr>
          <a:xfrm>
            <a:off x="12626284" y="6528335"/>
            <a:ext cx="244978" cy="244978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4" h="64">
                <a:moveTo>
                  <a:pt x="64" y="33"/>
                </a:moveTo>
                <a:cubicBezTo>
                  <a:pt x="64" y="50"/>
                  <a:pt x="50" y="64"/>
                  <a:pt x="33" y="64"/>
                </a:cubicBezTo>
                <a:cubicBezTo>
                  <a:pt x="15" y="64"/>
                  <a:pt x="0" y="50"/>
                  <a:pt x="0" y="33"/>
                </a:cubicBezTo>
                <a:cubicBezTo>
                  <a:pt x="0" y="15"/>
                  <a:pt x="15" y="0"/>
                  <a:pt x="33" y="0"/>
                </a:cubicBezTo>
                <a:cubicBezTo>
                  <a:pt x="50" y="0"/>
                  <a:pt x="64" y="15"/>
                  <a:pt x="64" y="33"/>
                </a:cubicBez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8" name="Freeform: Shape 4668">
            <a:extLst>
              <a:ext uri="{FF2B5EF4-FFF2-40B4-BE49-F238E27FC236}">
                <a16:creationId xmlns:a16="http://schemas.microsoft.com/office/drawing/2014/main" id="{49F07709-4A53-8344-A51E-441935948F61}"/>
              </a:ext>
            </a:extLst>
          </p:cNvPr>
          <p:cNvSpPr/>
          <p:nvPr/>
        </p:nvSpPr>
        <p:spPr>
          <a:xfrm>
            <a:off x="11630816" y="4790156"/>
            <a:ext cx="979913" cy="8165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53" h="22">
                <a:moveTo>
                  <a:pt x="253" y="22"/>
                </a:moveTo>
                <a:lnTo>
                  <a:pt x="0" y="22"/>
                </a:lnTo>
                <a:lnTo>
                  <a:pt x="0" y="0"/>
                </a:lnTo>
                <a:lnTo>
                  <a:pt x="253" y="0"/>
                </a:ln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9" name="Freeform: Shape 4669">
            <a:extLst>
              <a:ext uri="{FF2B5EF4-FFF2-40B4-BE49-F238E27FC236}">
                <a16:creationId xmlns:a16="http://schemas.microsoft.com/office/drawing/2014/main" id="{22AC00EC-E8B8-814D-8636-D5413AAA071D}"/>
              </a:ext>
            </a:extLst>
          </p:cNvPr>
          <p:cNvSpPr/>
          <p:nvPr/>
        </p:nvSpPr>
        <p:spPr>
          <a:xfrm>
            <a:off x="12494063" y="4708496"/>
            <a:ext cx="244978" cy="244978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4" h="64">
                <a:moveTo>
                  <a:pt x="64" y="33"/>
                </a:moveTo>
                <a:cubicBezTo>
                  <a:pt x="64" y="50"/>
                  <a:pt x="49" y="64"/>
                  <a:pt x="31" y="64"/>
                </a:cubicBezTo>
                <a:cubicBezTo>
                  <a:pt x="14" y="64"/>
                  <a:pt x="0" y="50"/>
                  <a:pt x="0" y="33"/>
                </a:cubicBezTo>
                <a:cubicBezTo>
                  <a:pt x="0" y="15"/>
                  <a:pt x="14" y="0"/>
                  <a:pt x="31" y="0"/>
                </a:cubicBezTo>
                <a:cubicBezTo>
                  <a:pt x="49" y="0"/>
                  <a:pt x="64" y="15"/>
                  <a:pt x="64" y="33"/>
                </a:cubicBez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0" name="Freeform: Shape 4670">
            <a:extLst>
              <a:ext uri="{FF2B5EF4-FFF2-40B4-BE49-F238E27FC236}">
                <a16:creationId xmlns:a16="http://schemas.microsoft.com/office/drawing/2014/main" id="{7FCABBE8-915D-5C43-8CCB-5CE121098F8B}"/>
              </a:ext>
            </a:extLst>
          </p:cNvPr>
          <p:cNvSpPr/>
          <p:nvPr/>
        </p:nvSpPr>
        <p:spPr>
          <a:xfrm>
            <a:off x="11502494" y="4708496"/>
            <a:ext cx="244978" cy="244978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4" h="64">
                <a:moveTo>
                  <a:pt x="64" y="33"/>
                </a:moveTo>
                <a:cubicBezTo>
                  <a:pt x="64" y="50"/>
                  <a:pt x="50" y="64"/>
                  <a:pt x="33" y="64"/>
                </a:cubicBezTo>
                <a:cubicBezTo>
                  <a:pt x="15" y="64"/>
                  <a:pt x="0" y="50"/>
                  <a:pt x="0" y="33"/>
                </a:cubicBezTo>
                <a:cubicBezTo>
                  <a:pt x="0" y="15"/>
                  <a:pt x="15" y="0"/>
                  <a:pt x="33" y="0"/>
                </a:cubicBezTo>
                <a:cubicBezTo>
                  <a:pt x="50" y="0"/>
                  <a:pt x="64" y="15"/>
                  <a:pt x="64" y="33"/>
                </a:cubicBez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1" name="Freeform: Shape 4671">
            <a:extLst>
              <a:ext uri="{FF2B5EF4-FFF2-40B4-BE49-F238E27FC236}">
                <a16:creationId xmlns:a16="http://schemas.microsoft.com/office/drawing/2014/main" id="{320F1E89-B703-2E4B-98DE-A18B014D523B}"/>
              </a:ext>
            </a:extLst>
          </p:cNvPr>
          <p:cNvSpPr/>
          <p:nvPr/>
        </p:nvSpPr>
        <p:spPr>
          <a:xfrm>
            <a:off x="11743584" y="11509562"/>
            <a:ext cx="987691" cy="8165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55" h="22">
                <a:moveTo>
                  <a:pt x="0" y="22"/>
                </a:moveTo>
                <a:lnTo>
                  <a:pt x="255" y="22"/>
                </a:lnTo>
                <a:lnTo>
                  <a:pt x="255" y="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2" name="Freeform: Shape 4672">
            <a:extLst>
              <a:ext uri="{FF2B5EF4-FFF2-40B4-BE49-F238E27FC236}">
                <a16:creationId xmlns:a16="http://schemas.microsoft.com/office/drawing/2014/main" id="{86475FFA-6030-BD4F-9219-E6F112B73549}"/>
              </a:ext>
            </a:extLst>
          </p:cNvPr>
          <p:cNvSpPr/>
          <p:nvPr/>
        </p:nvSpPr>
        <p:spPr>
          <a:xfrm>
            <a:off x="12610730" y="11427902"/>
            <a:ext cx="244978" cy="244978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4" h="64">
                <a:moveTo>
                  <a:pt x="0" y="32"/>
                </a:moveTo>
                <a:cubicBezTo>
                  <a:pt x="0" y="49"/>
                  <a:pt x="15" y="64"/>
                  <a:pt x="32" y="64"/>
                </a:cubicBezTo>
                <a:cubicBezTo>
                  <a:pt x="50" y="64"/>
                  <a:pt x="64" y="49"/>
                  <a:pt x="64" y="32"/>
                </a:cubicBezTo>
                <a:cubicBezTo>
                  <a:pt x="64" y="13"/>
                  <a:pt x="50" y="0"/>
                  <a:pt x="32" y="0"/>
                </a:cubicBezTo>
                <a:cubicBezTo>
                  <a:pt x="15" y="0"/>
                  <a:pt x="0" y="13"/>
                  <a:pt x="0" y="32"/>
                </a:cubicBez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3" name="Freeform: Shape 4673">
            <a:extLst>
              <a:ext uri="{FF2B5EF4-FFF2-40B4-BE49-F238E27FC236}">
                <a16:creationId xmlns:a16="http://schemas.microsoft.com/office/drawing/2014/main" id="{095F6442-9D2B-AF4F-A8E2-0D1F67949232}"/>
              </a:ext>
            </a:extLst>
          </p:cNvPr>
          <p:cNvSpPr/>
          <p:nvPr/>
        </p:nvSpPr>
        <p:spPr>
          <a:xfrm>
            <a:off x="11619151" y="11427902"/>
            <a:ext cx="244978" cy="244978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64" h="64">
                <a:moveTo>
                  <a:pt x="0" y="32"/>
                </a:moveTo>
                <a:cubicBezTo>
                  <a:pt x="0" y="49"/>
                  <a:pt x="15" y="64"/>
                  <a:pt x="32" y="64"/>
                </a:cubicBezTo>
                <a:cubicBezTo>
                  <a:pt x="51" y="64"/>
                  <a:pt x="64" y="49"/>
                  <a:pt x="64" y="32"/>
                </a:cubicBezTo>
                <a:cubicBezTo>
                  <a:pt x="64" y="13"/>
                  <a:pt x="51" y="0"/>
                  <a:pt x="32" y="0"/>
                </a:cubicBezTo>
                <a:cubicBezTo>
                  <a:pt x="15" y="0"/>
                  <a:pt x="0" y="13"/>
                  <a:pt x="0" y="32"/>
                </a:cubicBez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4" name="Freeform: Shape 4674">
            <a:extLst>
              <a:ext uri="{FF2B5EF4-FFF2-40B4-BE49-F238E27FC236}">
                <a16:creationId xmlns:a16="http://schemas.microsoft.com/office/drawing/2014/main" id="{44ABA43D-2B56-DC43-846B-842DCAF6F191}"/>
              </a:ext>
            </a:extLst>
          </p:cNvPr>
          <p:cNvSpPr/>
          <p:nvPr/>
        </p:nvSpPr>
        <p:spPr>
          <a:xfrm>
            <a:off x="11992451" y="8344286"/>
            <a:ext cx="1512644" cy="1508756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90" h="389">
                <a:moveTo>
                  <a:pt x="0" y="389"/>
                </a:moveTo>
                <a:lnTo>
                  <a:pt x="390" y="0"/>
                </a:lnTo>
                <a:lnTo>
                  <a:pt x="390" y="389"/>
                </a:lnTo>
                <a:close/>
              </a:path>
            </a:pathLst>
          </a:custGeom>
          <a:solidFill>
            <a:schemeClr val="accent3">
              <a:lumMod val="7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5" name="Freeform: Shape 4675">
            <a:extLst>
              <a:ext uri="{FF2B5EF4-FFF2-40B4-BE49-F238E27FC236}">
                <a16:creationId xmlns:a16="http://schemas.microsoft.com/office/drawing/2014/main" id="{6525943D-C1E9-FD40-9EB3-FBE36B34F5A3}"/>
              </a:ext>
            </a:extLst>
          </p:cNvPr>
          <p:cNvSpPr/>
          <p:nvPr/>
        </p:nvSpPr>
        <p:spPr>
          <a:xfrm>
            <a:off x="10872550" y="6528335"/>
            <a:ext cx="1508756" cy="1504867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89" h="388">
                <a:moveTo>
                  <a:pt x="0" y="388"/>
                </a:moveTo>
                <a:lnTo>
                  <a:pt x="389" y="0"/>
                </a:lnTo>
                <a:lnTo>
                  <a:pt x="389" y="388"/>
                </a:lnTo>
                <a:close/>
              </a:path>
            </a:pathLst>
          </a:custGeom>
          <a:solidFill>
            <a:schemeClr val="accent2">
              <a:lumMod val="7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6" name="Freeform: Shape 4676">
            <a:extLst>
              <a:ext uri="{FF2B5EF4-FFF2-40B4-BE49-F238E27FC236}">
                <a16:creationId xmlns:a16="http://schemas.microsoft.com/office/drawing/2014/main" id="{4B077586-6BC2-4245-A0F3-1635E88E33C1}"/>
              </a:ext>
            </a:extLst>
          </p:cNvPr>
          <p:cNvSpPr/>
          <p:nvPr/>
        </p:nvSpPr>
        <p:spPr>
          <a:xfrm>
            <a:off x="9748760" y="4708496"/>
            <a:ext cx="1512644" cy="1512644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90" h="390">
                <a:moveTo>
                  <a:pt x="0" y="390"/>
                </a:moveTo>
                <a:lnTo>
                  <a:pt x="390" y="0"/>
                </a:lnTo>
                <a:lnTo>
                  <a:pt x="390" y="390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7" name="Freeform: Shape 4677">
            <a:extLst>
              <a:ext uri="{FF2B5EF4-FFF2-40B4-BE49-F238E27FC236}">
                <a16:creationId xmlns:a16="http://schemas.microsoft.com/office/drawing/2014/main" id="{D806F22A-E11B-614C-99D2-7A6784E33F6B}"/>
              </a:ext>
            </a:extLst>
          </p:cNvPr>
          <p:cNvSpPr/>
          <p:nvPr/>
        </p:nvSpPr>
        <p:spPr>
          <a:xfrm>
            <a:off x="13116241" y="10164125"/>
            <a:ext cx="1512644" cy="1508756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90" h="389">
                <a:moveTo>
                  <a:pt x="0" y="389"/>
                </a:moveTo>
                <a:lnTo>
                  <a:pt x="390" y="0"/>
                </a:lnTo>
                <a:lnTo>
                  <a:pt x="390" y="389"/>
                </a:lnTo>
                <a:close/>
              </a:path>
            </a:pathLst>
          </a:custGeom>
          <a:solidFill>
            <a:schemeClr val="accent4">
              <a:lumMod val="7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82" name="Rectangle 81">
            <a:extLst>
              <a:ext uri="{FF2B5EF4-FFF2-40B4-BE49-F238E27FC236}">
                <a16:creationId xmlns:a16="http://schemas.microsoft.com/office/drawing/2014/main" id="{A119E1EF-BF64-644C-8D2A-AD540F731F3F}"/>
              </a:ext>
            </a:extLst>
          </p:cNvPr>
          <p:cNvSpPr/>
          <p:nvPr/>
        </p:nvSpPr>
        <p:spPr>
          <a:xfrm>
            <a:off x="9707750" y="4815375"/>
            <a:ext cx="1567264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8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</a:t>
            </a:r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189EADCA-9232-1B43-A11B-DB7EBC7DFB62}"/>
              </a:ext>
            </a:extLst>
          </p:cNvPr>
          <p:cNvSpPr/>
          <p:nvPr/>
        </p:nvSpPr>
        <p:spPr>
          <a:xfrm>
            <a:off x="10854162" y="6630527"/>
            <a:ext cx="1567264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8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</a:t>
            </a:r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63711B97-D822-2C40-AA02-982B93D252D8}"/>
              </a:ext>
            </a:extLst>
          </p:cNvPr>
          <p:cNvSpPr/>
          <p:nvPr/>
        </p:nvSpPr>
        <p:spPr>
          <a:xfrm>
            <a:off x="11959630" y="8445678"/>
            <a:ext cx="1567264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8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AE1651F1-BA5B-D343-BA94-0EF5F60F77D3}"/>
              </a:ext>
            </a:extLst>
          </p:cNvPr>
          <p:cNvSpPr/>
          <p:nvPr/>
        </p:nvSpPr>
        <p:spPr>
          <a:xfrm>
            <a:off x="13119689" y="10260831"/>
            <a:ext cx="1567264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8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</a:t>
            </a:r>
          </a:p>
        </p:txBody>
      </p:sp>
      <p:grpSp>
        <p:nvGrpSpPr>
          <p:cNvPr id="86" name="Group 85">
            <a:extLst>
              <a:ext uri="{FF2B5EF4-FFF2-40B4-BE49-F238E27FC236}">
                <a16:creationId xmlns:a16="http://schemas.microsoft.com/office/drawing/2014/main" id="{A7FA4722-D5D9-7A44-A857-B9CE5534FE11}"/>
              </a:ext>
            </a:extLst>
          </p:cNvPr>
          <p:cNvGrpSpPr/>
          <p:nvPr/>
        </p:nvGrpSpPr>
        <p:grpSpPr>
          <a:xfrm>
            <a:off x="13116241" y="4211809"/>
            <a:ext cx="8800539" cy="1238352"/>
            <a:chOff x="12911277" y="4740627"/>
            <a:chExt cx="8800539" cy="1238352"/>
          </a:xfrm>
        </p:grpSpPr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041F02BB-A054-2246-A7C9-E98A01D7DD20}"/>
                </a:ext>
              </a:extLst>
            </p:cNvPr>
            <p:cNvSpPr txBox="1"/>
            <p:nvPr/>
          </p:nvSpPr>
          <p:spPr>
            <a:xfrm>
              <a:off x="12911277" y="5325402"/>
              <a:ext cx="8800539" cy="6535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company is an association or collection of individuals.</a:t>
              </a:r>
            </a:p>
          </p:txBody>
        </p:sp>
        <p:sp>
          <p:nvSpPr>
            <p:cNvPr id="88" name="TextBox 87">
              <a:extLst>
                <a:ext uri="{FF2B5EF4-FFF2-40B4-BE49-F238E27FC236}">
                  <a16:creationId xmlns:a16="http://schemas.microsoft.com/office/drawing/2014/main" id="{C43EC33F-FD16-9A4E-8103-2459A370D150}"/>
                </a:ext>
              </a:extLst>
            </p:cNvPr>
            <p:cNvSpPr txBox="1"/>
            <p:nvPr/>
          </p:nvSpPr>
          <p:spPr>
            <a:xfrm>
              <a:off x="12911277" y="4740627"/>
              <a:ext cx="1944763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Strengths</a:t>
              </a:r>
            </a:p>
          </p:txBody>
        </p: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6AAC7017-26CD-D341-8C2A-201BB34AC097}"/>
              </a:ext>
            </a:extLst>
          </p:cNvPr>
          <p:cNvGrpSpPr/>
          <p:nvPr/>
        </p:nvGrpSpPr>
        <p:grpSpPr>
          <a:xfrm>
            <a:off x="14274188" y="6045621"/>
            <a:ext cx="8800539" cy="1238352"/>
            <a:chOff x="12911277" y="6735434"/>
            <a:chExt cx="8800539" cy="1238352"/>
          </a:xfrm>
        </p:grpSpPr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5D71CCBE-A668-9940-B1A4-04E745A4396C}"/>
                </a:ext>
              </a:extLst>
            </p:cNvPr>
            <p:cNvSpPr txBox="1"/>
            <p:nvPr/>
          </p:nvSpPr>
          <p:spPr>
            <a:xfrm>
              <a:off x="12911277" y="7320209"/>
              <a:ext cx="8800539" cy="6535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company is an association or collection of individuals.</a:t>
              </a:r>
            </a:p>
          </p:txBody>
        </p:sp>
        <p:sp>
          <p:nvSpPr>
            <p:cNvPr id="91" name="TextBox 90">
              <a:extLst>
                <a:ext uri="{FF2B5EF4-FFF2-40B4-BE49-F238E27FC236}">
                  <a16:creationId xmlns:a16="http://schemas.microsoft.com/office/drawing/2014/main" id="{71AFE0B9-A5C4-9C4C-8496-153B87160103}"/>
                </a:ext>
              </a:extLst>
            </p:cNvPr>
            <p:cNvSpPr txBox="1"/>
            <p:nvPr/>
          </p:nvSpPr>
          <p:spPr>
            <a:xfrm>
              <a:off x="12911277" y="6735434"/>
              <a:ext cx="207620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Weakness</a:t>
              </a:r>
            </a:p>
          </p:txBody>
        </p:sp>
      </p:grpSp>
      <p:grpSp>
        <p:nvGrpSpPr>
          <p:cNvPr id="92" name="Group 91">
            <a:extLst>
              <a:ext uri="{FF2B5EF4-FFF2-40B4-BE49-F238E27FC236}">
                <a16:creationId xmlns:a16="http://schemas.microsoft.com/office/drawing/2014/main" id="{00ED3F3A-5501-FE48-B791-377A1AB9A970}"/>
              </a:ext>
            </a:extLst>
          </p:cNvPr>
          <p:cNvGrpSpPr/>
          <p:nvPr/>
        </p:nvGrpSpPr>
        <p:grpSpPr>
          <a:xfrm>
            <a:off x="1356259" y="9070547"/>
            <a:ext cx="8800539" cy="1238352"/>
            <a:chOff x="12911277" y="8730241"/>
            <a:chExt cx="8800539" cy="1238352"/>
          </a:xfrm>
        </p:grpSpPr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6920F848-7BE4-C442-BF1F-C6819AF7B1B5}"/>
                </a:ext>
              </a:extLst>
            </p:cNvPr>
            <p:cNvSpPr txBox="1"/>
            <p:nvPr/>
          </p:nvSpPr>
          <p:spPr>
            <a:xfrm>
              <a:off x="12911277" y="9315016"/>
              <a:ext cx="8800539" cy="6535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company is an association or collection of individuals.</a:t>
              </a:r>
            </a:p>
          </p:txBody>
        </p:sp>
        <p:sp>
          <p:nvSpPr>
            <p:cNvPr id="94" name="TextBox 93">
              <a:extLst>
                <a:ext uri="{FF2B5EF4-FFF2-40B4-BE49-F238E27FC236}">
                  <a16:creationId xmlns:a16="http://schemas.microsoft.com/office/drawing/2014/main" id="{39B4783E-B496-CE49-9ABC-1C409E8FA4F4}"/>
                </a:ext>
              </a:extLst>
            </p:cNvPr>
            <p:cNvSpPr txBox="1"/>
            <p:nvPr/>
          </p:nvSpPr>
          <p:spPr>
            <a:xfrm>
              <a:off x="19164254" y="8730241"/>
              <a:ext cx="245612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Opportunity</a:t>
              </a:r>
            </a:p>
          </p:txBody>
        </p:sp>
      </p:grpSp>
      <p:grpSp>
        <p:nvGrpSpPr>
          <p:cNvPr id="95" name="Group 94">
            <a:extLst>
              <a:ext uri="{FF2B5EF4-FFF2-40B4-BE49-F238E27FC236}">
                <a16:creationId xmlns:a16="http://schemas.microsoft.com/office/drawing/2014/main" id="{319A0B2E-BC08-9F42-8CE3-F0261A628D12}"/>
              </a:ext>
            </a:extLst>
          </p:cNvPr>
          <p:cNvGrpSpPr/>
          <p:nvPr/>
        </p:nvGrpSpPr>
        <p:grpSpPr>
          <a:xfrm>
            <a:off x="2468383" y="10842826"/>
            <a:ext cx="8800539" cy="1238352"/>
            <a:chOff x="12911277" y="10725048"/>
            <a:chExt cx="8800539" cy="1238352"/>
          </a:xfrm>
        </p:grpSpPr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2EDC6AC1-DB6D-A544-B1FE-2AF8174354EB}"/>
                </a:ext>
              </a:extLst>
            </p:cNvPr>
            <p:cNvSpPr txBox="1"/>
            <p:nvPr/>
          </p:nvSpPr>
          <p:spPr>
            <a:xfrm>
              <a:off x="12911277" y="11309823"/>
              <a:ext cx="8800539" cy="6535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company is an association or collection of individuals.</a:t>
              </a:r>
            </a:p>
          </p:txBody>
        </p:sp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022CF7EC-756C-CC43-A5A5-C44324956458}"/>
                </a:ext>
              </a:extLst>
            </p:cNvPr>
            <p:cNvSpPr txBox="1"/>
            <p:nvPr/>
          </p:nvSpPr>
          <p:spPr>
            <a:xfrm>
              <a:off x="19620109" y="10725048"/>
              <a:ext cx="2076209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Threats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09656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ectangle 60">
            <a:extLst>
              <a:ext uri="{FF2B5EF4-FFF2-40B4-BE49-F238E27FC236}">
                <a16:creationId xmlns:a16="http://schemas.microsoft.com/office/drawing/2014/main" id="{D26D6DC4-4AF4-5541-9C8C-3EB120ADE9B9}"/>
              </a:ext>
            </a:extLst>
          </p:cNvPr>
          <p:cNvSpPr/>
          <p:nvPr/>
        </p:nvSpPr>
        <p:spPr>
          <a:xfrm>
            <a:off x="9765353" y="2544770"/>
            <a:ext cx="4846940" cy="1184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4C9E862E-B256-E349-B23A-E593FD15576E}"/>
              </a:ext>
            </a:extLst>
          </p:cNvPr>
          <p:cNvSpPr txBox="1"/>
          <p:nvPr/>
        </p:nvSpPr>
        <p:spPr>
          <a:xfrm>
            <a:off x="7193236" y="984553"/>
            <a:ext cx="9991178" cy="132343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S.W.O.T DIAGRAM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4E356019-6836-0641-82DF-EAEE9E7E1509}"/>
              </a:ext>
            </a:extLst>
          </p:cNvPr>
          <p:cNvGrpSpPr/>
          <p:nvPr/>
        </p:nvGrpSpPr>
        <p:grpSpPr>
          <a:xfrm>
            <a:off x="8837318" y="4900816"/>
            <a:ext cx="6563220" cy="6559903"/>
            <a:chOff x="8799218" y="4919866"/>
            <a:chExt cx="6563220" cy="6559903"/>
          </a:xfrm>
        </p:grpSpPr>
        <p:sp>
          <p:nvSpPr>
            <p:cNvPr id="44" name="Freeform: Shape 5309">
              <a:extLst>
                <a:ext uri="{FF2B5EF4-FFF2-40B4-BE49-F238E27FC236}">
                  <a16:creationId xmlns:a16="http://schemas.microsoft.com/office/drawing/2014/main" id="{D37BBF70-EDFE-4147-9352-C70AD9DE3DC8}"/>
                </a:ext>
              </a:extLst>
            </p:cNvPr>
            <p:cNvSpPr/>
            <p:nvPr/>
          </p:nvSpPr>
          <p:spPr>
            <a:xfrm>
              <a:off x="8931541" y="5052189"/>
              <a:ext cx="6298565" cy="6291949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1905" h="1903">
                  <a:moveTo>
                    <a:pt x="141" y="711"/>
                  </a:moveTo>
                  <a:cubicBezTo>
                    <a:pt x="7" y="844"/>
                    <a:pt x="7" y="1060"/>
                    <a:pt x="141" y="1193"/>
                  </a:cubicBezTo>
                  <a:lnTo>
                    <a:pt x="710" y="1762"/>
                  </a:lnTo>
                  <a:cubicBezTo>
                    <a:pt x="843" y="1896"/>
                    <a:pt x="1060" y="1896"/>
                    <a:pt x="1194" y="1762"/>
                  </a:cubicBezTo>
                  <a:lnTo>
                    <a:pt x="1763" y="1193"/>
                  </a:lnTo>
                  <a:cubicBezTo>
                    <a:pt x="1896" y="1060"/>
                    <a:pt x="1896" y="844"/>
                    <a:pt x="1763" y="711"/>
                  </a:cubicBezTo>
                  <a:lnTo>
                    <a:pt x="1194" y="142"/>
                  </a:lnTo>
                  <a:cubicBezTo>
                    <a:pt x="1060" y="9"/>
                    <a:pt x="843" y="9"/>
                    <a:pt x="710" y="142"/>
                  </a:cubicBezTo>
                  <a:close/>
                  <a:moveTo>
                    <a:pt x="1792" y="1223"/>
                  </a:moveTo>
                  <a:lnTo>
                    <a:pt x="1223" y="1792"/>
                  </a:lnTo>
                  <a:cubicBezTo>
                    <a:pt x="1074" y="1941"/>
                    <a:pt x="830" y="1941"/>
                    <a:pt x="680" y="1792"/>
                  </a:cubicBezTo>
                  <a:lnTo>
                    <a:pt x="112" y="1223"/>
                  </a:lnTo>
                  <a:cubicBezTo>
                    <a:pt x="-37" y="1074"/>
                    <a:pt x="-37" y="831"/>
                    <a:pt x="112" y="681"/>
                  </a:cubicBezTo>
                  <a:lnTo>
                    <a:pt x="680" y="112"/>
                  </a:lnTo>
                  <a:cubicBezTo>
                    <a:pt x="830" y="-37"/>
                    <a:pt x="1074" y="-37"/>
                    <a:pt x="1223" y="112"/>
                  </a:cubicBezTo>
                  <a:lnTo>
                    <a:pt x="1792" y="681"/>
                  </a:lnTo>
                  <a:cubicBezTo>
                    <a:pt x="1942" y="831"/>
                    <a:pt x="1942" y="1074"/>
                    <a:pt x="1792" y="1223"/>
                  </a:cubicBezTo>
                  <a:close/>
                </a:path>
              </a:pathLst>
            </a:custGeom>
            <a:solidFill>
              <a:schemeClr val="tx2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45" name="Freeform: Shape 5310">
              <a:extLst>
                <a:ext uri="{FF2B5EF4-FFF2-40B4-BE49-F238E27FC236}">
                  <a16:creationId xmlns:a16="http://schemas.microsoft.com/office/drawing/2014/main" id="{1AADC997-7B6B-D943-90CE-A10C604A2653}"/>
                </a:ext>
              </a:extLst>
            </p:cNvPr>
            <p:cNvSpPr/>
            <p:nvPr/>
          </p:nvSpPr>
          <p:spPr>
            <a:xfrm>
              <a:off x="12428180" y="6167009"/>
              <a:ext cx="1683808" cy="1680499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510" h="509">
                  <a:moveTo>
                    <a:pt x="49" y="225"/>
                  </a:moveTo>
                  <a:cubicBezTo>
                    <a:pt x="-16" y="290"/>
                    <a:pt x="-16" y="395"/>
                    <a:pt x="49" y="460"/>
                  </a:cubicBezTo>
                  <a:cubicBezTo>
                    <a:pt x="114" y="525"/>
                    <a:pt x="219" y="525"/>
                    <a:pt x="284" y="460"/>
                  </a:cubicBezTo>
                  <a:lnTo>
                    <a:pt x="510" y="236"/>
                  </a:lnTo>
                  <a:lnTo>
                    <a:pt x="275" y="0"/>
                  </a:lnTo>
                  <a:close/>
                </a:path>
              </a:pathLst>
            </a:custGeom>
            <a:solidFill>
              <a:schemeClr val="accent2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46" name="Freeform: Shape 5311">
              <a:extLst>
                <a:ext uri="{FF2B5EF4-FFF2-40B4-BE49-F238E27FC236}">
                  <a16:creationId xmlns:a16="http://schemas.microsoft.com/office/drawing/2014/main" id="{0A3FE740-4C90-9A43-9A95-E2C5A1455122}"/>
                </a:ext>
              </a:extLst>
            </p:cNvPr>
            <p:cNvSpPr/>
            <p:nvPr/>
          </p:nvSpPr>
          <p:spPr>
            <a:xfrm>
              <a:off x="10049678" y="8548819"/>
              <a:ext cx="1683808" cy="1683808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510" h="510">
                  <a:moveTo>
                    <a:pt x="461" y="49"/>
                  </a:moveTo>
                  <a:cubicBezTo>
                    <a:pt x="396" y="-16"/>
                    <a:pt x="290" y="-16"/>
                    <a:pt x="225" y="49"/>
                  </a:cubicBezTo>
                  <a:lnTo>
                    <a:pt x="0" y="274"/>
                  </a:lnTo>
                  <a:lnTo>
                    <a:pt x="235" y="510"/>
                  </a:lnTo>
                  <a:lnTo>
                    <a:pt x="461" y="285"/>
                  </a:lnTo>
                  <a:cubicBezTo>
                    <a:pt x="526" y="220"/>
                    <a:pt x="526" y="114"/>
                    <a:pt x="461" y="49"/>
                  </a:cubicBezTo>
                  <a:close/>
                </a:path>
              </a:pathLst>
            </a:custGeom>
            <a:solidFill>
              <a:schemeClr val="accent4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47" name="Freeform: Shape 5312">
              <a:extLst>
                <a:ext uri="{FF2B5EF4-FFF2-40B4-BE49-F238E27FC236}">
                  <a16:creationId xmlns:a16="http://schemas.microsoft.com/office/drawing/2014/main" id="{E8755A8C-10EF-6949-8095-394ADF75FD14}"/>
                </a:ext>
              </a:extLst>
            </p:cNvPr>
            <p:cNvSpPr/>
            <p:nvPr/>
          </p:nvSpPr>
          <p:spPr>
            <a:xfrm>
              <a:off x="12428180" y="8548819"/>
              <a:ext cx="1683808" cy="1683808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510" h="510">
                  <a:moveTo>
                    <a:pt x="49" y="49"/>
                  </a:moveTo>
                  <a:cubicBezTo>
                    <a:pt x="-16" y="114"/>
                    <a:pt x="-16" y="220"/>
                    <a:pt x="49" y="285"/>
                  </a:cubicBezTo>
                  <a:lnTo>
                    <a:pt x="275" y="510"/>
                  </a:lnTo>
                  <a:lnTo>
                    <a:pt x="510" y="274"/>
                  </a:lnTo>
                  <a:lnTo>
                    <a:pt x="284" y="49"/>
                  </a:lnTo>
                  <a:cubicBezTo>
                    <a:pt x="219" y="-16"/>
                    <a:pt x="114" y="-16"/>
                    <a:pt x="49" y="49"/>
                  </a:cubicBezTo>
                  <a:close/>
                </a:path>
              </a:pathLst>
            </a:custGeom>
            <a:solidFill>
              <a:schemeClr val="accent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48" name="Freeform: Shape 5313">
              <a:extLst>
                <a:ext uri="{FF2B5EF4-FFF2-40B4-BE49-F238E27FC236}">
                  <a16:creationId xmlns:a16="http://schemas.microsoft.com/office/drawing/2014/main" id="{F2A075B8-53E4-8D49-9976-7F8CCC6A7E0E}"/>
                </a:ext>
              </a:extLst>
            </p:cNvPr>
            <p:cNvSpPr/>
            <p:nvPr/>
          </p:nvSpPr>
          <p:spPr>
            <a:xfrm>
              <a:off x="10049678" y="6167009"/>
              <a:ext cx="1683808" cy="1680499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510" h="509">
                  <a:moveTo>
                    <a:pt x="461" y="460"/>
                  </a:moveTo>
                  <a:cubicBezTo>
                    <a:pt x="526" y="395"/>
                    <a:pt x="526" y="290"/>
                    <a:pt x="461" y="225"/>
                  </a:cubicBezTo>
                  <a:lnTo>
                    <a:pt x="235" y="0"/>
                  </a:lnTo>
                  <a:lnTo>
                    <a:pt x="0" y="236"/>
                  </a:lnTo>
                  <a:lnTo>
                    <a:pt x="225" y="460"/>
                  </a:lnTo>
                  <a:cubicBezTo>
                    <a:pt x="290" y="525"/>
                    <a:pt x="396" y="525"/>
                    <a:pt x="461" y="460"/>
                  </a:cubicBezTo>
                  <a:close/>
                </a:path>
              </a:pathLst>
            </a:custGeom>
            <a:solidFill>
              <a:schemeClr val="accent1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49" name="Freeform: Shape 5314">
              <a:extLst>
                <a:ext uri="{FF2B5EF4-FFF2-40B4-BE49-F238E27FC236}">
                  <a16:creationId xmlns:a16="http://schemas.microsoft.com/office/drawing/2014/main" id="{71F88AB1-822B-CF48-BF77-E68B8CEB6D99}"/>
                </a:ext>
              </a:extLst>
            </p:cNvPr>
            <p:cNvSpPr/>
            <p:nvPr/>
          </p:nvSpPr>
          <p:spPr>
            <a:xfrm>
              <a:off x="13215500" y="7645716"/>
              <a:ext cx="1730121" cy="1101587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524" h="334">
                  <a:moveTo>
                    <a:pt x="0" y="167"/>
                  </a:moveTo>
                  <a:cubicBezTo>
                    <a:pt x="0" y="259"/>
                    <a:pt x="74" y="334"/>
                    <a:pt x="167" y="334"/>
                  </a:cubicBezTo>
                  <a:lnTo>
                    <a:pt x="475" y="334"/>
                  </a:lnTo>
                  <a:cubicBezTo>
                    <a:pt x="541" y="233"/>
                    <a:pt x="541" y="101"/>
                    <a:pt x="475" y="0"/>
                  </a:cubicBezTo>
                  <a:lnTo>
                    <a:pt x="167" y="0"/>
                  </a:lnTo>
                  <a:cubicBezTo>
                    <a:pt x="74" y="0"/>
                    <a:pt x="0" y="75"/>
                    <a:pt x="0" y="167"/>
                  </a:cubicBez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0" name="Freeform: Shape 5315">
              <a:extLst>
                <a:ext uri="{FF2B5EF4-FFF2-40B4-BE49-F238E27FC236}">
                  <a16:creationId xmlns:a16="http://schemas.microsoft.com/office/drawing/2014/main" id="{B8D0B7DB-B1C0-D340-A631-E529328CAE20}"/>
                </a:ext>
              </a:extLst>
            </p:cNvPr>
            <p:cNvSpPr/>
            <p:nvPr/>
          </p:nvSpPr>
          <p:spPr>
            <a:xfrm>
              <a:off x="9209428" y="7645716"/>
              <a:ext cx="1733429" cy="1101587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525" h="334">
                  <a:moveTo>
                    <a:pt x="525" y="167"/>
                  </a:moveTo>
                  <a:cubicBezTo>
                    <a:pt x="525" y="75"/>
                    <a:pt x="450" y="0"/>
                    <a:pt x="358" y="0"/>
                  </a:cubicBezTo>
                  <a:lnTo>
                    <a:pt x="49" y="0"/>
                  </a:lnTo>
                  <a:cubicBezTo>
                    <a:pt x="-16" y="101"/>
                    <a:pt x="-16" y="233"/>
                    <a:pt x="49" y="334"/>
                  </a:cubicBezTo>
                  <a:lnTo>
                    <a:pt x="358" y="334"/>
                  </a:lnTo>
                  <a:cubicBezTo>
                    <a:pt x="450" y="334"/>
                    <a:pt x="525" y="259"/>
                    <a:pt x="525" y="167"/>
                  </a:cubicBezTo>
                  <a:close/>
                </a:path>
              </a:pathLst>
            </a:custGeom>
            <a:solidFill>
              <a:schemeClr val="accent4">
                <a:lumMod val="20000"/>
                <a:lumOff val="80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1" name="Freeform: Shape 5316">
              <a:extLst>
                <a:ext uri="{FF2B5EF4-FFF2-40B4-BE49-F238E27FC236}">
                  <a16:creationId xmlns:a16="http://schemas.microsoft.com/office/drawing/2014/main" id="{7E6312E1-F003-624D-8382-11B3DDD85A09}"/>
                </a:ext>
              </a:extLst>
            </p:cNvPr>
            <p:cNvSpPr/>
            <p:nvPr/>
          </p:nvSpPr>
          <p:spPr>
            <a:xfrm>
              <a:off x="11528385" y="9336140"/>
              <a:ext cx="1101587" cy="1733429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334" h="525">
                  <a:moveTo>
                    <a:pt x="166" y="0"/>
                  </a:moveTo>
                  <a:cubicBezTo>
                    <a:pt x="74" y="0"/>
                    <a:pt x="0" y="74"/>
                    <a:pt x="0" y="165"/>
                  </a:cubicBezTo>
                  <a:lnTo>
                    <a:pt x="0" y="474"/>
                  </a:lnTo>
                  <a:cubicBezTo>
                    <a:pt x="101" y="542"/>
                    <a:pt x="233" y="542"/>
                    <a:pt x="334" y="474"/>
                  </a:cubicBezTo>
                  <a:lnTo>
                    <a:pt x="334" y="165"/>
                  </a:lnTo>
                  <a:cubicBezTo>
                    <a:pt x="334" y="74"/>
                    <a:pt x="259" y="0"/>
                    <a:pt x="166" y="0"/>
                  </a:cubicBezTo>
                  <a:close/>
                </a:path>
              </a:pathLst>
            </a:custGeom>
            <a:solidFill>
              <a:schemeClr val="accent3">
                <a:lumMod val="20000"/>
                <a:lumOff val="80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2" name="Freeform: Shape 5317">
              <a:extLst>
                <a:ext uri="{FF2B5EF4-FFF2-40B4-BE49-F238E27FC236}">
                  <a16:creationId xmlns:a16="http://schemas.microsoft.com/office/drawing/2014/main" id="{92ECDDE2-E129-3D45-B433-C1D4FA705D3A}"/>
                </a:ext>
              </a:extLst>
            </p:cNvPr>
            <p:cNvSpPr/>
            <p:nvPr/>
          </p:nvSpPr>
          <p:spPr>
            <a:xfrm>
              <a:off x="11528385" y="5326759"/>
              <a:ext cx="1101587" cy="1733429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334" h="525">
                  <a:moveTo>
                    <a:pt x="166" y="525"/>
                  </a:moveTo>
                  <a:cubicBezTo>
                    <a:pt x="259" y="525"/>
                    <a:pt x="334" y="451"/>
                    <a:pt x="334" y="360"/>
                  </a:cubicBezTo>
                  <a:lnTo>
                    <a:pt x="334" y="52"/>
                  </a:lnTo>
                  <a:cubicBezTo>
                    <a:pt x="233" y="-17"/>
                    <a:pt x="101" y="-17"/>
                    <a:pt x="0" y="52"/>
                  </a:cubicBezTo>
                  <a:lnTo>
                    <a:pt x="0" y="360"/>
                  </a:lnTo>
                  <a:cubicBezTo>
                    <a:pt x="0" y="451"/>
                    <a:pt x="74" y="525"/>
                    <a:pt x="166" y="525"/>
                  </a:cubicBezTo>
                  <a:close/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3" name="Freeform: Shape 5318">
              <a:extLst>
                <a:ext uri="{FF2B5EF4-FFF2-40B4-BE49-F238E27FC236}">
                  <a16:creationId xmlns:a16="http://schemas.microsoft.com/office/drawing/2014/main" id="{DACD3E48-C82E-BC4B-B471-A40B48BCAFA4}"/>
                </a:ext>
              </a:extLst>
            </p:cNvPr>
            <p:cNvSpPr/>
            <p:nvPr/>
          </p:nvSpPr>
          <p:spPr>
            <a:xfrm>
              <a:off x="14145068" y="5005876"/>
              <a:ext cx="1124744" cy="1121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341" h="340">
                  <a:moveTo>
                    <a:pt x="341" y="14"/>
                  </a:moveTo>
                  <a:lnTo>
                    <a:pt x="15" y="340"/>
                  </a:lnTo>
                  <a:lnTo>
                    <a:pt x="0" y="327"/>
                  </a:lnTo>
                  <a:lnTo>
                    <a:pt x="328" y="0"/>
                  </a:lnTo>
                  <a:close/>
                </a:path>
              </a:pathLst>
            </a:custGeom>
            <a:solidFill>
              <a:srgbClr val="33333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5" name="Freeform: Shape 5320">
              <a:extLst>
                <a:ext uri="{FF2B5EF4-FFF2-40B4-BE49-F238E27FC236}">
                  <a16:creationId xmlns:a16="http://schemas.microsoft.com/office/drawing/2014/main" id="{B49DB856-846A-224D-AD70-C40B3D061119}"/>
                </a:ext>
              </a:extLst>
            </p:cNvPr>
            <p:cNvSpPr/>
            <p:nvPr/>
          </p:nvSpPr>
          <p:spPr>
            <a:xfrm>
              <a:off x="15137489" y="4919866"/>
              <a:ext cx="224949" cy="224949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9" h="69">
                  <a:moveTo>
                    <a:pt x="59" y="10"/>
                  </a:moveTo>
                  <a:cubicBezTo>
                    <a:pt x="73" y="24"/>
                    <a:pt x="73" y="45"/>
                    <a:pt x="59" y="59"/>
                  </a:cubicBezTo>
                  <a:cubicBezTo>
                    <a:pt x="46" y="73"/>
                    <a:pt x="24" y="73"/>
                    <a:pt x="10" y="59"/>
                  </a:cubicBezTo>
                  <a:cubicBezTo>
                    <a:pt x="-3" y="45"/>
                    <a:pt x="-3" y="24"/>
                    <a:pt x="10" y="10"/>
                  </a:cubicBezTo>
                  <a:cubicBezTo>
                    <a:pt x="24" y="-3"/>
                    <a:pt x="46" y="-3"/>
                    <a:pt x="59" y="10"/>
                  </a:cubicBezTo>
                  <a:close/>
                </a:path>
              </a:pathLst>
            </a:custGeom>
            <a:solidFill>
              <a:schemeClr val="accent2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78" name="Freeform: Shape 5323">
              <a:extLst>
                <a:ext uri="{FF2B5EF4-FFF2-40B4-BE49-F238E27FC236}">
                  <a16:creationId xmlns:a16="http://schemas.microsoft.com/office/drawing/2014/main" id="{3871713D-C6D9-974A-BA71-568C2BDC6290}"/>
                </a:ext>
              </a:extLst>
            </p:cNvPr>
            <p:cNvSpPr/>
            <p:nvPr/>
          </p:nvSpPr>
          <p:spPr>
            <a:xfrm>
              <a:off x="8888545" y="10265698"/>
              <a:ext cx="1124744" cy="1121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341" h="340">
                  <a:moveTo>
                    <a:pt x="341" y="14"/>
                  </a:moveTo>
                  <a:lnTo>
                    <a:pt x="13" y="340"/>
                  </a:lnTo>
                  <a:lnTo>
                    <a:pt x="0" y="326"/>
                  </a:lnTo>
                  <a:lnTo>
                    <a:pt x="326" y="0"/>
                  </a:lnTo>
                  <a:close/>
                </a:path>
              </a:pathLst>
            </a:custGeom>
            <a:solidFill>
              <a:srgbClr val="33333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98" name="Freeform: Shape 5327">
              <a:extLst>
                <a:ext uri="{FF2B5EF4-FFF2-40B4-BE49-F238E27FC236}">
                  <a16:creationId xmlns:a16="http://schemas.microsoft.com/office/drawing/2014/main" id="{E3DAC77B-861A-3D4C-87A7-3562B43BB906}"/>
                </a:ext>
              </a:extLst>
            </p:cNvPr>
            <p:cNvSpPr/>
            <p:nvPr/>
          </p:nvSpPr>
          <p:spPr>
            <a:xfrm>
              <a:off x="8799218" y="11254820"/>
              <a:ext cx="221641" cy="224949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8" h="69">
                  <a:moveTo>
                    <a:pt x="59" y="10"/>
                  </a:moveTo>
                  <a:cubicBezTo>
                    <a:pt x="72" y="25"/>
                    <a:pt x="72" y="46"/>
                    <a:pt x="59" y="59"/>
                  </a:cubicBezTo>
                  <a:cubicBezTo>
                    <a:pt x="46" y="73"/>
                    <a:pt x="23" y="73"/>
                    <a:pt x="10" y="59"/>
                  </a:cubicBezTo>
                  <a:cubicBezTo>
                    <a:pt x="-3" y="46"/>
                    <a:pt x="-3" y="25"/>
                    <a:pt x="10" y="10"/>
                  </a:cubicBezTo>
                  <a:cubicBezTo>
                    <a:pt x="23" y="-3"/>
                    <a:pt x="46" y="-3"/>
                    <a:pt x="59" y="10"/>
                  </a:cubicBezTo>
                  <a:close/>
                </a:path>
              </a:pathLst>
            </a:custGeom>
            <a:solidFill>
              <a:schemeClr val="accent4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99" name="Freeform: Shape 5328">
              <a:extLst>
                <a:ext uri="{FF2B5EF4-FFF2-40B4-BE49-F238E27FC236}">
                  <a16:creationId xmlns:a16="http://schemas.microsoft.com/office/drawing/2014/main" id="{1987A4B1-8D08-B74A-8DD2-0B6147E5C8E6}"/>
                </a:ext>
              </a:extLst>
            </p:cNvPr>
            <p:cNvSpPr/>
            <p:nvPr/>
          </p:nvSpPr>
          <p:spPr>
            <a:xfrm>
              <a:off x="8888545" y="5005876"/>
              <a:ext cx="1124744" cy="1121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341" h="340">
                  <a:moveTo>
                    <a:pt x="13" y="0"/>
                  </a:moveTo>
                  <a:lnTo>
                    <a:pt x="341" y="327"/>
                  </a:lnTo>
                  <a:lnTo>
                    <a:pt x="326" y="340"/>
                  </a:lnTo>
                  <a:lnTo>
                    <a:pt x="0" y="14"/>
                  </a:lnTo>
                  <a:close/>
                </a:path>
              </a:pathLst>
            </a:custGeom>
            <a:solidFill>
              <a:srgbClr val="33333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101" name="Freeform: Shape 5330">
              <a:extLst>
                <a:ext uri="{FF2B5EF4-FFF2-40B4-BE49-F238E27FC236}">
                  <a16:creationId xmlns:a16="http://schemas.microsoft.com/office/drawing/2014/main" id="{5F197081-E5C8-8444-828D-E45623EA20F2}"/>
                </a:ext>
              </a:extLst>
            </p:cNvPr>
            <p:cNvSpPr/>
            <p:nvPr/>
          </p:nvSpPr>
          <p:spPr>
            <a:xfrm>
              <a:off x="8799218" y="4919866"/>
              <a:ext cx="221641" cy="224949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8" h="69">
                  <a:moveTo>
                    <a:pt x="10" y="10"/>
                  </a:moveTo>
                  <a:cubicBezTo>
                    <a:pt x="23" y="-3"/>
                    <a:pt x="46" y="-3"/>
                    <a:pt x="59" y="10"/>
                  </a:cubicBezTo>
                  <a:cubicBezTo>
                    <a:pt x="72" y="24"/>
                    <a:pt x="72" y="45"/>
                    <a:pt x="59" y="59"/>
                  </a:cubicBezTo>
                  <a:cubicBezTo>
                    <a:pt x="46" y="73"/>
                    <a:pt x="23" y="73"/>
                    <a:pt x="10" y="59"/>
                  </a:cubicBezTo>
                  <a:cubicBezTo>
                    <a:pt x="-3" y="46"/>
                    <a:pt x="-3" y="24"/>
                    <a:pt x="10" y="10"/>
                  </a:cubicBezTo>
                  <a:close/>
                </a:path>
              </a:pathLst>
            </a:custGeom>
            <a:solidFill>
              <a:schemeClr val="accent1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104" name="Freeform: Shape 5333">
              <a:extLst>
                <a:ext uri="{FF2B5EF4-FFF2-40B4-BE49-F238E27FC236}">
                  <a16:creationId xmlns:a16="http://schemas.microsoft.com/office/drawing/2014/main" id="{33D9454F-DE45-BB4D-9A45-BE01F0DF012C}"/>
                </a:ext>
              </a:extLst>
            </p:cNvPr>
            <p:cNvSpPr/>
            <p:nvPr/>
          </p:nvSpPr>
          <p:spPr>
            <a:xfrm>
              <a:off x="14145068" y="10265698"/>
              <a:ext cx="1124744" cy="1121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341" h="340">
                  <a:moveTo>
                    <a:pt x="15" y="0"/>
                  </a:moveTo>
                  <a:lnTo>
                    <a:pt x="341" y="326"/>
                  </a:lnTo>
                  <a:lnTo>
                    <a:pt x="328" y="340"/>
                  </a:lnTo>
                  <a:lnTo>
                    <a:pt x="0" y="14"/>
                  </a:lnTo>
                  <a:close/>
                </a:path>
              </a:pathLst>
            </a:custGeom>
            <a:solidFill>
              <a:srgbClr val="33333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108" name="Freeform: Shape 5337">
              <a:extLst>
                <a:ext uri="{FF2B5EF4-FFF2-40B4-BE49-F238E27FC236}">
                  <a16:creationId xmlns:a16="http://schemas.microsoft.com/office/drawing/2014/main" id="{AECCA2AA-F035-684A-84C4-2D7930F60570}"/>
                </a:ext>
              </a:extLst>
            </p:cNvPr>
            <p:cNvSpPr/>
            <p:nvPr/>
          </p:nvSpPr>
          <p:spPr>
            <a:xfrm>
              <a:off x="15137489" y="11254820"/>
              <a:ext cx="224949" cy="224949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9" h="69">
                  <a:moveTo>
                    <a:pt x="10" y="10"/>
                  </a:moveTo>
                  <a:cubicBezTo>
                    <a:pt x="24" y="-3"/>
                    <a:pt x="46" y="-3"/>
                    <a:pt x="59" y="10"/>
                  </a:cubicBezTo>
                  <a:cubicBezTo>
                    <a:pt x="73" y="25"/>
                    <a:pt x="73" y="46"/>
                    <a:pt x="59" y="59"/>
                  </a:cubicBezTo>
                  <a:cubicBezTo>
                    <a:pt x="46" y="73"/>
                    <a:pt x="24" y="73"/>
                    <a:pt x="10" y="59"/>
                  </a:cubicBezTo>
                  <a:cubicBezTo>
                    <a:pt x="-3" y="46"/>
                    <a:pt x="-3" y="25"/>
                    <a:pt x="10" y="10"/>
                  </a:cubicBezTo>
                  <a:close/>
                </a:path>
              </a:pathLst>
            </a:custGeom>
            <a:solidFill>
              <a:schemeClr val="accent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</p:grpSp>
      <p:sp>
        <p:nvSpPr>
          <p:cNvPr id="113" name="Rectangle 112">
            <a:extLst>
              <a:ext uri="{FF2B5EF4-FFF2-40B4-BE49-F238E27FC236}">
                <a16:creationId xmlns:a16="http://schemas.microsoft.com/office/drawing/2014/main" id="{E11B3569-EF39-584E-AECF-289808762AF4}"/>
              </a:ext>
            </a:extLst>
          </p:cNvPr>
          <p:cNvSpPr/>
          <p:nvPr/>
        </p:nvSpPr>
        <p:spPr>
          <a:xfrm>
            <a:off x="10459419" y="6750226"/>
            <a:ext cx="156726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</a:t>
            </a:r>
          </a:p>
        </p:txBody>
      </p:sp>
      <p:sp>
        <p:nvSpPr>
          <p:cNvPr id="114" name="Rectangle 113">
            <a:extLst>
              <a:ext uri="{FF2B5EF4-FFF2-40B4-BE49-F238E27FC236}">
                <a16:creationId xmlns:a16="http://schemas.microsoft.com/office/drawing/2014/main" id="{5A74F7F0-953A-2941-A2C3-767EC07D74A8}"/>
              </a:ext>
            </a:extLst>
          </p:cNvPr>
          <p:cNvSpPr/>
          <p:nvPr/>
        </p:nvSpPr>
        <p:spPr>
          <a:xfrm>
            <a:off x="12320199" y="6750226"/>
            <a:ext cx="156726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</a:t>
            </a:r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id="{920840B8-968C-2C4E-9E0A-2B78351065C0}"/>
              </a:ext>
            </a:extLst>
          </p:cNvPr>
          <p:cNvSpPr/>
          <p:nvPr/>
        </p:nvSpPr>
        <p:spPr>
          <a:xfrm>
            <a:off x="10459419" y="8553974"/>
            <a:ext cx="156726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</a:t>
            </a:r>
          </a:p>
        </p:txBody>
      </p:sp>
      <p:sp>
        <p:nvSpPr>
          <p:cNvPr id="116" name="Rectangle 115">
            <a:extLst>
              <a:ext uri="{FF2B5EF4-FFF2-40B4-BE49-F238E27FC236}">
                <a16:creationId xmlns:a16="http://schemas.microsoft.com/office/drawing/2014/main" id="{33EBA101-5E56-234E-928E-792338BE7B13}"/>
              </a:ext>
            </a:extLst>
          </p:cNvPr>
          <p:cNvSpPr/>
          <p:nvPr/>
        </p:nvSpPr>
        <p:spPr>
          <a:xfrm>
            <a:off x="12288021" y="8615779"/>
            <a:ext cx="156726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</a:t>
            </a:r>
          </a:p>
        </p:txBody>
      </p:sp>
      <p:grpSp>
        <p:nvGrpSpPr>
          <p:cNvPr id="117" name="Group 116">
            <a:extLst>
              <a:ext uri="{FF2B5EF4-FFF2-40B4-BE49-F238E27FC236}">
                <a16:creationId xmlns:a16="http://schemas.microsoft.com/office/drawing/2014/main" id="{9C49ECA0-71F5-3245-BAD2-B2CCA32DD390}"/>
              </a:ext>
            </a:extLst>
          </p:cNvPr>
          <p:cNvGrpSpPr/>
          <p:nvPr/>
        </p:nvGrpSpPr>
        <p:grpSpPr>
          <a:xfrm>
            <a:off x="2470362" y="3880350"/>
            <a:ext cx="5456034" cy="2351019"/>
            <a:chOff x="886940" y="4893755"/>
            <a:chExt cx="5456034" cy="2351019"/>
          </a:xfrm>
        </p:grpSpPr>
        <p:sp>
          <p:nvSpPr>
            <p:cNvPr id="118" name="TextBox 117">
              <a:extLst>
                <a:ext uri="{FF2B5EF4-FFF2-40B4-BE49-F238E27FC236}">
                  <a16:creationId xmlns:a16="http://schemas.microsoft.com/office/drawing/2014/main" id="{C1C67B92-D8EE-654A-A2F6-6B795345CAB1}"/>
                </a:ext>
              </a:extLst>
            </p:cNvPr>
            <p:cNvSpPr txBox="1"/>
            <p:nvPr/>
          </p:nvSpPr>
          <p:spPr>
            <a:xfrm>
              <a:off x="4176996" y="4893755"/>
              <a:ext cx="2165978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Strengths</a:t>
              </a:r>
            </a:p>
          </p:txBody>
        </p:sp>
        <p:sp>
          <p:nvSpPr>
            <p:cNvPr id="119" name="TextBox 118">
              <a:extLst>
                <a:ext uri="{FF2B5EF4-FFF2-40B4-BE49-F238E27FC236}">
                  <a16:creationId xmlns:a16="http://schemas.microsoft.com/office/drawing/2014/main" id="{7E1CD8B4-E2C9-0D4B-B0AB-BA6D987D7AB9}"/>
                </a:ext>
              </a:extLst>
            </p:cNvPr>
            <p:cNvSpPr txBox="1"/>
            <p:nvPr/>
          </p:nvSpPr>
          <p:spPr>
            <a:xfrm>
              <a:off x="886940" y="5559569"/>
              <a:ext cx="5414686" cy="16852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299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Marketers must link the price to the real and perceived value of the product. Business executives.</a:t>
              </a:r>
            </a:p>
          </p:txBody>
        </p:sp>
      </p:grpSp>
      <p:grpSp>
        <p:nvGrpSpPr>
          <p:cNvPr id="120" name="Group 119">
            <a:extLst>
              <a:ext uri="{FF2B5EF4-FFF2-40B4-BE49-F238E27FC236}">
                <a16:creationId xmlns:a16="http://schemas.microsoft.com/office/drawing/2014/main" id="{F7F54262-4CD1-B94B-99D6-A74CEB231399}"/>
              </a:ext>
            </a:extLst>
          </p:cNvPr>
          <p:cNvGrpSpPr/>
          <p:nvPr/>
        </p:nvGrpSpPr>
        <p:grpSpPr>
          <a:xfrm>
            <a:off x="2433890" y="10157993"/>
            <a:ext cx="5450653" cy="2331536"/>
            <a:chOff x="850973" y="8995096"/>
            <a:chExt cx="5450653" cy="2331536"/>
          </a:xfrm>
        </p:grpSpPr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FB94BD84-E445-D341-AB1B-F2E48917A330}"/>
                </a:ext>
              </a:extLst>
            </p:cNvPr>
            <p:cNvSpPr txBox="1"/>
            <p:nvPr/>
          </p:nvSpPr>
          <p:spPr>
            <a:xfrm>
              <a:off x="3234760" y="8995096"/>
              <a:ext cx="3066866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Opportunities</a:t>
              </a:r>
            </a:p>
          </p:txBody>
        </p: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A6D4097A-CC9A-2048-866E-350D0162B083}"/>
                </a:ext>
              </a:extLst>
            </p:cNvPr>
            <p:cNvSpPr txBox="1"/>
            <p:nvPr/>
          </p:nvSpPr>
          <p:spPr>
            <a:xfrm>
              <a:off x="850973" y="9641427"/>
              <a:ext cx="5414686" cy="16852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299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Marketers must link the price to the real and perceived value of the product. Business executives.</a:t>
              </a:r>
            </a:p>
          </p:txBody>
        </p:sp>
      </p:grpSp>
      <p:grpSp>
        <p:nvGrpSpPr>
          <p:cNvPr id="123" name="Group 122">
            <a:extLst>
              <a:ext uri="{FF2B5EF4-FFF2-40B4-BE49-F238E27FC236}">
                <a16:creationId xmlns:a16="http://schemas.microsoft.com/office/drawing/2014/main" id="{A832A250-3D0D-5E47-8F9C-425FC0E2B4DB}"/>
              </a:ext>
            </a:extLst>
          </p:cNvPr>
          <p:cNvGrpSpPr/>
          <p:nvPr/>
        </p:nvGrpSpPr>
        <p:grpSpPr>
          <a:xfrm>
            <a:off x="16349779" y="3880350"/>
            <a:ext cx="5314453" cy="2351019"/>
            <a:chOff x="16528929" y="5222960"/>
            <a:chExt cx="5314453" cy="2351019"/>
          </a:xfrm>
        </p:grpSpPr>
        <p:sp>
          <p:nvSpPr>
            <p:cNvPr id="124" name="TextBox 123">
              <a:extLst>
                <a:ext uri="{FF2B5EF4-FFF2-40B4-BE49-F238E27FC236}">
                  <a16:creationId xmlns:a16="http://schemas.microsoft.com/office/drawing/2014/main" id="{E014021D-0598-8842-B9CE-9FF0FF2FB6F2}"/>
                </a:ext>
              </a:extLst>
            </p:cNvPr>
            <p:cNvSpPr txBox="1"/>
            <p:nvPr/>
          </p:nvSpPr>
          <p:spPr>
            <a:xfrm>
              <a:off x="16550699" y="5222960"/>
              <a:ext cx="2311851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Weakness</a:t>
              </a:r>
            </a:p>
          </p:txBody>
        </p:sp>
        <p:sp>
          <p:nvSpPr>
            <p:cNvPr id="125" name="TextBox 124">
              <a:extLst>
                <a:ext uri="{FF2B5EF4-FFF2-40B4-BE49-F238E27FC236}">
                  <a16:creationId xmlns:a16="http://schemas.microsoft.com/office/drawing/2014/main" id="{D6ED6BBA-1DA9-C54D-89DD-0EF7C195B657}"/>
                </a:ext>
              </a:extLst>
            </p:cNvPr>
            <p:cNvSpPr txBox="1"/>
            <p:nvPr/>
          </p:nvSpPr>
          <p:spPr>
            <a:xfrm>
              <a:off x="16528929" y="5888774"/>
              <a:ext cx="5314453" cy="16852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299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Marketers must link the price to the real and perceived value of the product. Business executives.</a:t>
              </a:r>
            </a:p>
          </p:txBody>
        </p:sp>
      </p:grpSp>
      <p:grpSp>
        <p:nvGrpSpPr>
          <p:cNvPr id="126" name="Group 125">
            <a:extLst>
              <a:ext uri="{FF2B5EF4-FFF2-40B4-BE49-F238E27FC236}">
                <a16:creationId xmlns:a16="http://schemas.microsoft.com/office/drawing/2014/main" id="{646D8915-0774-E049-BCDD-7BB3BDD1A757}"/>
              </a:ext>
            </a:extLst>
          </p:cNvPr>
          <p:cNvGrpSpPr/>
          <p:nvPr/>
        </p:nvGrpSpPr>
        <p:grpSpPr>
          <a:xfrm>
            <a:off x="16349779" y="10157993"/>
            <a:ext cx="5368180" cy="2331536"/>
            <a:chOff x="17961539" y="9401126"/>
            <a:chExt cx="5368180" cy="2331536"/>
          </a:xfrm>
        </p:grpSpPr>
        <p:sp>
          <p:nvSpPr>
            <p:cNvPr id="127" name="TextBox 126">
              <a:extLst>
                <a:ext uri="{FF2B5EF4-FFF2-40B4-BE49-F238E27FC236}">
                  <a16:creationId xmlns:a16="http://schemas.microsoft.com/office/drawing/2014/main" id="{6CB1364D-6C02-9945-A129-9EBE17E19983}"/>
                </a:ext>
              </a:extLst>
            </p:cNvPr>
            <p:cNvSpPr txBox="1"/>
            <p:nvPr/>
          </p:nvSpPr>
          <p:spPr>
            <a:xfrm>
              <a:off x="17983308" y="9401126"/>
              <a:ext cx="1749197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Threats</a:t>
              </a:r>
            </a:p>
          </p:txBody>
        </p:sp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2F139ECE-4FFD-794F-B9D7-C1293B5F78DB}"/>
                </a:ext>
              </a:extLst>
            </p:cNvPr>
            <p:cNvSpPr txBox="1"/>
            <p:nvPr/>
          </p:nvSpPr>
          <p:spPr>
            <a:xfrm>
              <a:off x="17961539" y="10047457"/>
              <a:ext cx="5368180" cy="16852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299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Marketers must link the price to the real and perceived value of the product. Business executives.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2730701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1" name="Rounded Rectangle 2240">
            <a:extLst>
              <a:ext uri="{FF2B5EF4-FFF2-40B4-BE49-F238E27FC236}">
                <a16:creationId xmlns:a16="http://schemas.microsoft.com/office/drawing/2014/main" id="{0524C1F9-7589-EA45-A75E-9F06DB4B73C1}"/>
              </a:ext>
            </a:extLst>
          </p:cNvPr>
          <p:cNvSpPr/>
          <p:nvPr/>
        </p:nvSpPr>
        <p:spPr>
          <a:xfrm>
            <a:off x="14798859" y="9835718"/>
            <a:ext cx="8120998" cy="2640745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42" name="Rounded Rectangle 2241">
            <a:extLst>
              <a:ext uri="{FF2B5EF4-FFF2-40B4-BE49-F238E27FC236}">
                <a16:creationId xmlns:a16="http://schemas.microsoft.com/office/drawing/2014/main" id="{C33E0418-B9BA-6A46-A060-56E53A2A30AF}"/>
              </a:ext>
            </a:extLst>
          </p:cNvPr>
          <p:cNvSpPr/>
          <p:nvPr/>
        </p:nvSpPr>
        <p:spPr>
          <a:xfrm>
            <a:off x="14798859" y="3821723"/>
            <a:ext cx="8120998" cy="2640745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40" name="Rounded Rectangle 2239">
            <a:extLst>
              <a:ext uri="{FF2B5EF4-FFF2-40B4-BE49-F238E27FC236}">
                <a16:creationId xmlns:a16="http://schemas.microsoft.com/office/drawing/2014/main" id="{12CEC8CA-283B-544E-849F-896E33CCB97C}"/>
              </a:ext>
            </a:extLst>
          </p:cNvPr>
          <p:cNvSpPr/>
          <p:nvPr/>
        </p:nvSpPr>
        <p:spPr>
          <a:xfrm>
            <a:off x="1453651" y="9835718"/>
            <a:ext cx="8120998" cy="2640745"/>
          </a:xfrm>
          <a:prstGeom prst="round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7897D9C1-1792-1744-9598-FB2E67A00D88}"/>
              </a:ext>
            </a:extLst>
          </p:cNvPr>
          <p:cNvSpPr/>
          <p:nvPr/>
        </p:nvSpPr>
        <p:spPr>
          <a:xfrm>
            <a:off x="1453651" y="3821723"/>
            <a:ext cx="8120998" cy="2640745"/>
          </a:xfrm>
          <a:prstGeom prst="round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22" name="Freeform: Shape 7381">
            <a:extLst>
              <a:ext uri="{FF2B5EF4-FFF2-40B4-BE49-F238E27FC236}">
                <a16:creationId xmlns:a16="http://schemas.microsoft.com/office/drawing/2014/main" id="{6FCA875D-97D0-7944-BC0C-0142EF3F4A02}"/>
              </a:ext>
            </a:extLst>
          </p:cNvPr>
          <p:cNvSpPr/>
          <p:nvPr/>
        </p:nvSpPr>
        <p:spPr>
          <a:xfrm>
            <a:off x="9583095" y="5085830"/>
            <a:ext cx="1283459" cy="85185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27" h="16">
                <a:moveTo>
                  <a:pt x="227" y="16"/>
                </a:moveTo>
                <a:lnTo>
                  <a:pt x="0" y="16"/>
                </a:lnTo>
                <a:lnTo>
                  <a:pt x="0" y="0"/>
                </a:lnTo>
                <a:lnTo>
                  <a:pt x="227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1" name="Rectangle 60">
            <a:extLst>
              <a:ext uri="{FF2B5EF4-FFF2-40B4-BE49-F238E27FC236}">
                <a16:creationId xmlns:a16="http://schemas.microsoft.com/office/drawing/2014/main" id="{D26D6DC4-4AF4-5541-9C8C-3EB120ADE9B9}"/>
              </a:ext>
            </a:extLst>
          </p:cNvPr>
          <p:cNvSpPr/>
          <p:nvPr/>
        </p:nvSpPr>
        <p:spPr>
          <a:xfrm>
            <a:off x="9765353" y="2544770"/>
            <a:ext cx="4846940" cy="1184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4C9E862E-B256-E349-B23A-E593FD15576E}"/>
              </a:ext>
            </a:extLst>
          </p:cNvPr>
          <p:cNvSpPr txBox="1"/>
          <p:nvPr/>
        </p:nvSpPr>
        <p:spPr>
          <a:xfrm>
            <a:off x="7193236" y="984553"/>
            <a:ext cx="9991178" cy="132343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S.W.O.T DIAGRAM</a:t>
            </a:r>
          </a:p>
        </p:txBody>
      </p:sp>
      <p:sp>
        <p:nvSpPr>
          <p:cNvPr id="40" name="Freeform: Shape 7376">
            <a:extLst>
              <a:ext uri="{FF2B5EF4-FFF2-40B4-BE49-F238E27FC236}">
                <a16:creationId xmlns:a16="http://schemas.microsoft.com/office/drawing/2014/main" id="{83A2A8B9-8FC4-C341-AB4D-C0C5918404DE}"/>
              </a:ext>
            </a:extLst>
          </p:cNvPr>
          <p:cNvSpPr/>
          <p:nvPr/>
        </p:nvSpPr>
        <p:spPr>
          <a:xfrm>
            <a:off x="9602491" y="11124944"/>
            <a:ext cx="1277780" cy="85185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26" h="16">
                <a:moveTo>
                  <a:pt x="226" y="16"/>
                </a:moveTo>
                <a:lnTo>
                  <a:pt x="0" y="16"/>
                </a:lnTo>
                <a:lnTo>
                  <a:pt x="0" y="0"/>
                </a:lnTo>
                <a:lnTo>
                  <a:pt x="226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2" name="Freeform: Shape 7378">
            <a:extLst>
              <a:ext uri="{FF2B5EF4-FFF2-40B4-BE49-F238E27FC236}">
                <a16:creationId xmlns:a16="http://schemas.microsoft.com/office/drawing/2014/main" id="{D0909ECC-8ABC-EF42-B77F-2DA452069215}"/>
              </a:ext>
            </a:extLst>
          </p:cNvPr>
          <p:cNvSpPr/>
          <p:nvPr/>
        </p:nvSpPr>
        <p:spPr>
          <a:xfrm>
            <a:off x="13492621" y="11124944"/>
            <a:ext cx="1283459" cy="85185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27" h="16">
                <a:moveTo>
                  <a:pt x="227" y="16"/>
                </a:moveTo>
                <a:lnTo>
                  <a:pt x="0" y="16"/>
                </a:lnTo>
                <a:lnTo>
                  <a:pt x="0" y="0"/>
                </a:lnTo>
                <a:lnTo>
                  <a:pt x="227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3" name="Freeform: Shape 7379">
            <a:extLst>
              <a:ext uri="{FF2B5EF4-FFF2-40B4-BE49-F238E27FC236}">
                <a16:creationId xmlns:a16="http://schemas.microsoft.com/office/drawing/2014/main" id="{8CADCE90-C7AB-FE45-9316-EAA1E0245B49}"/>
              </a:ext>
            </a:extLst>
          </p:cNvPr>
          <p:cNvSpPr/>
          <p:nvPr/>
        </p:nvSpPr>
        <p:spPr>
          <a:xfrm>
            <a:off x="13492621" y="5099503"/>
            <a:ext cx="85185" cy="6110627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16" h="1077">
                <a:moveTo>
                  <a:pt x="16" y="1077"/>
                </a:moveTo>
                <a:lnTo>
                  <a:pt x="0" y="1077"/>
                </a:lnTo>
                <a:lnTo>
                  <a:pt x="0" y="0"/>
                </a:lnTo>
                <a:lnTo>
                  <a:pt x="16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54" name="Freeform: Shape 7380">
            <a:extLst>
              <a:ext uri="{FF2B5EF4-FFF2-40B4-BE49-F238E27FC236}">
                <a16:creationId xmlns:a16="http://schemas.microsoft.com/office/drawing/2014/main" id="{5A1B9FC2-C643-214D-98BB-B4626B4C990B}"/>
              </a:ext>
            </a:extLst>
          </p:cNvPr>
          <p:cNvSpPr/>
          <p:nvPr/>
        </p:nvSpPr>
        <p:spPr>
          <a:xfrm>
            <a:off x="10795085" y="5099503"/>
            <a:ext cx="85185" cy="6110627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16" h="1077">
                <a:moveTo>
                  <a:pt x="16" y="1077"/>
                </a:moveTo>
                <a:lnTo>
                  <a:pt x="0" y="1077"/>
                </a:lnTo>
                <a:lnTo>
                  <a:pt x="0" y="0"/>
                </a:lnTo>
                <a:lnTo>
                  <a:pt x="16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56" name="Freeform: Shape 7381">
            <a:extLst>
              <a:ext uri="{FF2B5EF4-FFF2-40B4-BE49-F238E27FC236}">
                <a16:creationId xmlns:a16="http://schemas.microsoft.com/office/drawing/2014/main" id="{2EDEC1C5-4E89-B84F-93EF-556FE4695994}"/>
              </a:ext>
            </a:extLst>
          </p:cNvPr>
          <p:cNvSpPr/>
          <p:nvPr/>
        </p:nvSpPr>
        <p:spPr>
          <a:xfrm>
            <a:off x="13492621" y="5099503"/>
            <a:ext cx="1283459" cy="85185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27" h="16">
                <a:moveTo>
                  <a:pt x="227" y="16"/>
                </a:moveTo>
                <a:lnTo>
                  <a:pt x="0" y="16"/>
                </a:lnTo>
                <a:lnTo>
                  <a:pt x="0" y="0"/>
                </a:lnTo>
                <a:lnTo>
                  <a:pt x="227" y="0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58" name="Freeform: Shape 7383">
            <a:extLst>
              <a:ext uri="{FF2B5EF4-FFF2-40B4-BE49-F238E27FC236}">
                <a16:creationId xmlns:a16="http://schemas.microsoft.com/office/drawing/2014/main" id="{68D78C94-F5C7-474F-880B-6868EB88C84A}"/>
              </a:ext>
            </a:extLst>
          </p:cNvPr>
          <p:cNvSpPr/>
          <p:nvPr/>
        </p:nvSpPr>
        <p:spPr>
          <a:xfrm>
            <a:off x="13998053" y="4366909"/>
            <a:ext cx="1561731" cy="1556052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76" h="275">
                <a:moveTo>
                  <a:pt x="0" y="137"/>
                </a:moveTo>
                <a:cubicBezTo>
                  <a:pt x="0" y="214"/>
                  <a:pt x="62" y="275"/>
                  <a:pt x="138" y="275"/>
                </a:cubicBezTo>
                <a:cubicBezTo>
                  <a:pt x="215" y="275"/>
                  <a:pt x="276" y="214"/>
                  <a:pt x="276" y="137"/>
                </a:cubicBezTo>
                <a:cubicBezTo>
                  <a:pt x="276" y="61"/>
                  <a:pt x="215" y="0"/>
                  <a:pt x="138" y="0"/>
                </a:cubicBezTo>
                <a:cubicBezTo>
                  <a:pt x="62" y="0"/>
                  <a:pt x="0" y="61"/>
                  <a:pt x="0" y="137"/>
                </a:cubicBezTo>
                <a:close/>
              </a:path>
            </a:pathLst>
          </a:custGeom>
          <a:solidFill>
            <a:srgbClr val="FFFFFF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4" name="Freeform: Shape 7387">
            <a:extLst>
              <a:ext uri="{FF2B5EF4-FFF2-40B4-BE49-F238E27FC236}">
                <a16:creationId xmlns:a16="http://schemas.microsoft.com/office/drawing/2014/main" id="{BA18FC5A-F21B-6445-A713-413ED70D3782}"/>
              </a:ext>
            </a:extLst>
          </p:cNvPr>
          <p:cNvSpPr/>
          <p:nvPr/>
        </p:nvSpPr>
        <p:spPr>
          <a:xfrm>
            <a:off x="13998053" y="10380976"/>
            <a:ext cx="1561731" cy="156173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76" h="276">
                <a:moveTo>
                  <a:pt x="0" y="138"/>
                </a:moveTo>
                <a:cubicBezTo>
                  <a:pt x="0" y="215"/>
                  <a:pt x="62" y="276"/>
                  <a:pt x="138" y="276"/>
                </a:cubicBezTo>
                <a:cubicBezTo>
                  <a:pt x="215" y="276"/>
                  <a:pt x="276" y="215"/>
                  <a:pt x="276" y="138"/>
                </a:cubicBezTo>
                <a:cubicBezTo>
                  <a:pt x="276" y="62"/>
                  <a:pt x="215" y="0"/>
                  <a:pt x="138" y="0"/>
                </a:cubicBezTo>
                <a:cubicBezTo>
                  <a:pt x="62" y="0"/>
                  <a:pt x="0" y="62"/>
                  <a:pt x="0" y="138"/>
                </a:cubicBezTo>
                <a:close/>
              </a:path>
            </a:pathLst>
          </a:custGeom>
          <a:solidFill>
            <a:srgbClr val="FFFFFF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6" name="Freeform: Shape 7389">
            <a:extLst>
              <a:ext uri="{FF2B5EF4-FFF2-40B4-BE49-F238E27FC236}">
                <a16:creationId xmlns:a16="http://schemas.microsoft.com/office/drawing/2014/main" id="{079DEF6C-CE79-5A4A-BFF7-B00440FE5EDA}"/>
              </a:ext>
            </a:extLst>
          </p:cNvPr>
          <p:cNvSpPr/>
          <p:nvPr/>
        </p:nvSpPr>
        <p:spPr>
          <a:xfrm>
            <a:off x="8818770" y="10380976"/>
            <a:ext cx="1556052" cy="156173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75" h="276">
                <a:moveTo>
                  <a:pt x="275" y="138"/>
                </a:moveTo>
                <a:cubicBezTo>
                  <a:pt x="275" y="62"/>
                  <a:pt x="213" y="0"/>
                  <a:pt x="138" y="0"/>
                </a:cubicBezTo>
                <a:cubicBezTo>
                  <a:pt x="62" y="0"/>
                  <a:pt x="0" y="62"/>
                  <a:pt x="0" y="138"/>
                </a:cubicBezTo>
                <a:cubicBezTo>
                  <a:pt x="0" y="215"/>
                  <a:pt x="62" y="276"/>
                  <a:pt x="138" y="276"/>
                </a:cubicBezTo>
                <a:cubicBezTo>
                  <a:pt x="213" y="276"/>
                  <a:pt x="275" y="215"/>
                  <a:pt x="275" y="138"/>
                </a:cubicBezTo>
                <a:close/>
              </a:path>
            </a:pathLst>
          </a:custGeom>
          <a:solidFill>
            <a:srgbClr val="FFFFFF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0" name="Freeform: Shape 7393">
            <a:extLst>
              <a:ext uri="{FF2B5EF4-FFF2-40B4-BE49-F238E27FC236}">
                <a16:creationId xmlns:a16="http://schemas.microsoft.com/office/drawing/2014/main" id="{71341457-F657-894A-B414-B44BABD7C127}"/>
              </a:ext>
            </a:extLst>
          </p:cNvPr>
          <p:cNvSpPr/>
          <p:nvPr/>
        </p:nvSpPr>
        <p:spPr>
          <a:xfrm>
            <a:off x="8818770" y="4366909"/>
            <a:ext cx="1556052" cy="1556052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75" h="275">
                <a:moveTo>
                  <a:pt x="275" y="137"/>
                </a:moveTo>
                <a:cubicBezTo>
                  <a:pt x="275" y="61"/>
                  <a:pt x="213" y="0"/>
                  <a:pt x="138" y="0"/>
                </a:cubicBezTo>
                <a:cubicBezTo>
                  <a:pt x="62" y="0"/>
                  <a:pt x="0" y="61"/>
                  <a:pt x="0" y="137"/>
                </a:cubicBezTo>
                <a:cubicBezTo>
                  <a:pt x="0" y="214"/>
                  <a:pt x="62" y="275"/>
                  <a:pt x="138" y="275"/>
                </a:cubicBezTo>
                <a:cubicBezTo>
                  <a:pt x="213" y="275"/>
                  <a:pt x="275" y="214"/>
                  <a:pt x="275" y="137"/>
                </a:cubicBezTo>
                <a:close/>
              </a:path>
            </a:pathLst>
          </a:custGeom>
          <a:solidFill>
            <a:srgbClr val="FFFFFF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09" name="Freeform: Shape 8010">
            <a:extLst>
              <a:ext uri="{FF2B5EF4-FFF2-40B4-BE49-F238E27FC236}">
                <a16:creationId xmlns:a16="http://schemas.microsoft.com/office/drawing/2014/main" id="{97808033-6844-6343-AC66-910799520415}"/>
              </a:ext>
            </a:extLst>
          </p:cNvPr>
          <p:cNvSpPr/>
          <p:nvPr/>
        </p:nvSpPr>
        <p:spPr>
          <a:xfrm>
            <a:off x="14242236" y="5514071"/>
            <a:ext cx="187408" cy="176050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4" h="32">
                <a:moveTo>
                  <a:pt x="34" y="32"/>
                </a:moveTo>
                <a:cubicBezTo>
                  <a:pt x="31" y="25"/>
                  <a:pt x="30" y="16"/>
                  <a:pt x="28" y="9"/>
                </a:cubicBezTo>
                <a:cubicBezTo>
                  <a:pt x="18" y="5"/>
                  <a:pt x="9" y="3"/>
                  <a:pt x="0" y="0"/>
                </a:cubicBezTo>
                <a:cubicBezTo>
                  <a:pt x="3" y="5"/>
                  <a:pt x="6" y="13"/>
                  <a:pt x="10" y="19"/>
                </a:cubicBezTo>
                <a:cubicBezTo>
                  <a:pt x="18" y="24"/>
                  <a:pt x="26" y="28"/>
                  <a:pt x="34" y="32"/>
                </a:cubicBezTo>
                <a:close/>
              </a:path>
            </a:pathLst>
          </a:custGeom>
          <a:solidFill>
            <a:srgbClr val="D3D1D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29" name="Freeform: Shape 8030">
            <a:extLst>
              <a:ext uri="{FF2B5EF4-FFF2-40B4-BE49-F238E27FC236}">
                <a16:creationId xmlns:a16="http://schemas.microsoft.com/office/drawing/2014/main" id="{0AF006CE-3FC2-2B42-AEDB-E37FF721CD26}"/>
              </a:ext>
            </a:extLst>
          </p:cNvPr>
          <p:cNvSpPr/>
          <p:nvPr/>
        </p:nvSpPr>
        <p:spPr>
          <a:xfrm>
            <a:off x="14202482" y="5394796"/>
            <a:ext cx="193087" cy="164692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5" h="30">
                <a:moveTo>
                  <a:pt x="35" y="30"/>
                </a:moveTo>
                <a:cubicBezTo>
                  <a:pt x="33" y="21"/>
                  <a:pt x="33" y="12"/>
                  <a:pt x="31" y="5"/>
                </a:cubicBezTo>
                <a:cubicBezTo>
                  <a:pt x="21" y="3"/>
                  <a:pt x="10" y="1"/>
                  <a:pt x="0" y="0"/>
                </a:cubicBezTo>
                <a:cubicBezTo>
                  <a:pt x="1" y="8"/>
                  <a:pt x="4" y="15"/>
                  <a:pt x="7" y="21"/>
                </a:cubicBezTo>
                <a:cubicBezTo>
                  <a:pt x="16" y="24"/>
                  <a:pt x="25" y="26"/>
                  <a:pt x="35" y="30"/>
                </a:cubicBezTo>
                <a:close/>
              </a:path>
            </a:pathLst>
          </a:custGeom>
          <a:solidFill>
            <a:srgbClr val="A9A6A7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35" name="Freeform: Shape 8036">
            <a:extLst>
              <a:ext uri="{FF2B5EF4-FFF2-40B4-BE49-F238E27FC236}">
                <a16:creationId xmlns:a16="http://schemas.microsoft.com/office/drawing/2014/main" id="{C16DF701-FA63-B643-828D-3E1A58FB7C24}"/>
              </a:ext>
            </a:extLst>
          </p:cNvPr>
          <p:cNvSpPr/>
          <p:nvPr/>
        </p:nvSpPr>
        <p:spPr>
          <a:xfrm>
            <a:off x="14185445" y="5332343"/>
            <a:ext cx="90864" cy="6246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17" h="12">
                <a:moveTo>
                  <a:pt x="17" y="12"/>
                </a:moveTo>
                <a:cubicBezTo>
                  <a:pt x="17" y="9"/>
                  <a:pt x="17" y="5"/>
                  <a:pt x="16" y="2"/>
                </a:cubicBezTo>
                <a:cubicBezTo>
                  <a:pt x="12" y="0"/>
                  <a:pt x="6" y="0"/>
                  <a:pt x="0" y="0"/>
                </a:cubicBezTo>
                <a:cubicBezTo>
                  <a:pt x="1" y="4"/>
                  <a:pt x="1" y="8"/>
                  <a:pt x="3" y="11"/>
                </a:cubicBezTo>
                <a:cubicBezTo>
                  <a:pt x="7" y="12"/>
                  <a:pt x="13" y="12"/>
                  <a:pt x="17" y="12"/>
                </a:cubicBezTo>
                <a:close/>
              </a:path>
            </a:pathLst>
          </a:custGeom>
          <a:solidFill>
            <a:srgbClr val="B9B6B7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37" name="Freeform: Shape 8038">
            <a:extLst>
              <a:ext uri="{FF2B5EF4-FFF2-40B4-BE49-F238E27FC236}">
                <a16:creationId xmlns:a16="http://schemas.microsoft.com/office/drawing/2014/main" id="{F51344B6-19F5-494C-89D9-BEB1B9F13267}"/>
              </a:ext>
            </a:extLst>
          </p:cNvPr>
          <p:cNvSpPr/>
          <p:nvPr/>
        </p:nvSpPr>
        <p:spPr>
          <a:xfrm>
            <a:off x="14185445" y="5281231"/>
            <a:ext cx="85185" cy="56790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16" h="11">
                <a:moveTo>
                  <a:pt x="16" y="11"/>
                </a:moveTo>
                <a:cubicBezTo>
                  <a:pt x="16" y="7"/>
                  <a:pt x="16" y="2"/>
                  <a:pt x="16" y="0"/>
                </a:cubicBezTo>
                <a:cubicBezTo>
                  <a:pt x="10" y="0"/>
                  <a:pt x="4" y="0"/>
                  <a:pt x="0" y="0"/>
                </a:cubicBezTo>
                <a:cubicBezTo>
                  <a:pt x="0" y="2"/>
                  <a:pt x="0" y="7"/>
                  <a:pt x="0" y="9"/>
                </a:cubicBezTo>
                <a:cubicBezTo>
                  <a:pt x="6" y="9"/>
                  <a:pt x="12" y="9"/>
                  <a:pt x="16" y="11"/>
                </a:cubicBezTo>
                <a:close/>
              </a:path>
            </a:pathLst>
          </a:custGeom>
          <a:solidFill>
            <a:srgbClr val="B2AFB0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59" name="Freeform: Shape 8060">
            <a:extLst>
              <a:ext uri="{FF2B5EF4-FFF2-40B4-BE49-F238E27FC236}">
                <a16:creationId xmlns:a16="http://schemas.microsoft.com/office/drawing/2014/main" id="{F48E8825-3A9D-DA44-A8FF-E4E64708DBAE}"/>
              </a:ext>
            </a:extLst>
          </p:cNvPr>
          <p:cNvSpPr/>
          <p:nvPr/>
        </p:nvSpPr>
        <p:spPr>
          <a:xfrm>
            <a:off x="14179766" y="5201725"/>
            <a:ext cx="90864" cy="73827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17" h="14">
                <a:moveTo>
                  <a:pt x="17" y="14"/>
                </a:moveTo>
                <a:cubicBezTo>
                  <a:pt x="17" y="9"/>
                  <a:pt x="16" y="4"/>
                  <a:pt x="16" y="0"/>
                </a:cubicBezTo>
                <a:cubicBezTo>
                  <a:pt x="11" y="0"/>
                  <a:pt x="5" y="0"/>
                  <a:pt x="0" y="0"/>
                </a:cubicBezTo>
                <a:cubicBezTo>
                  <a:pt x="0" y="4"/>
                  <a:pt x="0" y="9"/>
                  <a:pt x="1" y="14"/>
                </a:cubicBezTo>
                <a:cubicBezTo>
                  <a:pt x="5" y="14"/>
                  <a:pt x="11" y="14"/>
                  <a:pt x="17" y="14"/>
                </a:cubicBezTo>
                <a:close/>
              </a:path>
            </a:pathLst>
          </a:custGeom>
          <a:solidFill>
            <a:srgbClr val="AFACAE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61" name="Freeform: Shape 8062">
            <a:extLst>
              <a:ext uri="{FF2B5EF4-FFF2-40B4-BE49-F238E27FC236}">
                <a16:creationId xmlns:a16="http://schemas.microsoft.com/office/drawing/2014/main" id="{47D594A9-3348-754B-B9E2-616EA69BEF85}"/>
              </a:ext>
            </a:extLst>
          </p:cNvPr>
          <p:cNvSpPr/>
          <p:nvPr/>
        </p:nvSpPr>
        <p:spPr>
          <a:xfrm>
            <a:off x="14179766" y="5116540"/>
            <a:ext cx="90864" cy="79506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17" h="15">
                <a:moveTo>
                  <a:pt x="16" y="15"/>
                </a:moveTo>
                <a:cubicBezTo>
                  <a:pt x="16" y="10"/>
                  <a:pt x="17" y="6"/>
                  <a:pt x="17" y="0"/>
                </a:cubicBezTo>
                <a:cubicBezTo>
                  <a:pt x="11" y="1"/>
                  <a:pt x="7" y="1"/>
                  <a:pt x="1" y="1"/>
                </a:cubicBezTo>
                <a:cubicBezTo>
                  <a:pt x="1" y="6"/>
                  <a:pt x="1" y="10"/>
                  <a:pt x="0" y="15"/>
                </a:cubicBezTo>
                <a:cubicBezTo>
                  <a:pt x="5" y="15"/>
                  <a:pt x="11" y="15"/>
                  <a:pt x="16" y="15"/>
                </a:cubicBezTo>
                <a:close/>
              </a:path>
            </a:pathLst>
          </a:custGeom>
          <a:solidFill>
            <a:srgbClr val="B2AFB0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65" name="Freeform: Shape 8066">
            <a:extLst>
              <a:ext uri="{FF2B5EF4-FFF2-40B4-BE49-F238E27FC236}">
                <a16:creationId xmlns:a16="http://schemas.microsoft.com/office/drawing/2014/main" id="{D169DAB2-A523-BF49-B648-7CCD31BB0581}"/>
              </a:ext>
            </a:extLst>
          </p:cNvPr>
          <p:cNvSpPr/>
          <p:nvPr/>
        </p:nvSpPr>
        <p:spPr>
          <a:xfrm>
            <a:off x="14185445" y="4946169"/>
            <a:ext cx="198766" cy="17037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6" h="31">
                <a:moveTo>
                  <a:pt x="32" y="30"/>
                </a:moveTo>
                <a:cubicBezTo>
                  <a:pt x="32" y="20"/>
                  <a:pt x="34" y="10"/>
                  <a:pt x="36" y="0"/>
                </a:cubicBezTo>
                <a:cubicBezTo>
                  <a:pt x="25" y="2"/>
                  <a:pt x="15" y="3"/>
                  <a:pt x="7" y="6"/>
                </a:cubicBezTo>
                <a:cubicBezTo>
                  <a:pt x="4" y="15"/>
                  <a:pt x="1" y="23"/>
                  <a:pt x="0" y="31"/>
                </a:cubicBezTo>
                <a:cubicBezTo>
                  <a:pt x="10" y="31"/>
                  <a:pt x="20" y="30"/>
                  <a:pt x="32" y="30"/>
                </a:cubicBezTo>
                <a:close/>
              </a:path>
            </a:pathLst>
          </a:custGeom>
          <a:solidFill>
            <a:srgbClr val="898586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778" name="Freeform: Shape 8079">
            <a:extLst>
              <a:ext uri="{FF2B5EF4-FFF2-40B4-BE49-F238E27FC236}">
                <a16:creationId xmlns:a16="http://schemas.microsoft.com/office/drawing/2014/main" id="{88EE145C-A1E1-D043-B822-35C158E86094}"/>
              </a:ext>
            </a:extLst>
          </p:cNvPr>
          <p:cNvSpPr/>
          <p:nvPr/>
        </p:nvSpPr>
        <p:spPr>
          <a:xfrm>
            <a:off x="14225214" y="4787157"/>
            <a:ext cx="187408" cy="187408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4" h="34">
                <a:moveTo>
                  <a:pt x="29" y="28"/>
                </a:moveTo>
                <a:cubicBezTo>
                  <a:pt x="30" y="18"/>
                  <a:pt x="31" y="9"/>
                  <a:pt x="34" y="0"/>
                </a:cubicBezTo>
                <a:cubicBezTo>
                  <a:pt x="25" y="3"/>
                  <a:pt x="18" y="7"/>
                  <a:pt x="10" y="12"/>
                </a:cubicBezTo>
                <a:cubicBezTo>
                  <a:pt x="6" y="19"/>
                  <a:pt x="3" y="27"/>
                  <a:pt x="0" y="34"/>
                </a:cubicBezTo>
                <a:cubicBezTo>
                  <a:pt x="8" y="31"/>
                  <a:pt x="18" y="30"/>
                  <a:pt x="29" y="28"/>
                </a:cubicBezTo>
                <a:close/>
              </a:path>
            </a:pathLst>
          </a:custGeom>
          <a:solidFill>
            <a:srgbClr val="A9A6A7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1126" name="Freeform: Shape 8427">
            <a:extLst>
              <a:ext uri="{FF2B5EF4-FFF2-40B4-BE49-F238E27FC236}">
                <a16:creationId xmlns:a16="http://schemas.microsoft.com/office/drawing/2014/main" id="{4BE4EDEF-F848-EC4F-821A-FEBC87956B14}"/>
              </a:ext>
            </a:extLst>
          </p:cNvPr>
          <p:cNvSpPr/>
          <p:nvPr/>
        </p:nvSpPr>
        <p:spPr>
          <a:xfrm>
            <a:off x="14100276" y="4457773"/>
            <a:ext cx="1368644" cy="1368644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2" h="242">
                <a:moveTo>
                  <a:pt x="120" y="242"/>
                </a:moveTo>
                <a:cubicBezTo>
                  <a:pt x="186" y="242"/>
                  <a:pt x="242" y="187"/>
                  <a:pt x="242" y="121"/>
                </a:cubicBezTo>
                <a:cubicBezTo>
                  <a:pt x="242" y="56"/>
                  <a:pt x="186" y="0"/>
                  <a:pt x="120" y="0"/>
                </a:cubicBezTo>
                <a:cubicBezTo>
                  <a:pt x="53" y="0"/>
                  <a:pt x="0" y="56"/>
                  <a:pt x="0" y="121"/>
                </a:cubicBezTo>
                <a:cubicBezTo>
                  <a:pt x="0" y="187"/>
                  <a:pt x="53" y="242"/>
                  <a:pt x="120" y="242"/>
                </a:cubicBez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1128" name="Freeform: Shape 8429">
            <a:extLst>
              <a:ext uri="{FF2B5EF4-FFF2-40B4-BE49-F238E27FC236}">
                <a16:creationId xmlns:a16="http://schemas.microsoft.com/office/drawing/2014/main" id="{5E6B12A4-6C0A-8842-8AED-5C92FACB0CEA}"/>
              </a:ext>
            </a:extLst>
          </p:cNvPr>
          <p:cNvSpPr/>
          <p:nvPr/>
        </p:nvSpPr>
        <p:spPr>
          <a:xfrm>
            <a:off x="14100276" y="10483215"/>
            <a:ext cx="1368644" cy="1362965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2" h="241">
                <a:moveTo>
                  <a:pt x="120" y="241"/>
                </a:moveTo>
                <a:cubicBezTo>
                  <a:pt x="186" y="241"/>
                  <a:pt x="242" y="186"/>
                  <a:pt x="242" y="120"/>
                </a:cubicBezTo>
                <a:cubicBezTo>
                  <a:pt x="242" y="55"/>
                  <a:pt x="186" y="0"/>
                  <a:pt x="120" y="0"/>
                </a:cubicBezTo>
                <a:cubicBezTo>
                  <a:pt x="53" y="0"/>
                  <a:pt x="0" y="55"/>
                  <a:pt x="0" y="120"/>
                </a:cubicBezTo>
                <a:cubicBezTo>
                  <a:pt x="0" y="186"/>
                  <a:pt x="53" y="241"/>
                  <a:pt x="120" y="241"/>
                </a:cubicBez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1129" name="Freeform: Shape 8430">
            <a:extLst>
              <a:ext uri="{FF2B5EF4-FFF2-40B4-BE49-F238E27FC236}">
                <a16:creationId xmlns:a16="http://schemas.microsoft.com/office/drawing/2014/main" id="{B808896F-1CA8-3545-A0C4-34497C09C126}"/>
              </a:ext>
            </a:extLst>
          </p:cNvPr>
          <p:cNvSpPr/>
          <p:nvPr/>
        </p:nvSpPr>
        <p:spPr>
          <a:xfrm>
            <a:off x="8920992" y="10483215"/>
            <a:ext cx="1357286" cy="1362965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0" h="241">
                <a:moveTo>
                  <a:pt x="120" y="0"/>
                </a:moveTo>
                <a:cubicBezTo>
                  <a:pt x="53" y="0"/>
                  <a:pt x="0" y="55"/>
                  <a:pt x="0" y="120"/>
                </a:cubicBezTo>
                <a:cubicBezTo>
                  <a:pt x="0" y="186"/>
                  <a:pt x="53" y="241"/>
                  <a:pt x="120" y="241"/>
                </a:cubicBezTo>
                <a:cubicBezTo>
                  <a:pt x="186" y="241"/>
                  <a:pt x="240" y="186"/>
                  <a:pt x="240" y="120"/>
                </a:cubicBezTo>
                <a:cubicBezTo>
                  <a:pt x="240" y="55"/>
                  <a:pt x="186" y="0"/>
                  <a:pt x="120" y="0"/>
                </a:cubicBez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1131" name="Freeform: Shape 8432">
            <a:extLst>
              <a:ext uri="{FF2B5EF4-FFF2-40B4-BE49-F238E27FC236}">
                <a16:creationId xmlns:a16="http://schemas.microsoft.com/office/drawing/2014/main" id="{5A9666FC-A1BB-A34D-BC73-AB7DAC54DCCA}"/>
              </a:ext>
            </a:extLst>
          </p:cNvPr>
          <p:cNvSpPr/>
          <p:nvPr/>
        </p:nvSpPr>
        <p:spPr>
          <a:xfrm>
            <a:off x="8920992" y="4457773"/>
            <a:ext cx="1357286" cy="1368644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0" h="242">
                <a:moveTo>
                  <a:pt x="0" y="121"/>
                </a:moveTo>
                <a:cubicBezTo>
                  <a:pt x="0" y="187"/>
                  <a:pt x="53" y="242"/>
                  <a:pt x="120" y="242"/>
                </a:cubicBezTo>
                <a:cubicBezTo>
                  <a:pt x="186" y="242"/>
                  <a:pt x="240" y="187"/>
                  <a:pt x="240" y="121"/>
                </a:cubicBezTo>
                <a:cubicBezTo>
                  <a:pt x="240" y="56"/>
                  <a:pt x="186" y="0"/>
                  <a:pt x="120" y="0"/>
                </a:cubicBezTo>
                <a:cubicBezTo>
                  <a:pt x="53" y="0"/>
                  <a:pt x="0" y="56"/>
                  <a:pt x="0" y="121"/>
                </a:cubicBez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1305" name="Freeform: Shape 8606">
            <a:extLst>
              <a:ext uri="{FF2B5EF4-FFF2-40B4-BE49-F238E27FC236}">
                <a16:creationId xmlns:a16="http://schemas.microsoft.com/office/drawing/2014/main" id="{15323CCC-2A44-3E47-80E2-081F0574E347}"/>
              </a:ext>
            </a:extLst>
          </p:cNvPr>
          <p:cNvSpPr/>
          <p:nvPr/>
        </p:nvSpPr>
        <p:spPr>
          <a:xfrm>
            <a:off x="8920992" y="5144935"/>
            <a:ext cx="1357286" cy="68148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0" h="121">
                <a:moveTo>
                  <a:pt x="0" y="0"/>
                </a:moveTo>
                <a:lnTo>
                  <a:pt x="240" y="0"/>
                </a:lnTo>
                <a:cubicBezTo>
                  <a:pt x="240" y="66"/>
                  <a:pt x="186" y="121"/>
                  <a:pt x="120" y="121"/>
                </a:cubicBezTo>
                <a:cubicBezTo>
                  <a:pt x="53" y="121"/>
                  <a:pt x="0" y="66"/>
                  <a:pt x="0" y="0"/>
                </a:cubicBezTo>
                <a:close/>
              </a:path>
            </a:pathLst>
          </a:custGeom>
          <a:solidFill>
            <a:schemeClr val="accent1">
              <a:lumMod val="7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1307" name="Freeform: Shape 8608">
            <a:extLst>
              <a:ext uri="{FF2B5EF4-FFF2-40B4-BE49-F238E27FC236}">
                <a16:creationId xmlns:a16="http://schemas.microsoft.com/office/drawing/2014/main" id="{3BCB02B4-F78D-8340-8CB4-5E97CF5DB60C}"/>
              </a:ext>
            </a:extLst>
          </p:cNvPr>
          <p:cNvSpPr/>
          <p:nvPr/>
        </p:nvSpPr>
        <p:spPr>
          <a:xfrm>
            <a:off x="8920992" y="11164697"/>
            <a:ext cx="1357286" cy="68148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0" h="121">
                <a:moveTo>
                  <a:pt x="0" y="0"/>
                </a:moveTo>
                <a:lnTo>
                  <a:pt x="240" y="0"/>
                </a:lnTo>
                <a:cubicBezTo>
                  <a:pt x="240" y="66"/>
                  <a:pt x="186" y="121"/>
                  <a:pt x="120" y="121"/>
                </a:cubicBezTo>
                <a:cubicBezTo>
                  <a:pt x="53" y="121"/>
                  <a:pt x="0" y="66"/>
                  <a:pt x="0" y="0"/>
                </a:cubicBezTo>
                <a:close/>
              </a:path>
            </a:pathLst>
          </a:custGeom>
          <a:solidFill>
            <a:schemeClr val="accent3">
              <a:lumMod val="7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1308" name="Freeform: Shape 8609">
            <a:extLst>
              <a:ext uri="{FF2B5EF4-FFF2-40B4-BE49-F238E27FC236}">
                <a16:creationId xmlns:a16="http://schemas.microsoft.com/office/drawing/2014/main" id="{D951F653-9943-2F41-A750-FD5CACB38091}"/>
              </a:ext>
            </a:extLst>
          </p:cNvPr>
          <p:cNvSpPr/>
          <p:nvPr/>
        </p:nvSpPr>
        <p:spPr>
          <a:xfrm>
            <a:off x="14100276" y="11164697"/>
            <a:ext cx="1368644" cy="68148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2" h="121">
                <a:moveTo>
                  <a:pt x="0" y="0"/>
                </a:moveTo>
                <a:lnTo>
                  <a:pt x="242" y="0"/>
                </a:lnTo>
                <a:cubicBezTo>
                  <a:pt x="242" y="66"/>
                  <a:pt x="186" y="121"/>
                  <a:pt x="120" y="121"/>
                </a:cubicBezTo>
                <a:cubicBezTo>
                  <a:pt x="53" y="121"/>
                  <a:pt x="0" y="66"/>
                  <a:pt x="0" y="0"/>
                </a:cubicBezTo>
                <a:close/>
              </a:path>
            </a:pathLst>
          </a:custGeom>
          <a:solidFill>
            <a:schemeClr val="accent4">
              <a:lumMod val="7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1310" name="Freeform: Shape 8611">
            <a:extLst>
              <a:ext uri="{FF2B5EF4-FFF2-40B4-BE49-F238E27FC236}">
                <a16:creationId xmlns:a16="http://schemas.microsoft.com/office/drawing/2014/main" id="{07546011-FA2C-6D40-8458-F56CABF95409}"/>
              </a:ext>
            </a:extLst>
          </p:cNvPr>
          <p:cNvSpPr/>
          <p:nvPr/>
        </p:nvSpPr>
        <p:spPr>
          <a:xfrm>
            <a:off x="14100276" y="5144935"/>
            <a:ext cx="1368644" cy="68148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2" h="121">
                <a:moveTo>
                  <a:pt x="0" y="0"/>
                </a:moveTo>
                <a:lnTo>
                  <a:pt x="242" y="0"/>
                </a:lnTo>
                <a:cubicBezTo>
                  <a:pt x="242" y="66"/>
                  <a:pt x="186" y="121"/>
                  <a:pt x="120" y="121"/>
                </a:cubicBezTo>
                <a:cubicBezTo>
                  <a:pt x="53" y="121"/>
                  <a:pt x="0" y="66"/>
                  <a:pt x="0" y="0"/>
                </a:cubicBezTo>
                <a:close/>
              </a:path>
            </a:pathLst>
          </a:custGeom>
          <a:solidFill>
            <a:schemeClr val="accent2">
              <a:lumMod val="75000"/>
            </a:schemeClr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" name="Oval 3">
            <a:extLst>
              <a:ext uri="{FF2B5EF4-FFF2-40B4-BE49-F238E27FC236}">
                <a16:creationId xmlns:a16="http://schemas.microsoft.com/office/drawing/2014/main" id="{B6210D88-24AA-2F46-B08E-7F5300E57313}"/>
              </a:ext>
            </a:extLst>
          </p:cNvPr>
          <p:cNvSpPr/>
          <p:nvPr/>
        </p:nvSpPr>
        <p:spPr>
          <a:xfrm>
            <a:off x="9861425" y="5823281"/>
            <a:ext cx="4650025" cy="4650025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26" name="Rectangle 2225">
            <a:extLst>
              <a:ext uri="{FF2B5EF4-FFF2-40B4-BE49-F238E27FC236}">
                <a16:creationId xmlns:a16="http://schemas.microsoft.com/office/drawing/2014/main" id="{554300B2-E549-724F-8A11-B6E535005BE2}"/>
              </a:ext>
            </a:extLst>
          </p:cNvPr>
          <p:cNvSpPr/>
          <p:nvPr/>
        </p:nvSpPr>
        <p:spPr>
          <a:xfrm>
            <a:off x="8807558" y="4617111"/>
            <a:ext cx="156726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</a:t>
            </a:r>
          </a:p>
        </p:txBody>
      </p:sp>
      <p:sp>
        <p:nvSpPr>
          <p:cNvPr id="2227" name="Rectangle 2226">
            <a:extLst>
              <a:ext uri="{FF2B5EF4-FFF2-40B4-BE49-F238E27FC236}">
                <a16:creationId xmlns:a16="http://schemas.microsoft.com/office/drawing/2014/main" id="{AA1DCB12-6B31-3C48-87CC-EB7F60ECCA05}"/>
              </a:ext>
            </a:extLst>
          </p:cNvPr>
          <p:cNvSpPr/>
          <p:nvPr/>
        </p:nvSpPr>
        <p:spPr>
          <a:xfrm>
            <a:off x="14000966" y="4617111"/>
            <a:ext cx="156726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</a:t>
            </a:r>
          </a:p>
        </p:txBody>
      </p:sp>
      <p:sp>
        <p:nvSpPr>
          <p:cNvPr id="2228" name="Rectangle 2227">
            <a:extLst>
              <a:ext uri="{FF2B5EF4-FFF2-40B4-BE49-F238E27FC236}">
                <a16:creationId xmlns:a16="http://schemas.microsoft.com/office/drawing/2014/main" id="{9D33FBD8-53FD-A240-8CC7-001216E1E6B6}"/>
              </a:ext>
            </a:extLst>
          </p:cNvPr>
          <p:cNvSpPr/>
          <p:nvPr/>
        </p:nvSpPr>
        <p:spPr>
          <a:xfrm>
            <a:off x="8807558" y="10648260"/>
            <a:ext cx="156726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</a:t>
            </a:r>
          </a:p>
        </p:txBody>
      </p:sp>
      <p:sp>
        <p:nvSpPr>
          <p:cNvPr id="2229" name="Rectangle 2228">
            <a:extLst>
              <a:ext uri="{FF2B5EF4-FFF2-40B4-BE49-F238E27FC236}">
                <a16:creationId xmlns:a16="http://schemas.microsoft.com/office/drawing/2014/main" id="{14591FBC-BF42-D943-BD43-070BC5A3724D}"/>
              </a:ext>
            </a:extLst>
          </p:cNvPr>
          <p:cNvSpPr/>
          <p:nvPr/>
        </p:nvSpPr>
        <p:spPr>
          <a:xfrm>
            <a:off x="14000966" y="10648260"/>
            <a:ext cx="156726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</a:t>
            </a:r>
          </a:p>
        </p:txBody>
      </p:sp>
      <p:grpSp>
        <p:nvGrpSpPr>
          <p:cNvPr id="2230" name="Group 2229">
            <a:extLst>
              <a:ext uri="{FF2B5EF4-FFF2-40B4-BE49-F238E27FC236}">
                <a16:creationId xmlns:a16="http://schemas.microsoft.com/office/drawing/2014/main" id="{F78C596A-F9B1-D441-8535-59AC500CE652}"/>
              </a:ext>
            </a:extLst>
          </p:cNvPr>
          <p:cNvGrpSpPr/>
          <p:nvPr/>
        </p:nvGrpSpPr>
        <p:grpSpPr>
          <a:xfrm>
            <a:off x="1976122" y="4089045"/>
            <a:ext cx="20420630" cy="1884618"/>
            <a:chOff x="1995266" y="5057454"/>
            <a:chExt cx="20420630" cy="1884618"/>
          </a:xfrm>
        </p:grpSpPr>
        <p:sp>
          <p:nvSpPr>
            <p:cNvPr id="2231" name="TextBox 2230">
              <a:extLst>
                <a:ext uri="{FF2B5EF4-FFF2-40B4-BE49-F238E27FC236}">
                  <a16:creationId xmlns:a16="http://schemas.microsoft.com/office/drawing/2014/main" id="{5B59480B-E5C1-7247-BB4A-EE874B1DB9E5}"/>
                </a:ext>
              </a:extLst>
            </p:cNvPr>
            <p:cNvSpPr txBox="1"/>
            <p:nvPr/>
          </p:nvSpPr>
          <p:spPr>
            <a:xfrm>
              <a:off x="1995267" y="5642229"/>
              <a:ext cx="6617924" cy="12998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800" dirty="0">
                  <a:solidFill>
                    <a:schemeClr val="bg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company is an association or collection of individuals, whether natural persons.</a:t>
              </a:r>
            </a:p>
          </p:txBody>
        </p:sp>
        <p:sp>
          <p:nvSpPr>
            <p:cNvPr id="2232" name="TextBox 2231">
              <a:extLst>
                <a:ext uri="{FF2B5EF4-FFF2-40B4-BE49-F238E27FC236}">
                  <a16:creationId xmlns:a16="http://schemas.microsoft.com/office/drawing/2014/main" id="{46EBD4B8-6D73-4E41-B27B-6F21D8B31CF1}"/>
                </a:ext>
              </a:extLst>
            </p:cNvPr>
            <p:cNvSpPr txBox="1"/>
            <p:nvPr/>
          </p:nvSpPr>
          <p:spPr>
            <a:xfrm>
              <a:off x="1995266" y="5057454"/>
              <a:ext cx="1944763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Strengths</a:t>
              </a:r>
            </a:p>
          </p:txBody>
        </p:sp>
        <p:sp>
          <p:nvSpPr>
            <p:cNvPr id="2233" name="TextBox 2232">
              <a:extLst>
                <a:ext uri="{FF2B5EF4-FFF2-40B4-BE49-F238E27FC236}">
                  <a16:creationId xmlns:a16="http://schemas.microsoft.com/office/drawing/2014/main" id="{E86BC626-A451-5640-8747-F1E11E575B69}"/>
                </a:ext>
              </a:extLst>
            </p:cNvPr>
            <p:cNvSpPr txBox="1"/>
            <p:nvPr/>
          </p:nvSpPr>
          <p:spPr>
            <a:xfrm>
              <a:off x="15796924" y="5642229"/>
              <a:ext cx="6617924" cy="12998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en-US" sz="2800" dirty="0">
                  <a:solidFill>
                    <a:schemeClr val="bg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company is an association or collection of individuals, whether natural persons.</a:t>
              </a:r>
            </a:p>
          </p:txBody>
        </p:sp>
        <p:sp>
          <p:nvSpPr>
            <p:cNvPr id="2234" name="TextBox 2233">
              <a:extLst>
                <a:ext uri="{FF2B5EF4-FFF2-40B4-BE49-F238E27FC236}">
                  <a16:creationId xmlns:a16="http://schemas.microsoft.com/office/drawing/2014/main" id="{FC339390-871B-2344-BF42-081BB82E576B}"/>
                </a:ext>
              </a:extLst>
            </p:cNvPr>
            <p:cNvSpPr txBox="1"/>
            <p:nvPr/>
          </p:nvSpPr>
          <p:spPr>
            <a:xfrm>
              <a:off x="20339687" y="5057454"/>
              <a:ext cx="207620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sz="3200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Weakness</a:t>
              </a:r>
            </a:p>
          </p:txBody>
        </p:sp>
      </p:grpSp>
      <p:grpSp>
        <p:nvGrpSpPr>
          <p:cNvPr id="2235" name="Group 2234">
            <a:extLst>
              <a:ext uri="{FF2B5EF4-FFF2-40B4-BE49-F238E27FC236}">
                <a16:creationId xmlns:a16="http://schemas.microsoft.com/office/drawing/2014/main" id="{FEA71F2C-034F-8345-9322-DE93F409DF8A}"/>
              </a:ext>
            </a:extLst>
          </p:cNvPr>
          <p:cNvGrpSpPr/>
          <p:nvPr/>
        </p:nvGrpSpPr>
        <p:grpSpPr>
          <a:xfrm>
            <a:off x="1976646" y="10213782"/>
            <a:ext cx="20419582" cy="1884618"/>
            <a:chOff x="1993695" y="9341948"/>
            <a:chExt cx="20419582" cy="1884618"/>
          </a:xfrm>
        </p:grpSpPr>
        <p:sp>
          <p:nvSpPr>
            <p:cNvPr id="2236" name="TextBox 2235">
              <a:extLst>
                <a:ext uri="{FF2B5EF4-FFF2-40B4-BE49-F238E27FC236}">
                  <a16:creationId xmlns:a16="http://schemas.microsoft.com/office/drawing/2014/main" id="{B7A3F709-AB7E-9D48-96F2-8ED2B4A809AE}"/>
                </a:ext>
              </a:extLst>
            </p:cNvPr>
            <p:cNvSpPr txBox="1"/>
            <p:nvPr/>
          </p:nvSpPr>
          <p:spPr>
            <a:xfrm>
              <a:off x="1993696" y="9926723"/>
              <a:ext cx="6617924" cy="12998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2800" dirty="0">
                  <a:solidFill>
                    <a:schemeClr val="bg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company is an association or collection of individuals, whether natural persons.</a:t>
              </a:r>
            </a:p>
          </p:txBody>
        </p:sp>
        <p:sp>
          <p:nvSpPr>
            <p:cNvPr id="2237" name="TextBox 2236">
              <a:extLst>
                <a:ext uri="{FF2B5EF4-FFF2-40B4-BE49-F238E27FC236}">
                  <a16:creationId xmlns:a16="http://schemas.microsoft.com/office/drawing/2014/main" id="{281BC28C-2C9E-E147-98A3-3DDCA966E644}"/>
                </a:ext>
              </a:extLst>
            </p:cNvPr>
            <p:cNvSpPr txBox="1"/>
            <p:nvPr/>
          </p:nvSpPr>
          <p:spPr>
            <a:xfrm>
              <a:off x="1993695" y="9341948"/>
              <a:ext cx="245612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Opportunity</a:t>
              </a:r>
            </a:p>
          </p:txBody>
        </p:sp>
        <p:sp>
          <p:nvSpPr>
            <p:cNvPr id="2238" name="TextBox 2237">
              <a:extLst>
                <a:ext uri="{FF2B5EF4-FFF2-40B4-BE49-F238E27FC236}">
                  <a16:creationId xmlns:a16="http://schemas.microsoft.com/office/drawing/2014/main" id="{8A3F0F8C-1315-8142-A2E2-3B1164832EF5}"/>
                </a:ext>
              </a:extLst>
            </p:cNvPr>
            <p:cNvSpPr txBox="1"/>
            <p:nvPr/>
          </p:nvSpPr>
          <p:spPr>
            <a:xfrm>
              <a:off x="15795353" y="9926723"/>
              <a:ext cx="6617924" cy="12998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ct val="150000"/>
                </a:lnSpc>
              </a:pPr>
              <a:r>
                <a:rPr lang="en-US" sz="2800" dirty="0">
                  <a:solidFill>
                    <a:schemeClr val="bg1"/>
                  </a:solidFill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company is an association or collection of individuals, whether natural persons.</a:t>
              </a:r>
            </a:p>
          </p:txBody>
        </p:sp>
        <p:sp>
          <p:nvSpPr>
            <p:cNvPr id="2239" name="TextBox 2238">
              <a:extLst>
                <a:ext uri="{FF2B5EF4-FFF2-40B4-BE49-F238E27FC236}">
                  <a16:creationId xmlns:a16="http://schemas.microsoft.com/office/drawing/2014/main" id="{F631CAD0-FFC4-E341-BDF7-D49D42CA0265}"/>
                </a:ext>
              </a:extLst>
            </p:cNvPr>
            <p:cNvSpPr txBox="1"/>
            <p:nvPr/>
          </p:nvSpPr>
          <p:spPr>
            <a:xfrm>
              <a:off x="20837205" y="9341948"/>
              <a:ext cx="157607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sz="3200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Threats</a:t>
              </a:r>
            </a:p>
          </p:txBody>
        </p:sp>
      </p:grpSp>
      <p:sp>
        <p:nvSpPr>
          <p:cNvPr id="2243" name="TextBox 2242">
            <a:extLst>
              <a:ext uri="{FF2B5EF4-FFF2-40B4-BE49-F238E27FC236}">
                <a16:creationId xmlns:a16="http://schemas.microsoft.com/office/drawing/2014/main" id="{C75EA972-D270-7147-9969-C708EA76CDF2}"/>
              </a:ext>
            </a:extLst>
          </p:cNvPr>
          <p:cNvSpPr txBox="1"/>
          <p:nvPr/>
        </p:nvSpPr>
        <p:spPr>
          <a:xfrm>
            <a:off x="10861230" y="7093864"/>
            <a:ext cx="2738038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Write Your Title Here</a:t>
            </a:r>
          </a:p>
        </p:txBody>
      </p:sp>
    </p:spTree>
    <p:extLst>
      <p:ext uri="{BB962C8B-B14F-4D97-AF65-F5344CB8AC3E}">
        <p14:creationId xmlns:p14="http://schemas.microsoft.com/office/powerpoint/2010/main" val="38142393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ectangle 60">
            <a:extLst>
              <a:ext uri="{FF2B5EF4-FFF2-40B4-BE49-F238E27FC236}">
                <a16:creationId xmlns:a16="http://schemas.microsoft.com/office/drawing/2014/main" id="{D26D6DC4-4AF4-5541-9C8C-3EB120ADE9B9}"/>
              </a:ext>
            </a:extLst>
          </p:cNvPr>
          <p:cNvSpPr/>
          <p:nvPr/>
        </p:nvSpPr>
        <p:spPr>
          <a:xfrm>
            <a:off x="9765353" y="2544770"/>
            <a:ext cx="4846940" cy="1184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4C9E862E-B256-E349-B23A-E593FD15576E}"/>
              </a:ext>
            </a:extLst>
          </p:cNvPr>
          <p:cNvSpPr txBox="1"/>
          <p:nvPr/>
        </p:nvSpPr>
        <p:spPr>
          <a:xfrm>
            <a:off x="7193236" y="984553"/>
            <a:ext cx="9991178" cy="132343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S.W.O.T DIAGRAM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B22F3011-26CD-AF4B-8E87-2B3D2A82AC82}"/>
              </a:ext>
            </a:extLst>
          </p:cNvPr>
          <p:cNvGrpSpPr/>
          <p:nvPr/>
        </p:nvGrpSpPr>
        <p:grpSpPr>
          <a:xfrm>
            <a:off x="1546107" y="4849775"/>
            <a:ext cx="21285432" cy="3762910"/>
            <a:chOff x="1172232" y="4320385"/>
            <a:chExt cx="21285432" cy="3762910"/>
          </a:xfrm>
        </p:grpSpPr>
        <p:sp>
          <p:nvSpPr>
            <p:cNvPr id="50" name="Freeform: Shape 1105">
              <a:extLst>
                <a:ext uri="{FF2B5EF4-FFF2-40B4-BE49-F238E27FC236}">
                  <a16:creationId xmlns:a16="http://schemas.microsoft.com/office/drawing/2014/main" id="{9180C0B9-C616-9E48-B6F3-300E45F93A29}"/>
                </a:ext>
              </a:extLst>
            </p:cNvPr>
            <p:cNvSpPr/>
            <p:nvPr/>
          </p:nvSpPr>
          <p:spPr>
            <a:xfrm>
              <a:off x="4869648" y="4591412"/>
              <a:ext cx="1482539" cy="161948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250" h="273">
                  <a:moveTo>
                    <a:pt x="250" y="273"/>
                  </a:moveTo>
                  <a:lnTo>
                    <a:pt x="93" y="0"/>
                  </a:lnTo>
                  <a:lnTo>
                    <a:pt x="0" y="0"/>
                  </a:lnTo>
                  <a:lnTo>
                    <a:pt x="158" y="273"/>
                  </a:lnTo>
                  <a:close/>
                </a:path>
              </a:pathLst>
            </a:custGeom>
            <a:solidFill>
              <a:schemeClr val="accent1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1" name="Freeform: Shape 1106">
              <a:extLst>
                <a:ext uri="{FF2B5EF4-FFF2-40B4-BE49-F238E27FC236}">
                  <a16:creationId xmlns:a16="http://schemas.microsoft.com/office/drawing/2014/main" id="{0819341D-1B11-3C43-B638-167640B00CE7}"/>
                </a:ext>
              </a:extLst>
            </p:cNvPr>
            <p:cNvSpPr/>
            <p:nvPr/>
          </p:nvSpPr>
          <p:spPr>
            <a:xfrm>
              <a:off x="4869648" y="6201857"/>
              <a:ext cx="1482539" cy="161352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250" h="272">
                  <a:moveTo>
                    <a:pt x="250" y="0"/>
                  </a:moveTo>
                  <a:lnTo>
                    <a:pt x="93" y="272"/>
                  </a:lnTo>
                  <a:lnTo>
                    <a:pt x="0" y="272"/>
                  </a:lnTo>
                  <a:lnTo>
                    <a:pt x="158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2" name="Freeform: Shape 1107">
              <a:extLst>
                <a:ext uri="{FF2B5EF4-FFF2-40B4-BE49-F238E27FC236}">
                  <a16:creationId xmlns:a16="http://schemas.microsoft.com/office/drawing/2014/main" id="{1BDE169C-7A53-A24E-AF78-C81D7FCDD0BD}"/>
                </a:ext>
              </a:extLst>
            </p:cNvPr>
            <p:cNvSpPr/>
            <p:nvPr/>
          </p:nvSpPr>
          <p:spPr>
            <a:xfrm>
              <a:off x="10246085" y="4591412"/>
              <a:ext cx="1476585" cy="161948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249" h="273">
                  <a:moveTo>
                    <a:pt x="249" y="273"/>
                  </a:moveTo>
                  <a:lnTo>
                    <a:pt x="92" y="0"/>
                  </a:lnTo>
                  <a:lnTo>
                    <a:pt x="0" y="0"/>
                  </a:lnTo>
                  <a:lnTo>
                    <a:pt x="157" y="273"/>
                  </a:lnTo>
                  <a:close/>
                </a:path>
              </a:pathLst>
            </a:custGeom>
            <a:solidFill>
              <a:schemeClr val="accent2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3" name="Freeform: Shape 1108">
              <a:extLst>
                <a:ext uri="{FF2B5EF4-FFF2-40B4-BE49-F238E27FC236}">
                  <a16:creationId xmlns:a16="http://schemas.microsoft.com/office/drawing/2014/main" id="{5DC07022-3693-E24D-921F-4973729B4F0A}"/>
                </a:ext>
              </a:extLst>
            </p:cNvPr>
            <p:cNvSpPr/>
            <p:nvPr/>
          </p:nvSpPr>
          <p:spPr>
            <a:xfrm>
              <a:off x="10246085" y="6201857"/>
              <a:ext cx="1476585" cy="161352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249" h="272">
                  <a:moveTo>
                    <a:pt x="249" y="0"/>
                  </a:moveTo>
                  <a:lnTo>
                    <a:pt x="92" y="272"/>
                  </a:lnTo>
                  <a:lnTo>
                    <a:pt x="0" y="272"/>
                  </a:lnTo>
                  <a:lnTo>
                    <a:pt x="157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5" name="Freeform: Shape 1109">
              <a:extLst>
                <a:ext uri="{FF2B5EF4-FFF2-40B4-BE49-F238E27FC236}">
                  <a16:creationId xmlns:a16="http://schemas.microsoft.com/office/drawing/2014/main" id="{320E7C79-518B-D341-A826-9C4592FE6FFC}"/>
                </a:ext>
              </a:extLst>
            </p:cNvPr>
            <p:cNvSpPr/>
            <p:nvPr/>
          </p:nvSpPr>
          <p:spPr>
            <a:xfrm>
              <a:off x="15580843" y="4591412"/>
              <a:ext cx="1482539" cy="161948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250" h="273">
                  <a:moveTo>
                    <a:pt x="250" y="273"/>
                  </a:moveTo>
                  <a:lnTo>
                    <a:pt x="92" y="0"/>
                  </a:lnTo>
                  <a:lnTo>
                    <a:pt x="0" y="0"/>
                  </a:lnTo>
                  <a:lnTo>
                    <a:pt x="157" y="273"/>
                  </a:lnTo>
                  <a:close/>
                </a:path>
              </a:pathLst>
            </a:custGeom>
            <a:solidFill>
              <a:schemeClr val="accent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7" name="Freeform: Shape 1110">
              <a:extLst>
                <a:ext uri="{FF2B5EF4-FFF2-40B4-BE49-F238E27FC236}">
                  <a16:creationId xmlns:a16="http://schemas.microsoft.com/office/drawing/2014/main" id="{7273175E-6937-DF4E-81B1-EA68365DE3B0}"/>
                </a:ext>
              </a:extLst>
            </p:cNvPr>
            <p:cNvSpPr/>
            <p:nvPr/>
          </p:nvSpPr>
          <p:spPr>
            <a:xfrm>
              <a:off x="15580843" y="6201857"/>
              <a:ext cx="1482539" cy="161352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250" h="272">
                  <a:moveTo>
                    <a:pt x="250" y="0"/>
                  </a:moveTo>
                  <a:lnTo>
                    <a:pt x="92" y="272"/>
                  </a:lnTo>
                  <a:lnTo>
                    <a:pt x="0" y="272"/>
                  </a:lnTo>
                  <a:lnTo>
                    <a:pt x="157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59" name="Freeform: Shape 1111">
              <a:extLst>
                <a:ext uri="{FF2B5EF4-FFF2-40B4-BE49-F238E27FC236}">
                  <a16:creationId xmlns:a16="http://schemas.microsoft.com/office/drawing/2014/main" id="{382B67EF-93A1-3A4C-8017-CE62660AF014}"/>
                </a:ext>
              </a:extLst>
            </p:cNvPr>
            <p:cNvSpPr/>
            <p:nvPr/>
          </p:nvSpPr>
          <p:spPr>
            <a:xfrm>
              <a:off x="20987033" y="4591412"/>
              <a:ext cx="1470631" cy="161948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248" h="273">
                  <a:moveTo>
                    <a:pt x="248" y="273"/>
                  </a:moveTo>
                  <a:lnTo>
                    <a:pt x="92" y="0"/>
                  </a:lnTo>
                  <a:lnTo>
                    <a:pt x="0" y="0"/>
                  </a:lnTo>
                  <a:lnTo>
                    <a:pt x="157" y="273"/>
                  </a:lnTo>
                  <a:close/>
                </a:path>
              </a:pathLst>
            </a:custGeom>
            <a:solidFill>
              <a:schemeClr val="accent4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60" name="Freeform: Shape 1112">
              <a:extLst>
                <a:ext uri="{FF2B5EF4-FFF2-40B4-BE49-F238E27FC236}">
                  <a16:creationId xmlns:a16="http://schemas.microsoft.com/office/drawing/2014/main" id="{D8B4CB0D-F28E-FF42-9659-4CA3428C7CBF}"/>
                </a:ext>
              </a:extLst>
            </p:cNvPr>
            <p:cNvSpPr/>
            <p:nvPr/>
          </p:nvSpPr>
          <p:spPr>
            <a:xfrm>
              <a:off x="20987033" y="6201857"/>
              <a:ext cx="1470631" cy="161352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248" h="272">
                  <a:moveTo>
                    <a:pt x="248" y="0"/>
                  </a:moveTo>
                  <a:lnTo>
                    <a:pt x="92" y="272"/>
                  </a:lnTo>
                  <a:lnTo>
                    <a:pt x="0" y="272"/>
                  </a:lnTo>
                  <a:lnTo>
                    <a:pt x="157" y="0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63" name="Freeform: Shape 1113">
              <a:extLst>
                <a:ext uri="{FF2B5EF4-FFF2-40B4-BE49-F238E27FC236}">
                  <a16:creationId xmlns:a16="http://schemas.microsoft.com/office/drawing/2014/main" id="{FA726877-2A6F-EC4B-B4E7-B4BE7432DC9E}"/>
                </a:ext>
              </a:extLst>
            </p:cNvPr>
            <p:cNvSpPr/>
            <p:nvPr/>
          </p:nvSpPr>
          <p:spPr>
            <a:xfrm>
              <a:off x="1172232" y="4320385"/>
              <a:ext cx="4334491" cy="376291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729" h="633">
                  <a:moveTo>
                    <a:pt x="187" y="624"/>
                  </a:moveTo>
                  <a:lnTo>
                    <a:pt x="9" y="316"/>
                  </a:lnTo>
                  <a:lnTo>
                    <a:pt x="187" y="9"/>
                  </a:lnTo>
                  <a:lnTo>
                    <a:pt x="542" y="9"/>
                  </a:lnTo>
                  <a:lnTo>
                    <a:pt x="720" y="316"/>
                  </a:lnTo>
                  <a:lnTo>
                    <a:pt x="542" y="624"/>
                  </a:lnTo>
                  <a:close/>
                  <a:moveTo>
                    <a:pt x="182" y="633"/>
                  </a:moveTo>
                  <a:lnTo>
                    <a:pt x="547" y="633"/>
                  </a:lnTo>
                  <a:lnTo>
                    <a:pt x="729" y="316"/>
                  </a:lnTo>
                  <a:lnTo>
                    <a:pt x="547" y="0"/>
                  </a:lnTo>
                  <a:lnTo>
                    <a:pt x="182" y="0"/>
                  </a:lnTo>
                  <a:lnTo>
                    <a:pt x="0" y="316"/>
                  </a:lnTo>
                  <a:close/>
                </a:path>
              </a:pathLst>
            </a:custGeom>
            <a:solidFill>
              <a:schemeClr val="accent1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65" name="Freeform: Shape 1114">
              <a:extLst>
                <a:ext uri="{FF2B5EF4-FFF2-40B4-BE49-F238E27FC236}">
                  <a16:creationId xmlns:a16="http://schemas.microsoft.com/office/drawing/2014/main" id="{E332CEA9-005D-7147-B128-2B22EBDA39F2}"/>
                </a:ext>
              </a:extLst>
            </p:cNvPr>
            <p:cNvSpPr/>
            <p:nvPr/>
          </p:nvSpPr>
          <p:spPr>
            <a:xfrm>
              <a:off x="1463977" y="4591412"/>
              <a:ext cx="3751002" cy="161948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31" h="273">
                  <a:moveTo>
                    <a:pt x="159" y="0"/>
                  </a:moveTo>
                  <a:lnTo>
                    <a:pt x="473" y="0"/>
                  </a:lnTo>
                  <a:lnTo>
                    <a:pt x="631" y="273"/>
                  </a:lnTo>
                  <a:lnTo>
                    <a:pt x="0" y="273"/>
                  </a:lnTo>
                  <a:close/>
                </a:path>
              </a:pathLst>
            </a:custGeom>
            <a:solidFill>
              <a:schemeClr val="accent1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67" name="Freeform: Shape 1115">
              <a:extLst>
                <a:ext uri="{FF2B5EF4-FFF2-40B4-BE49-F238E27FC236}">
                  <a16:creationId xmlns:a16="http://schemas.microsoft.com/office/drawing/2014/main" id="{FFE3F1BC-7B27-6D46-AFA6-1A97EB04D9FA}"/>
                </a:ext>
              </a:extLst>
            </p:cNvPr>
            <p:cNvSpPr/>
            <p:nvPr/>
          </p:nvSpPr>
          <p:spPr>
            <a:xfrm>
              <a:off x="1463977" y="6201857"/>
              <a:ext cx="3751002" cy="161352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31" h="272">
                  <a:moveTo>
                    <a:pt x="159" y="272"/>
                  </a:moveTo>
                  <a:lnTo>
                    <a:pt x="473" y="272"/>
                  </a:lnTo>
                  <a:lnTo>
                    <a:pt x="631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246" name="Freeform: Shape 1293">
              <a:extLst>
                <a:ext uri="{FF2B5EF4-FFF2-40B4-BE49-F238E27FC236}">
                  <a16:creationId xmlns:a16="http://schemas.microsoft.com/office/drawing/2014/main" id="{6344D7C7-D247-4341-8483-78DB8E0FF838}"/>
                </a:ext>
              </a:extLst>
            </p:cNvPr>
            <p:cNvSpPr/>
            <p:nvPr/>
          </p:nvSpPr>
          <p:spPr>
            <a:xfrm>
              <a:off x="6542698" y="4320385"/>
              <a:ext cx="4340445" cy="376291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730" h="633">
                  <a:moveTo>
                    <a:pt x="186" y="624"/>
                  </a:moveTo>
                  <a:lnTo>
                    <a:pt x="9" y="316"/>
                  </a:lnTo>
                  <a:lnTo>
                    <a:pt x="186" y="9"/>
                  </a:lnTo>
                  <a:lnTo>
                    <a:pt x="542" y="9"/>
                  </a:lnTo>
                  <a:lnTo>
                    <a:pt x="720" y="316"/>
                  </a:lnTo>
                  <a:lnTo>
                    <a:pt x="542" y="624"/>
                  </a:lnTo>
                  <a:close/>
                  <a:moveTo>
                    <a:pt x="182" y="633"/>
                  </a:moveTo>
                  <a:lnTo>
                    <a:pt x="547" y="633"/>
                  </a:lnTo>
                  <a:lnTo>
                    <a:pt x="730" y="316"/>
                  </a:lnTo>
                  <a:lnTo>
                    <a:pt x="547" y="0"/>
                  </a:lnTo>
                  <a:lnTo>
                    <a:pt x="182" y="0"/>
                  </a:lnTo>
                  <a:lnTo>
                    <a:pt x="0" y="316"/>
                  </a:lnTo>
                  <a:close/>
                </a:path>
              </a:pathLst>
            </a:custGeom>
            <a:solidFill>
              <a:schemeClr val="accent2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247" name="Freeform: Shape 1294">
              <a:extLst>
                <a:ext uri="{FF2B5EF4-FFF2-40B4-BE49-F238E27FC236}">
                  <a16:creationId xmlns:a16="http://schemas.microsoft.com/office/drawing/2014/main" id="{CEBC87B9-9473-1E4F-A36B-F3BCC56951AD}"/>
                </a:ext>
              </a:extLst>
            </p:cNvPr>
            <p:cNvSpPr/>
            <p:nvPr/>
          </p:nvSpPr>
          <p:spPr>
            <a:xfrm>
              <a:off x="6846367" y="4591412"/>
              <a:ext cx="3739094" cy="161948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29" h="273">
                  <a:moveTo>
                    <a:pt x="156" y="0"/>
                  </a:moveTo>
                  <a:lnTo>
                    <a:pt x="471" y="0"/>
                  </a:lnTo>
                  <a:lnTo>
                    <a:pt x="629" y="273"/>
                  </a:lnTo>
                  <a:lnTo>
                    <a:pt x="0" y="273"/>
                  </a:lnTo>
                  <a:close/>
                </a:path>
              </a:pathLst>
            </a:custGeom>
            <a:solidFill>
              <a:schemeClr val="accent2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248" name="Freeform: Shape 1295">
              <a:extLst>
                <a:ext uri="{FF2B5EF4-FFF2-40B4-BE49-F238E27FC236}">
                  <a16:creationId xmlns:a16="http://schemas.microsoft.com/office/drawing/2014/main" id="{E8E45E0F-F74F-4649-B38E-540336CB9BAA}"/>
                </a:ext>
              </a:extLst>
            </p:cNvPr>
            <p:cNvSpPr/>
            <p:nvPr/>
          </p:nvSpPr>
          <p:spPr>
            <a:xfrm>
              <a:off x="6846367" y="6201857"/>
              <a:ext cx="3739094" cy="161352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29" h="272">
                  <a:moveTo>
                    <a:pt x="156" y="272"/>
                  </a:moveTo>
                  <a:lnTo>
                    <a:pt x="471" y="272"/>
                  </a:lnTo>
                  <a:lnTo>
                    <a:pt x="629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426" name="Freeform: Shape 1473">
              <a:extLst>
                <a:ext uri="{FF2B5EF4-FFF2-40B4-BE49-F238E27FC236}">
                  <a16:creationId xmlns:a16="http://schemas.microsoft.com/office/drawing/2014/main" id="{1E193AB3-7720-EB40-9805-C846DEB2E8A3}"/>
                </a:ext>
              </a:extLst>
            </p:cNvPr>
            <p:cNvSpPr/>
            <p:nvPr/>
          </p:nvSpPr>
          <p:spPr>
            <a:xfrm>
              <a:off x="11913197" y="4320385"/>
              <a:ext cx="4340445" cy="376291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730" h="633">
                  <a:moveTo>
                    <a:pt x="186" y="624"/>
                  </a:moveTo>
                  <a:lnTo>
                    <a:pt x="9" y="316"/>
                  </a:lnTo>
                  <a:lnTo>
                    <a:pt x="186" y="9"/>
                  </a:lnTo>
                  <a:lnTo>
                    <a:pt x="542" y="9"/>
                  </a:lnTo>
                  <a:lnTo>
                    <a:pt x="719" y="316"/>
                  </a:lnTo>
                  <a:lnTo>
                    <a:pt x="542" y="624"/>
                  </a:lnTo>
                  <a:close/>
                  <a:moveTo>
                    <a:pt x="182" y="633"/>
                  </a:moveTo>
                  <a:lnTo>
                    <a:pt x="547" y="633"/>
                  </a:lnTo>
                  <a:lnTo>
                    <a:pt x="730" y="316"/>
                  </a:lnTo>
                  <a:lnTo>
                    <a:pt x="547" y="0"/>
                  </a:lnTo>
                  <a:lnTo>
                    <a:pt x="182" y="0"/>
                  </a:lnTo>
                  <a:lnTo>
                    <a:pt x="0" y="316"/>
                  </a:lnTo>
                  <a:close/>
                </a:path>
              </a:pathLst>
            </a:custGeom>
            <a:solidFill>
              <a:schemeClr val="accent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427" name="Freeform: Shape 1474">
              <a:extLst>
                <a:ext uri="{FF2B5EF4-FFF2-40B4-BE49-F238E27FC236}">
                  <a16:creationId xmlns:a16="http://schemas.microsoft.com/office/drawing/2014/main" id="{D21EBA7B-FDF3-F844-BCF9-28ACD9D67BB6}"/>
                </a:ext>
              </a:extLst>
            </p:cNvPr>
            <p:cNvSpPr/>
            <p:nvPr/>
          </p:nvSpPr>
          <p:spPr>
            <a:xfrm>
              <a:off x="12216833" y="4591412"/>
              <a:ext cx="3739094" cy="161948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29" h="273">
                  <a:moveTo>
                    <a:pt x="156" y="0"/>
                  </a:moveTo>
                  <a:lnTo>
                    <a:pt x="472" y="0"/>
                  </a:lnTo>
                  <a:lnTo>
                    <a:pt x="629" y="273"/>
                  </a:lnTo>
                  <a:lnTo>
                    <a:pt x="0" y="273"/>
                  </a:lnTo>
                  <a:close/>
                </a:path>
              </a:pathLst>
            </a:custGeom>
            <a:solidFill>
              <a:schemeClr val="accent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428" name="Freeform: Shape 1475">
              <a:extLst>
                <a:ext uri="{FF2B5EF4-FFF2-40B4-BE49-F238E27FC236}">
                  <a16:creationId xmlns:a16="http://schemas.microsoft.com/office/drawing/2014/main" id="{A0DBFD8C-089E-7842-A2E4-C77D15E6CC7B}"/>
                </a:ext>
              </a:extLst>
            </p:cNvPr>
            <p:cNvSpPr/>
            <p:nvPr/>
          </p:nvSpPr>
          <p:spPr>
            <a:xfrm>
              <a:off x="12216833" y="6201857"/>
              <a:ext cx="3739094" cy="161352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29" h="272">
                  <a:moveTo>
                    <a:pt x="156" y="272"/>
                  </a:moveTo>
                  <a:lnTo>
                    <a:pt x="472" y="272"/>
                  </a:lnTo>
                  <a:lnTo>
                    <a:pt x="629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606" name="Freeform: Shape 1653">
              <a:extLst>
                <a:ext uri="{FF2B5EF4-FFF2-40B4-BE49-F238E27FC236}">
                  <a16:creationId xmlns:a16="http://schemas.microsoft.com/office/drawing/2014/main" id="{959044C2-CE7B-0D44-AC34-4349B55283AF}"/>
                </a:ext>
              </a:extLst>
            </p:cNvPr>
            <p:cNvSpPr/>
            <p:nvPr/>
          </p:nvSpPr>
          <p:spPr>
            <a:xfrm>
              <a:off x="17283679" y="4320385"/>
              <a:ext cx="4340445" cy="376291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730" h="633">
                  <a:moveTo>
                    <a:pt x="186" y="624"/>
                  </a:moveTo>
                  <a:lnTo>
                    <a:pt x="11" y="316"/>
                  </a:lnTo>
                  <a:lnTo>
                    <a:pt x="186" y="9"/>
                  </a:lnTo>
                  <a:lnTo>
                    <a:pt x="542" y="9"/>
                  </a:lnTo>
                  <a:lnTo>
                    <a:pt x="719" y="316"/>
                  </a:lnTo>
                  <a:lnTo>
                    <a:pt x="542" y="624"/>
                  </a:lnTo>
                  <a:close/>
                  <a:moveTo>
                    <a:pt x="182" y="633"/>
                  </a:moveTo>
                  <a:lnTo>
                    <a:pt x="546" y="633"/>
                  </a:lnTo>
                  <a:lnTo>
                    <a:pt x="730" y="316"/>
                  </a:lnTo>
                  <a:lnTo>
                    <a:pt x="546" y="0"/>
                  </a:lnTo>
                  <a:lnTo>
                    <a:pt x="182" y="0"/>
                  </a:lnTo>
                  <a:lnTo>
                    <a:pt x="0" y="316"/>
                  </a:lnTo>
                  <a:close/>
                </a:path>
              </a:pathLst>
            </a:custGeom>
            <a:solidFill>
              <a:schemeClr val="accent4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607" name="Freeform: Shape 1654">
              <a:extLst>
                <a:ext uri="{FF2B5EF4-FFF2-40B4-BE49-F238E27FC236}">
                  <a16:creationId xmlns:a16="http://schemas.microsoft.com/office/drawing/2014/main" id="{6ADDD258-4670-924B-A1B7-ACBF8FD12383}"/>
                </a:ext>
              </a:extLst>
            </p:cNvPr>
            <p:cNvSpPr/>
            <p:nvPr/>
          </p:nvSpPr>
          <p:spPr>
            <a:xfrm>
              <a:off x="17581378" y="4591412"/>
              <a:ext cx="3739094" cy="1619480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29" h="273">
                  <a:moveTo>
                    <a:pt x="157" y="0"/>
                  </a:moveTo>
                  <a:lnTo>
                    <a:pt x="473" y="0"/>
                  </a:lnTo>
                  <a:lnTo>
                    <a:pt x="629" y="273"/>
                  </a:lnTo>
                  <a:lnTo>
                    <a:pt x="0" y="273"/>
                  </a:lnTo>
                  <a:close/>
                </a:path>
              </a:pathLst>
            </a:custGeom>
            <a:solidFill>
              <a:schemeClr val="accent4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608" name="Freeform: Shape 1655">
              <a:extLst>
                <a:ext uri="{FF2B5EF4-FFF2-40B4-BE49-F238E27FC236}">
                  <a16:creationId xmlns:a16="http://schemas.microsoft.com/office/drawing/2014/main" id="{AEFDD56F-C2B7-D34B-BBD4-E54860C89B31}"/>
                </a:ext>
              </a:extLst>
            </p:cNvPr>
            <p:cNvSpPr/>
            <p:nvPr/>
          </p:nvSpPr>
          <p:spPr>
            <a:xfrm>
              <a:off x="17581378" y="6201857"/>
              <a:ext cx="3739094" cy="161352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629" h="272">
                  <a:moveTo>
                    <a:pt x="157" y="272"/>
                  </a:moveTo>
                  <a:lnTo>
                    <a:pt x="473" y="272"/>
                  </a:lnTo>
                  <a:lnTo>
                    <a:pt x="629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</p:grpSp>
      <p:sp>
        <p:nvSpPr>
          <p:cNvPr id="794" name="Rectangle 793">
            <a:extLst>
              <a:ext uri="{FF2B5EF4-FFF2-40B4-BE49-F238E27FC236}">
                <a16:creationId xmlns:a16="http://schemas.microsoft.com/office/drawing/2014/main" id="{7280F4B8-5371-0A4D-8E36-DCA8614AE161}"/>
              </a:ext>
            </a:extLst>
          </p:cNvPr>
          <p:cNvSpPr/>
          <p:nvPr/>
        </p:nvSpPr>
        <p:spPr>
          <a:xfrm>
            <a:off x="2674383" y="5906794"/>
            <a:ext cx="2077938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</a:t>
            </a:r>
          </a:p>
        </p:txBody>
      </p:sp>
      <p:sp>
        <p:nvSpPr>
          <p:cNvPr id="795" name="Rectangle 794">
            <a:extLst>
              <a:ext uri="{FF2B5EF4-FFF2-40B4-BE49-F238E27FC236}">
                <a16:creationId xmlns:a16="http://schemas.microsoft.com/office/drawing/2014/main" id="{024AF2C5-E265-E947-B209-3B5578699E02}"/>
              </a:ext>
            </a:extLst>
          </p:cNvPr>
          <p:cNvSpPr/>
          <p:nvPr/>
        </p:nvSpPr>
        <p:spPr>
          <a:xfrm>
            <a:off x="8047826" y="5906794"/>
            <a:ext cx="2077938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</a:t>
            </a:r>
          </a:p>
        </p:txBody>
      </p:sp>
      <p:sp>
        <p:nvSpPr>
          <p:cNvPr id="796" name="Rectangle 795">
            <a:extLst>
              <a:ext uri="{FF2B5EF4-FFF2-40B4-BE49-F238E27FC236}">
                <a16:creationId xmlns:a16="http://schemas.microsoft.com/office/drawing/2014/main" id="{8F3B7217-850A-BB44-98ED-32F78212BA2C}"/>
              </a:ext>
            </a:extLst>
          </p:cNvPr>
          <p:cNvSpPr/>
          <p:nvPr/>
        </p:nvSpPr>
        <p:spPr>
          <a:xfrm>
            <a:off x="13418325" y="5906794"/>
            <a:ext cx="2077938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</a:t>
            </a:r>
          </a:p>
        </p:txBody>
      </p:sp>
      <p:sp>
        <p:nvSpPr>
          <p:cNvPr id="797" name="Rectangle 796">
            <a:extLst>
              <a:ext uri="{FF2B5EF4-FFF2-40B4-BE49-F238E27FC236}">
                <a16:creationId xmlns:a16="http://schemas.microsoft.com/office/drawing/2014/main" id="{EA208315-7726-5A43-8AC0-33CC0699C380}"/>
              </a:ext>
            </a:extLst>
          </p:cNvPr>
          <p:cNvSpPr/>
          <p:nvPr/>
        </p:nvSpPr>
        <p:spPr>
          <a:xfrm>
            <a:off x="18785831" y="5906794"/>
            <a:ext cx="2077938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</a:t>
            </a:r>
          </a:p>
        </p:txBody>
      </p:sp>
      <p:grpSp>
        <p:nvGrpSpPr>
          <p:cNvPr id="798" name="Group 797">
            <a:extLst>
              <a:ext uri="{FF2B5EF4-FFF2-40B4-BE49-F238E27FC236}">
                <a16:creationId xmlns:a16="http://schemas.microsoft.com/office/drawing/2014/main" id="{76BC83CB-72E1-B34A-885D-1A7635EA4881}"/>
              </a:ext>
            </a:extLst>
          </p:cNvPr>
          <p:cNvGrpSpPr/>
          <p:nvPr/>
        </p:nvGrpSpPr>
        <p:grpSpPr>
          <a:xfrm>
            <a:off x="1421214" y="9437138"/>
            <a:ext cx="4584275" cy="1833336"/>
            <a:chOff x="13970717" y="6808075"/>
            <a:chExt cx="4584275" cy="1833336"/>
          </a:xfrm>
        </p:grpSpPr>
        <p:sp>
          <p:nvSpPr>
            <p:cNvPr id="799" name="TextBox 798">
              <a:extLst>
                <a:ext uri="{FF2B5EF4-FFF2-40B4-BE49-F238E27FC236}">
                  <a16:creationId xmlns:a16="http://schemas.microsoft.com/office/drawing/2014/main" id="{935E5141-B571-D644-8CD2-133CA61E37FC}"/>
                </a:ext>
              </a:extLst>
            </p:cNvPr>
            <p:cNvSpPr txBox="1"/>
            <p:nvPr/>
          </p:nvSpPr>
          <p:spPr>
            <a:xfrm>
              <a:off x="13970717" y="7329321"/>
              <a:ext cx="4584275" cy="13120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</a:t>
              </a:r>
            </a:p>
          </p:txBody>
        </p:sp>
        <p:sp>
          <p:nvSpPr>
            <p:cNvPr id="800" name="TextBox 799">
              <a:extLst>
                <a:ext uri="{FF2B5EF4-FFF2-40B4-BE49-F238E27FC236}">
                  <a16:creationId xmlns:a16="http://schemas.microsoft.com/office/drawing/2014/main" id="{4B8E6F13-1F73-964A-A541-00AE57DD7A4D}"/>
                </a:ext>
              </a:extLst>
            </p:cNvPr>
            <p:cNvSpPr txBox="1"/>
            <p:nvPr/>
          </p:nvSpPr>
          <p:spPr>
            <a:xfrm>
              <a:off x="15290472" y="6808075"/>
              <a:ext cx="1944763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Strengths</a:t>
              </a:r>
            </a:p>
          </p:txBody>
        </p:sp>
      </p:grpSp>
      <p:grpSp>
        <p:nvGrpSpPr>
          <p:cNvPr id="801" name="Group 800">
            <a:extLst>
              <a:ext uri="{FF2B5EF4-FFF2-40B4-BE49-F238E27FC236}">
                <a16:creationId xmlns:a16="http://schemas.microsoft.com/office/drawing/2014/main" id="{B8174D4F-612A-374C-83FB-CAFCBFDC68DF}"/>
              </a:ext>
            </a:extLst>
          </p:cNvPr>
          <p:cNvGrpSpPr/>
          <p:nvPr/>
        </p:nvGrpSpPr>
        <p:grpSpPr>
          <a:xfrm>
            <a:off x="12073704" y="9437138"/>
            <a:ext cx="4767179" cy="1833336"/>
            <a:chOff x="13787813" y="6808075"/>
            <a:chExt cx="4767179" cy="1833336"/>
          </a:xfrm>
        </p:grpSpPr>
        <p:sp>
          <p:nvSpPr>
            <p:cNvPr id="802" name="TextBox 801">
              <a:extLst>
                <a:ext uri="{FF2B5EF4-FFF2-40B4-BE49-F238E27FC236}">
                  <a16:creationId xmlns:a16="http://schemas.microsoft.com/office/drawing/2014/main" id="{6FF780EE-1100-964E-BA05-B1DFF2996BDB}"/>
                </a:ext>
              </a:extLst>
            </p:cNvPr>
            <p:cNvSpPr txBox="1"/>
            <p:nvPr/>
          </p:nvSpPr>
          <p:spPr>
            <a:xfrm>
              <a:off x="13787813" y="7329321"/>
              <a:ext cx="4767179" cy="13120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</a:t>
              </a:r>
            </a:p>
          </p:txBody>
        </p:sp>
        <p:sp>
          <p:nvSpPr>
            <p:cNvPr id="803" name="TextBox 802">
              <a:extLst>
                <a:ext uri="{FF2B5EF4-FFF2-40B4-BE49-F238E27FC236}">
                  <a16:creationId xmlns:a16="http://schemas.microsoft.com/office/drawing/2014/main" id="{2881BF25-131E-CB4E-BEF7-65DBA3B088E9}"/>
                </a:ext>
              </a:extLst>
            </p:cNvPr>
            <p:cNvSpPr txBox="1"/>
            <p:nvPr/>
          </p:nvSpPr>
          <p:spPr>
            <a:xfrm>
              <a:off x="14943341" y="6808075"/>
              <a:ext cx="2456121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Opportunity</a:t>
              </a:r>
            </a:p>
          </p:txBody>
        </p:sp>
      </p:grpSp>
      <p:grpSp>
        <p:nvGrpSpPr>
          <p:cNvPr id="804" name="Group 803">
            <a:extLst>
              <a:ext uri="{FF2B5EF4-FFF2-40B4-BE49-F238E27FC236}">
                <a16:creationId xmlns:a16="http://schemas.microsoft.com/office/drawing/2014/main" id="{3850F719-C109-4F42-9E4D-EEA4663D0D18}"/>
              </a:ext>
            </a:extLst>
          </p:cNvPr>
          <p:cNvGrpSpPr/>
          <p:nvPr/>
        </p:nvGrpSpPr>
        <p:grpSpPr>
          <a:xfrm>
            <a:off x="17465433" y="9437138"/>
            <a:ext cx="4718734" cy="1833336"/>
            <a:chOff x="13272888" y="6808075"/>
            <a:chExt cx="4718734" cy="1833336"/>
          </a:xfrm>
        </p:grpSpPr>
        <p:sp>
          <p:nvSpPr>
            <p:cNvPr id="805" name="TextBox 804">
              <a:extLst>
                <a:ext uri="{FF2B5EF4-FFF2-40B4-BE49-F238E27FC236}">
                  <a16:creationId xmlns:a16="http://schemas.microsoft.com/office/drawing/2014/main" id="{030EEA0D-3A1A-F741-A245-680CD7467BCA}"/>
                </a:ext>
              </a:extLst>
            </p:cNvPr>
            <p:cNvSpPr txBox="1"/>
            <p:nvPr/>
          </p:nvSpPr>
          <p:spPr>
            <a:xfrm>
              <a:off x="13272888" y="7329321"/>
              <a:ext cx="4718734" cy="13120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</a:t>
              </a:r>
            </a:p>
          </p:txBody>
        </p:sp>
        <p:sp>
          <p:nvSpPr>
            <p:cNvPr id="806" name="TextBox 805">
              <a:extLst>
                <a:ext uri="{FF2B5EF4-FFF2-40B4-BE49-F238E27FC236}">
                  <a16:creationId xmlns:a16="http://schemas.microsoft.com/office/drawing/2014/main" id="{A2CD483A-EB6B-9B41-A6F2-10C0C2DB0D2E}"/>
                </a:ext>
              </a:extLst>
            </p:cNvPr>
            <p:cNvSpPr txBox="1"/>
            <p:nvPr/>
          </p:nvSpPr>
          <p:spPr>
            <a:xfrm>
              <a:off x="14844219" y="6808075"/>
              <a:ext cx="157607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Threats</a:t>
              </a:r>
            </a:p>
          </p:txBody>
        </p:sp>
      </p:grpSp>
      <p:grpSp>
        <p:nvGrpSpPr>
          <p:cNvPr id="807" name="Group 806">
            <a:extLst>
              <a:ext uri="{FF2B5EF4-FFF2-40B4-BE49-F238E27FC236}">
                <a16:creationId xmlns:a16="http://schemas.microsoft.com/office/drawing/2014/main" id="{E3A50FC6-03A4-0246-8984-A6BE938EE53D}"/>
              </a:ext>
            </a:extLst>
          </p:cNvPr>
          <p:cNvGrpSpPr/>
          <p:nvPr/>
        </p:nvGrpSpPr>
        <p:grpSpPr>
          <a:xfrm>
            <a:off x="6711131" y="9437138"/>
            <a:ext cx="4750479" cy="1833336"/>
            <a:chOff x="13272887" y="6808075"/>
            <a:chExt cx="4750479" cy="1833336"/>
          </a:xfrm>
        </p:grpSpPr>
        <p:sp>
          <p:nvSpPr>
            <p:cNvPr id="808" name="TextBox 807">
              <a:extLst>
                <a:ext uri="{FF2B5EF4-FFF2-40B4-BE49-F238E27FC236}">
                  <a16:creationId xmlns:a16="http://schemas.microsoft.com/office/drawing/2014/main" id="{CFEE51AE-F71B-714D-88D3-7B00AB73CE1E}"/>
                </a:ext>
              </a:extLst>
            </p:cNvPr>
            <p:cNvSpPr txBox="1"/>
            <p:nvPr/>
          </p:nvSpPr>
          <p:spPr>
            <a:xfrm>
              <a:off x="13272887" y="7329321"/>
              <a:ext cx="4750479" cy="13120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</a:t>
              </a:r>
            </a:p>
          </p:txBody>
        </p:sp>
        <p:sp>
          <p:nvSpPr>
            <p:cNvPr id="809" name="TextBox 808">
              <a:extLst>
                <a:ext uri="{FF2B5EF4-FFF2-40B4-BE49-F238E27FC236}">
                  <a16:creationId xmlns:a16="http://schemas.microsoft.com/office/drawing/2014/main" id="{7FD99F1E-3C7A-7142-B6F0-5AB002B31191}"/>
                </a:ext>
              </a:extLst>
            </p:cNvPr>
            <p:cNvSpPr txBox="1"/>
            <p:nvPr/>
          </p:nvSpPr>
          <p:spPr>
            <a:xfrm>
              <a:off x="14102534" y="6808075"/>
              <a:ext cx="3091184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Weakness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4333852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ectangle 60">
            <a:extLst>
              <a:ext uri="{FF2B5EF4-FFF2-40B4-BE49-F238E27FC236}">
                <a16:creationId xmlns:a16="http://schemas.microsoft.com/office/drawing/2014/main" id="{D26D6DC4-4AF4-5541-9C8C-3EB120ADE9B9}"/>
              </a:ext>
            </a:extLst>
          </p:cNvPr>
          <p:cNvSpPr/>
          <p:nvPr/>
        </p:nvSpPr>
        <p:spPr>
          <a:xfrm>
            <a:off x="9765353" y="2544770"/>
            <a:ext cx="4846940" cy="1184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4C9E862E-B256-E349-B23A-E593FD15576E}"/>
              </a:ext>
            </a:extLst>
          </p:cNvPr>
          <p:cNvSpPr txBox="1"/>
          <p:nvPr/>
        </p:nvSpPr>
        <p:spPr>
          <a:xfrm>
            <a:off x="7193236" y="984553"/>
            <a:ext cx="9991178" cy="132343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S.W.O.T DIAGRAM</a:t>
            </a:r>
          </a:p>
        </p:txBody>
      </p:sp>
      <p:sp>
        <p:nvSpPr>
          <p:cNvPr id="41" name="Freeform: Shape 3883">
            <a:extLst>
              <a:ext uri="{FF2B5EF4-FFF2-40B4-BE49-F238E27FC236}">
                <a16:creationId xmlns:a16="http://schemas.microsoft.com/office/drawing/2014/main" id="{FB1CC0BA-D486-344A-A5FA-C320D597530E}"/>
              </a:ext>
            </a:extLst>
          </p:cNvPr>
          <p:cNvSpPr/>
          <p:nvPr/>
        </p:nvSpPr>
        <p:spPr>
          <a:xfrm>
            <a:off x="3886252" y="6507318"/>
            <a:ext cx="3238183" cy="323257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578" h="577">
                <a:moveTo>
                  <a:pt x="289" y="486"/>
                </a:moveTo>
                <a:cubicBezTo>
                  <a:pt x="180" y="486"/>
                  <a:pt x="91" y="397"/>
                  <a:pt x="91" y="289"/>
                </a:cubicBezTo>
                <a:cubicBezTo>
                  <a:pt x="91" y="179"/>
                  <a:pt x="180" y="91"/>
                  <a:pt x="289" y="91"/>
                </a:cubicBezTo>
                <a:cubicBezTo>
                  <a:pt x="399" y="91"/>
                  <a:pt x="487" y="179"/>
                  <a:pt x="487" y="289"/>
                </a:cubicBezTo>
                <a:cubicBezTo>
                  <a:pt x="487" y="397"/>
                  <a:pt x="399" y="486"/>
                  <a:pt x="289" y="486"/>
                </a:cubicBezTo>
                <a:close/>
                <a:moveTo>
                  <a:pt x="289" y="0"/>
                </a:moveTo>
                <a:cubicBezTo>
                  <a:pt x="129" y="0"/>
                  <a:pt x="0" y="129"/>
                  <a:pt x="0" y="289"/>
                </a:cubicBezTo>
                <a:cubicBezTo>
                  <a:pt x="0" y="447"/>
                  <a:pt x="129" y="577"/>
                  <a:pt x="289" y="577"/>
                </a:cubicBezTo>
                <a:cubicBezTo>
                  <a:pt x="449" y="577"/>
                  <a:pt x="578" y="447"/>
                  <a:pt x="578" y="289"/>
                </a:cubicBezTo>
                <a:cubicBezTo>
                  <a:pt x="578" y="129"/>
                  <a:pt x="449" y="0"/>
                  <a:pt x="289" y="0"/>
                </a:cubicBezTo>
                <a:close/>
              </a:path>
            </a:pathLst>
          </a:custGeom>
          <a:solidFill>
            <a:srgbClr val="E6E6E6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2" name="Freeform: Shape 3884">
            <a:extLst>
              <a:ext uri="{FF2B5EF4-FFF2-40B4-BE49-F238E27FC236}">
                <a16:creationId xmlns:a16="http://schemas.microsoft.com/office/drawing/2014/main" id="{0EBC7E85-8BCE-8643-8E93-CCB4C37F7D74}"/>
              </a:ext>
            </a:extLst>
          </p:cNvPr>
          <p:cNvSpPr/>
          <p:nvPr/>
        </p:nvSpPr>
        <p:spPr>
          <a:xfrm>
            <a:off x="4542853" y="7163934"/>
            <a:ext cx="1924951" cy="192495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44" h="344">
                <a:moveTo>
                  <a:pt x="344" y="172"/>
                </a:moveTo>
                <a:cubicBezTo>
                  <a:pt x="344" y="267"/>
                  <a:pt x="267" y="344"/>
                  <a:pt x="172" y="344"/>
                </a:cubicBezTo>
                <a:cubicBezTo>
                  <a:pt x="77" y="344"/>
                  <a:pt x="0" y="267"/>
                  <a:pt x="0" y="172"/>
                </a:cubicBezTo>
                <a:cubicBezTo>
                  <a:pt x="0" y="78"/>
                  <a:pt x="77" y="0"/>
                  <a:pt x="172" y="0"/>
                </a:cubicBezTo>
                <a:cubicBezTo>
                  <a:pt x="267" y="0"/>
                  <a:pt x="344" y="78"/>
                  <a:pt x="344" y="172"/>
                </a:cubicBez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3" name="Freeform: Shape 3885">
            <a:extLst>
              <a:ext uri="{FF2B5EF4-FFF2-40B4-BE49-F238E27FC236}">
                <a16:creationId xmlns:a16="http://schemas.microsoft.com/office/drawing/2014/main" id="{5D661C87-135D-4A41-858A-DA6BA3033D19}"/>
              </a:ext>
            </a:extLst>
          </p:cNvPr>
          <p:cNvSpPr/>
          <p:nvPr/>
        </p:nvSpPr>
        <p:spPr>
          <a:xfrm>
            <a:off x="8319813" y="6507318"/>
            <a:ext cx="3232571" cy="323257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577" h="577">
                <a:moveTo>
                  <a:pt x="288" y="486"/>
                </a:moveTo>
                <a:cubicBezTo>
                  <a:pt x="179" y="486"/>
                  <a:pt x="90" y="397"/>
                  <a:pt x="90" y="289"/>
                </a:cubicBezTo>
                <a:cubicBezTo>
                  <a:pt x="90" y="179"/>
                  <a:pt x="179" y="91"/>
                  <a:pt x="288" y="91"/>
                </a:cubicBezTo>
                <a:cubicBezTo>
                  <a:pt x="398" y="91"/>
                  <a:pt x="487" y="179"/>
                  <a:pt x="487" y="289"/>
                </a:cubicBezTo>
                <a:cubicBezTo>
                  <a:pt x="487" y="397"/>
                  <a:pt x="398" y="486"/>
                  <a:pt x="288" y="486"/>
                </a:cubicBezTo>
                <a:close/>
                <a:moveTo>
                  <a:pt x="288" y="0"/>
                </a:moveTo>
                <a:cubicBezTo>
                  <a:pt x="128" y="0"/>
                  <a:pt x="0" y="129"/>
                  <a:pt x="0" y="289"/>
                </a:cubicBezTo>
                <a:cubicBezTo>
                  <a:pt x="0" y="447"/>
                  <a:pt x="128" y="577"/>
                  <a:pt x="288" y="577"/>
                </a:cubicBezTo>
                <a:cubicBezTo>
                  <a:pt x="448" y="577"/>
                  <a:pt x="577" y="447"/>
                  <a:pt x="577" y="289"/>
                </a:cubicBezTo>
                <a:cubicBezTo>
                  <a:pt x="577" y="129"/>
                  <a:pt x="448" y="0"/>
                  <a:pt x="288" y="0"/>
                </a:cubicBezTo>
                <a:close/>
              </a:path>
            </a:pathLst>
          </a:custGeom>
          <a:solidFill>
            <a:srgbClr val="E6E6E6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4" name="Freeform: Shape 3886">
            <a:extLst>
              <a:ext uri="{FF2B5EF4-FFF2-40B4-BE49-F238E27FC236}">
                <a16:creationId xmlns:a16="http://schemas.microsoft.com/office/drawing/2014/main" id="{A41815D2-3CE0-FF41-AF9B-6063E3A46D30}"/>
              </a:ext>
            </a:extLst>
          </p:cNvPr>
          <p:cNvSpPr/>
          <p:nvPr/>
        </p:nvSpPr>
        <p:spPr>
          <a:xfrm>
            <a:off x="8976430" y="7163934"/>
            <a:ext cx="1919339" cy="192495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43" h="344">
                <a:moveTo>
                  <a:pt x="343" y="172"/>
                </a:moveTo>
                <a:cubicBezTo>
                  <a:pt x="343" y="267"/>
                  <a:pt x="266" y="344"/>
                  <a:pt x="171" y="344"/>
                </a:cubicBezTo>
                <a:cubicBezTo>
                  <a:pt x="77" y="344"/>
                  <a:pt x="0" y="267"/>
                  <a:pt x="0" y="172"/>
                </a:cubicBezTo>
                <a:cubicBezTo>
                  <a:pt x="0" y="78"/>
                  <a:pt x="77" y="0"/>
                  <a:pt x="171" y="0"/>
                </a:cubicBezTo>
                <a:cubicBezTo>
                  <a:pt x="266" y="0"/>
                  <a:pt x="343" y="78"/>
                  <a:pt x="343" y="172"/>
                </a:cubicBez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5" name="Freeform: Shape 3887">
            <a:extLst>
              <a:ext uri="{FF2B5EF4-FFF2-40B4-BE49-F238E27FC236}">
                <a16:creationId xmlns:a16="http://schemas.microsoft.com/office/drawing/2014/main" id="{93B45B37-6795-5C47-9067-C7FD7DEFCE1C}"/>
              </a:ext>
            </a:extLst>
          </p:cNvPr>
          <p:cNvSpPr/>
          <p:nvPr/>
        </p:nvSpPr>
        <p:spPr>
          <a:xfrm>
            <a:off x="5508149" y="6507318"/>
            <a:ext cx="4422337" cy="50508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789" h="91">
                <a:moveTo>
                  <a:pt x="789" y="91"/>
                </a:moveTo>
                <a:lnTo>
                  <a:pt x="0" y="91"/>
                </a:lnTo>
                <a:lnTo>
                  <a:pt x="0" y="0"/>
                </a:lnTo>
                <a:lnTo>
                  <a:pt x="789" y="0"/>
                </a:lnTo>
                <a:close/>
              </a:path>
            </a:pathLst>
          </a:custGeom>
          <a:solidFill>
            <a:srgbClr val="E6E6E6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6" name="Freeform: Shape 3888">
            <a:extLst>
              <a:ext uri="{FF2B5EF4-FFF2-40B4-BE49-F238E27FC236}">
                <a16:creationId xmlns:a16="http://schemas.microsoft.com/office/drawing/2014/main" id="{EAA05DFC-C44A-4944-8D55-AB3EFA3D4D0D}"/>
              </a:ext>
            </a:extLst>
          </p:cNvPr>
          <p:cNvSpPr/>
          <p:nvPr/>
        </p:nvSpPr>
        <p:spPr>
          <a:xfrm>
            <a:off x="12747762" y="6507318"/>
            <a:ext cx="3232571" cy="323257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577" h="577">
                <a:moveTo>
                  <a:pt x="487" y="289"/>
                </a:moveTo>
                <a:cubicBezTo>
                  <a:pt x="487" y="397"/>
                  <a:pt x="398" y="486"/>
                  <a:pt x="289" y="486"/>
                </a:cubicBezTo>
                <a:cubicBezTo>
                  <a:pt x="179" y="486"/>
                  <a:pt x="90" y="397"/>
                  <a:pt x="90" y="289"/>
                </a:cubicBezTo>
                <a:cubicBezTo>
                  <a:pt x="90" y="179"/>
                  <a:pt x="179" y="91"/>
                  <a:pt x="289" y="91"/>
                </a:cubicBezTo>
                <a:cubicBezTo>
                  <a:pt x="398" y="91"/>
                  <a:pt x="487" y="179"/>
                  <a:pt x="487" y="289"/>
                </a:cubicBezTo>
                <a:close/>
                <a:moveTo>
                  <a:pt x="577" y="289"/>
                </a:moveTo>
                <a:cubicBezTo>
                  <a:pt x="577" y="129"/>
                  <a:pt x="447" y="0"/>
                  <a:pt x="289" y="0"/>
                </a:cubicBezTo>
                <a:cubicBezTo>
                  <a:pt x="129" y="0"/>
                  <a:pt x="0" y="129"/>
                  <a:pt x="0" y="289"/>
                </a:cubicBezTo>
                <a:cubicBezTo>
                  <a:pt x="0" y="447"/>
                  <a:pt x="129" y="577"/>
                  <a:pt x="289" y="577"/>
                </a:cubicBezTo>
                <a:cubicBezTo>
                  <a:pt x="447" y="577"/>
                  <a:pt x="577" y="447"/>
                  <a:pt x="577" y="289"/>
                </a:cubicBezTo>
                <a:close/>
              </a:path>
            </a:pathLst>
          </a:custGeom>
          <a:solidFill>
            <a:srgbClr val="E6E6E6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7" name="Freeform: Shape 3889">
            <a:extLst>
              <a:ext uri="{FF2B5EF4-FFF2-40B4-BE49-F238E27FC236}">
                <a16:creationId xmlns:a16="http://schemas.microsoft.com/office/drawing/2014/main" id="{8B5975DA-D9A1-C942-B973-15A8317AB41E}"/>
              </a:ext>
            </a:extLst>
          </p:cNvPr>
          <p:cNvSpPr/>
          <p:nvPr/>
        </p:nvSpPr>
        <p:spPr>
          <a:xfrm>
            <a:off x="13404362" y="7163934"/>
            <a:ext cx="1919339" cy="192495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43" h="344">
                <a:moveTo>
                  <a:pt x="343" y="172"/>
                </a:moveTo>
                <a:cubicBezTo>
                  <a:pt x="343" y="78"/>
                  <a:pt x="266" y="0"/>
                  <a:pt x="172" y="0"/>
                </a:cubicBezTo>
                <a:cubicBezTo>
                  <a:pt x="77" y="0"/>
                  <a:pt x="0" y="78"/>
                  <a:pt x="0" y="172"/>
                </a:cubicBezTo>
                <a:cubicBezTo>
                  <a:pt x="0" y="267"/>
                  <a:pt x="77" y="344"/>
                  <a:pt x="172" y="344"/>
                </a:cubicBezTo>
                <a:cubicBezTo>
                  <a:pt x="266" y="344"/>
                  <a:pt x="343" y="267"/>
                  <a:pt x="343" y="172"/>
                </a:cubicBez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4" name="Freeform: Shape 3895">
            <a:extLst>
              <a:ext uri="{FF2B5EF4-FFF2-40B4-BE49-F238E27FC236}">
                <a16:creationId xmlns:a16="http://schemas.microsoft.com/office/drawing/2014/main" id="{9A6CF7DE-1BED-3746-B2AE-AC72C7EB570C}"/>
              </a:ext>
            </a:extLst>
          </p:cNvPr>
          <p:cNvSpPr/>
          <p:nvPr/>
        </p:nvSpPr>
        <p:spPr>
          <a:xfrm>
            <a:off x="9936099" y="9234784"/>
            <a:ext cx="4427949" cy="50508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790" h="91">
                <a:moveTo>
                  <a:pt x="790" y="0"/>
                </a:moveTo>
                <a:lnTo>
                  <a:pt x="0" y="0"/>
                </a:lnTo>
                <a:lnTo>
                  <a:pt x="0" y="91"/>
                </a:lnTo>
                <a:lnTo>
                  <a:pt x="790" y="91"/>
                </a:lnTo>
                <a:close/>
              </a:path>
            </a:pathLst>
          </a:custGeom>
          <a:solidFill>
            <a:srgbClr val="E6E6E6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6" name="Freeform: Shape 3896">
            <a:extLst>
              <a:ext uri="{FF2B5EF4-FFF2-40B4-BE49-F238E27FC236}">
                <a16:creationId xmlns:a16="http://schemas.microsoft.com/office/drawing/2014/main" id="{887D6846-798E-434E-9F31-95F0B6598B96}"/>
              </a:ext>
            </a:extLst>
          </p:cNvPr>
          <p:cNvSpPr/>
          <p:nvPr/>
        </p:nvSpPr>
        <p:spPr>
          <a:xfrm>
            <a:off x="17175696" y="6507318"/>
            <a:ext cx="3232571" cy="323257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577" h="577">
                <a:moveTo>
                  <a:pt x="289" y="486"/>
                </a:moveTo>
                <a:cubicBezTo>
                  <a:pt x="179" y="486"/>
                  <a:pt x="90" y="397"/>
                  <a:pt x="90" y="289"/>
                </a:cubicBezTo>
                <a:cubicBezTo>
                  <a:pt x="90" y="179"/>
                  <a:pt x="179" y="91"/>
                  <a:pt x="289" y="91"/>
                </a:cubicBezTo>
                <a:cubicBezTo>
                  <a:pt x="398" y="91"/>
                  <a:pt x="486" y="179"/>
                  <a:pt x="486" y="289"/>
                </a:cubicBezTo>
                <a:cubicBezTo>
                  <a:pt x="486" y="397"/>
                  <a:pt x="398" y="486"/>
                  <a:pt x="289" y="486"/>
                </a:cubicBezTo>
                <a:close/>
                <a:moveTo>
                  <a:pt x="289" y="0"/>
                </a:moveTo>
                <a:cubicBezTo>
                  <a:pt x="129" y="0"/>
                  <a:pt x="0" y="129"/>
                  <a:pt x="0" y="289"/>
                </a:cubicBezTo>
                <a:cubicBezTo>
                  <a:pt x="0" y="447"/>
                  <a:pt x="129" y="577"/>
                  <a:pt x="289" y="577"/>
                </a:cubicBezTo>
                <a:cubicBezTo>
                  <a:pt x="447" y="577"/>
                  <a:pt x="577" y="447"/>
                  <a:pt x="577" y="289"/>
                </a:cubicBezTo>
                <a:cubicBezTo>
                  <a:pt x="577" y="129"/>
                  <a:pt x="447" y="0"/>
                  <a:pt x="289" y="0"/>
                </a:cubicBezTo>
                <a:close/>
              </a:path>
            </a:pathLst>
          </a:custGeom>
          <a:solidFill>
            <a:srgbClr val="E6E6E6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8" name="Freeform: Shape 3897">
            <a:extLst>
              <a:ext uri="{FF2B5EF4-FFF2-40B4-BE49-F238E27FC236}">
                <a16:creationId xmlns:a16="http://schemas.microsoft.com/office/drawing/2014/main" id="{C0C121D8-095B-5F4A-B252-486BDCF54433}"/>
              </a:ext>
            </a:extLst>
          </p:cNvPr>
          <p:cNvSpPr/>
          <p:nvPr/>
        </p:nvSpPr>
        <p:spPr>
          <a:xfrm>
            <a:off x="17832311" y="7163934"/>
            <a:ext cx="1919339" cy="192495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343" h="344">
                <a:moveTo>
                  <a:pt x="343" y="172"/>
                </a:moveTo>
                <a:cubicBezTo>
                  <a:pt x="343" y="267"/>
                  <a:pt x="267" y="344"/>
                  <a:pt x="172" y="344"/>
                </a:cubicBezTo>
                <a:cubicBezTo>
                  <a:pt x="77" y="344"/>
                  <a:pt x="0" y="267"/>
                  <a:pt x="0" y="172"/>
                </a:cubicBezTo>
                <a:cubicBezTo>
                  <a:pt x="0" y="78"/>
                  <a:pt x="77" y="0"/>
                  <a:pt x="172" y="0"/>
                </a:cubicBezTo>
                <a:cubicBezTo>
                  <a:pt x="267" y="0"/>
                  <a:pt x="343" y="78"/>
                  <a:pt x="343" y="172"/>
                </a:cubicBez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69" name="Freeform: Shape 3898">
            <a:extLst>
              <a:ext uri="{FF2B5EF4-FFF2-40B4-BE49-F238E27FC236}">
                <a16:creationId xmlns:a16="http://schemas.microsoft.com/office/drawing/2014/main" id="{0006BFFB-A7C5-0841-82A2-B9EF4816F075}"/>
              </a:ext>
            </a:extLst>
          </p:cNvPr>
          <p:cNvSpPr/>
          <p:nvPr/>
        </p:nvSpPr>
        <p:spPr>
          <a:xfrm>
            <a:off x="14369644" y="6507318"/>
            <a:ext cx="4422337" cy="505089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789" h="91">
                <a:moveTo>
                  <a:pt x="789" y="91"/>
                </a:moveTo>
                <a:lnTo>
                  <a:pt x="0" y="91"/>
                </a:lnTo>
                <a:lnTo>
                  <a:pt x="0" y="0"/>
                </a:lnTo>
                <a:lnTo>
                  <a:pt x="789" y="0"/>
                </a:lnTo>
                <a:close/>
              </a:path>
            </a:pathLst>
          </a:custGeom>
          <a:solidFill>
            <a:srgbClr val="E6E6E6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831" name="Freeform: Shape 4635">
            <a:extLst>
              <a:ext uri="{FF2B5EF4-FFF2-40B4-BE49-F238E27FC236}">
                <a16:creationId xmlns:a16="http://schemas.microsoft.com/office/drawing/2014/main" id="{BFE4E90D-14AA-6A4E-BEDE-64BE1CBB427D}"/>
              </a:ext>
            </a:extLst>
          </p:cNvPr>
          <p:cNvSpPr/>
          <p:nvPr/>
        </p:nvSpPr>
        <p:spPr>
          <a:xfrm>
            <a:off x="5266814" y="6524155"/>
            <a:ext cx="488254" cy="488252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88" h="88">
                <a:moveTo>
                  <a:pt x="88" y="44"/>
                </a:moveTo>
                <a:cubicBezTo>
                  <a:pt x="88" y="69"/>
                  <a:pt x="67" y="88"/>
                  <a:pt x="43" y="88"/>
                </a:cubicBezTo>
                <a:cubicBezTo>
                  <a:pt x="19" y="88"/>
                  <a:pt x="0" y="69"/>
                  <a:pt x="0" y="44"/>
                </a:cubicBezTo>
                <a:cubicBezTo>
                  <a:pt x="0" y="20"/>
                  <a:pt x="19" y="0"/>
                  <a:pt x="43" y="0"/>
                </a:cubicBezTo>
                <a:cubicBezTo>
                  <a:pt x="67" y="0"/>
                  <a:pt x="88" y="20"/>
                  <a:pt x="88" y="44"/>
                </a:cubicBez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833" name="Freeform: Shape 4637">
            <a:extLst>
              <a:ext uri="{FF2B5EF4-FFF2-40B4-BE49-F238E27FC236}">
                <a16:creationId xmlns:a16="http://schemas.microsoft.com/office/drawing/2014/main" id="{472A6EE9-DE6E-C14A-877B-ABB838365041}"/>
              </a:ext>
            </a:extLst>
          </p:cNvPr>
          <p:cNvSpPr/>
          <p:nvPr/>
        </p:nvSpPr>
        <p:spPr>
          <a:xfrm>
            <a:off x="14117115" y="6524155"/>
            <a:ext cx="488254" cy="488252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88" h="88">
                <a:moveTo>
                  <a:pt x="88" y="44"/>
                </a:moveTo>
                <a:cubicBezTo>
                  <a:pt x="88" y="69"/>
                  <a:pt x="68" y="88"/>
                  <a:pt x="45" y="88"/>
                </a:cubicBezTo>
                <a:cubicBezTo>
                  <a:pt x="21" y="88"/>
                  <a:pt x="0" y="69"/>
                  <a:pt x="0" y="44"/>
                </a:cubicBezTo>
                <a:cubicBezTo>
                  <a:pt x="0" y="20"/>
                  <a:pt x="21" y="0"/>
                  <a:pt x="45" y="0"/>
                </a:cubicBezTo>
                <a:cubicBezTo>
                  <a:pt x="68" y="0"/>
                  <a:pt x="88" y="20"/>
                  <a:pt x="88" y="44"/>
                </a:cubicBez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837" name="Freeform: Shape 4641">
            <a:extLst>
              <a:ext uri="{FF2B5EF4-FFF2-40B4-BE49-F238E27FC236}">
                <a16:creationId xmlns:a16="http://schemas.microsoft.com/office/drawing/2014/main" id="{F7F521CE-1178-1843-8325-0714711C087B}"/>
              </a:ext>
            </a:extLst>
          </p:cNvPr>
          <p:cNvSpPr/>
          <p:nvPr/>
        </p:nvSpPr>
        <p:spPr>
          <a:xfrm>
            <a:off x="9689166" y="9251621"/>
            <a:ext cx="493865" cy="488252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89" h="88">
                <a:moveTo>
                  <a:pt x="89" y="43"/>
                </a:moveTo>
                <a:cubicBezTo>
                  <a:pt x="89" y="19"/>
                  <a:pt x="68" y="0"/>
                  <a:pt x="44" y="0"/>
                </a:cubicBezTo>
                <a:cubicBezTo>
                  <a:pt x="21" y="0"/>
                  <a:pt x="0" y="19"/>
                  <a:pt x="0" y="43"/>
                </a:cubicBezTo>
                <a:cubicBezTo>
                  <a:pt x="0" y="68"/>
                  <a:pt x="21" y="88"/>
                  <a:pt x="44" y="88"/>
                </a:cubicBezTo>
                <a:cubicBezTo>
                  <a:pt x="68" y="88"/>
                  <a:pt x="89" y="68"/>
                  <a:pt x="89" y="43"/>
                </a:cubicBez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839" name="Freeform: Shape 4643">
            <a:extLst>
              <a:ext uri="{FF2B5EF4-FFF2-40B4-BE49-F238E27FC236}">
                <a16:creationId xmlns:a16="http://schemas.microsoft.com/office/drawing/2014/main" id="{B5EF829A-BDDB-244D-B65E-904E1F1CEFFA}"/>
              </a:ext>
            </a:extLst>
          </p:cNvPr>
          <p:cNvSpPr/>
          <p:nvPr/>
        </p:nvSpPr>
        <p:spPr>
          <a:xfrm>
            <a:off x="18545049" y="9251621"/>
            <a:ext cx="488254" cy="488252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88" h="88">
                <a:moveTo>
                  <a:pt x="88" y="43"/>
                </a:moveTo>
                <a:cubicBezTo>
                  <a:pt x="88" y="19"/>
                  <a:pt x="69" y="0"/>
                  <a:pt x="45" y="0"/>
                </a:cubicBezTo>
                <a:cubicBezTo>
                  <a:pt x="20" y="0"/>
                  <a:pt x="0" y="19"/>
                  <a:pt x="0" y="43"/>
                </a:cubicBezTo>
                <a:cubicBezTo>
                  <a:pt x="0" y="68"/>
                  <a:pt x="20" y="88"/>
                  <a:pt x="45" y="88"/>
                </a:cubicBezTo>
                <a:cubicBezTo>
                  <a:pt x="69" y="88"/>
                  <a:pt x="88" y="68"/>
                  <a:pt x="88" y="43"/>
                </a:cubicBez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841" name="Freeform: Shape 4645">
            <a:extLst>
              <a:ext uri="{FF2B5EF4-FFF2-40B4-BE49-F238E27FC236}">
                <a16:creationId xmlns:a16="http://schemas.microsoft.com/office/drawing/2014/main" id="{0F3F81F7-9766-9842-855F-BF1F7037D2F6}"/>
              </a:ext>
            </a:extLst>
          </p:cNvPr>
          <p:cNvSpPr/>
          <p:nvPr/>
        </p:nvSpPr>
        <p:spPr>
          <a:xfrm>
            <a:off x="4817845" y="7438928"/>
            <a:ext cx="1374965" cy="136935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6" h="245">
                <a:moveTo>
                  <a:pt x="246" y="123"/>
                </a:moveTo>
                <a:cubicBezTo>
                  <a:pt x="246" y="190"/>
                  <a:pt x="191" y="245"/>
                  <a:pt x="123" y="245"/>
                </a:cubicBezTo>
                <a:cubicBezTo>
                  <a:pt x="55" y="245"/>
                  <a:pt x="0" y="190"/>
                  <a:pt x="0" y="123"/>
                </a:cubicBezTo>
                <a:cubicBezTo>
                  <a:pt x="0" y="55"/>
                  <a:pt x="55" y="0"/>
                  <a:pt x="123" y="0"/>
                </a:cubicBezTo>
                <a:cubicBezTo>
                  <a:pt x="191" y="0"/>
                  <a:pt x="246" y="55"/>
                  <a:pt x="246" y="123"/>
                </a:cubicBezTo>
                <a:close/>
              </a:path>
            </a:pathLst>
          </a:custGeom>
          <a:solidFill>
            <a:srgbClr val="FFFFFF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842" name="Freeform: Shape 4646">
            <a:extLst>
              <a:ext uri="{FF2B5EF4-FFF2-40B4-BE49-F238E27FC236}">
                <a16:creationId xmlns:a16="http://schemas.microsoft.com/office/drawing/2014/main" id="{1C5E40C9-BA3C-5844-B76A-FB53FF860F59}"/>
              </a:ext>
            </a:extLst>
          </p:cNvPr>
          <p:cNvSpPr/>
          <p:nvPr/>
        </p:nvSpPr>
        <p:spPr>
          <a:xfrm>
            <a:off x="9251422" y="7438928"/>
            <a:ext cx="1369353" cy="136935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5" h="245">
                <a:moveTo>
                  <a:pt x="245" y="123"/>
                </a:moveTo>
                <a:cubicBezTo>
                  <a:pt x="245" y="190"/>
                  <a:pt x="191" y="245"/>
                  <a:pt x="122" y="245"/>
                </a:cubicBezTo>
                <a:cubicBezTo>
                  <a:pt x="54" y="245"/>
                  <a:pt x="0" y="190"/>
                  <a:pt x="0" y="123"/>
                </a:cubicBezTo>
                <a:cubicBezTo>
                  <a:pt x="0" y="55"/>
                  <a:pt x="54" y="0"/>
                  <a:pt x="122" y="0"/>
                </a:cubicBezTo>
                <a:cubicBezTo>
                  <a:pt x="191" y="0"/>
                  <a:pt x="245" y="55"/>
                  <a:pt x="245" y="123"/>
                </a:cubicBezTo>
                <a:close/>
              </a:path>
            </a:pathLst>
          </a:custGeom>
          <a:solidFill>
            <a:srgbClr val="FFFFFF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843" name="Freeform: Shape 4647">
            <a:extLst>
              <a:ext uri="{FF2B5EF4-FFF2-40B4-BE49-F238E27FC236}">
                <a16:creationId xmlns:a16="http://schemas.microsoft.com/office/drawing/2014/main" id="{F0EAFFA6-91E1-844C-BD69-1D75E93B26B2}"/>
              </a:ext>
            </a:extLst>
          </p:cNvPr>
          <p:cNvSpPr/>
          <p:nvPr/>
        </p:nvSpPr>
        <p:spPr>
          <a:xfrm>
            <a:off x="13679371" y="7438928"/>
            <a:ext cx="1369353" cy="136935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5" h="245">
                <a:moveTo>
                  <a:pt x="245" y="123"/>
                </a:moveTo>
                <a:cubicBezTo>
                  <a:pt x="245" y="55"/>
                  <a:pt x="191" y="0"/>
                  <a:pt x="123" y="0"/>
                </a:cubicBezTo>
                <a:cubicBezTo>
                  <a:pt x="54" y="0"/>
                  <a:pt x="0" y="55"/>
                  <a:pt x="0" y="123"/>
                </a:cubicBezTo>
                <a:cubicBezTo>
                  <a:pt x="0" y="190"/>
                  <a:pt x="54" y="245"/>
                  <a:pt x="123" y="245"/>
                </a:cubicBezTo>
                <a:cubicBezTo>
                  <a:pt x="191" y="245"/>
                  <a:pt x="245" y="190"/>
                  <a:pt x="245" y="123"/>
                </a:cubicBezTo>
                <a:close/>
              </a:path>
            </a:pathLst>
          </a:custGeom>
          <a:solidFill>
            <a:srgbClr val="FFFFFF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844" name="Freeform: Shape 4648">
            <a:extLst>
              <a:ext uri="{FF2B5EF4-FFF2-40B4-BE49-F238E27FC236}">
                <a16:creationId xmlns:a16="http://schemas.microsoft.com/office/drawing/2014/main" id="{DA642ED3-B8E4-4C47-933D-A01D0B17CA06}"/>
              </a:ext>
            </a:extLst>
          </p:cNvPr>
          <p:cNvSpPr/>
          <p:nvPr/>
        </p:nvSpPr>
        <p:spPr>
          <a:xfrm>
            <a:off x="18107320" y="7438928"/>
            <a:ext cx="1363741" cy="1369353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244" h="245">
                <a:moveTo>
                  <a:pt x="244" y="123"/>
                </a:moveTo>
                <a:cubicBezTo>
                  <a:pt x="244" y="190"/>
                  <a:pt x="190" y="245"/>
                  <a:pt x="123" y="245"/>
                </a:cubicBezTo>
                <a:cubicBezTo>
                  <a:pt x="54" y="245"/>
                  <a:pt x="0" y="190"/>
                  <a:pt x="0" y="123"/>
                </a:cubicBezTo>
                <a:cubicBezTo>
                  <a:pt x="0" y="55"/>
                  <a:pt x="54" y="0"/>
                  <a:pt x="123" y="0"/>
                </a:cubicBezTo>
                <a:cubicBezTo>
                  <a:pt x="190" y="0"/>
                  <a:pt x="244" y="55"/>
                  <a:pt x="244" y="123"/>
                </a:cubicBezTo>
                <a:close/>
              </a:path>
            </a:pathLst>
          </a:custGeom>
          <a:solidFill>
            <a:srgbClr val="FFFFFF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AD250F7-2E2E-0C48-B47E-9BD69D8EE9CB}"/>
              </a:ext>
            </a:extLst>
          </p:cNvPr>
          <p:cNvGrpSpPr/>
          <p:nvPr/>
        </p:nvGrpSpPr>
        <p:grpSpPr>
          <a:xfrm>
            <a:off x="5519182" y="5675720"/>
            <a:ext cx="8814816" cy="599399"/>
            <a:chOff x="5560745" y="5529943"/>
            <a:chExt cx="8814816" cy="849086"/>
          </a:xfrm>
        </p:grpSpPr>
        <p:cxnSp>
          <p:nvCxnSpPr>
            <p:cNvPr id="6" name="Straight Connector 5">
              <a:extLst>
                <a:ext uri="{FF2B5EF4-FFF2-40B4-BE49-F238E27FC236}">
                  <a16:creationId xmlns:a16="http://schemas.microsoft.com/office/drawing/2014/main" id="{F2A58182-C21B-8B46-B6E5-BDA105A57449}"/>
                </a:ext>
              </a:extLst>
            </p:cNvPr>
            <p:cNvCxnSpPr/>
            <p:nvPr/>
          </p:nvCxnSpPr>
          <p:spPr>
            <a:xfrm flipV="1">
              <a:off x="5560745" y="5529943"/>
              <a:ext cx="0" cy="849086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0" name="Straight Connector 849">
              <a:extLst>
                <a:ext uri="{FF2B5EF4-FFF2-40B4-BE49-F238E27FC236}">
                  <a16:creationId xmlns:a16="http://schemas.microsoft.com/office/drawing/2014/main" id="{9834660C-EDE9-8C49-9E9D-C1BA7E6E70F9}"/>
                </a:ext>
              </a:extLst>
            </p:cNvPr>
            <p:cNvCxnSpPr/>
            <p:nvPr/>
          </p:nvCxnSpPr>
          <p:spPr>
            <a:xfrm flipV="1">
              <a:off x="14375561" y="5529943"/>
              <a:ext cx="0" cy="849086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247AA524-FB90-8442-817D-5796BE7026E6}"/>
              </a:ext>
            </a:extLst>
          </p:cNvPr>
          <p:cNvGrpSpPr/>
          <p:nvPr/>
        </p:nvGrpSpPr>
        <p:grpSpPr>
          <a:xfrm>
            <a:off x="9944878" y="9924882"/>
            <a:ext cx="8851392" cy="646590"/>
            <a:chOff x="9986441" y="10028791"/>
            <a:chExt cx="8851392" cy="849086"/>
          </a:xfrm>
        </p:grpSpPr>
        <p:cxnSp>
          <p:nvCxnSpPr>
            <p:cNvPr id="851" name="Straight Connector 850">
              <a:extLst>
                <a:ext uri="{FF2B5EF4-FFF2-40B4-BE49-F238E27FC236}">
                  <a16:creationId xmlns:a16="http://schemas.microsoft.com/office/drawing/2014/main" id="{653FD355-D699-644E-86A4-95ED6E9984D6}"/>
                </a:ext>
              </a:extLst>
            </p:cNvPr>
            <p:cNvCxnSpPr/>
            <p:nvPr/>
          </p:nvCxnSpPr>
          <p:spPr>
            <a:xfrm flipV="1">
              <a:off x="9986441" y="10028791"/>
              <a:ext cx="0" cy="849086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2" name="Straight Connector 851">
              <a:extLst>
                <a:ext uri="{FF2B5EF4-FFF2-40B4-BE49-F238E27FC236}">
                  <a16:creationId xmlns:a16="http://schemas.microsoft.com/office/drawing/2014/main" id="{0CCFE7EF-508F-8E4A-998E-969AEC1BB0CE}"/>
                </a:ext>
              </a:extLst>
            </p:cNvPr>
            <p:cNvCxnSpPr/>
            <p:nvPr/>
          </p:nvCxnSpPr>
          <p:spPr>
            <a:xfrm flipV="1">
              <a:off x="18837833" y="10028791"/>
              <a:ext cx="0" cy="849086"/>
            </a:xfrm>
            <a:prstGeom prst="line">
              <a:avLst/>
            </a:prstGeom>
            <a:ln w="254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53" name="Rectangle 852">
            <a:extLst>
              <a:ext uri="{FF2B5EF4-FFF2-40B4-BE49-F238E27FC236}">
                <a16:creationId xmlns:a16="http://schemas.microsoft.com/office/drawing/2014/main" id="{12C06AD3-FB88-2449-85BA-828C532BB86C}"/>
              </a:ext>
            </a:extLst>
          </p:cNvPr>
          <p:cNvSpPr/>
          <p:nvPr/>
        </p:nvSpPr>
        <p:spPr>
          <a:xfrm>
            <a:off x="4480213" y="7585232"/>
            <a:ext cx="2077938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6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</a:t>
            </a:r>
          </a:p>
        </p:txBody>
      </p:sp>
      <p:grpSp>
        <p:nvGrpSpPr>
          <p:cNvPr id="854" name="Group 853">
            <a:extLst>
              <a:ext uri="{FF2B5EF4-FFF2-40B4-BE49-F238E27FC236}">
                <a16:creationId xmlns:a16="http://schemas.microsoft.com/office/drawing/2014/main" id="{1C9E5C20-93FB-7840-B3F5-1BD67E610021}"/>
              </a:ext>
            </a:extLst>
          </p:cNvPr>
          <p:cNvGrpSpPr/>
          <p:nvPr/>
        </p:nvGrpSpPr>
        <p:grpSpPr>
          <a:xfrm>
            <a:off x="3227044" y="3773887"/>
            <a:ext cx="4584275" cy="1833336"/>
            <a:chOff x="13970717" y="6808075"/>
            <a:chExt cx="4584275" cy="1833336"/>
          </a:xfrm>
        </p:grpSpPr>
        <p:sp>
          <p:nvSpPr>
            <p:cNvPr id="855" name="TextBox 854">
              <a:extLst>
                <a:ext uri="{FF2B5EF4-FFF2-40B4-BE49-F238E27FC236}">
                  <a16:creationId xmlns:a16="http://schemas.microsoft.com/office/drawing/2014/main" id="{C27768B5-0337-BE4D-9DC6-8CCB15CA8AF3}"/>
                </a:ext>
              </a:extLst>
            </p:cNvPr>
            <p:cNvSpPr txBox="1"/>
            <p:nvPr/>
          </p:nvSpPr>
          <p:spPr>
            <a:xfrm>
              <a:off x="13970717" y="7329321"/>
              <a:ext cx="4584275" cy="13120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</a:t>
              </a:r>
            </a:p>
          </p:txBody>
        </p:sp>
        <p:sp>
          <p:nvSpPr>
            <p:cNvPr id="856" name="TextBox 855">
              <a:extLst>
                <a:ext uri="{FF2B5EF4-FFF2-40B4-BE49-F238E27FC236}">
                  <a16:creationId xmlns:a16="http://schemas.microsoft.com/office/drawing/2014/main" id="{77586DFF-2E48-1447-BC60-2410184FADB1}"/>
                </a:ext>
              </a:extLst>
            </p:cNvPr>
            <p:cNvSpPr txBox="1"/>
            <p:nvPr/>
          </p:nvSpPr>
          <p:spPr>
            <a:xfrm>
              <a:off x="15290472" y="6808075"/>
              <a:ext cx="1944763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Strengths</a:t>
              </a:r>
            </a:p>
          </p:txBody>
        </p:sp>
      </p:grpSp>
      <p:grpSp>
        <p:nvGrpSpPr>
          <p:cNvPr id="857" name="Group 856">
            <a:extLst>
              <a:ext uri="{FF2B5EF4-FFF2-40B4-BE49-F238E27FC236}">
                <a16:creationId xmlns:a16="http://schemas.microsoft.com/office/drawing/2014/main" id="{83DCF3D3-2F3D-3143-BB9D-4F7F06ED5E36}"/>
              </a:ext>
            </a:extLst>
          </p:cNvPr>
          <p:cNvGrpSpPr/>
          <p:nvPr/>
        </p:nvGrpSpPr>
        <p:grpSpPr>
          <a:xfrm>
            <a:off x="11950408" y="3773887"/>
            <a:ext cx="4767179" cy="1833336"/>
            <a:chOff x="13787813" y="6808075"/>
            <a:chExt cx="4767179" cy="1833336"/>
          </a:xfrm>
        </p:grpSpPr>
        <p:sp>
          <p:nvSpPr>
            <p:cNvPr id="858" name="TextBox 857">
              <a:extLst>
                <a:ext uri="{FF2B5EF4-FFF2-40B4-BE49-F238E27FC236}">
                  <a16:creationId xmlns:a16="http://schemas.microsoft.com/office/drawing/2014/main" id="{D20EE776-80A1-E243-B312-D65D59A586BA}"/>
                </a:ext>
              </a:extLst>
            </p:cNvPr>
            <p:cNvSpPr txBox="1"/>
            <p:nvPr/>
          </p:nvSpPr>
          <p:spPr>
            <a:xfrm>
              <a:off x="13787813" y="7329321"/>
              <a:ext cx="4767179" cy="13120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</a:t>
              </a:r>
            </a:p>
          </p:txBody>
        </p:sp>
        <p:sp>
          <p:nvSpPr>
            <p:cNvPr id="859" name="TextBox 858">
              <a:extLst>
                <a:ext uri="{FF2B5EF4-FFF2-40B4-BE49-F238E27FC236}">
                  <a16:creationId xmlns:a16="http://schemas.microsoft.com/office/drawing/2014/main" id="{8C23C884-9C2E-C247-9C5D-39B1FC922A39}"/>
                </a:ext>
              </a:extLst>
            </p:cNvPr>
            <p:cNvSpPr txBox="1"/>
            <p:nvPr/>
          </p:nvSpPr>
          <p:spPr>
            <a:xfrm>
              <a:off x="14943341" y="6808075"/>
              <a:ext cx="2456121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Opportunity</a:t>
              </a:r>
            </a:p>
          </p:txBody>
        </p:sp>
      </p:grpSp>
      <p:grpSp>
        <p:nvGrpSpPr>
          <p:cNvPr id="860" name="Group 859">
            <a:extLst>
              <a:ext uri="{FF2B5EF4-FFF2-40B4-BE49-F238E27FC236}">
                <a16:creationId xmlns:a16="http://schemas.microsoft.com/office/drawing/2014/main" id="{E697E174-2913-D14A-AAF0-04FFBF3AEBB5}"/>
              </a:ext>
            </a:extLst>
          </p:cNvPr>
          <p:cNvGrpSpPr/>
          <p:nvPr/>
        </p:nvGrpSpPr>
        <p:grpSpPr>
          <a:xfrm>
            <a:off x="16436903" y="10756465"/>
            <a:ext cx="4718734" cy="1833336"/>
            <a:chOff x="13272888" y="6808075"/>
            <a:chExt cx="4718734" cy="1833336"/>
          </a:xfrm>
        </p:grpSpPr>
        <p:sp>
          <p:nvSpPr>
            <p:cNvPr id="861" name="TextBox 860">
              <a:extLst>
                <a:ext uri="{FF2B5EF4-FFF2-40B4-BE49-F238E27FC236}">
                  <a16:creationId xmlns:a16="http://schemas.microsoft.com/office/drawing/2014/main" id="{D7A2FD81-FC5F-674B-972A-7714E391034E}"/>
                </a:ext>
              </a:extLst>
            </p:cNvPr>
            <p:cNvSpPr txBox="1"/>
            <p:nvPr/>
          </p:nvSpPr>
          <p:spPr>
            <a:xfrm>
              <a:off x="13272888" y="7329321"/>
              <a:ext cx="4718734" cy="13120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</a:t>
              </a:r>
            </a:p>
          </p:txBody>
        </p:sp>
        <p:sp>
          <p:nvSpPr>
            <p:cNvPr id="862" name="TextBox 861">
              <a:extLst>
                <a:ext uri="{FF2B5EF4-FFF2-40B4-BE49-F238E27FC236}">
                  <a16:creationId xmlns:a16="http://schemas.microsoft.com/office/drawing/2014/main" id="{AFBF2012-C9C3-5E4C-B020-51736E922FFB}"/>
                </a:ext>
              </a:extLst>
            </p:cNvPr>
            <p:cNvSpPr txBox="1"/>
            <p:nvPr/>
          </p:nvSpPr>
          <p:spPr>
            <a:xfrm>
              <a:off x="14844219" y="6808075"/>
              <a:ext cx="1576072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Threats</a:t>
              </a:r>
            </a:p>
          </p:txBody>
        </p:sp>
      </p:grpSp>
      <p:grpSp>
        <p:nvGrpSpPr>
          <p:cNvPr id="863" name="Group 862">
            <a:extLst>
              <a:ext uri="{FF2B5EF4-FFF2-40B4-BE49-F238E27FC236}">
                <a16:creationId xmlns:a16="http://schemas.microsoft.com/office/drawing/2014/main" id="{CD7B4347-BCD7-0E42-9D31-18FC634689C5}"/>
              </a:ext>
            </a:extLst>
          </p:cNvPr>
          <p:cNvGrpSpPr/>
          <p:nvPr/>
        </p:nvGrpSpPr>
        <p:grpSpPr>
          <a:xfrm>
            <a:off x="7569638" y="10756465"/>
            <a:ext cx="4750479" cy="1833336"/>
            <a:chOff x="13272887" y="6808075"/>
            <a:chExt cx="4750479" cy="1833336"/>
          </a:xfrm>
        </p:grpSpPr>
        <p:sp>
          <p:nvSpPr>
            <p:cNvPr id="864" name="TextBox 863">
              <a:extLst>
                <a:ext uri="{FF2B5EF4-FFF2-40B4-BE49-F238E27FC236}">
                  <a16:creationId xmlns:a16="http://schemas.microsoft.com/office/drawing/2014/main" id="{334EC97F-B9DC-C84B-B405-F07E9E8065EA}"/>
                </a:ext>
              </a:extLst>
            </p:cNvPr>
            <p:cNvSpPr txBox="1"/>
            <p:nvPr/>
          </p:nvSpPr>
          <p:spPr>
            <a:xfrm>
              <a:off x="13272887" y="7329321"/>
              <a:ext cx="4750479" cy="13120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Refers to a good or service being offered by a company. </a:t>
              </a:r>
            </a:p>
          </p:txBody>
        </p:sp>
        <p:sp>
          <p:nvSpPr>
            <p:cNvPr id="865" name="TextBox 864">
              <a:extLst>
                <a:ext uri="{FF2B5EF4-FFF2-40B4-BE49-F238E27FC236}">
                  <a16:creationId xmlns:a16="http://schemas.microsoft.com/office/drawing/2014/main" id="{34BA2652-B242-DE48-9BEE-0174673D85C3}"/>
                </a:ext>
              </a:extLst>
            </p:cNvPr>
            <p:cNvSpPr txBox="1"/>
            <p:nvPr/>
          </p:nvSpPr>
          <p:spPr>
            <a:xfrm>
              <a:off x="14102534" y="6808075"/>
              <a:ext cx="3091184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Weakness</a:t>
              </a:r>
            </a:p>
          </p:txBody>
        </p:sp>
      </p:grpSp>
      <p:sp>
        <p:nvSpPr>
          <p:cNvPr id="866" name="Rectangle 865">
            <a:extLst>
              <a:ext uri="{FF2B5EF4-FFF2-40B4-BE49-F238E27FC236}">
                <a16:creationId xmlns:a16="http://schemas.microsoft.com/office/drawing/2014/main" id="{3982B450-241C-354D-8110-968709F385E1}"/>
              </a:ext>
            </a:extLst>
          </p:cNvPr>
          <p:cNvSpPr/>
          <p:nvPr/>
        </p:nvSpPr>
        <p:spPr>
          <a:xfrm>
            <a:off x="8905909" y="7585232"/>
            <a:ext cx="2077938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6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</a:t>
            </a:r>
          </a:p>
        </p:txBody>
      </p:sp>
      <p:sp>
        <p:nvSpPr>
          <p:cNvPr id="867" name="Rectangle 866">
            <a:extLst>
              <a:ext uri="{FF2B5EF4-FFF2-40B4-BE49-F238E27FC236}">
                <a16:creationId xmlns:a16="http://schemas.microsoft.com/office/drawing/2014/main" id="{105DB926-2B0E-CB44-A415-A7F1B7D8C717}"/>
              </a:ext>
            </a:extLst>
          </p:cNvPr>
          <p:cNvSpPr/>
          <p:nvPr/>
        </p:nvSpPr>
        <p:spPr>
          <a:xfrm>
            <a:off x="13330675" y="7585232"/>
            <a:ext cx="2077938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6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</a:t>
            </a:r>
          </a:p>
        </p:txBody>
      </p:sp>
      <p:sp>
        <p:nvSpPr>
          <p:cNvPr id="868" name="Rectangle 867">
            <a:extLst>
              <a:ext uri="{FF2B5EF4-FFF2-40B4-BE49-F238E27FC236}">
                <a16:creationId xmlns:a16="http://schemas.microsoft.com/office/drawing/2014/main" id="{EB7E1B26-D6C9-3F44-B42D-89D01F44A23C}"/>
              </a:ext>
            </a:extLst>
          </p:cNvPr>
          <p:cNvSpPr/>
          <p:nvPr/>
        </p:nvSpPr>
        <p:spPr>
          <a:xfrm>
            <a:off x="17757301" y="7585232"/>
            <a:ext cx="2077938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6600" b="1" dirty="0">
                <a:solidFill>
                  <a:schemeClr val="tx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</a:t>
            </a:r>
          </a:p>
        </p:txBody>
      </p:sp>
    </p:spTree>
    <p:extLst>
      <p:ext uri="{BB962C8B-B14F-4D97-AF65-F5344CB8AC3E}">
        <p14:creationId xmlns:p14="http://schemas.microsoft.com/office/powerpoint/2010/main" val="32269404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ectangle 60">
            <a:extLst>
              <a:ext uri="{FF2B5EF4-FFF2-40B4-BE49-F238E27FC236}">
                <a16:creationId xmlns:a16="http://schemas.microsoft.com/office/drawing/2014/main" id="{D26D6DC4-4AF4-5541-9C8C-3EB120ADE9B9}"/>
              </a:ext>
            </a:extLst>
          </p:cNvPr>
          <p:cNvSpPr/>
          <p:nvPr/>
        </p:nvSpPr>
        <p:spPr>
          <a:xfrm>
            <a:off x="9765353" y="2544770"/>
            <a:ext cx="4846940" cy="1184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4C9E862E-B256-E349-B23A-E593FD15576E}"/>
              </a:ext>
            </a:extLst>
          </p:cNvPr>
          <p:cNvSpPr txBox="1"/>
          <p:nvPr/>
        </p:nvSpPr>
        <p:spPr>
          <a:xfrm>
            <a:off x="7193236" y="984553"/>
            <a:ext cx="9991178" cy="132343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S.W.O.T DIAGRAM</a:t>
            </a:r>
          </a:p>
        </p:txBody>
      </p:sp>
      <p:sp>
        <p:nvSpPr>
          <p:cNvPr id="48" name="Freeform: Shape 6884">
            <a:extLst>
              <a:ext uri="{FF2B5EF4-FFF2-40B4-BE49-F238E27FC236}">
                <a16:creationId xmlns:a16="http://schemas.microsoft.com/office/drawing/2014/main" id="{07A38D41-84E2-BA43-B7BD-1A341AB23D83}"/>
              </a:ext>
            </a:extLst>
          </p:cNvPr>
          <p:cNvSpPr/>
          <p:nvPr/>
        </p:nvSpPr>
        <p:spPr>
          <a:xfrm>
            <a:off x="6912148" y="7030246"/>
            <a:ext cx="4528433" cy="6685754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700" h="1033">
                <a:moveTo>
                  <a:pt x="344" y="241"/>
                </a:moveTo>
                <a:cubicBezTo>
                  <a:pt x="481" y="266"/>
                  <a:pt x="585" y="349"/>
                  <a:pt x="585" y="506"/>
                </a:cubicBezTo>
                <a:lnTo>
                  <a:pt x="585" y="1033"/>
                </a:lnTo>
                <a:lnTo>
                  <a:pt x="700" y="1033"/>
                </a:lnTo>
                <a:lnTo>
                  <a:pt x="700" y="474"/>
                </a:lnTo>
                <a:cubicBezTo>
                  <a:pt x="700" y="250"/>
                  <a:pt x="544" y="137"/>
                  <a:pt x="344" y="112"/>
                </a:cubicBezTo>
                <a:cubicBezTo>
                  <a:pt x="272" y="-69"/>
                  <a:pt x="0" y="-20"/>
                  <a:pt x="0" y="177"/>
                </a:cubicBezTo>
                <a:cubicBezTo>
                  <a:pt x="0" y="373"/>
                  <a:pt x="272" y="423"/>
                  <a:pt x="344" y="241"/>
                </a:cubicBezTo>
                <a:close/>
              </a:path>
            </a:pathLst>
          </a:custGeom>
          <a:solidFill>
            <a:schemeClr val="accent1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49" name="Freeform: Shape 6885">
            <a:extLst>
              <a:ext uri="{FF2B5EF4-FFF2-40B4-BE49-F238E27FC236}">
                <a16:creationId xmlns:a16="http://schemas.microsoft.com/office/drawing/2014/main" id="{45760232-4037-E44B-BE95-8A2B33DDA070}"/>
              </a:ext>
            </a:extLst>
          </p:cNvPr>
          <p:cNvSpPr/>
          <p:nvPr/>
        </p:nvSpPr>
        <p:spPr>
          <a:xfrm>
            <a:off x="8466974" y="4166774"/>
            <a:ext cx="3705671" cy="9549226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573" h="1475">
                <a:moveTo>
                  <a:pt x="297" y="309"/>
                </a:moveTo>
                <a:cubicBezTo>
                  <a:pt x="392" y="350"/>
                  <a:pt x="458" y="428"/>
                  <a:pt x="458" y="553"/>
                </a:cubicBezTo>
                <a:lnTo>
                  <a:pt x="458" y="1475"/>
                </a:lnTo>
                <a:lnTo>
                  <a:pt x="573" y="1475"/>
                </a:lnTo>
                <a:lnTo>
                  <a:pt x="573" y="519"/>
                </a:lnTo>
                <a:cubicBezTo>
                  <a:pt x="573" y="351"/>
                  <a:pt x="484" y="246"/>
                  <a:pt x="355" y="193"/>
                </a:cubicBezTo>
                <a:cubicBezTo>
                  <a:pt x="364" y="89"/>
                  <a:pt x="283" y="0"/>
                  <a:pt x="178" y="0"/>
                </a:cubicBezTo>
                <a:cubicBezTo>
                  <a:pt x="80" y="0"/>
                  <a:pt x="0" y="80"/>
                  <a:pt x="0" y="178"/>
                </a:cubicBezTo>
                <a:cubicBezTo>
                  <a:pt x="0" y="335"/>
                  <a:pt x="185" y="412"/>
                  <a:pt x="297" y="309"/>
                </a:cubicBezTo>
                <a:close/>
              </a:path>
            </a:pathLst>
          </a:custGeom>
          <a:solidFill>
            <a:schemeClr val="accent2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50" name="Freeform: Shape 6886">
            <a:extLst>
              <a:ext uri="{FF2B5EF4-FFF2-40B4-BE49-F238E27FC236}">
                <a16:creationId xmlns:a16="http://schemas.microsoft.com/office/drawing/2014/main" id="{9AD268C1-B25B-DD46-ABA2-0019CBCCA11D}"/>
              </a:ext>
            </a:extLst>
          </p:cNvPr>
          <p:cNvSpPr/>
          <p:nvPr/>
        </p:nvSpPr>
        <p:spPr>
          <a:xfrm>
            <a:off x="12911188" y="7017289"/>
            <a:ext cx="4528433" cy="6698711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700" h="1035">
                <a:moveTo>
                  <a:pt x="356" y="243"/>
                </a:moveTo>
                <a:cubicBezTo>
                  <a:pt x="219" y="268"/>
                  <a:pt x="115" y="351"/>
                  <a:pt x="115" y="508"/>
                </a:cubicBezTo>
                <a:lnTo>
                  <a:pt x="115" y="1035"/>
                </a:lnTo>
                <a:lnTo>
                  <a:pt x="0" y="1035"/>
                </a:lnTo>
                <a:lnTo>
                  <a:pt x="0" y="476"/>
                </a:lnTo>
                <a:cubicBezTo>
                  <a:pt x="0" y="252"/>
                  <a:pt x="156" y="139"/>
                  <a:pt x="356" y="114"/>
                </a:cubicBezTo>
                <a:cubicBezTo>
                  <a:pt x="382" y="48"/>
                  <a:pt x="447" y="0"/>
                  <a:pt x="522" y="0"/>
                </a:cubicBezTo>
                <a:cubicBezTo>
                  <a:pt x="620" y="0"/>
                  <a:pt x="700" y="80"/>
                  <a:pt x="700" y="179"/>
                </a:cubicBezTo>
                <a:cubicBezTo>
                  <a:pt x="700" y="277"/>
                  <a:pt x="620" y="357"/>
                  <a:pt x="522" y="357"/>
                </a:cubicBezTo>
                <a:cubicBezTo>
                  <a:pt x="447" y="357"/>
                  <a:pt x="382" y="310"/>
                  <a:pt x="356" y="243"/>
                </a:cubicBezTo>
                <a:close/>
              </a:path>
            </a:pathLst>
          </a:custGeom>
          <a:solidFill>
            <a:schemeClr val="accent4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51" name="Freeform: Shape 6887">
            <a:extLst>
              <a:ext uri="{FF2B5EF4-FFF2-40B4-BE49-F238E27FC236}">
                <a16:creationId xmlns:a16="http://schemas.microsoft.com/office/drawing/2014/main" id="{E4D692D5-2375-CF4E-9946-B787C2FD969C}"/>
              </a:ext>
            </a:extLst>
          </p:cNvPr>
          <p:cNvSpPr/>
          <p:nvPr/>
        </p:nvSpPr>
        <p:spPr>
          <a:xfrm>
            <a:off x="12179123" y="4166774"/>
            <a:ext cx="3705671" cy="9549226"/>
          </a:xfrm>
          <a:custGeom>
            <a:avLst/>
            <a:gdLst/>
            <a:ahLst/>
            <a:cxnLst>
              <a:cxn ang="3cd4">
                <a:pos x="hc" y="t"/>
              </a:cxn>
              <a:cxn ang="cd2">
                <a:pos x="l" y="vc"/>
              </a:cxn>
              <a:cxn ang="cd4">
                <a:pos x="hc" y="b"/>
              </a:cxn>
              <a:cxn ang="0">
                <a:pos x="r" y="vc"/>
              </a:cxn>
            </a:cxnLst>
            <a:rect l="l" t="t" r="r" b="b"/>
            <a:pathLst>
              <a:path w="573" h="1475">
                <a:moveTo>
                  <a:pt x="276" y="309"/>
                </a:moveTo>
                <a:cubicBezTo>
                  <a:pt x="179" y="350"/>
                  <a:pt x="114" y="428"/>
                  <a:pt x="114" y="553"/>
                </a:cubicBezTo>
                <a:lnTo>
                  <a:pt x="114" y="1475"/>
                </a:lnTo>
                <a:lnTo>
                  <a:pt x="0" y="1475"/>
                </a:lnTo>
                <a:lnTo>
                  <a:pt x="0" y="519"/>
                </a:lnTo>
                <a:cubicBezTo>
                  <a:pt x="0" y="351"/>
                  <a:pt x="87" y="246"/>
                  <a:pt x="216" y="193"/>
                </a:cubicBezTo>
                <a:cubicBezTo>
                  <a:pt x="208" y="89"/>
                  <a:pt x="290" y="0"/>
                  <a:pt x="394" y="0"/>
                </a:cubicBezTo>
                <a:cubicBezTo>
                  <a:pt x="493" y="0"/>
                  <a:pt x="573" y="80"/>
                  <a:pt x="573" y="178"/>
                </a:cubicBezTo>
                <a:cubicBezTo>
                  <a:pt x="573" y="335"/>
                  <a:pt x="388" y="412"/>
                  <a:pt x="276" y="309"/>
                </a:cubicBezTo>
                <a:close/>
              </a:path>
            </a:pathLst>
          </a:custGeom>
          <a:solidFill>
            <a:schemeClr val="accent3"/>
          </a:solidFill>
          <a:ln cap="flat">
            <a:noFill/>
            <a:prstDash val="solid"/>
          </a:ln>
        </p:spPr>
        <p:txBody>
          <a:bodyPr vert="horz" wrap="none" lIns="90000" tIns="45000" rIns="90000" bIns="45000" anchor="ctr" anchorCtr="1" compatLnSpc="0"/>
          <a:lstStyle/>
          <a:p>
            <a:pPr marL="0" marR="0" lvl="0" indent="0" rtl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</a:pPr>
            <a:endParaRPr lang="en-US" sz="1800" b="0" i="0" u="none" strike="noStrike" kern="1200">
              <a:ln>
                <a:noFill/>
              </a:ln>
              <a:latin typeface="Arial" pitchFamily="18"/>
              <a:ea typeface="Arial Unicode MS" pitchFamily="2"/>
              <a:cs typeface="Arial Unicode MS" pitchFamily="2"/>
            </a:endParaRPr>
          </a:p>
        </p:txBody>
      </p:sp>
      <p:sp>
        <p:nvSpPr>
          <p:cNvPr id="544" name="Rectangle 543">
            <a:extLst>
              <a:ext uri="{FF2B5EF4-FFF2-40B4-BE49-F238E27FC236}">
                <a16:creationId xmlns:a16="http://schemas.microsoft.com/office/drawing/2014/main" id="{9E1C4606-5977-B748-B8A9-AF333CE426B2}"/>
              </a:ext>
            </a:extLst>
          </p:cNvPr>
          <p:cNvSpPr/>
          <p:nvPr/>
        </p:nvSpPr>
        <p:spPr>
          <a:xfrm>
            <a:off x="7061973" y="7310171"/>
            <a:ext cx="2077938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</a:t>
            </a:r>
          </a:p>
        </p:txBody>
      </p:sp>
      <p:sp>
        <p:nvSpPr>
          <p:cNvPr id="545" name="Rectangle 544">
            <a:extLst>
              <a:ext uri="{FF2B5EF4-FFF2-40B4-BE49-F238E27FC236}">
                <a16:creationId xmlns:a16="http://schemas.microsoft.com/office/drawing/2014/main" id="{88A78877-9697-F140-AF49-7487E7BFEC15}"/>
              </a:ext>
            </a:extLst>
          </p:cNvPr>
          <p:cNvSpPr/>
          <p:nvPr/>
        </p:nvSpPr>
        <p:spPr>
          <a:xfrm>
            <a:off x="8558264" y="4504626"/>
            <a:ext cx="2077938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</a:t>
            </a:r>
          </a:p>
        </p:txBody>
      </p:sp>
      <p:sp>
        <p:nvSpPr>
          <p:cNvPr id="546" name="Rectangle 545">
            <a:extLst>
              <a:ext uri="{FF2B5EF4-FFF2-40B4-BE49-F238E27FC236}">
                <a16:creationId xmlns:a16="http://schemas.microsoft.com/office/drawing/2014/main" id="{262D947E-D511-2840-9B95-2412452A87A6}"/>
              </a:ext>
            </a:extLst>
          </p:cNvPr>
          <p:cNvSpPr/>
          <p:nvPr/>
        </p:nvSpPr>
        <p:spPr>
          <a:xfrm>
            <a:off x="13712155" y="4504626"/>
            <a:ext cx="2077938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</a:t>
            </a:r>
          </a:p>
        </p:txBody>
      </p:sp>
      <p:sp>
        <p:nvSpPr>
          <p:cNvPr id="547" name="Rectangle 546">
            <a:extLst>
              <a:ext uri="{FF2B5EF4-FFF2-40B4-BE49-F238E27FC236}">
                <a16:creationId xmlns:a16="http://schemas.microsoft.com/office/drawing/2014/main" id="{5BE93C38-81C6-C841-BA10-75E0FFAC5302}"/>
              </a:ext>
            </a:extLst>
          </p:cNvPr>
          <p:cNvSpPr/>
          <p:nvPr/>
        </p:nvSpPr>
        <p:spPr>
          <a:xfrm>
            <a:off x="15250009" y="7351735"/>
            <a:ext cx="2077938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0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</a:t>
            </a:r>
          </a:p>
        </p:txBody>
      </p:sp>
      <p:grpSp>
        <p:nvGrpSpPr>
          <p:cNvPr id="548" name="Group 547">
            <a:extLst>
              <a:ext uri="{FF2B5EF4-FFF2-40B4-BE49-F238E27FC236}">
                <a16:creationId xmlns:a16="http://schemas.microsoft.com/office/drawing/2014/main" id="{DF261331-A72C-7D40-B68F-2E00F93C426F}"/>
              </a:ext>
            </a:extLst>
          </p:cNvPr>
          <p:cNvGrpSpPr/>
          <p:nvPr/>
        </p:nvGrpSpPr>
        <p:grpSpPr>
          <a:xfrm>
            <a:off x="2644908" y="4144724"/>
            <a:ext cx="5456034" cy="2351019"/>
            <a:chOff x="886940" y="4893755"/>
            <a:chExt cx="5456034" cy="2351019"/>
          </a:xfrm>
        </p:grpSpPr>
        <p:sp>
          <p:nvSpPr>
            <p:cNvPr id="549" name="TextBox 548">
              <a:extLst>
                <a:ext uri="{FF2B5EF4-FFF2-40B4-BE49-F238E27FC236}">
                  <a16:creationId xmlns:a16="http://schemas.microsoft.com/office/drawing/2014/main" id="{FC87B3BC-1E4C-B54E-BD14-31D62F4A2370}"/>
                </a:ext>
              </a:extLst>
            </p:cNvPr>
            <p:cNvSpPr txBox="1"/>
            <p:nvPr/>
          </p:nvSpPr>
          <p:spPr>
            <a:xfrm>
              <a:off x="3918913" y="4893755"/>
              <a:ext cx="2424061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Weakness </a:t>
              </a:r>
            </a:p>
          </p:txBody>
        </p:sp>
        <p:sp>
          <p:nvSpPr>
            <p:cNvPr id="550" name="TextBox 549">
              <a:extLst>
                <a:ext uri="{FF2B5EF4-FFF2-40B4-BE49-F238E27FC236}">
                  <a16:creationId xmlns:a16="http://schemas.microsoft.com/office/drawing/2014/main" id="{57BCBADA-B427-044B-B9E2-0EEF19A4E7DD}"/>
                </a:ext>
              </a:extLst>
            </p:cNvPr>
            <p:cNvSpPr txBox="1"/>
            <p:nvPr/>
          </p:nvSpPr>
          <p:spPr>
            <a:xfrm>
              <a:off x="886940" y="5559569"/>
              <a:ext cx="5414686" cy="16852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299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Marketers must link the price to the real and perceived value of the product. Business executives.</a:t>
              </a:r>
            </a:p>
          </p:txBody>
        </p:sp>
      </p:grpSp>
      <p:grpSp>
        <p:nvGrpSpPr>
          <p:cNvPr id="551" name="Group 550">
            <a:extLst>
              <a:ext uri="{FF2B5EF4-FFF2-40B4-BE49-F238E27FC236}">
                <a16:creationId xmlns:a16="http://schemas.microsoft.com/office/drawing/2014/main" id="{C31FDDD4-0B4E-D948-A226-EDF61DD5099F}"/>
              </a:ext>
            </a:extLst>
          </p:cNvPr>
          <p:cNvGrpSpPr/>
          <p:nvPr/>
        </p:nvGrpSpPr>
        <p:grpSpPr>
          <a:xfrm>
            <a:off x="1057103" y="7004531"/>
            <a:ext cx="5450653" cy="2331536"/>
            <a:chOff x="850973" y="8995096"/>
            <a:chExt cx="5450653" cy="2331536"/>
          </a:xfrm>
        </p:grpSpPr>
        <p:sp>
          <p:nvSpPr>
            <p:cNvPr id="552" name="TextBox 551">
              <a:extLst>
                <a:ext uri="{FF2B5EF4-FFF2-40B4-BE49-F238E27FC236}">
                  <a16:creationId xmlns:a16="http://schemas.microsoft.com/office/drawing/2014/main" id="{9908BF6D-897D-C840-A0C9-7E4300AA34E6}"/>
                </a:ext>
              </a:extLst>
            </p:cNvPr>
            <p:cNvSpPr txBox="1"/>
            <p:nvPr/>
          </p:nvSpPr>
          <p:spPr>
            <a:xfrm>
              <a:off x="4135648" y="8995096"/>
              <a:ext cx="2165978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Strengths</a:t>
              </a:r>
            </a:p>
          </p:txBody>
        </p:sp>
        <p:sp>
          <p:nvSpPr>
            <p:cNvPr id="553" name="TextBox 552">
              <a:extLst>
                <a:ext uri="{FF2B5EF4-FFF2-40B4-BE49-F238E27FC236}">
                  <a16:creationId xmlns:a16="http://schemas.microsoft.com/office/drawing/2014/main" id="{302A26D6-88E7-E743-A0D1-BFD3C8BA6EE7}"/>
                </a:ext>
              </a:extLst>
            </p:cNvPr>
            <p:cNvSpPr txBox="1"/>
            <p:nvPr/>
          </p:nvSpPr>
          <p:spPr>
            <a:xfrm>
              <a:off x="850973" y="9641427"/>
              <a:ext cx="5414686" cy="16852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4299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Marketers must link the price to the real and perceived value of the product. Business executives.</a:t>
              </a:r>
            </a:p>
          </p:txBody>
        </p:sp>
      </p:grpSp>
      <p:grpSp>
        <p:nvGrpSpPr>
          <p:cNvPr id="554" name="Group 553">
            <a:extLst>
              <a:ext uri="{FF2B5EF4-FFF2-40B4-BE49-F238E27FC236}">
                <a16:creationId xmlns:a16="http://schemas.microsoft.com/office/drawing/2014/main" id="{319760C9-48AF-3B44-BA5A-BF913DFC2099}"/>
              </a:ext>
            </a:extLst>
          </p:cNvPr>
          <p:cNvGrpSpPr/>
          <p:nvPr/>
        </p:nvGrpSpPr>
        <p:grpSpPr>
          <a:xfrm>
            <a:off x="16288978" y="4144724"/>
            <a:ext cx="5314453" cy="2351019"/>
            <a:chOff x="16528929" y="5222960"/>
            <a:chExt cx="5314453" cy="2351019"/>
          </a:xfrm>
        </p:grpSpPr>
        <p:sp>
          <p:nvSpPr>
            <p:cNvPr id="555" name="TextBox 554">
              <a:extLst>
                <a:ext uri="{FF2B5EF4-FFF2-40B4-BE49-F238E27FC236}">
                  <a16:creationId xmlns:a16="http://schemas.microsoft.com/office/drawing/2014/main" id="{619D1ACC-4454-3646-8A3E-F9A0BDFF46E3}"/>
                </a:ext>
              </a:extLst>
            </p:cNvPr>
            <p:cNvSpPr txBox="1"/>
            <p:nvPr/>
          </p:nvSpPr>
          <p:spPr>
            <a:xfrm>
              <a:off x="16550699" y="5222960"/>
              <a:ext cx="3179075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Opportunities </a:t>
              </a:r>
            </a:p>
          </p:txBody>
        </p:sp>
        <p:sp>
          <p:nvSpPr>
            <p:cNvPr id="556" name="TextBox 555">
              <a:extLst>
                <a:ext uri="{FF2B5EF4-FFF2-40B4-BE49-F238E27FC236}">
                  <a16:creationId xmlns:a16="http://schemas.microsoft.com/office/drawing/2014/main" id="{0FF5C2F8-819B-A742-9A0E-FA9F72ADCA6E}"/>
                </a:ext>
              </a:extLst>
            </p:cNvPr>
            <p:cNvSpPr txBox="1"/>
            <p:nvPr/>
          </p:nvSpPr>
          <p:spPr>
            <a:xfrm>
              <a:off x="16528929" y="5888774"/>
              <a:ext cx="5314453" cy="16852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299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Marketers must link the price to the real and perceived value of the product. Business executives.</a:t>
              </a:r>
            </a:p>
          </p:txBody>
        </p:sp>
      </p:grpSp>
      <p:grpSp>
        <p:nvGrpSpPr>
          <p:cNvPr id="557" name="Group 556">
            <a:extLst>
              <a:ext uri="{FF2B5EF4-FFF2-40B4-BE49-F238E27FC236}">
                <a16:creationId xmlns:a16="http://schemas.microsoft.com/office/drawing/2014/main" id="{9E6A5CDE-785D-A647-9599-8F9A7DD774CE}"/>
              </a:ext>
            </a:extLst>
          </p:cNvPr>
          <p:cNvGrpSpPr/>
          <p:nvPr/>
        </p:nvGrpSpPr>
        <p:grpSpPr>
          <a:xfrm>
            <a:off x="17846316" y="7001575"/>
            <a:ext cx="5368180" cy="2331536"/>
            <a:chOff x="17961539" y="9401126"/>
            <a:chExt cx="5368180" cy="2331536"/>
          </a:xfrm>
        </p:grpSpPr>
        <p:sp>
          <p:nvSpPr>
            <p:cNvPr id="558" name="TextBox 557">
              <a:extLst>
                <a:ext uri="{FF2B5EF4-FFF2-40B4-BE49-F238E27FC236}">
                  <a16:creationId xmlns:a16="http://schemas.microsoft.com/office/drawing/2014/main" id="{5325F8FB-E77C-D043-A32D-5D0D8D5B26C4}"/>
                </a:ext>
              </a:extLst>
            </p:cNvPr>
            <p:cNvSpPr txBox="1"/>
            <p:nvPr/>
          </p:nvSpPr>
          <p:spPr>
            <a:xfrm>
              <a:off x="17983308" y="9401126"/>
              <a:ext cx="1749197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Threats</a:t>
              </a:r>
            </a:p>
          </p:txBody>
        </p:sp>
        <p:sp>
          <p:nvSpPr>
            <p:cNvPr id="559" name="TextBox 558">
              <a:extLst>
                <a:ext uri="{FF2B5EF4-FFF2-40B4-BE49-F238E27FC236}">
                  <a16:creationId xmlns:a16="http://schemas.microsoft.com/office/drawing/2014/main" id="{4E8EC400-C318-7846-A5A7-9864352C35A2}"/>
                </a:ext>
              </a:extLst>
            </p:cNvPr>
            <p:cNvSpPr txBox="1"/>
            <p:nvPr/>
          </p:nvSpPr>
          <p:spPr>
            <a:xfrm>
              <a:off x="17961539" y="10047457"/>
              <a:ext cx="5368180" cy="168520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299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Marketers must link the price to the real and perceived value of the product. Business executives.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0256373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Rectangle 60">
            <a:extLst>
              <a:ext uri="{FF2B5EF4-FFF2-40B4-BE49-F238E27FC236}">
                <a16:creationId xmlns:a16="http://schemas.microsoft.com/office/drawing/2014/main" id="{D26D6DC4-4AF4-5541-9C8C-3EB120ADE9B9}"/>
              </a:ext>
            </a:extLst>
          </p:cNvPr>
          <p:cNvSpPr/>
          <p:nvPr/>
        </p:nvSpPr>
        <p:spPr>
          <a:xfrm>
            <a:off x="9765353" y="2544770"/>
            <a:ext cx="4846940" cy="11842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2"/>
              </a:solidFill>
            </a:endParaRP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4C9E862E-B256-E349-B23A-E593FD15576E}"/>
              </a:ext>
            </a:extLst>
          </p:cNvPr>
          <p:cNvSpPr txBox="1"/>
          <p:nvPr/>
        </p:nvSpPr>
        <p:spPr>
          <a:xfrm>
            <a:off x="7193236" y="984553"/>
            <a:ext cx="9991178" cy="132343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8000" b="1" dirty="0">
                <a:solidFill>
                  <a:schemeClr val="tx2"/>
                </a:solidFill>
                <a:latin typeface="Lato Black" panose="020F0502020204030203" pitchFamily="34" charset="0"/>
                <a:ea typeface="Lato Black" panose="020F0502020204030203" pitchFamily="34" charset="0"/>
                <a:cs typeface="Lato Black" panose="020F0502020204030203" pitchFamily="34" charset="0"/>
              </a:rPr>
              <a:t>S.W.O.T DIAGRAM</a:t>
            </a:r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15329670-12C6-ED49-8AE8-25D9C9A1F49C}"/>
              </a:ext>
            </a:extLst>
          </p:cNvPr>
          <p:cNvGrpSpPr/>
          <p:nvPr/>
        </p:nvGrpSpPr>
        <p:grpSpPr>
          <a:xfrm>
            <a:off x="3624449" y="4204538"/>
            <a:ext cx="17128748" cy="4952724"/>
            <a:chOff x="3862079" y="4453920"/>
            <a:chExt cx="17128748" cy="4952724"/>
          </a:xfrm>
        </p:grpSpPr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4E10E6DC-D5BB-C142-878B-E9C087D1B37C}"/>
                </a:ext>
              </a:extLst>
            </p:cNvPr>
            <p:cNvGrpSpPr/>
            <p:nvPr/>
          </p:nvGrpSpPr>
          <p:grpSpPr>
            <a:xfrm>
              <a:off x="3862079" y="4453920"/>
              <a:ext cx="4284394" cy="4952724"/>
              <a:chOff x="3862079" y="4453920"/>
              <a:chExt cx="4284394" cy="4952724"/>
            </a:xfrm>
          </p:grpSpPr>
          <p:sp>
            <p:nvSpPr>
              <p:cNvPr id="24" name="Freeform: Shape 3860">
                <a:extLst>
                  <a:ext uri="{FF2B5EF4-FFF2-40B4-BE49-F238E27FC236}">
                    <a16:creationId xmlns:a16="http://schemas.microsoft.com/office/drawing/2014/main" id="{4C625EF0-7FE6-1B48-B3A3-94945F726812}"/>
                  </a:ext>
                </a:extLst>
              </p:cNvPr>
              <p:cNvSpPr/>
              <p:nvPr/>
            </p:nvSpPr>
            <p:spPr>
              <a:xfrm>
                <a:off x="3862079" y="4453920"/>
                <a:ext cx="4284394" cy="2478575"/>
              </a:xfrm>
              <a:custGeom>
                <a:avLst/>
                <a:gdLst/>
                <a:ahLst/>
                <a:cxnLst>
                  <a:cxn ang="3cd4">
                    <a:pos x="hc" y="t"/>
                  </a:cxn>
                  <a:cxn ang="cd2">
                    <a:pos x="l" y="vc"/>
                  </a:cxn>
                  <a:cxn ang="cd4">
                    <a:pos x="hc" y="b"/>
                  </a:cxn>
                  <a:cxn ang="0">
                    <a:pos x="r" y="vc"/>
                  </a:cxn>
                </a:cxnLst>
                <a:rect l="l" t="t" r="r" b="b"/>
                <a:pathLst>
                  <a:path w="969" h="561">
                    <a:moveTo>
                      <a:pt x="0" y="280"/>
                    </a:moveTo>
                    <a:lnTo>
                      <a:pt x="485" y="561"/>
                    </a:lnTo>
                    <a:lnTo>
                      <a:pt x="969" y="280"/>
                    </a:lnTo>
                    <a:lnTo>
                      <a:pt x="485" y="0"/>
                    </a:lnTo>
                    <a:close/>
                  </a:path>
                </a:pathLst>
              </a:custGeom>
              <a:solidFill>
                <a:schemeClr val="accent1"/>
              </a:solidFill>
              <a:ln cap="flat">
                <a:noFill/>
                <a:prstDash val="solid"/>
              </a:ln>
            </p:spPr>
            <p:txBody>
              <a:bodyPr vert="horz" wrap="none" lIns="90000" tIns="45000" rIns="90000" bIns="45000" anchor="ctr" anchorCtr="1" compatLnSpc="0"/>
              <a:lstStyle/>
              <a:p>
                <a:pPr marL="0" marR="0" lvl="0" indent="0" rtl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  <a:tabLst/>
                </a:pPr>
                <a:endParaRPr lang="en-US" sz="1800" b="0" i="0" u="none" strike="noStrike" kern="1200">
                  <a:ln>
                    <a:noFill/>
                  </a:ln>
                  <a:latin typeface="Arial" pitchFamily="18"/>
                  <a:ea typeface="Arial Unicode MS" pitchFamily="2"/>
                  <a:cs typeface="Arial Unicode MS" pitchFamily="2"/>
                </a:endParaRPr>
              </a:p>
            </p:txBody>
          </p:sp>
          <p:sp>
            <p:nvSpPr>
              <p:cNvPr id="25" name="Freeform: Shape 3861">
                <a:extLst>
                  <a:ext uri="{FF2B5EF4-FFF2-40B4-BE49-F238E27FC236}">
                    <a16:creationId xmlns:a16="http://schemas.microsoft.com/office/drawing/2014/main" id="{335362ED-3EE9-4945-B5D2-811092E39851}"/>
                  </a:ext>
                </a:extLst>
              </p:cNvPr>
              <p:cNvSpPr/>
              <p:nvPr/>
            </p:nvSpPr>
            <p:spPr>
              <a:xfrm>
                <a:off x="3862079" y="5693208"/>
                <a:ext cx="2142197" cy="3713436"/>
              </a:xfrm>
              <a:custGeom>
                <a:avLst/>
                <a:gdLst/>
                <a:ahLst/>
                <a:cxnLst>
                  <a:cxn ang="3cd4">
                    <a:pos x="hc" y="t"/>
                  </a:cxn>
                  <a:cxn ang="cd2">
                    <a:pos x="l" y="vc"/>
                  </a:cxn>
                  <a:cxn ang="cd4">
                    <a:pos x="hc" y="b"/>
                  </a:cxn>
                  <a:cxn ang="0">
                    <a:pos x="r" y="vc"/>
                  </a:cxn>
                </a:cxnLst>
                <a:rect l="l" t="t" r="r" b="b"/>
                <a:pathLst>
                  <a:path w="485" h="840">
                    <a:moveTo>
                      <a:pt x="0" y="0"/>
                    </a:moveTo>
                    <a:lnTo>
                      <a:pt x="0" y="561"/>
                    </a:lnTo>
                    <a:lnTo>
                      <a:pt x="485" y="840"/>
                    </a:lnTo>
                    <a:lnTo>
                      <a:pt x="485" y="281"/>
                    </a:lnTo>
                    <a:close/>
                  </a:path>
                </a:pathLst>
              </a:custGeom>
              <a:solidFill>
                <a:schemeClr val="accent1">
                  <a:lumMod val="75000"/>
                </a:schemeClr>
              </a:solidFill>
              <a:ln cap="flat">
                <a:noFill/>
                <a:prstDash val="solid"/>
              </a:ln>
            </p:spPr>
            <p:txBody>
              <a:bodyPr vert="horz" wrap="none" lIns="90000" tIns="45000" rIns="90000" bIns="45000" anchor="ctr" anchorCtr="1" compatLnSpc="0"/>
              <a:lstStyle/>
              <a:p>
                <a:pPr marL="0" marR="0" lvl="0" indent="0" rtl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  <a:tabLst/>
                </a:pPr>
                <a:endParaRPr lang="en-US" sz="1800" b="0" i="0" u="none" strike="noStrike" kern="1200">
                  <a:ln>
                    <a:noFill/>
                  </a:ln>
                  <a:latin typeface="Arial" pitchFamily="18"/>
                  <a:ea typeface="Arial Unicode MS" pitchFamily="2"/>
                  <a:cs typeface="Arial Unicode MS" pitchFamily="2"/>
                </a:endParaRPr>
              </a:p>
            </p:txBody>
          </p:sp>
          <p:sp>
            <p:nvSpPr>
              <p:cNvPr id="26" name="Freeform: Shape 3862">
                <a:extLst>
                  <a:ext uri="{FF2B5EF4-FFF2-40B4-BE49-F238E27FC236}">
                    <a16:creationId xmlns:a16="http://schemas.microsoft.com/office/drawing/2014/main" id="{5AC9DE3D-5B53-2541-A07B-E9EBF42B3EA6}"/>
                  </a:ext>
                </a:extLst>
              </p:cNvPr>
              <p:cNvSpPr/>
              <p:nvPr/>
            </p:nvSpPr>
            <p:spPr>
              <a:xfrm>
                <a:off x="6004288" y="5693208"/>
                <a:ext cx="2137771" cy="3713436"/>
              </a:xfrm>
              <a:custGeom>
                <a:avLst/>
                <a:gdLst/>
                <a:ahLst/>
                <a:cxnLst>
                  <a:cxn ang="3cd4">
                    <a:pos x="hc" y="t"/>
                  </a:cxn>
                  <a:cxn ang="cd2">
                    <a:pos x="l" y="vc"/>
                  </a:cxn>
                  <a:cxn ang="cd4">
                    <a:pos x="hc" y="b"/>
                  </a:cxn>
                  <a:cxn ang="0">
                    <a:pos x="r" y="vc"/>
                  </a:cxn>
                </a:cxnLst>
                <a:rect l="l" t="t" r="r" b="b"/>
                <a:pathLst>
                  <a:path w="484" h="840">
                    <a:moveTo>
                      <a:pt x="484" y="0"/>
                    </a:moveTo>
                    <a:lnTo>
                      <a:pt x="0" y="281"/>
                    </a:lnTo>
                    <a:lnTo>
                      <a:pt x="0" y="840"/>
                    </a:lnTo>
                    <a:lnTo>
                      <a:pt x="484" y="561"/>
                    </a:lnTo>
                    <a:close/>
                  </a:path>
                </a:pathLst>
              </a:custGeom>
              <a:solidFill>
                <a:schemeClr val="accent1">
                  <a:lumMod val="60000"/>
                  <a:lumOff val="40000"/>
                </a:schemeClr>
              </a:solidFill>
              <a:ln cap="flat">
                <a:noFill/>
                <a:prstDash val="solid"/>
              </a:ln>
            </p:spPr>
            <p:txBody>
              <a:bodyPr vert="horz" wrap="none" lIns="90000" tIns="45000" rIns="90000" bIns="45000" anchor="ctr" anchorCtr="1" compatLnSpc="0"/>
              <a:lstStyle/>
              <a:p>
                <a:pPr marL="0" marR="0" lvl="0" indent="0" rtl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  <a:tabLst/>
                </a:pPr>
                <a:endParaRPr lang="en-US" sz="1800" b="0" i="0" u="none" strike="noStrike" kern="1200">
                  <a:ln>
                    <a:noFill/>
                  </a:ln>
                  <a:latin typeface="Arial" pitchFamily="18"/>
                  <a:ea typeface="Arial Unicode MS" pitchFamily="2"/>
                  <a:cs typeface="Arial Unicode MS" pitchFamily="2"/>
                </a:endParaRPr>
              </a:p>
            </p:txBody>
          </p:sp>
        </p:grpSp>
        <p:sp>
          <p:nvSpPr>
            <p:cNvPr id="30" name="Freeform: Shape 3860">
              <a:extLst>
                <a:ext uri="{FF2B5EF4-FFF2-40B4-BE49-F238E27FC236}">
                  <a16:creationId xmlns:a16="http://schemas.microsoft.com/office/drawing/2014/main" id="{2810D1B0-14AD-7B4F-BF33-04D866076EAB}"/>
                </a:ext>
              </a:extLst>
            </p:cNvPr>
            <p:cNvSpPr/>
            <p:nvPr/>
          </p:nvSpPr>
          <p:spPr>
            <a:xfrm>
              <a:off x="8142059" y="4453920"/>
              <a:ext cx="4284394" cy="2478575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969" h="561">
                  <a:moveTo>
                    <a:pt x="0" y="280"/>
                  </a:moveTo>
                  <a:lnTo>
                    <a:pt x="485" y="561"/>
                  </a:lnTo>
                  <a:lnTo>
                    <a:pt x="969" y="280"/>
                  </a:lnTo>
                  <a:lnTo>
                    <a:pt x="485" y="0"/>
                  </a:lnTo>
                  <a:close/>
                </a:path>
              </a:pathLst>
            </a:custGeom>
            <a:solidFill>
              <a:schemeClr val="accent2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31" name="Freeform: Shape 3861">
              <a:extLst>
                <a:ext uri="{FF2B5EF4-FFF2-40B4-BE49-F238E27FC236}">
                  <a16:creationId xmlns:a16="http://schemas.microsoft.com/office/drawing/2014/main" id="{BDD360EB-ABBD-4543-9CF7-CB690D239768}"/>
                </a:ext>
              </a:extLst>
            </p:cNvPr>
            <p:cNvSpPr/>
            <p:nvPr/>
          </p:nvSpPr>
          <p:spPr>
            <a:xfrm>
              <a:off x="8142059" y="5693208"/>
              <a:ext cx="2142197" cy="3713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485" h="840">
                  <a:moveTo>
                    <a:pt x="0" y="0"/>
                  </a:moveTo>
                  <a:lnTo>
                    <a:pt x="0" y="561"/>
                  </a:lnTo>
                  <a:lnTo>
                    <a:pt x="485" y="840"/>
                  </a:lnTo>
                  <a:lnTo>
                    <a:pt x="485" y="281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32" name="Freeform: Shape 3862">
              <a:extLst>
                <a:ext uri="{FF2B5EF4-FFF2-40B4-BE49-F238E27FC236}">
                  <a16:creationId xmlns:a16="http://schemas.microsoft.com/office/drawing/2014/main" id="{AAE804E2-153B-9D41-AFBB-99F276D7F69F}"/>
                </a:ext>
              </a:extLst>
            </p:cNvPr>
            <p:cNvSpPr/>
            <p:nvPr/>
          </p:nvSpPr>
          <p:spPr>
            <a:xfrm>
              <a:off x="10284268" y="5693208"/>
              <a:ext cx="2137771" cy="3713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484" h="840">
                  <a:moveTo>
                    <a:pt x="484" y="0"/>
                  </a:moveTo>
                  <a:lnTo>
                    <a:pt x="0" y="281"/>
                  </a:lnTo>
                  <a:lnTo>
                    <a:pt x="0" y="840"/>
                  </a:lnTo>
                  <a:lnTo>
                    <a:pt x="484" y="561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33" name="Freeform: Shape 3860">
              <a:extLst>
                <a:ext uri="{FF2B5EF4-FFF2-40B4-BE49-F238E27FC236}">
                  <a16:creationId xmlns:a16="http://schemas.microsoft.com/office/drawing/2014/main" id="{AF6CBF23-9FBF-6C47-B726-D54BD81E248F}"/>
                </a:ext>
              </a:extLst>
            </p:cNvPr>
            <p:cNvSpPr/>
            <p:nvPr/>
          </p:nvSpPr>
          <p:spPr>
            <a:xfrm>
              <a:off x="12422039" y="4453920"/>
              <a:ext cx="4284394" cy="2478575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969" h="561">
                  <a:moveTo>
                    <a:pt x="0" y="280"/>
                  </a:moveTo>
                  <a:lnTo>
                    <a:pt x="485" y="561"/>
                  </a:lnTo>
                  <a:lnTo>
                    <a:pt x="969" y="280"/>
                  </a:lnTo>
                  <a:lnTo>
                    <a:pt x="485" y="0"/>
                  </a:lnTo>
                  <a:close/>
                </a:path>
              </a:pathLst>
            </a:custGeom>
            <a:solidFill>
              <a:schemeClr val="accent3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34" name="Freeform: Shape 3861">
              <a:extLst>
                <a:ext uri="{FF2B5EF4-FFF2-40B4-BE49-F238E27FC236}">
                  <a16:creationId xmlns:a16="http://schemas.microsoft.com/office/drawing/2014/main" id="{BF723F11-836F-764C-BFF1-9ADB08D50828}"/>
                </a:ext>
              </a:extLst>
            </p:cNvPr>
            <p:cNvSpPr/>
            <p:nvPr/>
          </p:nvSpPr>
          <p:spPr>
            <a:xfrm>
              <a:off x="12422039" y="5693208"/>
              <a:ext cx="2142197" cy="3713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485" h="840">
                  <a:moveTo>
                    <a:pt x="0" y="0"/>
                  </a:moveTo>
                  <a:lnTo>
                    <a:pt x="0" y="561"/>
                  </a:lnTo>
                  <a:lnTo>
                    <a:pt x="485" y="840"/>
                  </a:lnTo>
                  <a:lnTo>
                    <a:pt x="485" y="281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35" name="Freeform: Shape 3862">
              <a:extLst>
                <a:ext uri="{FF2B5EF4-FFF2-40B4-BE49-F238E27FC236}">
                  <a16:creationId xmlns:a16="http://schemas.microsoft.com/office/drawing/2014/main" id="{0107EDEE-32DA-F64B-9B2A-BA75D62B6974}"/>
                </a:ext>
              </a:extLst>
            </p:cNvPr>
            <p:cNvSpPr/>
            <p:nvPr/>
          </p:nvSpPr>
          <p:spPr>
            <a:xfrm>
              <a:off x="14564248" y="5693208"/>
              <a:ext cx="2137771" cy="3713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484" h="840">
                  <a:moveTo>
                    <a:pt x="484" y="0"/>
                  </a:moveTo>
                  <a:lnTo>
                    <a:pt x="0" y="281"/>
                  </a:lnTo>
                  <a:lnTo>
                    <a:pt x="0" y="840"/>
                  </a:lnTo>
                  <a:lnTo>
                    <a:pt x="484" y="561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36" name="Freeform: Shape 3860">
              <a:extLst>
                <a:ext uri="{FF2B5EF4-FFF2-40B4-BE49-F238E27FC236}">
                  <a16:creationId xmlns:a16="http://schemas.microsoft.com/office/drawing/2014/main" id="{CAF25452-ABBA-8345-9B49-14E74D27AF74}"/>
                </a:ext>
              </a:extLst>
            </p:cNvPr>
            <p:cNvSpPr/>
            <p:nvPr/>
          </p:nvSpPr>
          <p:spPr>
            <a:xfrm>
              <a:off x="16706433" y="4453920"/>
              <a:ext cx="4284394" cy="2478575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969" h="561">
                  <a:moveTo>
                    <a:pt x="0" y="280"/>
                  </a:moveTo>
                  <a:lnTo>
                    <a:pt x="485" y="561"/>
                  </a:lnTo>
                  <a:lnTo>
                    <a:pt x="969" y="280"/>
                  </a:lnTo>
                  <a:lnTo>
                    <a:pt x="485" y="0"/>
                  </a:lnTo>
                  <a:close/>
                </a:path>
              </a:pathLst>
            </a:custGeom>
            <a:solidFill>
              <a:schemeClr val="accent4"/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37" name="Freeform: Shape 3861">
              <a:extLst>
                <a:ext uri="{FF2B5EF4-FFF2-40B4-BE49-F238E27FC236}">
                  <a16:creationId xmlns:a16="http://schemas.microsoft.com/office/drawing/2014/main" id="{7F63A9B8-E03F-584E-A30D-B6E63FE27CCA}"/>
                </a:ext>
              </a:extLst>
            </p:cNvPr>
            <p:cNvSpPr/>
            <p:nvPr/>
          </p:nvSpPr>
          <p:spPr>
            <a:xfrm>
              <a:off x="16706433" y="5693208"/>
              <a:ext cx="2142197" cy="3713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485" h="840">
                  <a:moveTo>
                    <a:pt x="0" y="0"/>
                  </a:moveTo>
                  <a:lnTo>
                    <a:pt x="0" y="561"/>
                  </a:lnTo>
                  <a:lnTo>
                    <a:pt x="485" y="840"/>
                  </a:lnTo>
                  <a:lnTo>
                    <a:pt x="485" y="281"/>
                  </a:lnTo>
                  <a:close/>
                </a:path>
              </a:pathLst>
            </a:custGeom>
            <a:solidFill>
              <a:schemeClr val="accent4">
                <a:lumMod val="75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  <p:sp>
          <p:nvSpPr>
            <p:cNvPr id="38" name="Freeform: Shape 3862">
              <a:extLst>
                <a:ext uri="{FF2B5EF4-FFF2-40B4-BE49-F238E27FC236}">
                  <a16:creationId xmlns:a16="http://schemas.microsoft.com/office/drawing/2014/main" id="{57639EB6-6D83-9A40-BB8B-40A07BD3EA80}"/>
                </a:ext>
              </a:extLst>
            </p:cNvPr>
            <p:cNvSpPr/>
            <p:nvPr/>
          </p:nvSpPr>
          <p:spPr>
            <a:xfrm>
              <a:off x="18848642" y="5693208"/>
              <a:ext cx="2137771" cy="3713436"/>
            </a:xfrm>
            <a:custGeom>
              <a:avLst/>
              <a:gdLst/>
              <a:ahLst/>
              <a:cxnLst>
                <a:cxn ang="3cd4">
                  <a:pos x="hc" y="t"/>
                </a:cxn>
                <a:cxn ang="cd2">
                  <a:pos x="l" y="vc"/>
                </a:cxn>
                <a:cxn ang="cd4">
                  <a:pos x="hc" y="b"/>
                </a:cxn>
                <a:cxn ang="0">
                  <a:pos x="r" y="vc"/>
                </a:cxn>
              </a:cxnLst>
              <a:rect l="l" t="t" r="r" b="b"/>
              <a:pathLst>
                <a:path w="484" h="840">
                  <a:moveTo>
                    <a:pt x="484" y="0"/>
                  </a:moveTo>
                  <a:lnTo>
                    <a:pt x="0" y="281"/>
                  </a:lnTo>
                  <a:lnTo>
                    <a:pt x="0" y="840"/>
                  </a:lnTo>
                  <a:lnTo>
                    <a:pt x="484" y="561"/>
                  </a:ln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 cap="flat">
              <a:noFill/>
              <a:prstDash val="solid"/>
            </a:ln>
          </p:spPr>
          <p:txBody>
            <a:bodyPr vert="horz" wrap="none" lIns="90000" tIns="45000" rIns="90000" bIns="45000" anchor="ctr" anchorCtr="1" compatLnSpc="0"/>
            <a:lstStyle/>
            <a:p>
              <a:pPr marL="0" marR="0" lvl="0" indent="0" rtl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</a:pPr>
              <a:endParaRPr lang="en-US" sz="1800" b="0" i="0" u="none" strike="noStrike" kern="1200">
                <a:ln>
                  <a:noFill/>
                </a:ln>
                <a:latin typeface="Arial" pitchFamily="18"/>
                <a:ea typeface="Arial Unicode MS" pitchFamily="2"/>
                <a:cs typeface="Arial Unicode MS" pitchFamily="2"/>
              </a:endParaRPr>
            </a:p>
          </p:txBody>
        </p:sp>
      </p:grpSp>
      <p:sp>
        <p:nvSpPr>
          <p:cNvPr id="40" name="Rectangle 39">
            <a:extLst>
              <a:ext uri="{FF2B5EF4-FFF2-40B4-BE49-F238E27FC236}">
                <a16:creationId xmlns:a16="http://schemas.microsoft.com/office/drawing/2014/main" id="{5E7C84E9-DD16-064A-9C90-2DB3FECAB60E}"/>
              </a:ext>
            </a:extLst>
          </p:cNvPr>
          <p:cNvSpPr/>
          <p:nvPr/>
        </p:nvSpPr>
        <p:spPr>
          <a:xfrm>
            <a:off x="4723251" y="4782105"/>
            <a:ext cx="2077938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8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</a:t>
            </a:r>
          </a:p>
        </p:txBody>
      </p:sp>
      <p:sp>
        <p:nvSpPr>
          <p:cNvPr id="59" name="Rectangle 58">
            <a:extLst>
              <a:ext uri="{FF2B5EF4-FFF2-40B4-BE49-F238E27FC236}">
                <a16:creationId xmlns:a16="http://schemas.microsoft.com/office/drawing/2014/main" id="{F07DA92D-638E-0B4D-8EC0-0E96FA621FA7}"/>
              </a:ext>
            </a:extLst>
          </p:cNvPr>
          <p:cNvSpPr/>
          <p:nvPr/>
        </p:nvSpPr>
        <p:spPr>
          <a:xfrm>
            <a:off x="8975527" y="4782105"/>
            <a:ext cx="2077938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8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</a:t>
            </a:r>
          </a:p>
        </p:txBody>
      </p:sp>
      <p:sp>
        <p:nvSpPr>
          <p:cNvPr id="60" name="Rectangle 59">
            <a:extLst>
              <a:ext uri="{FF2B5EF4-FFF2-40B4-BE49-F238E27FC236}">
                <a16:creationId xmlns:a16="http://schemas.microsoft.com/office/drawing/2014/main" id="{E8CD52A8-4914-C344-BD18-2FD30700B229}"/>
              </a:ext>
            </a:extLst>
          </p:cNvPr>
          <p:cNvSpPr/>
          <p:nvPr/>
        </p:nvSpPr>
        <p:spPr>
          <a:xfrm>
            <a:off x="13255507" y="4782105"/>
            <a:ext cx="2077938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8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</a:t>
            </a:r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1E96B9EC-D405-B84E-B58F-5F3532E53F08}"/>
              </a:ext>
            </a:extLst>
          </p:cNvPr>
          <p:cNvSpPr/>
          <p:nvPr/>
        </p:nvSpPr>
        <p:spPr>
          <a:xfrm>
            <a:off x="17576445" y="4782105"/>
            <a:ext cx="2077938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8000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</a:t>
            </a: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2162B4D8-7D32-6C41-A340-DE331B49A403}"/>
              </a:ext>
            </a:extLst>
          </p:cNvPr>
          <p:cNvGrpSpPr/>
          <p:nvPr/>
        </p:nvGrpSpPr>
        <p:grpSpPr>
          <a:xfrm>
            <a:off x="4042658" y="10131138"/>
            <a:ext cx="3457492" cy="1770107"/>
            <a:chOff x="4796082" y="9454380"/>
            <a:chExt cx="3457492" cy="1770107"/>
          </a:xfrm>
        </p:grpSpPr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DE8D657B-E52D-0845-B885-543CB705E5CE}"/>
                </a:ext>
              </a:extLst>
            </p:cNvPr>
            <p:cNvSpPr/>
            <p:nvPr/>
          </p:nvSpPr>
          <p:spPr>
            <a:xfrm>
              <a:off x="4796082" y="10135599"/>
              <a:ext cx="3457492" cy="108888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408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telegraph wire, or a strand of cobweb.</a:t>
              </a:r>
            </a:p>
          </p:txBody>
        </p:sp>
        <p:sp>
          <p:nvSpPr>
            <p:cNvPr id="66" name="TextBox 65">
              <a:extLst>
                <a:ext uri="{FF2B5EF4-FFF2-40B4-BE49-F238E27FC236}">
                  <a16:creationId xmlns:a16="http://schemas.microsoft.com/office/drawing/2014/main" id="{5BFECB6B-E0FD-304E-924F-0D2F9768E241}"/>
                </a:ext>
              </a:extLst>
            </p:cNvPr>
            <p:cNvSpPr txBox="1"/>
            <p:nvPr/>
          </p:nvSpPr>
          <p:spPr>
            <a:xfrm>
              <a:off x="4941903" y="9454380"/>
              <a:ext cx="316584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Strengths</a:t>
              </a:r>
            </a:p>
          </p:txBody>
        </p: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6B4154AC-E011-D74D-B6B5-6952369F1633}"/>
              </a:ext>
            </a:extLst>
          </p:cNvPr>
          <p:cNvGrpSpPr/>
          <p:nvPr/>
        </p:nvGrpSpPr>
        <p:grpSpPr>
          <a:xfrm>
            <a:off x="8298096" y="10131138"/>
            <a:ext cx="3457492" cy="1770107"/>
            <a:chOff x="4796082" y="9454380"/>
            <a:chExt cx="3457492" cy="1770107"/>
          </a:xfrm>
        </p:grpSpPr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644CDC28-B737-8A48-83E0-0E77E838BE8B}"/>
                </a:ext>
              </a:extLst>
            </p:cNvPr>
            <p:cNvSpPr/>
            <p:nvPr/>
          </p:nvSpPr>
          <p:spPr>
            <a:xfrm>
              <a:off x="4796082" y="10135599"/>
              <a:ext cx="3457492" cy="108888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408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telegraph wire, or a strand of cobweb.</a:t>
              </a:r>
            </a:p>
          </p:txBody>
        </p: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E6799F55-413B-2241-BFAF-1E6E86B97E69}"/>
                </a:ext>
              </a:extLst>
            </p:cNvPr>
            <p:cNvSpPr txBox="1"/>
            <p:nvPr/>
          </p:nvSpPr>
          <p:spPr>
            <a:xfrm>
              <a:off x="4941903" y="9454380"/>
              <a:ext cx="316584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Weakness</a:t>
              </a:r>
            </a:p>
          </p:txBody>
        </p: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E918F89E-B1A1-8847-8B94-CA491A4522F2}"/>
              </a:ext>
            </a:extLst>
          </p:cNvPr>
          <p:cNvGrpSpPr/>
          <p:nvPr/>
        </p:nvGrpSpPr>
        <p:grpSpPr>
          <a:xfrm>
            <a:off x="12622056" y="10131138"/>
            <a:ext cx="3457492" cy="1770107"/>
            <a:chOff x="4796082" y="9454380"/>
            <a:chExt cx="3457492" cy="1770107"/>
          </a:xfrm>
        </p:grpSpPr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453A1984-51C5-D84B-A879-13C9BC0BB15D}"/>
                </a:ext>
              </a:extLst>
            </p:cNvPr>
            <p:cNvSpPr/>
            <p:nvPr/>
          </p:nvSpPr>
          <p:spPr>
            <a:xfrm>
              <a:off x="4796082" y="10135599"/>
              <a:ext cx="3457492" cy="108888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408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telegraph wire, or a strand of cobweb.</a:t>
              </a:r>
            </a:p>
          </p:txBody>
        </p:sp>
        <p:sp>
          <p:nvSpPr>
            <p:cNvPr id="72" name="TextBox 71">
              <a:extLst>
                <a:ext uri="{FF2B5EF4-FFF2-40B4-BE49-F238E27FC236}">
                  <a16:creationId xmlns:a16="http://schemas.microsoft.com/office/drawing/2014/main" id="{FF3B8F90-A35D-D74B-B69C-30C6F7D391BF}"/>
                </a:ext>
              </a:extLst>
            </p:cNvPr>
            <p:cNvSpPr txBox="1"/>
            <p:nvPr/>
          </p:nvSpPr>
          <p:spPr>
            <a:xfrm>
              <a:off x="4941903" y="9454380"/>
              <a:ext cx="316584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Opportunity</a:t>
              </a:r>
            </a:p>
          </p:txBody>
        </p: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0F090AFF-F529-9240-8003-C446DA9261C9}"/>
              </a:ext>
            </a:extLst>
          </p:cNvPr>
          <p:cNvGrpSpPr/>
          <p:nvPr/>
        </p:nvGrpSpPr>
        <p:grpSpPr>
          <a:xfrm>
            <a:off x="16946016" y="10131138"/>
            <a:ext cx="3457492" cy="1770107"/>
            <a:chOff x="4796082" y="9454380"/>
            <a:chExt cx="3457492" cy="1770107"/>
          </a:xfrm>
        </p:grpSpPr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33D867B0-0897-E94F-B311-FA441FC09E50}"/>
                </a:ext>
              </a:extLst>
            </p:cNvPr>
            <p:cNvSpPr/>
            <p:nvPr/>
          </p:nvSpPr>
          <p:spPr>
            <a:xfrm>
              <a:off x="4796082" y="10135599"/>
              <a:ext cx="3457492" cy="1088888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4080"/>
                </a:lnSpc>
              </a:pPr>
              <a:r>
                <a:rPr lang="en-US" sz="2800" dirty="0">
                  <a:latin typeface="Lato Light" panose="020F0502020204030203" pitchFamily="34" charset="0"/>
                  <a:ea typeface="Lato Light" panose="020F0502020204030203" pitchFamily="34" charset="0"/>
                  <a:cs typeface="Lato Light" panose="020F0502020204030203" pitchFamily="34" charset="0"/>
                </a:rPr>
                <a:t>A telegraph wire, or a strand of cobweb.</a:t>
              </a:r>
            </a:p>
          </p:txBody>
        </p:sp>
        <p:sp>
          <p:nvSpPr>
            <p:cNvPr id="75" name="TextBox 74">
              <a:extLst>
                <a:ext uri="{FF2B5EF4-FFF2-40B4-BE49-F238E27FC236}">
                  <a16:creationId xmlns:a16="http://schemas.microsoft.com/office/drawing/2014/main" id="{2392AD18-94C5-D54D-A0DF-B9C94AB75489}"/>
                </a:ext>
              </a:extLst>
            </p:cNvPr>
            <p:cNvSpPr txBox="1"/>
            <p:nvPr/>
          </p:nvSpPr>
          <p:spPr>
            <a:xfrm>
              <a:off x="4941903" y="9454380"/>
              <a:ext cx="316584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tx2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Threats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149496629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Theme">
  <a:themeElements>
    <a:clrScheme name="Custom 199">
      <a:dk1>
        <a:srgbClr val="999999"/>
      </a:dk1>
      <a:lt1>
        <a:srgbClr val="FFFFFF"/>
      </a:lt1>
      <a:dk2>
        <a:srgbClr val="2A3340"/>
      </a:dk2>
      <a:lt2>
        <a:srgbClr val="FFFFFF"/>
      </a:lt2>
      <a:accent1>
        <a:srgbClr val="28A085"/>
      </a:accent1>
      <a:accent2>
        <a:srgbClr val="9CBA61"/>
      </a:accent2>
      <a:accent3>
        <a:srgbClr val="F09A37"/>
      </a:accent3>
      <a:accent4>
        <a:srgbClr val="BB3A34"/>
      </a:accent4>
      <a:accent5>
        <a:srgbClr val="455468"/>
      </a:accent5>
      <a:accent6>
        <a:srgbClr val="6D6F6B"/>
      </a:accent6>
      <a:hlink>
        <a:srgbClr val="F6F7F6"/>
      </a:hlink>
      <a:folHlink>
        <a:srgbClr val="FFC000"/>
      </a:folHlink>
    </a:clrScheme>
    <a:fontScheme name="Custom 1">
      <a:majorFont>
        <a:latin typeface="Lato"/>
        <a:ea typeface=""/>
        <a:cs typeface=""/>
      </a:majorFont>
      <a:minorFont>
        <a:latin typeface="Lato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bg1">
            <a:lumMod val="85000"/>
          </a:schemeClr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83390</TotalTime>
  <Words>572</Words>
  <Application>Microsoft Macintosh PowerPoint</Application>
  <PresentationFormat>Custom</PresentationFormat>
  <Paragraphs>113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6" baseType="lpstr">
      <vt:lpstr>Arial Unicode MS</vt:lpstr>
      <vt:lpstr>Arial</vt:lpstr>
      <vt:lpstr>Lato</vt:lpstr>
      <vt:lpstr>Lato Black</vt:lpstr>
      <vt:lpstr>Lato Light</vt:lpstr>
      <vt:lpstr>Montserrat Hairline</vt:lpstr>
      <vt:lpstr>Montserrat Light</vt:lpstr>
      <vt:lpstr>Default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cp:keywords/>
  <dc:description/>
  <cp:lastModifiedBy>Microsoft Office User</cp:lastModifiedBy>
  <cp:revision>14242</cp:revision>
  <dcterms:created xsi:type="dcterms:W3CDTF">2014-11-12T21:47:38Z</dcterms:created>
  <dcterms:modified xsi:type="dcterms:W3CDTF">2018-10-25T20:30:47Z</dcterms:modified>
  <cp:category/>
</cp:coreProperties>
</file>