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sldIdLst>
    <p:sldId id="324" r:id="rId2"/>
    <p:sldId id="301" r:id="rId3"/>
    <p:sldId id="309" r:id="rId4"/>
    <p:sldId id="311" r:id="rId5"/>
    <p:sldId id="310" r:id="rId6"/>
    <p:sldId id="289" r:id="rId7"/>
    <p:sldId id="308" r:id="rId8"/>
    <p:sldId id="270" r:id="rId9"/>
    <p:sldId id="295" r:id="rId10"/>
    <p:sldId id="302" r:id="rId11"/>
    <p:sldId id="313" r:id="rId12"/>
    <p:sldId id="298" r:id="rId13"/>
    <p:sldId id="325" r:id="rId14"/>
    <p:sldId id="317" r:id="rId15"/>
    <p:sldId id="314" r:id="rId16"/>
    <p:sldId id="315" r:id="rId17"/>
    <p:sldId id="326" r:id="rId18"/>
    <p:sldId id="300" r:id="rId19"/>
    <p:sldId id="323" r:id="rId20"/>
    <p:sldId id="316" r:id="rId21"/>
    <p:sldId id="327" r:id="rId22"/>
    <p:sldId id="318" r:id="rId23"/>
    <p:sldId id="275" r:id="rId24"/>
    <p:sldId id="277" r:id="rId25"/>
    <p:sldId id="261" r:id="rId26"/>
    <p:sldId id="322" r:id="rId27"/>
    <p:sldId id="319" r:id="rId28"/>
    <p:sldId id="320" r:id="rId29"/>
    <p:sldId id="267" r:id="rId3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0363"/>
    <a:srgbClr val="800000"/>
    <a:srgbClr val="0000FF"/>
    <a:srgbClr val="009900"/>
    <a:srgbClr val="FF9999"/>
    <a:srgbClr val="FFCCCC"/>
    <a:srgbClr val="333399"/>
    <a:srgbClr val="3333CC"/>
    <a:srgbClr val="663300"/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612BEF-459C-4E4F-BD0C-352D325DEF40}" type="doc">
      <dgm:prSet loTypeId="urn:microsoft.com/office/officeart/2005/8/layout/venn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E53B189-0707-4064-9012-2711E3FFAF51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М</a:t>
          </a:r>
          <a:endParaRPr lang="ru-RU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83B5739D-730E-4AFE-B96D-E4455600C418}" type="parTrans" cxnId="{4DE6CD2A-1886-4C46-9D77-B525569F2250}">
      <dgm:prSet/>
      <dgm:spPr/>
      <dgm:t>
        <a:bodyPr/>
        <a:lstStyle/>
        <a:p>
          <a:endParaRPr lang="ru-RU"/>
        </a:p>
      </dgm:t>
    </dgm:pt>
    <dgm:pt modelId="{B344321C-0B86-4D86-BBBA-01F7BE1DC4BD}" type="sibTrans" cxnId="{4DE6CD2A-1886-4C46-9D77-B525569F2250}">
      <dgm:prSet/>
      <dgm:spPr/>
      <dgm:t>
        <a:bodyPr/>
        <a:lstStyle/>
        <a:p>
          <a:endParaRPr lang="ru-RU"/>
        </a:p>
      </dgm:t>
    </dgm:pt>
    <dgm:pt modelId="{8FDD254B-A7A3-4B97-9FBB-6289B1A1C2D8}">
      <dgm:prSet phldrT="[Текст]"/>
      <dgm:spPr/>
      <dgm:t>
        <a:bodyPr/>
        <a:lstStyle/>
        <a:p>
          <a:r>
            <a:rPr lang="ru-RU" b="1" dirty="0" smtClean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b="1" dirty="0">
            <a:solidFill>
              <a:srgbClr val="33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06A0B552-DD05-48D0-9362-8322752BB7E8}" type="parTrans" cxnId="{2A4D9614-457C-433E-94C6-B9DE1C56CE3A}">
      <dgm:prSet/>
      <dgm:spPr/>
      <dgm:t>
        <a:bodyPr/>
        <a:lstStyle/>
        <a:p>
          <a:endParaRPr lang="ru-RU"/>
        </a:p>
      </dgm:t>
    </dgm:pt>
    <dgm:pt modelId="{EBD29791-9A82-434A-9C55-C4C617D9F71B}" type="sibTrans" cxnId="{2A4D9614-457C-433E-94C6-B9DE1C56CE3A}">
      <dgm:prSet/>
      <dgm:spPr/>
      <dgm:t>
        <a:bodyPr/>
        <a:lstStyle/>
        <a:p>
          <a:endParaRPr lang="ru-RU"/>
        </a:p>
      </dgm:t>
    </dgm:pt>
    <dgm:pt modelId="{EF3DA76C-D868-4446-A08E-A80CAB3A147C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Л</a:t>
          </a:r>
          <a:endParaRPr lang="ru-RU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A31BBBB-92DE-4318-A834-B18F8235697B}" type="parTrans" cxnId="{8F79C2C1-3D75-42AE-87F7-4C0C67E1C079}">
      <dgm:prSet/>
      <dgm:spPr/>
      <dgm:t>
        <a:bodyPr/>
        <a:lstStyle/>
        <a:p>
          <a:endParaRPr lang="ru-RU"/>
        </a:p>
      </dgm:t>
    </dgm:pt>
    <dgm:pt modelId="{8E855F78-1780-4BCE-855D-F60F50D6C929}" type="sibTrans" cxnId="{8F79C2C1-3D75-42AE-87F7-4C0C67E1C079}">
      <dgm:prSet/>
      <dgm:spPr/>
      <dgm:t>
        <a:bodyPr/>
        <a:lstStyle/>
        <a:p>
          <a:endParaRPr lang="ru-RU"/>
        </a:p>
      </dgm:t>
    </dgm:pt>
    <dgm:pt modelId="{D831D0E8-FC2F-417C-8A50-B7132907CF42}">
      <dgm:prSet phldrT="[Текст]"/>
      <dgm:spPr/>
      <dgm:t>
        <a:bodyPr/>
        <a:lstStyle/>
        <a:p>
          <a:r>
            <a:rPr lang="ru-RU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b="1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2906A97-F5A7-4243-91E1-2EDEF5FF9D0D}" type="parTrans" cxnId="{C556B844-3FF7-48D8-AAAE-B827F5A1606D}">
      <dgm:prSet/>
      <dgm:spPr/>
      <dgm:t>
        <a:bodyPr/>
        <a:lstStyle/>
        <a:p>
          <a:endParaRPr lang="ru-RU"/>
        </a:p>
      </dgm:t>
    </dgm:pt>
    <dgm:pt modelId="{C8376CF7-2716-44AF-B5BA-D986C510E351}" type="sibTrans" cxnId="{C556B844-3FF7-48D8-AAAE-B827F5A1606D}">
      <dgm:prSet/>
      <dgm:spPr/>
      <dgm:t>
        <a:bodyPr/>
        <a:lstStyle/>
        <a:p>
          <a:endParaRPr lang="ru-RU"/>
        </a:p>
      </dgm:t>
    </dgm:pt>
    <dgm:pt modelId="{446CA65D-CB69-46F3-B3D9-11BB3C3F4571}" type="pres">
      <dgm:prSet presAssocID="{66612BEF-459C-4E4F-BD0C-352D325DEF4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98A81F-6172-48FF-A315-DC20E1D6D860}" type="pres">
      <dgm:prSet presAssocID="{9E53B189-0707-4064-9012-2711E3FFAF51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3A0F06-B176-4222-B794-F8A2ACEF7896}" type="pres">
      <dgm:prSet presAssocID="{B344321C-0B86-4D86-BBBA-01F7BE1DC4BD}" presName="space" presStyleCnt="0"/>
      <dgm:spPr/>
    </dgm:pt>
    <dgm:pt modelId="{F714F26A-66E6-47A5-BA72-4D05BE71D5ED}" type="pres">
      <dgm:prSet presAssocID="{8FDD254B-A7A3-4B97-9FBB-6289B1A1C2D8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B16E1-7DA5-48EB-B3D7-8BC424EC9F8B}" type="pres">
      <dgm:prSet presAssocID="{EBD29791-9A82-434A-9C55-C4C617D9F71B}" presName="space" presStyleCnt="0"/>
      <dgm:spPr/>
    </dgm:pt>
    <dgm:pt modelId="{71C6594F-E037-4259-BCD1-AAD3B842C68C}" type="pres">
      <dgm:prSet presAssocID="{EF3DA76C-D868-4446-A08E-A80CAB3A147C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E0814D-27E9-4EA5-92C4-69241B91B41B}" type="pres">
      <dgm:prSet presAssocID="{8E855F78-1780-4BCE-855D-F60F50D6C929}" presName="space" presStyleCnt="0"/>
      <dgm:spPr/>
    </dgm:pt>
    <dgm:pt modelId="{7639CDC6-C8AB-48DF-84F2-A06C8023F0E7}" type="pres">
      <dgm:prSet presAssocID="{D831D0E8-FC2F-417C-8A50-B7132907CF42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76F75D-E40B-4B87-A961-1071D7D5D768}" type="presOf" srcId="{EF3DA76C-D868-4446-A08E-A80CAB3A147C}" destId="{71C6594F-E037-4259-BCD1-AAD3B842C68C}" srcOrd="0" destOrd="0" presId="urn:microsoft.com/office/officeart/2005/8/layout/venn3"/>
    <dgm:cxn modelId="{7974B7A0-C9A8-4D60-9A1F-1DA252A16E31}" type="presOf" srcId="{8FDD254B-A7A3-4B97-9FBB-6289B1A1C2D8}" destId="{F714F26A-66E6-47A5-BA72-4D05BE71D5ED}" srcOrd="0" destOrd="0" presId="urn:microsoft.com/office/officeart/2005/8/layout/venn3"/>
    <dgm:cxn modelId="{1C4868CA-388E-443A-83E2-DC79221AF2DD}" type="presOf" srcId="{66612BEF-459C-4E4F-BD0C-352D325DEF40}" destId="{446CA65D-CB69-46F3-B3D9-11BB3C3F4571}" srcOrd="0" destOrd="0" presId="urn:microsoft.com/office/officeart/2005/8/layout/venn3"/>
    <dgm:cxn modelId="{35AB5131-10C8-4CF1-B73E-7E16E7046E86}" type="presOf" srcId="{9E53B189-0707-4064-9012-2711E3FFAF51}" destId="{5E98A81F-6172-48FF-A315-DC20E1D6D860}" srcOrd="0" destOrd="0" presId="urn:microsoft.com/office/officeart/2005/8/layout/venn3"/>
    <dgm:cxn modelId="{2A4D9614-457C-433E-94C6-B9DE1C56CE3A}" srcId="{66612BEF-459C-4E4F-BD0C-352D325DEF40}" destId="{8FDD254B-A7A3-4B97-9FBB-6289B1A1C2D8}" srcOrd="1" destOrd="0" parTransId="{06A0B552-DD05-48D0-9362-8322752BB7E8}" sibTransId="{EBD29791-9A82-434A-9C55-C4C617D9F71B}"/>
    <dgm:cxn modelId="{C556B844-3FF7-48D8-AAAE-B827F5A1606D}" srcId="{66612BEF-459C-4E4F-BD0C-352D325DEF40}" destId="{D831D0E8-FC2F-417C-8A50-B7132907CF42}" srcOrd="3" destOrd="0" parTransId="{D2906A97-F5A7-4243-91E1-2EDEF5FF9D0D}" sibTransId="{C8376CF7-2716-44AF-B5BA-D986C510E351}"/>
    <dgm:cxn modelId="{8F79C2C1-3D75-42AE-87F7-4C0C67E1C079}" srcId="{66612BEF-459C-4E4F-BD0C-352D325DEF40}" destId="{EF3DA76C-D868-4446-A08E-A80CAB3A147C}" srcOrd="2" destOrd="0" parTransId="{FA31BBBB-92DE-4318-A834-B18F8235697B}" sibTransId="{8E855F78-1780-4BCE-855D-F60F50D6C929}"/>
    <dgm:cxn modelId="{8CB091CB-06D4-4E4F-A6DB-0383261C89B8}" type="presOf" srcId="{D831D0E8-FC2F-417C-8A50-B7132907CF42}" destId="{7639CDC6-C8AB-48DF-84F2-A06C8023F0E7}" srcOrd="0" destOrd="0" presId="urn:microsoft.com/office/officeart/2005/8/layout/venn3"/>
    <dgm:cxn modelId="{4DE6CD2A-1886-4C46-9D77-B525569F2250}" srcId="{66612BEF-459C-4E4F-BD0C-352D325DEF40}" destId="{9E53B189-0707-4064-9012-2711E3FFAF51}" srcOrd="0" destOrd="0" parTransId="{83B5739D-730E-4AFE-B96D-E4455600C418}" sibTransId="{B344321C-0B86-4D86-BBBA-01F7BE1DC4BD}"/>
    <dgm:cxn modelId="{9EE5FB5B-AA37-4794-993D-25D42562285F}" type="presParOf" srcId="{446CA65D-CB69-46F3-B3D9-11BB3C3F4571}" destId="{5E98A81F-6172-48FF-A315-DC20E1D6D860}" srcOrd="0" destOrd="0" presId="urn:microsoft.com/office/officeart/2005/8/layout/venn3"/>
    <dgm:cxn modelId="{4D196C28-F06F-46CF-ACC3-443B1B7A2161}" type="presParOf" srcId="{446CA65D-CB69-46F3-B3D9-11BB3C3F4571}" destId="{233A0F06-B176-4222-B794-F8A2ACEF7896}" srcOrd="1" destOrd="0" presId="urn:microsoft.com/office/officeart/2005/8/layout/venn3"/>
    <dgm:cxn modelId="{CA95A4D2-5185-46D5-B7DA-43AC70194DB8}" type="presParOf" srcId="{446CA65D-CB69-46F3-B3D9-11BB3C3F4571}" destId="{F714F26A-66E6-47A5-BA72-4D05BE71D5ED}" srcOrd="2" destOrd="0" presId="urn:microsoft.com/office/officeart/2005/8/layout/venn3"/>
    <dgm:cxn modelId="{8C90601E-B57E-4D37-90B6-61193B870AC9}" type="presParOf" srcId="{446CA65D-CB69-46F3-B3D9-11BB3C3F4571}" destId="{C1BB16E1-7DA5-48EB-B3D7-8BC424EC9F8B}" srcOrd="3" destOrd="0" presId="urn:microsoft.com/office/officeart/2005/8/layout/venn3"/>
    <dgm:cxn modelId="{E6215A64-5584-4FE5-9D46-191D084C4382}" type="presParOf" srcId="{446CA65D-CB69-46F3-B3D9-11BB3C3F4571}" destId="{71C6594F-E037-4259-BCD1-AAD3B842C68C}" srcOrd="4" destOrd="0" presId="urn:microsoft.com/office/officeart/2005/8/layout/venn3"/>
    <dgm:cxn modelId="{0F4C5C9C-4187-47A1-ABF1-F5F4DFB8CD90}" type="presParOf" srcId="{446CA65D-CB69-46F3-B3D9-11BB3C3F4571}" destId="{DEE0814D-27E9-4EA5-92C4-69241B91B41B}" srcOrd="5" destOrd="0" presId="urn:microsoft.com/office/officeart/2005/8/layout/venn3"/>
    <dgm:cxn modelId="{D74C1ADC-B2EB-46E8-AB6E-1B3F3B8B4F72}" type="presParOf" srcId="{446CA65D-CB69-46F3-B3D9-11BB3C3F4571}" destId="{7639CDC6-C8AB-48DF-84F2-A06C8023F0E7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E1088C-D00C-4178-B118-09F4A6B86C1F}" type="doc">
      <dgm:prSet loTypeId="urn:microsoft.com/office/officeart/2005/8/layout/venn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C3D1718-21F3-40E3-8073-40B31DB53FAD}">
      <dgm:prSet phldrT="[Текст]"/>
      <dgm:spPr/>
      <dgm:t>
        <a:bodyPr/>
        <a:lstStyle/>
        <a:p>
          <a:r>
            <a:rPr lang="ru-RU" b="1" dirty="0" smtClean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Д</a:t>
          </a:r>
          <a:endParaRPr lang="ru-RU" b="1" dirty="0">
            <a:solidFill>
              <a:srgbClr val="FF33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B4F1DF5-F755-4EE5-941A-1EE9E50960FD}" type="parTrans" cxnId="{D9CBD004-72A9-4804-AE07-EA07791816CD}">
      <dgm:prSet/>
      <dgm:spPr/>
      <dgm:t>
        <a:bodyPr/>
        <a:lstStyle/>
        <a:p>
          <a:endParaRPr lang="ru-RU"/>
        </a:p>
      </dgm:t>
    </dgm:pt>
    <dgm:pt modelId="{B0E8BB12-CFD1-482C-816C-3326E2D567EA}" type="sibTrans" cxnId="{D9CBD004-72A9-4804-AE07-EA07791816CD}">
      <dgm:prSet/>
      <dgm:spPr/>
      <dgm:t>
        <a:bodyPr/>
        <a:lstStyle/>
        <a:p>
          <a:endParaRPr lang="ru-RU"/>
        </a:p>
      </dgm:t>
    </dgm:pt>
    <dgm:pt modelId="{CD68ACB4-957B-40B2-9AB7-BA3A4F59C6F2}">
      <dgm:prSet phldrT="[Текст]"/>
      <dgm:spPr/>
      <dgm:t>
        <a:bodyPr/>
        <a:lstStyle/>
        <a:p>
          <a:r>
            <a:rPr lang="ru-RU" b="1" dirty="0" smtClean="0"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Ц</a:t>
          </a:r>
          <a:endParaRPr lang="ru-RU" b="1" dirty="0">
            <a:solidFill>
              <a:schemeClr val="tx2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EF4351E-9EF5-47B7-897D-CC7955255FCB}" type="parTrans" cxnId="{1B068332-028C-468D-9726-36F0F6D05170}">
      <dgm:prSet/>
      <dgm:spPr/>
      <dgm:t>
        <a:bodyPr/>
        <a:lstStyle/>
        <a:p>
          <a:endParaRPr lang="ru-RU"/>
        </a:p>
      </dgm:t>
    </dgm:pt>
    <dgm:pt modelId="{435A1D48-54BE-40D1-A469-D315A115FBC3}" type="sibTrans" cxnId="{1B068332-028C-468D-9726-36F0F6D05170}">
      <dgm:prSet/>
      <dgm:spPr/>
      <dgm:t>
        <a:bodyPr/>
        <a:lstStyle/>
        <a:p>
          <a:endParaRPr lang="ru-RU"/>
        </a:p>
      </dgm:t>
    </dgm:pt>
    <dgm:pt modelId="{55503469-2CDB-46B9-B6CD-6814AE157330}">
      <dgm:prSet phldrT="[Текст]"/>
      <dgm:spPr/>
      <dgm:t>
        <a:bodyPr/>
        <a:lstStyle/>
        <a:p>
          <a:r>
            <a:rPr lang="ru-RU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Ы</a:t>
          </a:r>
          <a:endParaRPr lang="ru-RU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3DB5985F-6488-4E94-8920-B535FEFF2C99}" type="parTrans" cxnId="{546B6878-648D-45C1-B0B6-F7A7BCAA0958}">
      <dgm:prSet/>
      <dgm:spPr/>
      <dgm:t>
        <a:bodyPr/>
        <a:lstStyle/>
        <a:p>
          <a:endParaRPr lang="ru-RU"/>
        </a:p>
      </dgm:t>
    </dgm:pt>
    <dgm:pt modelId="{E8A7A12F-6080-4165-AF5C-B319E5396197}" type="sibTrans" cxnId="{546B6878-648D-45C1-B0B6-F7A7BCAA0958}">
      <dgm:prSet/>
      <dgm:spPr/>
      <dgm:t>
        <a:bodyPr/>
        <a:lstStyle/>
        <a:p>
          <a:endParaRPr lang="ru-RU"/>
        </a:p>
      </dgm:t>
    </dgm:pt>
    <dgm:pt modelId="{9B28D258-7D84-4D3E-A4D6-4DC2CAD20B9A}">
      <dgm:prSet phldrT="[Текст]"/>
      <dgm:spPr/>
      <dgm:t>
        <a:bodyPr/>
        <a:lstStyle/>
        <a:p>
          <a:r>
            <a:rPr lang="ru-RU" b="1" dirty="0" smtClean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!</a:t>
          </a:r>
          <a:endParaRPr lang="ru-RU" b="1" dirty="0">
            <a:solidFill>
              <a:schemeClr val="accent4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B341EC72-6504-4DCA-8202-7D7F2A012550}" type="parTrans" cxnId="{84003F47-7053-4016-9D12-B80EDC0D38E5}">
      <dgm:prSet/>
      <dgm:spPr/>
      <dgm:t>
        <a:bodyPr/>
        <a:lstStyle/>
        <a:p>
          <a:endParaRPr lang="ru-RU"/>
        </a:p>
      </dgm:t>
    </dgm:pt>
    <dgm:pt modelId="{DC2A7713-49B2-47A6-92E6-BC5A4E987498}" type="sibTrans" cxnId="{84003F47-7053-4016-9D12-B80EDC0D38E5}">
      <dgm:prSet/>
      <dgm:spPr/>
      <dgm:t>
        <a:bodyPr/>
        <a:lstStyle/>
        <a:p>
          <a:endParaRPr lang="ru-RU"/>
        </a:p>
      </dgm:t>
    </dgm:pt>
    <dgm:pt modelId="{F0D1C6A0-6AE3-4478-BCA0-1963AF8130D5}" type="pres">
      <dgm:prSet presAssocID="{EAE1088C-D00C-4178-B118-09F4A6B86C1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C5F6B0-4D31-493A-9460-1EC566C3BB84}" type="pres">
      <dgm:prSet presAssocID="{3C3D1718-21F3-40E3-8073-40B31DB53FAD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42DF3E-E78D-462F-A5CC-E16C67B01821}" type="pres">
      <dgm:prSet presAssocID="{B0E8BB12-CFD1-482C-816C-3326E2D567EA}" presName="space" presStyleCnt="0"/>
      <dgm:spPr/>
    </dgm:pt>
    <dgm:pt modelId="{6EF1AF08-9334-480F-9092-2F9E329DD69C}" type="pres">
      <dgm:prSet presAssocID="{CD68ACB4-957B-40B2-9AB7-BA3A4F59C6F2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4B1EE-0694-4A8B-ADE2-6079FF95B405}" type="pres">
      <dgm:prSet presAssocID="{435A1D48-54BE-40D1-A469-D315A115FBC3}" presName="space" presStyleCnt="0"/>
      <dgm:spPr/>
    </dgm:pt>
    <dgm:pt modelId="{6FC185DC-2AFF-4C48-ABA6-A267AA6D91B6}" type="pres">
      <dgm:prSet presAssocID="{55503469-2CDB-46B9-B6CD-6814AE157330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737D8B-7FC9-4805-BF3E-0815E46E311C}" type="pres">
      <dgm:prSet presAssocID="{E8A7A12F-6080-4165-AF5C-B319E5396197}" presName="space" presStyleCnt="0"/>
      <dgm:spPr/>
    </dgm:pt>
    <dgm:pt modelId="{218F0263-153A-4B8C-B3FB-8AB83B00CF86}" type="pres">
      <dgm:prSet presAssocID="{9B28D258-7D84-4D3E-A4D6-4DC2CAD20B9A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C780EF-4CFB-49AE-92AA-B0C35467518C}" type="presOf" srcId="{EAE1088C-D00C-4178-B118-09F4A6B86C1F}" destId="{F0D1C6A0-6AE3-4478-BCA0-1963AF8130D5}" srcOrd="0" destOrd="0" presId="urn:microsoft.com/office/officeart/2005/8/layout/venn3"/>
    <dgm:cxn modelId="{C4D7BA82-317B-4D10-95D2-B51044CF17FE}" type="presOf" srcId="{CD68ACB4-957B-40B2-9AB7-BA3A4F59C6F2}" destId="{6EF1AF08-9334-480F-9092-2F9E329DD69C}" srcOrd="0" destOrd="0" presId="urn:microsoft.com/office/officeart/2005/8/layout/venn3"/>
    <dgm:cxn modelId="{84003F47-7053-4016-9D12-B80EDC0D38E5}" srcId="{EAE1088C-D00C-4178-B118-09F4A6B86C1F}" destId="{9B28D258-7D84-4D3E-A4D6-4DC2CAD20B9A}" srcOrd="3" destOrd="0" parTransId="{B341EC72-6504-4DCA-8202-7D7F2A012550}" sibTransId="{DC2A7713-49B2-47A6-92E6-BC5A4E987498}"/>
    <dgm:cxn modelId="{546B6878-648D-45C1-B0B6-F7A7BCAA0958}" srcId="{EAE1088C-D00C-4178-B118-09F4A6B86C1F}" destId="{55503469-2CDB-46B9-B6CD-6814AE157330}" srcOrd="2" destOrd="0" parTransId="{3DB5985F-6488-4E94-8920-B535FEFF2C99}" sibTransId="{E8A7A12F-6080-4165-AF5C-B319E5396197}"/>
    <dgm:cxn modelId="{1B068332-028C-468D-9726-36F0F6D05170}" srcId="{EAE1088C-D00C-4178-B118-09F4A6B86C1F}" destId="{CD68ACB4-957B-40B2-9AB7-BA3A4F59C6F2}" srcOrd="1" destOrd="0" parTransId="{DEF4351E-9EF5-47B7-897D-CC7955255FCB}" sibTransId="{435A1D48-54BE-40D1-A469-D315A115FBC3}"/>
    <dgm:cxn modelId="{04DA4214-4EF2-49CD-891A-A0A7676FD89E}" type="presOf" srcId="{55503469-2CDB-46B9-B6CD-6814AE157330}" destId="{6FC185DC-2AFF-4C48-ABA6-A267AA6D91B6}" srcOrd="0" destOrd="0" presId="urn:microsoft.com/office/officeart/2005/8/layout/venn3"/>
    <dgm:cxn modelId="{D9CBD004-72A9-4804-AE07-EA07791816CD}" srcId="{EAE1088C-D00C-4178-B118-09F4A6B86C1F}" destId="{3C3D1718-21F3-40E3-8073-40B31DB53FAD}" srcOrd="0" destOrd="0" parTransId="{FB4F1DF5-F755-4EE5-941A-1EE9E50960FD}" sibTransId="{B0E8BB12-CFD1-482C-816C-3326E2D567EA}"/>
    <dgm:cxn modelId="{CBF54FD0-3080-4103-BBFE-C4B2EEAA2DB7}" type="presOf" srcId="{3C3D1718-21F3-40E3-8073-40B31DB53FAD}" destId="{F9C5F6B0-4D31-493A-9460-1EC566C3BB84}" srcOrd="0" destOrd="0" presId="urn:microsoft.com/office/officeart/2005/8/layout/venn3"/>
    <dgm:cxn modelId="{0D78DCE2-3EA9-4006-B79B-323A6A84BD7D}" type="presOf" srcId="{9B28D258-7D84-4D3E-A4D6-4DC2CAD20B9A}" destId="{218F0263-153A-4B8C-B3FB-8AB83B00CF86}" srcOrd="0" destOrd="0" presId="urn:microsoft.com/office/officeart/2005/8/layout/venn3"/>
    <dgm:cxn modelId="{A1220009-E008-4EEA-A1CE-028E8B9633A5}" type="presParOf" srcId="{F0D1C6A0-6AE3-4478-BCA0-1963AF8130D5}" destId="{F9C5F6B0-4D31-493A-9460-1EC566C3BB84}" srcOrd="0" destOrd="0" presId="urn:microsoft.com/office/officeart/2005/8/layout/venn3"/>
    <dgm:cxn modelId="{E9F846EF-6AED-4C45-8C87-C3EA5907F523}" type="presParOf" srcId="{F0D1C6A0-6AE3-4478-BCA0-1963AF8130D5}" destId="{B842DF3E-E78D-462F-A5CC-E16C67B01821}" srcOrd="1" destOrd="0" presId="urn:microsoft.com/office/officeart/2005/8/layout/venn3"/>
    <dgm:cxn modelId="{F7AB1BE4-00A0-4065-9284-D7B10E3445EC}" type="presParOf" srcId="{F0D1C6A0-6AE3-4478-BCA0-1963AF8130D5}" destId="{6EF1AF08-9334-480F-9092-2F9E329DD69C}" srcOrd="2" destOrd="0" presId="urn:microsoft.com/office/officeart/2005/8/layout/venn3"/>
    <dgm:cxn modelId="{4E3DD40F-4F0C-43E0-A475-642096C730D4}" type="presParOf" srcId="{F0D1C6A0-6AE3-4478-BCA0-1963AF8130D5}" destId="{B4C4B1EE-0694-4A8B-ADE2-6079FF95B405}" srcOrd="3" destOrd="0" presId="urn:microsoft.com/office/officeart/2005/8/layout/venn3"/>
    <dgm:cxn modelId="{C4B9A598-4A74-495D-83CA-EAAEEF56A5CD}" type="presParOf" srcId="{F0D1C6A0-6AE3-4478-BCA0-1963AF8130D5}" destId="{6FC185DC-2AFF-4C48-ABA6-A267AA6D91B6}" srcOrd="4" destOrd="0" presId="urn:microsoft.com/office/officeart/2005/8/layout/venn3"/>
    <dgm:cxn modelId="{D7909559-0F89-4D87-8FDF-DEE8C3FDAC30}" type="presParOf" srcId="{F0D1C6A0-6AE3-4478-BCA0-1963AF8130D5}" destId="{8F737D8B-7FC9-4805-BF3E-0815E46E311C}" srcOrd="5" destOrd="0" presId="urn:microsoft.com/office/officeart/2005/8/layout/venn3"/>
    <dgm:cxn modelId="{C328820B-4A7A-41E0-AA37-F4C4F05A8480}" type="presParOf" srcId="{F0D1C6A0-6AE3-4478-BCA0-1963AF8130D5}" destId="{218F0263-153A-4B8C-B3FB-8AB83B00CF86}" srcOrd="6" destOrd="0" presId="urn:microsoft.com/office/officeart/2005/8/layout/venn3"/>
  </dgm:cxnLst>
  <dgm:bg>
    <a:noFill/>
  </dgm:bg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98A81F-6172-48FF-A315-DC20E1D6D860}">
      <dsp:nvSpPr>
        <dsp:cNvPr id="0" name=""/>
        <dsp:cNvSpPr/>
      </dsp:nvSpPr>
      <dsp:spPr>
        <a:xfrm>
          <a:off x="1297" y="1706489"/>
          <a:ext cx="1301929" cy="130192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М</a:t>
          </a:r>
          <a:endParaRPr lang="ru-RU" sz="55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1297" y="1706489"/>
        <a:ext cx="1301929" cy="1301929"/>
      </dsp:txXfrm>
    </dsp:sp>
    <dsp:sp modelId="{F714F26A-66E6-47A5-BA72-4D05BE71D5ED}">
      <dsp:nvSpPr>
        <dsp:cNvPr id="0" name=""/>
        <dsp:cNvSpPr/>
      </dsp:nvSpPr>
      <dsp:spPr>
        <a:xfrm>
          <a:off x="1042841" y="1706489"/>
          <a:ext cx="1301929" cy="130192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-104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sz="5500" b="1" kern="1200" dirty="0">
            <a:solidFill>
              <a:srgbClr val="33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1042841" y="1706489"/>
        <a:ext cx="1301929" cy="1301929"/>
      </dsp:txXfrm>
    </dsp:sp>
    <dsp:sp modelId="{71C6594F-E037-4259-BCD1-AAD3B842C68C}">
      <dsp:nvSpPr>
        <dsp:cNvPr id="0" name=""/>
        <dsp:cNvSpPr/>
      </dsp:nvSpPr>
      <dsp:spPr>
        <a:xfrm>
          <a:off x="2084385" y="1706489"/>
          <a:ext cx="1301929" cy="130192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-2091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Л</a:t>
          </a:r>
          <a:endParaRPr lang="ru-RU" sz="55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2084385" y="1706489"/>
        <a:ext cx="1301929" cy="1301929"/>
      </dsp:txXfrm>
    </dsp:sp>
    <dsp:sp modelId="{7639CDC6-C8AB-48DF-84F2-A06C8023F0E7}">
      <dsp:nvSpPr>
        <dsp:cNvPr id="0" name=""/>
        <dsp:cNvSpPr/>
      </dsp:nvSpPr>
      <dsp:spPr>
        <a:xfrm>
          <a:off x="3125928" y="1706489"/>
          <a:ext cx="1301929" cy="130192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-313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sz="5500" b="1" kern="12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3125928" y="1706489"/>
        <a:ext cx="1301929" cy="130192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C5F6B0-4D31-493A-9460-1EC566C3BB84}">
      <dsp:nvSpPr>
        <dsp:cNvPr id="0" name=""/>
        <dsp:cNvSpPr/>
      </dsp:nvSpPr>
      <dsp:spPr>
        <a:xfrm>
          <a:off x="1297" y="1813646"/>
          <a:ext cx="1301929" cy="130192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Д</a:t>
          </a:r>
          <a:endParaRPr lang="ru-RU" sz="5500" b="1" kern="1200" dirty="0">
            <a:solidFill>
              <a:srgbClr val="FF33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1297" y="1813646"/>
        <a:ext cx="1301929" cy="1301929"/>
      </dsp:txXfrm>
    </dsp:sp>
    <dsp:sp modelId="{6EF1AF08-9334-480F-9092-2F9E329DD69C}">
      <dsp:nvSpPr>
        <dsp:cNvPr id="0" name=""/>
        <dsp:cNvSpPr/>
      </dsp:nvSpPr>
      <dsp:spPr>
        <a:xfrm>
          <a:off x="1042841" y="1813646"/>
          <a:ext cx="1301929" cy="130192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-104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Ц</a:t>
          </a:r>
          <a:endParaRPr lang="ru-RU" sz="5500" b="1" kern="1200" dirty="0">
            <a:solidFill>
              <a:schemeClr val="tx2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1042841" y="1813646"/>
        <a:ext cx="1301929" cy="1301929"/>
      </dsp:txXfrm>
    </dsp:sp>
    <dsp:sp modelId="{6FC185DC-2AFF-4C48-ABA6-A267AA6D91B6}">
      <dsp:nvSpPr>
        <dsp:cNvPr id="0" name=""/>
        <dsp:cNvSpPr/>
      </dsp:nvSpPr>
      <dsp:spPr>
        <a:xfrm>
          <a:off x="2084385" y="1813646"/>
          <a:ext cx="1301929" cy="130192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-2091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Ы</a:t>
          </a:r>
          <a:endParaRPr lang="ru-RU" sz="55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2084385" y="1813646"/>
        <a:ext cx="1301929" cy="1301929"/>
      </dsp:txXfrm>
    </dsp:sp>
    <dsp:sp modelId="{218F0263-153A-4B8C-B3FB-8AB83B00CF86}">
      <dsp:nvSpPr>
        <dsp:cNvPr id="0" name=""/>
        <dsp:cNvSpPr/>
      </dsp:nvSpPr>
      <dsp:spPr>
        <a:xfrm>
          <a:off x="3125928" y="1813646"/>
          <a:ext cx="1301929" cy="130192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-313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!</a:t>
          </a:r>
          <a:endParaRPr lang="ru-RU" sz="5500" b="1" kern="1200" dirty="0">
            <a:solidFill>
              <a:schemeClr val="accent4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3125928" y="1813646"/>
        <a:ext cx="1301929" cy="13019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50FE4-8EB4-4DFF-AEC9-D42375216FC4}" type="datetimeFigureOut">
              <a:rPr lang="ru-RU"/>
              <a:pPr>
                <a:defRPr/>
              </a:pPr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73F59-8143-4E39-B930-0933052E35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CE676-B330-4747-A4D5-58E21F3A7AC6}" type="datetimeFigureOut">
              <a:rPr lang="ru-RU"/>
              <a:pPr>
                <a:defRPr/>
              </a:pPr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BFE6E-8ED6-4105-86EB-2041BED875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60FF9-F1A6-4E0A-8FC8-1B37E5D82741}" type="datetimeFigureOut">
              <a:rPr lang="ru-RU"/>
              <a:pPr>
                <a:defRPr/>
              </a:pPr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7DDBA-74B7-4F74-821A-90F6493782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D19D8-9892-4500-B7EC-50356B90D8E0}" type="datetimeFigureOut">
              <a:rPr lang="ru-RU"/>
              <a:pPr>
                <a:defRPr/>
              </a:pPr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AE58A-2BFB-416A-82BC-844A717F00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98ABE-7D75-4384-A681-671E168E9AFD}" type="datetimeFigureOut">
              <a:rPr lang="ru-RU"/>
              <a:pPr>
                <a:defRPr/>
              </a:pPr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21F96-00E9-4C58-BE6E-0DE43608FB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D670F-C23E-4A1A-807A-66FC3350310B}" type="datetimeFigureOut">
              <a:rPr lang="ru-RU"/>
              <a:pPr>
                <a:defRPr/>
              </a:pPr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D0C3D-122D-4A89-A3D1-007710C288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BA9AD-7325-457A-9D26-FDEC811B76B9}" type="datetimeFigureOut">
              <a:rPr lang="ru-RU"/>
              <a:pPr>
                <a:defRPr/>
              </a:pPr>
              <a:t>15.11.2015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8A21E-4D87-425A-9514-45F0EDCCE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C9406-C6AD-4F44-BF80-4A4957D53A8D}" type="datetimeFigureOut">
              <a:rPr lang="ru-RU"/>
              <a:pPr>
                <a:defRPr/>
              </a:pPr>
              <a:t>15.11.2015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44758-9C71-4A34-B88E-DB31D5E1ED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04F13-D7D7-4A59-99C7-817AAC16C5D1}" type="datetimeFigureOut">
              <a:rPr lang="ru-RU"/>
              <a:pPr>
                <a:defRPr/>
              </a:pPr>
              <a:t>15.11.2015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721BB-27FA-4F41-AE71-A96073DA4F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52EF6-0615-4587-9101-B4E6561E1447}" type="datetimeFigureOut">
              <a:rPr lang="ru-RU"/>
              <a:pPr>
                <a:defRPr/>
              </a:pPr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88AFB-B0B8-4A4E-A5AA-E3D4270A46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F39B6-CDB7-4C9C-8D34-F8432801EA77}" type="datetimeFigureOut">
              <a:rPr lang="ru-RU"/>
              <a:pPr>
                <a:defRPr/>
              </a:pPr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19B5E-F220-4862-96FC-3173120EDF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grpSp>
        <p:nvGrpSpPr>
          <p:cNvPr id="105476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105483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5484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2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7535826-6E8B-4931-BD14-C1967D4CDB52}" type="datetimeFigureOut">
              <a:rPr lang="ru-RU"/>
              <a:pPr>
                <a:defRPr/>
              </a:pPr>
              <a:t>15.11.2015</a:t>
            </a:fld>
            <a:endParaRPr lang="ru-RU"/>
          </a:p>
        </p:txBody>
      </p:sp>
      <p:sp>
        <p:nvSpPr>
          <p:cNvPr id="15" name="Нижний колонтитул 18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26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E3C436-F02A-4140-B9B7-DF5D3472D2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ransition>
    <p:randomBar dir="vert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SzPct val="95000"/>
        <a:buFont typeface="Wingdings 2" pitchFamily="18" charset="2"/>
        <a:buChar char="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>
          <a:solidFill>
            <a:schemeClr val="tx1"/>
          </a:solidFill>
          <a:latin typeface="+mn-lt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>
          <a:solidFill>
            <a:schemeClr val="tx1"/>
          </a:solidFill>
          <a:latin typeface="+mn-lt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SzPct val="65000"/>
        <a:buFont typeface="Wingdings 2" pitchFamily="18" charset="2"/>
        <a:buChar char=""/>
        <a:defRPr sz="2000">
          <a:solidFill>
            <a:schemeClr val="tx1"/>
          </a:solidFill>
          <a:latin typeface="+mn-lt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808080"/>
        </a:buClr>
        <a:buSzPct val="65000"/>
        <a:buFont typeface="Wingdings 2" pitchFamily="18" charset="2"/>
        <a:buChar char=""/>
        <a:defRPr sz="2000">
          <a:solidFill>
            <a:schemeClr val="tx1"/>
          </a:solidFill>
          <a:latin typeface="+mn-lt"/>
        </a:defRPr>
      </a:lvl5pPr>
      <a:lvl6pPr marL="1919288" indent="-209550" algn="l" rtl="0" eaLnBrk="0" fontAlgn="base" hangingPunct="0">
        <a:spcBef>
          <a:spcPct val="20000"/>
        </a:spcBef>
        <a:spcAft>
          <a:spcPct val="0"/>
        </a:spcAft>
        <a:buClr>
          <a:srgbClr val="808080"/>
        </a:buClr>
        <a:buSzPct val="65000"/>
        <a:buFont typeface="Wingdings 2" pitchFamily="18" charset="2"/>
        <a:buChar char=""/>
        <a:defRPr sz="2000">
          <a:solidFill>
            <a:schemeClr val="tx1"/>
          </a:solidFill>
          <a:latin typeface="+mn-lt"/>
        </a:defRPr>
      </a:lvl6pPr>
      <a:lvl7pPr marL="2376488" indent="-209550" algn="l" rtl="0" eaLnBrk="0" fontAlgn="base" hangingPunct="0">
        <a:spcBef>
          <a:spcPct val="20000"/>
        </a:spcBef>
        <a:spcAft>
          <a:spcPct val="0"/>
        </a:spcAft>
        <a:buClr>
          <a:srgbClr val="808080"/>
        </a:buClr>
        <a:buSzPct val="65000"/>
        <a:buFont typeface="Wingdings 2" pitchFamily="18" charset="2"/>
        <a:buChar char=""/>
        <a:defRPr sz="2000">
          <a:solidFill>
            <a:schemeClr val="tx1"/>
          </a:solidFill>
          <a:latin typeface="+mn-lt"/>
        </a:defRPr>
      </a:lvl7pPr>
      <a:lvl8pPr marL="2833688" indent="-209550" algn="l" rtl="0" eaLnBrk="0" fontAlgn="base" hangingPunct="0">
        <a:spcBef>
          <a:spcPct val="20000"/>
        </a:spcBef>
        <a:spcAft>
          <a:spcPct val="0"/>
        </a:spcAft>
        <a:buClr>
          <a:srgbClr val="808080"/>
        </a:buClr>
        <a:buSzPct val="65000"/>
        <a:buFont typeface="Wingdings 2" pitchFamily="18" charset="2"/>
        <a:buChar char=""/>
        <a:defRPr sz="2000">
          <a:solidFill>
            <a:schemeClr val="tx1"/>
          </a:solidFill>
          <a:latin typeface="+mn-lt"/>
        </a:defRPr>
      </a:lvl8pPr>
      <a:lvl9pPr marL="3290888" indent="-209550" algn="l" rtl="0" eaLnBrk="0" fontAlgn="base" hangingPunct="0">
        <a:spcBef>
          <a:spcPct val="20000"/>
        </a:spcBef>
        <a:spcAft>
          <a:spcPct val="0"/>
        </a:spcAft>
        <a:buClr>
          <a:srgbClr val="808080"/>
        </a:buClr>
        <a:buSzPct val="65000"/>
        <a:buFont typeface="Wingdings 2" pitchFamily="18" charset="2"/>
        <a:buChar char="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42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04850"/>
            <a:ext cx="8715436" cy="5724546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accent1">
                    <a:lumMod val="10000"/>
                  </a:schemeClr>
                </a:solidFill>
              </a:rPr>
              <a:t>МБОУ «Средняя образовательная школа №13»,</a:t>
            </a:r>
            <a:br>
              <a:rPr lang="ru-RU" sz="2800" dirty="0" smtClean="0">
                <a:solidFill>
                  <a:schemeClr val="accent1">
                    <a:lumMod val="10000"/>
                  </a:schemeClr>
                </a:solidFill>
              </a:rPr>
            </a:br>
            <a:r>
              <a:rPr lang="ru-RU" sz="2800" dirty="0" smtClean="0">
                <a:solidFill>
                  <a:schemeClr val="accent1">
                    <a:lumMod val="10000"/>
                  </a:schemeClr>
                </a:solidFill>
              </a:rPr>
              <a:t> город Бердск.</a:t>
            </a:r>
            <a:br>
              <a:rPr lang="ru-RU" sz="2800" dirty="0" smtClean="0">
                <a:solidFill>
                  <a:schemeClr val="accent1">
                    <a:lumMod val="10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10000"/>
                  </a:schemeClr>
                </a:solidFill>
              </a:rPr>
              <a:t>Презентация к уроку – 3 класс.</a:t>
            </a:r>
            <a:r>
              <a:rPr lang="ru-RU" sz="2800" dirty="0" smtClean="0">
                <a:solidFill>
                  <a:schemeClr val="accent1">
                    <a:lumMod val="1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1">
                    <a:lumMod val="1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1">
                    <a:lumMod val="10000"/>
                  </a:schemeClr>
                </a:solidFill>
              </a:rPr>
              <a:t>Бинарный урок математики и технологии.</a:t>
            </a:r>
            <a:r>
              <a:rPr lang="ru-RU" sz="2800" dirty="0" smtClean="0">
                <a:solidFill>
                  <a:schemeClr val="accent1">
                    <a:lumMod val="1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1">
                    <a:lumMod val="10000"/>
                  </a:schemeClr>
                </a:solidFill>
              </a:rPr>
            </a:br>
            <a:r>
              <a:rPr lang="ru-RU" sz="3600" b="1" dirty="0" smtClean="0">
                <a:solidFill>
                  <a:schemeClr val="accent1">
                    <a:lumMod val="10000"/>
                  </a:schemeClr>
                </a:solidFill>
              </a:rPr>
              <a:t>Тема: «Арифметические действия над числами».</a:t>
            </a:r>
            <a:r>
              <a:rPr lang="ru-RU" sz="3200" b="1" dirty="0" smtClean="0">
                <a:solidFill>
                  <a:schemeClr val="accent1">
                    <a:lumMod val="10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accent1">
                    <a:lumMod val="10000"/>
                  </a:schemeClr>
                </a:solidFill>
              </a:rPr>
            </a:br>
            <a:r>
              <a:rPr lang="ru-RU" sz="2800" i="1" dirty="0" smtClean="0">
                <a:solidFill>
                  <a:schemeClr val="accent1">
                    <a:lumMod val="10000"/>
                  </a:schemeClr>
                </a:solidFill>
              </a:rPr>
              <a:t>Учитель начальных классов: </a:t>
            </a:r>
            <a:r>
              <a:rPr lang="ru-RU" sz="2800" dirty="0" smtClean="0">
                <a:solidFill>
                  <a:schemeClr val="accent1">
                    <a:lumMod val="10000"/>
                  </a:schemeClr>
                </a:solidFill>
              </a:rPr>
              <a:t>Мезенцева Юлия Владимировна.</a:t>
            </a:r>
            <a:br>
              <a:rPr lang="ru-RU" sz="2800" dirty="0" smtClean="0">
                <a:solidFill>
                  <a:schemeClr val="accent1">
                    <a:lumMod val="10000"/>
                  </a:schemeClr>
                </a:solidFill>
              </a:rPr>
            </a:br>
            <a:r>
              <a:rPr lang="ru-RU" sz="2800" i="1" dirty="0" smtClean="0">
                <a:solidFill>
                  <a:schemeClr val="accent1">
                    <a:lumMod val="10000"/>
                  </a:schemeClr>
                </a:solidFill>
              </a:rPr>
              <a:t>Учитель технологии и изобразительного искусства: </a:t>
            </a:r>
            <a:r>
              <a:rPr lang="ru-RU" sz="2800" dirty="0" smtClean="0">
                <a:solidFill>
                  <a:schemeClr val="accent1">
                    <a:lumMod val="10000"/>
                  </a:schemeClr>
                </a:solidFill>
              </a:rPr>
              <a:t>Прокопьева Олеся Николаевна.</a:t>
            </a:r>
            <a:br>
              <a:rPr lang="ru-RU" sz="2800" dirty="0" smtClean="0">
                <a:solidFill>
                  <a:schemeClr val="accent1">
                    <a:lumMod val="10000"/>
                  </a:schemeClr>
                </a:solidFill>
              </a:rPr>
            </a:br>
            <a:endParaRPr lang="ru-RU" sz="2800" dirty="0">
              <a:solidFill>
                <a:schemeClr val="accent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702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4" descr="42325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88913"/>
            <a:ext cx="8713788" cy="6538912"/>
          </a:xfr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а 1 из 5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2333543" cy="1749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Картинка 4 из 188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428868"/>
            <a:ext cx="2490774" cy="1868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Картинка 51 из 558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2357430"/>
            <a:ext cx="3000396" cy="2244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Картинка 19 из 799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500042"/>
            <a:ext cx="2476485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Картинка 315 из 557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12" y="2214554"/>
            <a:ext cx="2481113" cy="1862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Картинка 83 из 558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9124" y="4929198"/>
            <a:ext cx="2285984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Картинка 160 из 558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71736" y="4000504"/>
            <a:ext cx="2195559" cy="164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www.virtualimg.net/photos/registered_photos/772-california-condor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5984" y="0"/>
            <a:ext cx="2015718" cy="1500199"/>
          </a:xfrm>
          <a:prstGeom prst="rect">
            <a:avLst/>
          </a:prstGeom>
          <a:noFill/>
        </p:spPr>
      </p:pic>
      <p:pic>
        <p:nvPicPr>
          <p:cNvPr id="11" name="Picture 2" descr="Картинка 25 из 745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85852" y="5072074"/>
            <a:ext cx="2107852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http://i248.photobucket.com/albums/gg173/kittie_leo/liontattoo.jpg"/>
          <p:cNvPicPr>
            <a:picLocks noChangeAspect="1" noChangeArrowheads="1"/>
          </p:cNvPicPr>
          <p:nvPr/>
        </p:nvPicPr>
        <p:blipFill>
          <a:blip r:embed="rId11" cstate="print"/>
          <a:srcRect t="12963" r="21755" b="9259"/>
          <a:stretch>
            <a:fillRect/>
          </a:stretch>
        </p:blipFill>
        <p:spPr bwMode="auto">
          <a:xfrm>
            <a:off x="6786578" y="3857628"/>
            <a:ext cx="1928826" cy="2531584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 rot="20750202">
            <a:off x="61564" y="4393885"/>
            <a:ext cx="21431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150363"/>
                </a:solidFill>
                <a:latin typeface="Times New Roman" pitchFamily="18" charset="0"/>
                <a:cs typeface="Times New Roman" pitchFamily="18" charset="0"/>
              </a:rPr>
              <a:t>Птицы</a:t>
            </a:r>
            <a:endParaRPr lang="ru-RU" sz="4400" b="1" dirty="0">
              <a:solidFill>
                <a:srgbClr val="15036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00298" y="1571612"/>
            <a:ext cx="33144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Травоядные</a:t>
            </a:r>
            <a:endParaRPr lang="ru-RU" sz="4400" b="1" dirty="0">
              <a:solidFill>
                <a:schemeClr val="bg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691032">
            <a:off x="6399349" y="5827264"/>
            <a:ext cx="269496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Хищники</a:t>
            </a:r>
            <a:endParaRPr lang="ru-RU" sz="44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Картинка 75 из 5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Облако 8"/>
          <p:cNvSpPr/>
          <p:nvPr/>
        </p:nvSpPr>
        <p:spPr>
          <a:xfrm>
            <a:off x="2643174" y="4786322"/>
            <a:ext cx="6500826" cy="207167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86125" y="5072063"/>
            <a:ext cx="5500688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Вольер</a:t>
            </a:r>
            <a:r>
              <a:rPr lang="ru-RU" sz="2800" b="1" dirty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– открытая или закрытая площадка, огороженная сеткой, часто с примыкающим к ней убежищем (клеткой, домиком, навесом).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48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bg1">
                    <a:lumMod val="10000"/>
                  </a:schemeClr>
                </a:solidFill>
              </a:rPr>
              <a:t>Вопрос: «В чем живут обитатели зоопарка?». </a:t>
            </a:r>
            <a:endParaRPr lang="ru-RU" sz="3200" b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5010166"/>
          </a:xfrm>
        </p:spPr>
        <p:txBody>
          <a:bodyPr/>
          <a:lstStyle/>
          <a:p>
            <a:pPr algn="ctr"/>
            <a:r>
              <a:rPr lang="ru-RU" sz="2400" i="1" dirty="0" smtClean="0">
                <a:solidFill>
                  <a:schemeClr val="bg1">
                    <a:lumMod val="10000"/>
                  </a:schemeClr>
                </a:solidFill>
              </a:rPr>
              <a:t>Практическая часть по технологии. Учащиеся делают вольер из пенопласта, прямоугольной формы, и зубочисток.  В вырезанную заготовку закрепляются по краю зубочистки, располагаются вылепленные из пластилина птицы и звери (на уроке технологии учащиеся  заранее вылепили обитателей зоопарка: 1 ряд- птиц, 2 ряд – травоядных зверей, 3 ряд – хищников), сверху вольер закрывается второй заготовкой из пенопласта (закрепляя на зубочистки). Работа в парах. На первую парту каждый ряд ставит вольеры, измеряют длину и ширину полученного большого прямоугольника для </a:t>
            </a:r>
            <a:r>
              <a:rPr lang="ru-RU" sz="2400" i="1" dirty="0" err="1" smtClean="0">
                <a:solidFill>
                  <a:schemeClr val="bg1">
                    <a:lumMod val="10000"/>
                  </a:schemeClr>
                </a:solidFill>
              </a:rPr>
              <a:t>выщитывания</a:t>
            </a:r>
            <a:r>
              <a:rPr lang="ru-RU" sz="2400" i="1" dirty="0" smtClean="0">
                <a:solidFill>
                  <a:schemeClr val="bg1">
                    <a:lumMod val="10000"/>
                  </a:schemeClr>
                </a:solidFill>
              </a:rPr>
              <a:t> площади. </a:t>
            </a:r>
            <a:endParaRPr lang="ru-RU" sz="2400" i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78" t="2038" r="6472" b="3441"/>
          <a:stretch/>
        </p:blipFill>
        <p:spPr bwMode="auto">
          <a:xfrm>
            <a:off x="1043608" y="1844822"/>
            <a:ext cx="7014587" cy="480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http://polu-bomj.ru/2011/Thailand_2/195.jpg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357322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</a:t>
            </a:r>
            <a:r>
              <a:rPr lang="ru-RU" sz="2000" b="1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выщитывают</a:t>
            </a:r>
            <a:r>
              <a:rPr lang="ru-RU" sz="20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площадь полученных вольеров.</a:t>
            </a:r>
            <a:br>
              <a:rPr lang="ru-RU" sz="20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Площадь: </a:t>
            </a:r>
            <a:r>
              <a:rPr lang="en-US" sz="44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ru-RU" sz="44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4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44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44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1200" dirty="0" smtClean="0"/>
              <a:t> :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1471061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doll018"/>
          <p:cNvPicPr>
            <a:picLocks noChangeAspect="1" noChangeArrowheads="1"/>
          </p:cNvPicPr>
          <p:nvPr/>
        </p:nvPicPr>
        <p:blipFill>
          <a:blip r:embed="rId2" cstate="print"/>
          <a:srcRect b="34872"/>
          <a:stretch>
            <a:fillRect/>
          </a:stretch>
        </p:blipFill>
        <p:spPr bwMode="auto">
          <a:xfrm>
            <a:off x="6357950" y="3929066"/>
            <a:ext cx="2174875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Выноска-облако 2"/>
          <p:cNvSpPr/>
          <p:nvPr/>
        </p:nvSpPr>
        <p:spPr>
          <a:xfrm>
            <a:off x="1836729" y="4686309"/>
            <a:ext cx="3571899" cy="1928826"/>
          </a:xfrm>
          <a:prstGeom prst="cloudCallout">
            <a:avLst>
              <a:gd name="adj1" fmla="val 60321"/>
              <a:gd name="adj2" fmla="val -4318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Arial" charset="0"/>
              </a:rPr>
              <a:t>А </a:t>
            </a:r>
            <a:r>
              <a:rPr lang="ru-RU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Arial" charset="0"/>
              </a:rPr>
              <a:t> чем кормят птиц и зверей?</a:t>
            </a:r>
            <a:endParaRPr lang="ru-RU" sz="20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54274" name="Picture 2" descr="http://www.landshaftanet.ru/kormushki/IMG_3993m.jpg"/>
          <p:cNvPicPr>
            <a:picLocks noChangeAspect="1" noChangeArrowheads="1"/>
          </p:cNvPicPr>
          <p:nvPr/>
        </p:nvPicPr>
        <p:blipFill>
          <a:blip r:embed="rId3" cstate="print"/>
          <a:srcRect l="7759" r="14655"/>
          <a:stretch>
            <a:fillRect/>
          </a:stretch>
        </p:blipFill>
        <p:spPr bwMode="auto">
          <a:xfrm>
            <a:off x="214282" y="2714620"/>
            <a:ext cx="2143140" cy="2071702"/>
          </a:xfrm>
          <a:prstGeom prst="rect">
            <a:avLst/>
          </a:prstGeom>
          <a:noFill/>
        </p:spPr>
      </p:pic>
      <p:pic>
        <p:nvPicPr>
          <p:cNvPr id="54276" name="Picture 4" descr="http://wiki.iteach.ru/images/d/d3/%D0%A0%D0%B8%D1%81%D1%83%D0%BD%D0%BE%D0%BA4_%D0%92%D0%B0%D0%B3%D0%B8%D0%BD%D0%B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857232"/>
            <a:ext cx="1993640" cy="2286016"/>
          </a:xfrm>
          <a:prstGeom prst="rect">
            <a:avLst/>
          </a:prstGeom>
          <a:noFill/>
        </p:spPr>
      </p:pic>
      <p:pic>
        <p:nvPicPr>
          <p:cNvPr id="54278" name="Picture 6" descr="http://www.crossday.ae/data1/images/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1714488"/>
            <a:ext cx="2786082" cy="2786082"/>
          </a:xfrm>
          <a:prstGeom prst="rect">
            <a:avLst/>
          </a:prstGeom>
          <a:noFill/>
        </p:spPr>
      </p:pic>
      <p:pic>
        <p:nvPicPr>
          <p:cNvPr id="54280" name="Picture 8" descr="http://oblprod.ru/upload/iblock/a42/a42be24bb56647678db0e7abc98165de.jpg"/>
          <p:cNvPicPr>
            <a:picLocks noChangeAspect="1" noChangeArrowheads="1"/>
          </p:cNvPicPr>
          <p:nvPr/>
        </p:nvPicPr>
        <p:blipFill>
          <a:blip r:embed="rId6" cstate="print"/>
          <a:srcRect t="18750" b="12500"/>
          <a:stretch>
            <a:fillRect/>
          </a:stretch>
        </p:blipFill>
        <p:spPr bwMode="auto">
          <a:xfrm>
            <a:off x="5896850" y="500042"/>
            <a:ext cx="2389926" cy="1643074"/>
          </a:xfrm>
          <a:prstGeom prst="rect">
            <a:avLst/>
          </a:prstGeom>
          <a:noFill/>
        </p:spPr>
      </p:pic>
      <p:pic>
        <p:nvPicPr>
          <p:cNvPr id="54282" name="Picture 10" descr="http://900igr.net/datai/eda/Eda-4.files/0003-002-Mjas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15140" y="1785926"/>
            <a:ext cx="2172120" cy="1643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://cdn.advisor.travel/fs978x654px-Chelyabinskiy_zoopark_6.jpg"/>
          <p:cNvPicPr>
            <a:picLocks noChangeAspect="1" noChangeArrowheads="1"/>
          </p:cNvPicPr>
          <p:nvPr/>
        </p:nvPicPr>
        <p:blipFill>
          <a:blip r:embed="rId2" cstate="print"/>
          <a:srcRect l="22535" r="8450"/>
          <a:stretch>
            <a:fillRect/>
          </a:stretch>
        </p:blipFill>
        <p:spPr bwMode="auto">
          <a:xfrm rot="21109328">
            <a:off x="385002" y="1307791"/>
            <a:ext cx="3344778" cy="3244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300" name="Picture 4" descr="http://www.torange.biz/photo/5/16/%D0%93%D0%BE%D0%B4%D1%96%D0%B2%D0%BD%D0%B8%D1%86%D1%8F-%D0%B4%D0%BB%D1%8F-%D1%82%D1%80%D0%B0%D0%B2%D0%BE%D1%97%D0%B4%D0%BD%D0%B8%D1%85-%D0%B7%D0%B2%D1%96%D1%80%D1%96%D0%B2-1271155328_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450">
            <a:off x="4119455" y="1491693"/>
            <a:ext cx="4755532" cy="3343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302" name="Picture 6" descr="http://www.rulez-t.info/uploads/posts/2015-02/1422973535_kuhnya-zooparka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861048"/>
            <a:ext cx="2428892" cy="2844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14380"/>
          </a:xfrm>
        </p:spPr>
        <p:txBody>
          <a:bodyPr/>
          <a:lstStyle/>
          <a:p>
            <a:pPr algn="ctr"/>
            <a:r>
              <a:rPr lang="ru-RU" sz="3200" b="1" i="1" dirty="0" smtClean="0">
                <a:solidFill>
                  <a:schemeClr val="tx2">
                    <a:lumMod val="10000"/>
                  </a:schemeClr>
                </a:solidFill>
              </a:rPr>
              <a:t>Просмотр кормушек- строение, форма.</a:t>
            </a:r>
            <a:endParaRPr lang="ru-RU" sz="3200" b="1" i="1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5010166"/>
          </a:xfrm>
        </p:spPr>
        <p:txBody>
          <a:bodyPr/>
          <a:lstStyle/>
          <a:p>
            <a:pPr algn="ctr"/>
            <a:r>
              <a:rPr lang="ru-RU" sz="3200" i="1" dirty="0" smtClean="0">
                <a:solidFill>
                  <a:schemeClr val="bg1">
                    <a:lumMod val="10000"/>
                  </a:schemeClr>
                </a:solidFill>
              </a:rPr>
              <a:t>Практическая работа по технологии.</a:t>
            </a:r>
            <a:br>
              <a:rPr lang="ru-RU" sz="3200" i="1" dirty="0" smtClean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3200" i="1" dirty="0" smtClean="0">
                <a:solidFill>
                  <a:schemeClr val="bg1">
                    <a:lumMod val="10000"/>
                  </a:schemeClr>
                </a:solidFill>
              </a:rPr>
              <a:t>Работа в парах. Из пластилина каждая парта лепит для птиц и зверей кормушку с кормом.</a:t>
            </a:r>
            <a:br>
              <a:rPr lang="ru-RU" sz="3200" i="1" dirty="0" smtClean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3200" i="1" dirty="0" smtClean="0">
                <a:solidFill>
                  <a:schemeClr val="bg1">
                    <a:lumMod val="10000"/>
                  </a:schemeClr>
                </a:solidFill>
              </a:rPr>
              <a:t>Ученики выполнят текстовые задачи устно, про кормление животных  и птиц в зоопарке. </a:t>
            </a:r>
            <a:br>
              <a:rPr lang="ru-RU" sz="3200" i="1" dirty="0" smtClean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3200" i="1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br>
              <a:rPr lang="ru-RU" sz="3200" i="1" dirty="0" smtClean="0">
                <a:solidFill>
                  <a:schemeClr val="bg1">
                    <a:lumMod val="10000"/>
                  </a:schemeClr>
                </a:solidFill>
              </a:rPr>
            </a:br>
            <a:endParaRPr lang="ru-RU" sz="3200" i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285728"/>
            <a:ext cx="8229600" cy="571504"/>
          </a:xfrm>
        </p:spPr>
        <p:txBody>
          <a:bodyPr/>
          <a:lstStyle/>
          <a:p>
            <a:pPr algn="ctr" eaLnBrk="1" hangingPunct="1"/>
            <a:r>
              <a:rPr lang="ru-RU" sz="2400" b="1" i="1" dirty="0" smtClean="0">
                <a:solidFill>
                  <a:schemeClr val="accent1">
                    <a:lumMod val="10000"/>
                  </a:schemeClr>
                </a:solidFill>
              </a:rPr>
              <a:t>Ученики разгадывают ребус.</a:t>
            </a:r>
            <a:endParaRPr lang="ru-RU" sz="2400" b="1" i="1" dirty="0">
              <a:solidFill>
                <a:schemeClr val="accent1">
                  <a:lumMod val="10000"/>
                </a:schemeClr>
              </a:solidFill>
            </a:endParaRPr>
          </a:p>
        </p:txBody>
      </p:sp>
      <p:pic>
        <p:nvPicPr>
          <p:cNvPr id="49154" name="Picture 4" descr="rebus_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214422"/>
            <a:ext cx="6589703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10" descr="doll018"/>
          <p:cNvPicPr>
            <a:picLocks noChangeAspect="1" noChangeArrowheads="1"/>
          </p:cNvPicPr>
          <p:nvPr/>
        </p:nvPicPr>
        <p:blipFill>
          <a:blip r:embed="rId3" cstate="print"/>
          <a:srcRect b="34872"/>
          <a:stretch>
            <a:fillRect/>
          </a:stretch>
        </p:blipFill>
        <p:spPr bwMode="auto">
          <a:xfrm>
            <a:off x="6969125" y="4554538"/>
            <a:ext cx="2174875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7" descr="45439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46500"/>
            <a:ext cx="1981200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08" y="1097680"/>
            <a:ext cx="9144507" cy="576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14380"/>
          </a:xfrm>
        </p:spPr>
        <p:txBody>
          <a:bodyPr/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10000"/>
                  </a:schemeClr>
                </a:solidFill>
              </a:rPr>
              <a:t>Вопрос: «Как определяется территория зоопарка?».</a:t>
            </a:r>
            <a:endParaRPr lang="ru-RU" sz="2800" b="1" i="1" dirty="0">
              <a:solidFill>
                <a:schemeClr val="accent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126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WordArt 2"/>
          <p:cNvSpPr>
            <a:spLocks noChangeArrowheads="1" noChangeShapeType="1" noTextEdit="1"/>
          </p:cNvSpPr>
          <p:nvPr/>
        </p:nvSpPr>
        <p:spPr bwMode="auto">
          <a:xfrm>
            <a:off x="2339975" y="2000240"/>
            <a:ext cx="4608513" cy="4429156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50260"/>
              </a:avLst>
            </a:prstTxWarp>
          </a:bodyPr>
          <a:lstStyle/>
          <a:p>
            <a:pPr algn="ctr"/>
            <a:endParaRPr lang="ru-RU" sz="2000" b="1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80"/>
              </a:solidFill>
              <a:latin typeface="Arial"/>
              <a:cs typeface="Arial"/>
            </a:endParaRPr>
          </a:p>
          <a:p>
            <a:pPr algn="ctr"/>
            <a:endParaRPr lang="ru-RU" sz="2000" b="1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80"/>
              </a:solidFill>
              <a:latin typeface="Arial"/>
              <a:cs typeface="Arial"/>
            </a:endParaRPr>
          </a:p>
          <a:p>
            <a:pPr algn="ctr"/>
            <a:endParaRPr lang="ru-RU" sz="2000" b="1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80"/>
              </a:solidFill>
              <a:latin typeface="Arial"/>
              <a:cs typeface="Arial"/>
            </a:endParaRPr>
          </a:p>
          <a:p>
            <a:pPr algn="ctr"/>
            <a:r>
              <a:rPr lang="ru-RU" sz="1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80"/>
                </a:solidFill>
                <a:latin typeface="Arial"/>
                <a:cs typeface="Arial"/>
              </a:rPr>
              <a:t>математика</a:t>
            </a:r>
          </a:p>
          <a:p>
            <a:pPr algn="ctr"/>
            <a:endParaRPr lang="ru-RU" sz="1200" b="1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80"/>
              </a:solidFill>
              <a:latin typeface="Arial"/>
              <a:cs typeface="Arial"/>
            </a:endParaRPr>
          </a:p>
          <a:p>
            <a:pPr algn="ctr"/>
            <a:endParaRPr lang="ru-RU" sz="1200" b="1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80"/>
              </a:solidFill>
              <a:latin typeface="Arial"/>
              <a:cs typeface="Arial"/>
            </a:endParaRPr>
          </a:p>
          <a:p>
            <a:pPr algn="ctr"/>
            <a:endParaRPr lang="ru-RU" sz="1200" b="1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80"/>
              </a:solidFill>
              <a:latin typeface="Arial"/>
              <a:cs typeface="Arial"/>
            </a:endParaRPr>
          </a:p>
          <a:p>
            <a:pPr algn="ctr"/>
            <a:endParaRPr lang="ru-RU" sz="1200" b="1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80"/>
              </a:solidFill>
              <a:latin typeface="Arial"/>
              <a:cs typeface="Arial"/>
            </a:endParaRPr>
          </a:p>
          <a:p>
            <a:pPr algn="ctr"/>
            <a:endParaRPr lang="ru-RU" sz="1200" b="1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80"/>
              </a:solidFill>
              <a:latin typeface="Arial"/>
              <a:cs typeface="Arial"/>
            </a:endParaRPr>
          </a:p>
          <a:p>
            <a:pPr algn="ctr"/>
            <a:r>
              <a:rPr lang="ru-RU" sz="1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80"/>
                </a:solidFill>
                <a:latin typeface="Arial"/>
                <a:cs typeface="Arial"/>
              </a:rPr>
              <a:t>технология</a:t>
            </a:r>
          </a:p>
        </p:txBody>
      </p:sp>
      <p:sp>
        <p:nvSpPr>
          <p:cNvPr id="13314" name="Text Box 3"/>
          <p:cNvSpPr txBox="1">
            <a:spLocks noChangeArrowheads="1"/>
          </p:cNvSpPr>
          <p:nvPr/>
        </p:nvSpPr>
        <p:spPr bwMode="auto">
          <a:xfrm>
            <a:off x="3276600" y="1628775"/>
            <a:ext cx="2706936" cy="4249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eaLnBrk="1" hangingPunct="1"/>
            <a:endParaRPr lang="ru-RU" sz="5400" b="1" dirty="0" smtClean="0">
              <a:solidFill>
                <a:srgbClr val="000099"/>
              </a:solidFill>
            </a:endParaRPr>
          </a:p>
          <a:p>
            <a:pPr eaLnBrk="1" hangingPunct="1"/>
            <a:endParaRPr lang="ru-RU" sz="5400" b="1" dirty="0">
              <a:solidFill>
                <a:srgbClr val="000099"/>
              </a:solidFill>
            </a:endParaRPr>
          </a:p>
          <a:p>
            <a:pPr eaLnBrk="1" hangingPunct="1"/>
            <a:r>
              <a:rPr lang="ru-RU" sz="5400" b="1" dirty="0" smtClean="0">
                <a:solidFill>
                  <a:srgbClr val="000099"/>
                </a:solidFill>
              </a:rPr>
              <a:t>3 класс</a:t>
            </a:r>
          </a:p>
          <a:p>
            <a:pPr eaLnBrk="1" hangingPunct="1"/>
            <a:endParaRPr lang="ru-RU" sz="5400" b="1" dirty="0">
              <a:solidFill>
                <a:srgbClr val="000099"/>
              </a:solidFill>
            </a:endParaRPr>
          </a:p>
          <a:p>
            <a:pPr eaLnBrk="1" hangingPunct="1"/>
            <a:endParaRPr lang="ru-RU" sz="5400" b="1" dirty="0">
              <a:solidFill>
                <a:srgbClr val="000099"/>
              </a:solidFill>
            </a:endParaRPr>
          </a:p>
        </p:txBody>
      </p:sp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1889125" y="3808413"/>
            <a:ext cx="1809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eaLnBrk="1" hangingPunct="1"/>
            <a:endParaRPr lang="ru-RU"/>
          </a:p>
        </p:txBody>
      </p:sp>
      <p:pic>
        <p:nvPicPr>
          <p:cNvPr id="13316" name="Picture 10" descr="doll018"/>
          <p:cNvPicPr>
            <a:picLocks noChangeAspect="1" noChangeArrowheads="1"/>
          </p:cNvPicPr>
          <p:nvPr/>
        </p:nvPicPr>
        <p:blipFill>
          <a:blip r:embed="rId2" cstate="print"/>
          <a:srcRect b="34872"/>
          <a:stretch>
            <a:fillRect/>
          </a:stretch>
        </p:blipFill>
        <p:spPr bwMode="auto">
          <a:xfrm>
            <a:off x="323528" y="4220688"/>
            <a:ext cx="2248208" cy="2381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14" descr="600px-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4224833"/>
            <a:ext cx="2502676" cy="2502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www.legi-line.ru/images/product/06/big/pozostale1dma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5238750" cy="4286250"/>
          </a:xfrm>
          <a:prstGeom prst="rect">
            <a:avLst/>
          </a:prstGeom>
          <a:noFill/>
        </p:spPr>
      </p:pic>
      <p:sp>
        <p:nvSpPr>
          <p:cNvPr id="5" name="Облако 4"/>
          <p:cNvSpPr/>
          <p:nvPr/>
        </p:nvSpPr>
        <p:spPr>
          <a:xfrm>
            <a:off x="1643042" y="3643314"/>
            <a:ext cx="7286644" cy="321468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Ограждение </a:t>
            </a:r>
            <a:r>
              <a:rPr lang="ru-RU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 вертикальная ограждающая конструкция на улицах и парках высотой от ступней до груди человека.</a:t>
            </a:r>
          </a:p>
          <a:p>
            <a:pPr algn="ctr"/>
            <a:r>
              <a:rPr lang="ru-RU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Ограждение состоит из стоек (является каркасом) и заполнения (декоративно-художественная и оградительная функция).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4795852"/>
          </a:xfrm>
        </p:spPr>
        <p:txBody>
          <a:bodyPr/>
          <a:lstStyle/>
          <a:p>
            <a:pPr algn="ctr"/>
            <a:r>
              <a:rPr lang="ru-RU" sz="2800" i="1" dirty="0" smtClean="0">
                <a:solidFill>
                  <a:schemeClr val="bg1">
                    <a:lumMod val="10000"/>
                  </a:schemeClr>
                </a:solidFill>
              </a:rPr>
              <a:t>Практическая часть по технологии. Из </a:t>
            </a:r>
            <a:r>
              <a:rPr lang="ru-RU" sz="2800" i="1" dirty="0" err="1" smtClean="0">
                <a:solidFill>
                  <a:schemeClr val="bg1">
                    <a:lumMod val="10000"/>
                  </a:schemeClr>
                </a:solidFill>
              </a:rPr>
              <a:t>коктейльных</a:t>
            </a:r>
            <a:r>
              <a:rPr lang="ru-RU" sz="2800" i="1" dirty="0" smtClean="0">
                <a:solidFill>
                  <a:schemeClr val="bg1">
                    <a:lumMod val="10000"/>
                  </a:schemeClr>
                </a:solidFill>
              </a:rPr>
              <a:t> трубочек выполняется элемент ограждения, который закрепляется на заранее сделанную заготовку.</a:t>
            </a:r>
            <a:br>
              <a:rPr lang="ru-RU" sz="2800" i="1" dirty="0" smtClean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2800" i="1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br>
              <a:rPr lang="ru-RU" sz="2800" i="1" dirty="0" smtClean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2800" i="1" dirty="0" smtClean="0">
                <a:solidFill>
                  <a:schemeClr val="bg1">
                    <a:lumMod val="10000"/>
                  </a:schemeClr>
                </a:solidFill>
              </a:rPr>
              <a:t>Ученики решают задачу на определение количества семян, для посадки газона. </a:t>
            </a:r>
            <a:endParaRPr lang="ru-RU" sz="2800" i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788046"/>
          </a:xfrm>
        </p:spPr>
        <p:txBody>
          <a:bodyPr/>
          <a:lstStyle/>
          <a:p>
            <a:pPr algn="ctr"/>
            <a:r>
              <a:rPr lang="ru-RU" sz="2400" b="1" dirty="0" err="1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Газо́н</a:t>
            </a:r>
            <a:r>
              <a:rPr lang="ru-RU" sz="2400" b="1" dirty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(от фр. </a:t>
            </a:r>
            <a:r>
              <a:rPr lang="ru-RU" sz="2400" b="1" dirty="0" err="1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gazon</a:t>
            </a:r>
            <a:r>
              <a:rPr lang="ru-RU" sz="2400" b="1" dirty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4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трава) </a:t>
            </a:r>
            <a:r>
              <a:rPr lang="ru-RU" sz="2400" b="1" dirty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участок земли с искусственно созданным травяным </a:t>
            </a:r>
            <a:r>
              <a:rPr lang="ru-RU" sz="24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покровом,  </a:t>
            </a:r>
            <a:r>
              <a:rPr lang="ru-RU" sz="2400" b="1" dirty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создаваемый посевом семян специально подобранных трав, являющийся </a:t>
            </a:r>
            <a:r>
              <a:rPr lang="ru-RU" sz="24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элементом </a:t>
            </a:r>
            <a:r>
              <a:rPr lang="ru-RU" sz="2400" b="1" dirty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ландшафтной </a:t>
            </a:r>
            <a:r>
              <a:rPr lang="ru-RU" sz="24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композиции. </a:t>
            </a:r>
            <a:endParaRPr lang="ru-RU" sz="2400" b="1" dirty="0">
              <a:solidFill>
                <a:schemeClr val="bg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9322" y="4071942"/>
            <a:ext cx="2757478" cy="2252658"/>
          </a:xfrm>
        </p:spPr>
        <p:txBody>
          <a:bodyPr/>
          <a:lstStyle/>
          <a:p>
            <a:pPr marL="0" indent="0">
              <a:buNone/>
            </a:pP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2500306"/>
            <a:ext cx="6352381" cy="41477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9342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Картинка 19 из 799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Выноска-облако 2"/>
          <p:cNvSpPr/>
          <p:nvPr/>
        </p:nvSpPr>
        <p:spPr>
          <a:xfrm>
            <a:off x="142844" y="142852"/>
            <a:ext cx="2071702" cy="1214446"/>
          </a:xfrm>
          <a:prstGeom prst="cloudCallout">
            <a:avLst>
              <a:gd name="adj1" fmla="val -37329"/>
              <a:gd name="adj2" fmla="val 698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гепард</a:t>
            </a:r>
          </a:p>
        </p:txBody>
      </p:sp>
      <p:pic>
        <p:nvPicPr>
          <p:cNvPr id="4" name="гепард.wav">
            <a:hlinkClick r:id="" action="ppaction://media"/>
          </p:cNvPr>
          <p:cNvPicPr>
            <a:picLocks noRot="1" noChangeAspect="1"/>
          </p:cNvPicPr>
          <p:nvPr>
            <a:wavAudioFile r:embed="rId1" name="гепард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43938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Картинка 51 из 558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Выноска-облако 2"/>
          <p:cNvSpPr/>
          <p:nvPr/>
        </p:nvSpPr>
        <p:spPr>
          <a:xfrm>
            <a:off x="142844" y="142852"/>
            <a:ext cx="2214578" cy="1214446"/>
          </a:xfrm>
          <a:prstGeom prst="cloudCallout">
            <a:avLst>
              <a:gd name="adj1" fmla="val -37329"/>
              <a:gd name="adj2" fmla="val 698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слон</a:t>
            </a:r>
          </a:p>
        </p:txBody>
      </p:sp>
      <p:pic>
        <p:nvPicPr>
          <p:cNvPr id="4" name="слон.wav">
            <a:hlinkClick r:id="" action="ppaction://media"/>
          </p:cNvPr>
          <p:cNvPicPr>
            <a:picLocks noRot="1" noChangeAspect="1"/>
          </p:cNvPicPr>
          <p:nvPr>
            <a:wavAudioFile r:embed="rId1" name="слон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43938" y="635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Картинка 1 из 5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Выноска-облако 2"/>
          <p:cNvSpPr/>
          <p:nvPr/>
        </p:nvSpPr>
        <p:spPr>
          <a:xfrm>
            <a:off x="76169" y="149202"/>
            <a:ext cx="3071834" cy="1214446"/>
          </a:xfrm>
          <a:prstGeom prst="cloudCallout">
            <a:avLst>
              <a:gd name="adj1" fmla="val -37329"/>
              <a:gd name="adj2" fmla="val 698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Arial" charset="0"/>
              </a:rPr>
              <a:t>венценосный журавль</a:t>
            </a:r>
          </a:p>
        </p:txBody>
      </p:sp>
      <p:pic>
        <p:nvPicPr>
          <p:cNvPr id="4" name="журавль.wav">
            <a:hlinkClick r:id="" action="ppaction://media"/>
          </p:cNvPr>
          <p:cNvPicPr>
            <a:picLocks noRot="1" noChangeAspect="1"/>
          </p:cNvPicPr>
          <p:nvPr>
            <a:wavAudioFile r:embed="rId1" name="журавль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00" y="635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42984"/>
            <a:ext cx="9145017" cy="5715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500066"/>
          </a:xfrm>
        </p:spPr>
        <p:txBody>
          <a:bodyPr/>
          <a:lstStyle/>
          <a:p>
            <a:pPr algn="ctr"/>
            <a:r>
              <a:rPr lang="ru-RU" sz="2400" i="1" dirty="0" smtClean="0">
                <a:solidFill>
                  <a:schemeClr val="bg1">
                    <a:lumMod val="10000"/>
                  </a:schemeClr>
                </a:solidFill>
              </a:rPr>
              <a:t>Вопрос: «Для чего создаются зоопарки?»</a:t>
            </a:r>
            <a:endParaRPr lang="ru-RU" sz="2400" i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011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7" name="Rectang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7528" name="Picture 2" descr="Картинка 18 из 8578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211638" y="2133600"/>
            <a:ext cx="4389437" cy="4389438"/>
          </a:xfrm>
          <a:noFill/>
          <a:ln/>
        </p:spPr>
      </p:pic>
      <p:sp>
        <p:nvSpPr>
          <p:cNvPr id="4" name="Выноска-облако 3"/>
          <p:cNvSpPr/>
          <p:nvPr/>
        </p:nvSpPr>
        <p:spPr>
          <a:xfrm>
            <a:off x="82519" y="723881"/>
            <a:ext cx="6858048" cy="2143140"/>
          </a:xfrm>
          <a:prstGeom prst="cloudCallout">
            <a:avLst>
              <a:gd name="adj1" fmla="val -12888"/>
              <a:gd name="adj2" fmla="val 15202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/>
            <a:endParaRPr lang="ru-RU" sz="2000" b="1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  <a:cs typeface="Arial" charset="0"/>
            </a:endParaRPr>
          </a:p>
          <a:p>
            <a:pPr algn="ctr" eaLnBrk="1" hangingPunct="1"/>
            <a:endParaRPr lang="ru-RU" sz="2000" b="1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  <a:cs typeface="Arial" charset="0"/>
            </a:endParaRPr>
          </a:p>
          <a:p>
            <a:pPr algn="ctr" eaLnBrk="1" hangingPunct="1"/>
            <a:endParaRPr lang="ru-RU" sz="2400" b="1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  <a:cs typeface="Arial" charset="0"/>
            </a:endParaRPr>
          </a:p>
          <a:p>
            <a:pPr algn="ctr" eaLnBrk="1" hangingPunct="1"/>
            <a:r>
              <a:rPr lang="ru-RU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Arial" charset="0"/>
              </a:rPr>
              <a:t>Ребята! Перед тем, как отправится в зоопарк,  давайте подумаем, какие правила нужно соблюдать в зоопарке.</a:t>
            </a:r>
            <a:r>
              <a:rPr lang="ru-RU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Arial" charset="0"/>
              </a:rPr>
              <a:t/>
            </a:r>
            <a:br>
              <a:rPr lang="ru-RU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Arial" charset="0"/>
              </a:rPr>
            </a:br>
            <a:r>
              <a:rPr lang="ru-RU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Arial" charset="0"/>
              </a:rPr>
              <a:t/>
            </a:r>
            <a:br>
              <a:rPr lang="ru-RU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Arial" charset="0"/>
              </a:rPr>
            </a:br>
            <a:endParaRPr lang="ru-RU" sz="2000" b="1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7454214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142844" y="857232"/>
            <a:ext cx="4214842" cy="2643206"/>
          </a:xfrm>
          <a:prstGeom prst="cloudCallout">
            <a:avLst>
              <a:gd name="adj1" fmla="val -17447"/>
              <a:gd name="adj2" fmla="val 10624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chemeClr val="bg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 кормить и не дразнить животных, не просовывать руки и не перелезать через ограду.</a:t>
            </a:r>
          </a:p>
        </p:txBody>
      </p:sp>
      <p:pic>
        <p:nvPicPr>
          <p:cNvPr id="4" name="Picture 2" descr="Картинка 206 из 60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857250"/>
            <a:ext cx="4357688" cy="5818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7" name="Picture 7" descr="45439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3644900"/>
            <a:ext cx="1981200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6868164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285720" y="1071546"/>
          <a:ext cx="4429156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/>
        </p:nvGraphicFramePr>
        <p:xfrm>
          <a:off x="4429156" y="1000108"/>
          <a:ext cx="4429156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50179" name="Picture 12" descr="D:\Общие документы\КАРТИНКИ\АНИМИРОВАННЫЕ КАРТИНКИ\1 (42).gif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429250" y="5226050"/>
            <a:ext cx="31670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10" descr="Деви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Прямоугольник 3"/>
          <p:cNvSpPr>
            <a:spLocks noChangeArrowheads="1"/>
          </p:cNvSpPr>
          <p:nvPr/>
        </p:nvSpPr>
        <p:spPr bwMode="auto">
          <a:xfrm>
            <a:off x="4500563" y="2133600"/>
            <a:ext cx="18415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endParaRPr lang="ru-RU" sz="4800">
              <a:latin typeface="Calibri" pitchFamily="34" charset="0"/>
            </a:endParaRPr>
          </a:p>
        </p:txBody>
      </p:sp>
      <p:sp>
        <p:nvSpPr>
          <p:cNvPr id="6" name="Плюс 5"/>
          <p:cNvSpPr/>
          <p:nvPr/>
        </p:nvSpPr>
        <p:spPr>
          <a:xfrm>
            <a:off x="500063" y="785813"/>
            <a:ext cx="1071562" cy="100012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Минус 6"/>
          <p:cNvSpPr/>
          <p:nvPr/>
        </p:nvSpPr>
        <p:spPr>
          <a:xfrm>
            <a:off x="571500" y="4143375"/>
            <a:ext cx="914400" cy="914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Умножение 7"/>
          <p:cNvSpPr/>
          <p:nvPr/>
        </p:nvSpPr>
        <p:spPr>
          <a:xfrm>
            <a:off x="7572375" y="857250"/>
            <a:ext cx="914400" cy="914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001000" y="4143375"/>
            <a:ext cx="428625" cy="428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001000" y="4857750"/>
            <a:ext cx="428625" cy="428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00298" y="4357694"/>
            <a:ext cx="4715522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Цель :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совершенствовать навыки вычислений</a:t>
            </a:r>
          </a:p>
        </p:txBody>
      </p:sp>
      <p:pic>
        <p:nvPicPr>
          <p:cNvPr id="62474" name="Рисунок 2" descr="Рисунок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975" y="-171450"/>
            <a:ext cx="9251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5" name="Text Box 11"/>
          <p:cNvSpPr txBox="1">
            <a:spLocks noChangeArrowheads="1"/>
          </p:cNvSpPr>
          <p:nvPr/>
        </p:nvSpPr>
        <p:spPr bwMode="auto">
          <a:xfrm>
            <a:off x="1619250" y="836613"/>
            <a:ext cx="518477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6000" b="1">
                <a:solidFill>
                  <a:schemeClr val="hlink"/>
                </a:solidFill>
              </a:rPr>
              <a:t>6, 30, 15, 27</a:t>
            </a:r>
            <a:r>
              <a:rPr lang="ru-RU" altLang="ru-RU" b="1">
                <a:solidFill>
                  <a:schemeClr val="hlink"/>
                </a:solidFill>
              </a:rPr>
              <a:t/>
            </a:r>
            <a:br>
              <a:rPr lang="ru-RU" altLang="ru-RU" b="1">
                <a:solidFill>
                  <a:schemeClr val="hlink"/>
                </a:solidFill>
              </a:rPr>
            </a:br>
            <a:endParaRPr lang="ru-RU" b="1">
              <a:solidFill>
                <a:schemeClr val="hlink"/>
              </a:solidFill>
            </a:endParaRPr>
          </a:p>
        </p:txBody>
      </p:sp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971550" y="2379663"/>
            <a:ext cx="6773863" cy="393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>
                <a:solidFill>
                  <a:srgbClr val="0000CC"/>
                </a:solidFill>
              </a:rPr>
              <a:t>Увеличь в 3 раза</a:t>
            </a:r>
          </a:p>
          <a:p>
            <a:pPr algn="ctr" eaLnBrk="1" hangingPunct="1"/>
            <a:r>
              <a:rPr lang="ru-RU" altLang="ru-RU" sz="2800">
                <a:solidFill>
                  <a:srgbClr val="0000CC"/>
                </a:solidFill>
              </a:rPr>
              <a:t>Уменьшить в 3 раза</a:t>
            </a:r>
          </a:p>
          <a:p>
            <a:pPr algn="ctr" eaLnBrk="1" hangingPunct="1"/>
            <a:r>
              <a:rPr lang="ru-RU" altLang="ru-RU" sz="2800">
                <a:solidFill>
                  <a:srgbClr val="0000CC"/>
                </a:solidFill>
              </a:rPr>
              <a:t>Увеличь на 3</a:t>
            </a:r>
          </a:p>
          <a:p>
            <a:pPr algn="ctr" eaLnBrk="1" hangingPunct="1"/>
            <a:r>
              <a:rPr lang="ru-RU" altLang="ru-RU" sz="2800">
                <a:solidFill>
                  <a:srgbClr val="0000CC"/>
                </a:solidFill>
              </a:rPr>
              <a:t>уменьшить на 6</a:t>
            </a:r>
          </a:p>
          <a:p>
            <a:pPr algn="ctr" eaLnBrk="1" hangingPunct="1"/>
            <a:endParaRPr lang="ru-RU" altLang="ru-RU" sz="2800">
              <a:solidFill>
                <a:srgbClr val="0000CC"/>
              </a:solidFill>
            </a:endParaRPr>
          </a:p>
          <a:p>
            <a:pPr algn="ctr" eaLnBrk="1" hangingPunct="1"/>
            <a:endParaRPr lang="ru-RU" altLang="ru-RU" sz="2800">
              <a:solidFill>
                <a:srgbClr val="0000CC"/>
              </a:solidFill>
            </a:endParaRPr>
          </a:p>
          <a:p>
            <a:pPr algn="ctr" eaLnBrk="1" hangingPunct="1"/>
            <a:r>
              <a:rPr lang="ru-RU" altLang="ru-RU" sz="2800" b="1">
                <a:solidFill>
                  <a:srgbClr val="0000CC"/>
                </a:solidFill>
              </a:rPr>
              <a:t>    Какое из полученных чисел нельзя назвать натуральным</a:t>
            </a:r>
            <a:r>
              <a:rPr lang="ru-RU" altLang="ru-RU" sz="2800">
                <a:solidFill>
                  <a:srgbClr val="0000CC"/>
                </a:solidFill>
              </a:rPr>
              <a:t>?</a:t>
            </a:r>
          </a:p>
          <a:p>
            <a:pPr eaLnBrk="1" hangingPunct="1"/>
            <a:endParaRPr lang="ru-RU" sz="2800">
              <a:solidFill>
                <a:srgbClr val="0000CC"/>
              </a:solidFill>
            </a:endParaRPr>
          </a:p>
        </p:txBody>
      </p:sp>
      <p:pic>
        <p:nvPicPr>
          <p:cNvPr id="62477" name="Picture 15" descr="45439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1557338"/>
            <a:ext cx="1981200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Рисунок 2" descr="Рисунок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51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3" name="Прямоугольник 3"/>
          <p:cNvSpPr>
            <a:spLocks noChangeArrowheads="1"/>
          </p:cNvSpPr>
          <p:nvPr/>
        </p:nvSpPr>
        <p:spPr bwMode="auto">
          <a:xfrm>
            <a:off x="785813" y="2143125"/>
            <a:ext cx="75374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sz="4800" b="1">
                <a:solidFill>
                  <a:srgbClr val="FF0000"/>
                </a:solidFill>
                <a:latin typeface="Calibri" pitchFamily="34" charset="0"/>
              </a:rPr>
              <a:t>Арифметические действия </a:t>
            </a:r>
          </a:p>
          <a:p>
            <a:pPr algn="ctr" eaLnBrk="1" hangingPunct="1"/>
            <a:r>
              <a:rPr lang="ru-RU" sz="4800" b="1">
                <a:solidFill>
                  <a:srgbClr val="FF0000"/>
                </a:solidFill>
                <a:latin typeface="Calibri" pitchFamily="34" charset="0"/>
              </a:rPr>
              <a:t>над числами</a:t>
            </a:r>
            <a:endParaRPr lang="ru-RU" sz="4800">
              <a:latin typeface="Calibri" pitchFamily="34" charset="0"/>
            </a:endParaRPr>
          </a:p>
        </p:txBody>
      </p:sp>
      <p:sp>
        <p:nvSpPr>
          <p:cNvPr id="6" name="Плюс 5"/>
          <p:cNvSpPr/>
          <p:nvPr/>
        </p:nvSpPr>
        <p:spPr>
          <a:xfrm>
            <a:off x="500063" y="785813"/>
            <a:ext cx="1071562" cy="100012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Минус 6"/>
          <p:cNvSpPr/>
          <p:nvPr/>
        </p:nvSpPr>
        <p:spPr>
          <a:xfrm>
            <a:off x="571500" y="4143375"/>
            <a:ext cx="914400" cy="914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Умножение 7"/>
          <p:cNvSpPr/>
          <p:nvPr/>
        </p:nvSpPr>
        <p:spPr>
          <a:xfrm>
            <a:off x="7572375" y="857250"/>
            <a:ext cx="914400" cy="914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001000" y="4143375"/>
            <a:ext cx="428625" cy="428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001000" y="4857750"/>
            <a:ext cx="428625" cy="428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00298" y="4357694"/>
            <a:ext cx="4715522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Цель :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совершенствовать навыки вычислений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7" descr="Картинка 30 из 14816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213" y="5157788"/>
            <a:ext cx="13684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Выноска-облако 2"/>
          <p:cNvSpPr/>
          <p:nvPr/>
        </p:nvSpPr>
        <p:spPr>
          <a:xfrm>
            <a:off x="571472" y="571480"/>
            <a:ext cx="8143932" cy="2928956"/>
          </a:xfrm>
          <a:prstGeom prst="cloudCallout">
            <a:avLst>
              <a:gd name="adj1" fmla="val 28162"/>
              <a:gd name="adj2" fmla="val 8489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/>
            <a:endParaRPr lang="ru-RU" sz="2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  <a:cs typeface="Arial" charset="0"/>
            </a:endParaRPr>
          </a:p>
          <a:p>
            <a:pPr algn="ctr" eaLnBrk="1" hangingPunct="1"/>
            <a:r>
              <a:rPr 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Arial" charset="0"/>
              </a:rPr>
              <a:t>Знакомясь с разными животными, я приобрел много интересных друзей. Вот бы собрать их и поселить в одном месте! Но это невозможно: рыбам нужна вода, зверям нужен лес…</a:t>
            </a:r>
          </a:p>
        </p:txBody>
      </p:sp>
      <p:pic>
        <p:nvPicPr>
          <p:cNvPr id="14341" name="Picture 10" descr="doll018"/>
          <p:cNvPicPr>
            <a:picLocks noChangeAspect="1" noChangeArrowheads="1"/>
          </p:cNvPicPr>
          <p:nvPr/>
        </p:nvPicPr>
        <p:blipFill>
          <a:blip r:embed="rId3" cstate="print"/>
          <a:srcRect b="34872"/>
          <a:stretch>
            <a:fillRect/>
          </a:stretch>
        </p:blipFill>
        <p:spPr bwMode="auto">
          <a:xfrm>
            <a:off x="6804025" y="4221163"/>
            <a:ext cx="2174875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2" descr="Картинка 45 из 6427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4005263"/>
            <a:ext cx="165735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4" descr="Картинка 51 из 3148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950" y="2852738"/>
            <a:ext cx="2549525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>
                <a:solidFill>
                  <a:srgbClr val="663300"/>
                </a:solidFill>
              </a:rPr>
              <a:t>Выполните действия, расположите ответы в порядке убывания, и вы узнаете название места, где могут проживать все вместе: и рыбы, и птицы, и звери</a:t>
            </a:r>
          </a:p>
        </p:txBody>
      </p:sp>
      <p:sp>
        <p:nvSpPr>
          <p:cNvPr id="55300" name="Oval 4"/>
          <p:cNvSpPr>
            <a:spLocks noChangeArrowheads="1"/>
          </p:cNvSpPr>
          <p:nvPr/>
        </p:nvSpPr>
        <p:spPr bwMode="auto">
          <a:xfrm>
            <a:off x="179388" y="3500438"/>
            <a:ext cx="8636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ru-RU">
                <a:solidFill>
                  <a:srgbClr val="3333CC"/>
                </a:solidFill>
              </a:rPr>
              <a:t>начало</a:t>
            </a: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1835150" y="3500438"/>
            <a:ext cx="914400" cy="987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ru-RU" sz="1200">
                <a:solidFill>
                  <a:srgbClr val="3333CC"/>
                </a:solidFill>
              </a:rPr>
              <a:t>Прочитайте</a:t>
            </a:r>
          </a:p>
          <a:p>
            <a:pPr algn="ctr" eaLnBrk="1" hangingPunct="1"/>
            <a:r>
              <a:rPr lang="ru-RU" sz="1200">
                <a:solidFill>
                  <a:srgbClr val="3333CC"/>
                </a:solidFill>
              </a:rPr>
              <a:t>число</a:t>
            </a:r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3635375" y="3573463"/>
            <a:ext cx="576263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ru-RU" sz="1200">
                <a:solidFill>
                  <a:srgbClr val="3333CC"/>
                </a:solidFill>
              </a:rPr>
              <a:t>Х </a:t>
            </a:r>
            <a:r>
              <a:rPr lang="ru-RU">
                <a:solidFill>
                  <a:srgbClr val="3333CC"/>
                </a:solidFill>
              </a:rPr>
              <a:t>11</a:t>
            </a:r>
          </a:p>
        </p:txBody>
      </p:sp>
      <p:sp>
        <p:nvSpPr>
          <p:cNvPr id="55306" name="AutoShape 10"/>
          <p:cNvSpPr>
            <a:spLocks noChangeArrowheads="1"/>
          </p:cNvSpPr>
          <p:nvPr/>
        </p:nvSpPr>
        <p:spPr bwMode="auto">
          <a:xfrm>
            <a:off x="4716463" y="3716338"/>
            <a:ext cx="2087562" cy="609600"/>
          </a:xfrm>
          <a:prstGeom prst="flowChartDecisi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ru-RU" sz="1600">
                <a:solidFill>
                  <a:srgbClr val="3333CC"/>
                </a:solidFill>
              </a:rPr>
              <a:t>Число </a:t>
            </a:r>
          </a:p>
          <a:p>
            <a:pPr algn="ctr" eaLnBrk="1" hangingPunct="1"/>
            <a:r>
              <a:rPr lang="ru-RU" sz="1600">
                <a:solidFill>
                  <a:srgbClr val="3333CC"/>
                </a:solidFill>
              </a:rPr>
              <a:t>чётное?</a:t>
            </a:r>
          </a:p>
        </p:txBody>
      </p:sp>
      <p:sp>
        <p:nvSpPr>
          <p:cNvPr id="55313" name="Rectangle 17"/>
          <p:cNvSpPr>
            <a:spLocks noChangeArrowheads="1"/>
          </p:cNvSpPr>
          <p:nvPr/>
        </p:nvSpPr>
        <p:spPr bwMode="auto">
          <a:xfrm>
            <a:off x="6300788" y="2565400"/>
            <a:ext cx="914400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ru-RU" sz="2000">
                <a:solidFill>
                  <a:srgbClr val="333399"/>
                </a:solidFill>
              </a:rPr>
              <a:t>: 2</a:t>
            </a:r>
          </a:p>
        </p:txBody>
      </p:sp>
      <p:sp>
        <p:nvSpPr>
          <p:cNvPr id="55315" name="Rectangle 19"/>
          <p:cNvSpPr>
            <a:spLocks noChangeArrowheads="1"/>
          </p:cNvSpPr>
          <p:nvPr/>
        </p:nvSpPr>
        <p:spPr bwMode="auto">
          <a:xfrm>
            <a:off x="6372225" y="5013325"/>
            <a:ext cx="914400" cy="482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ru-RU" sz="1400">
                <a:solidFill>
                  <a:srgbClr val="3333CC"/>
                </a:solidFill>
              </a:rPr>
              <a:t>- </a:t>
            </a:r>
            <a:r>
              <a:rPr lang="ru-RU">
                <a:solidFill>
                  <a:srgbClr val="3333CC"/>
                </a:solidFill>
              </a:rPr>
              <a:t>15</a:t>
            </a:r>
          </a:p>
        </p:txBody>
      </p:sp>
      <p:sp>
        <p:nvSpPr>
          <p:cNvPr id="55317" name="Oval 21"/>
          <p:cNvSpPr>
            <a:spLocks noChangeArrowheads="1"/>
          </p:cNvSpPr>
          <p:nvPr/>
        </p:nvSpPr>
        <p:spPr bwMode="auto">
          <a:xfrm>
            <a:off x="7308850" y="3573463"/>
            <a:ext cx="1150938" cy="7191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ru-RU">
                <a:solidFill>
                  <a:srgbClr val="3333CC"/>
                </a:solidFill>
              </a:rPr>
              <a:t>результат</a:t>
            </a:r>
          </a:p>
        </p:txBody>
      </p:sp>
      <p:sp>
        <p:nvSpPr>
          <p:cNvPr id="55320" name="AutoShape 24"/>
          <p:cNvSpPr>
            <a:spLocks noChangeArrowheads="1"/>
          </p:cNvSpPr>
          <p:nvPr/>
        </p:nvSpPr>
        <p:spPr bwMode="auto">
          <a:xfrm>
            <a:off x="1187450" y="3716338"/>
            <a:ext cx="576263" cy="485775"/>
          </a:xfrm>
          <a:prstGeom prst="rightArrow">
            <a:avLst>
              <a:gd name="adj1" fmla="val 50000"/>
              <a:gd name="adj2" fmla="val 2965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22" name="AutoShape 26"/>
          <p:cNvSpPr>
            <a:spLocks noChangeArrowheads="1"/>
          </p:cNvSpPr>
          <p:nvPr/>
        </p:nvSpPr>
        <p:spPr bwMode="auto">
          <a:xfrm>
            <a:off x="2916238" y="3789363"/>
            <a:ext cx="615950" cy="485775"/>
          </a:xfrm>
          <a:prstGeom prst="rightArrow">
            <a:avLst>
              <a:gd name="adj1" fmla="val 50000"/>
              <a:gd name="adj2" fmla="val 3169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23" name="AutoShape 27"/>
          <p:cNvSpPr>
            <a:spLocks noChangeArrowheads="1"/>
          </p:cNvSpPr>
          <p:nvPr/>
        </p:nvSpPr>
        <p:spPr bwMode="auto">
          <a:xfrm>
            <a:off x="4284663" y="3789363"/>
            <a:ext cx="40005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25" name="Line 29"/>
          <p:cNvSpPr>
            <a:spLocks noChangeShapeType="1"/>
          </p:cNvSpPr>
          <p:nvPr/>
        </p:nvSpPr>
        <p:spPr bwMode="auto">
          <a:xfrm>
            <a:off x="7451725" y="3068638"/>
            <a:ext cx="360363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5327" name="Line 31"/>
          <p:cNvSpPr>
            <a:spLocks noChangeShapeType="1"/>
          </p:cNvSpPr>
          <p:nvPr/>
        </p:nvSpPr>
        <p:spPr bwMode="auto">
          <a:xfrm flipV="1">
            <a:off x="7451725" y="4437063"/>
            <a:ext cx="360363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5328" name="Text Box 32"/>
          <p:cNvSpPr txBox="1">
            <a:spLocks noChangeArrowheads="1"/>
          </p:cNvSpPr>
          <p:nvPr/>
        </p:nvSpPr>
        <p:spPr bwMode="auto">
          <a:xfrm>
            <a:off x="827088" y="2205038"/>
            <a:ext cx="27559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>
            <a:spAutoFit/>
          </a:bodyPr>
          <a:lstStyle/>
          <a:p>
            <a:pPr eaLnBrk="1" hangingPunct="1"/>
            <a:r>
              <a:rPr lang="ru-RU" sz="3600">
                <a:solidFill>
                  <a:srgbClr val="009900"/>
                </a:solidFill>
              </a:rPr>
              <a:t>4 8 5 3 2 7 6</a:t>
            </a:r>
          </a:p>
        </p:txBody>
      </p:sp>
      <p:sp>
        <p:nvSpPr>
          <p:cNvPr id="55331" name="AutoShape 35"/>
          <p:cNvSpPr>
            <a:spLocks noChangeArrowheads="1"/>
          </p:cNvSpPr>
          <p:nvPr/>
        </p:nvSpPr>
        <p:spPr bwMode="auto">
          <a:xfrm>
            <a:off x="5364163" y="2852738"/>
            <a:ext cx="814387" cy="866775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33" name="AutoShape 37"/>
          <p:cNvSpPr>
            <a:spLocks noChangeArrowheads="1"/>
          </p:cNvSpPr>
          <p:nvPr/>
        </p:nvSpPr>
        <p:spPr bwMode="auto">
          <a:xfrm rot="10702280" flipH="1">
            <a:off x="5435600" y="4508500"/>
            <a:ext cx="814388" cy="866775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34" name="Oval 38"/>
          <p:cNvSpPr>
            <a:spLocks noChangeArrowheads="1"/>
          </p:cNvSpPr>
          <p:nvPr/>
        </p:nvSpPr>
        <p:spPr bwMode="auto">
          <a:xfrm>
            <a:off x="4716463" y="2636838"/>
            <a:ext cx="914400" cy="4095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ru-RU">
                <a:solidFill>
                  <a:srgbClr val="3333CC"/>
                </a:solidFill>
              </a:rPr>
              <a:t>да</a:t>
            </a:r>
          </a:p>
        </p:txBody>
      </p:sp>
      <p:sp>
        <p:nvSpPr>
          <p:cNvPr id="55335" name="Oval 39"/>
          <p:cNvSpPr>
            <a:spLocks noChangeArrowheads="1"/>
          </p:cNvSpPr>
          <p:nvPr/>
        </p:nvSpPr>
        <p:spPr bwMode="auto">
          <a:xfrm>
            <a:off x="4716463" y="5157788"/>
            <a:ext cx="914400" cy="431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ru-RU">
                <a:solidFill>
                  <a:srgbClr val="3333CC"/>
                </a:solidFill>
              </a:rPr>
              <a:t>нет</a:t>
            </a:r>
          </a:p>
        </p:txBody>
      </p:sp>
      <p:sp>
        <p:nvSpPr>
          <p:cNvPr id="55338" name="Text Box 42"/>
          <p:cNvSpPr txBox="1">
            <a:spLocks noChangeArrowheads="1"/>
          </p:cNvSpPr>
          <p:nvPr/>
        </p:nvSpPr>
        <p:spPr bwMode="auto">
          <a:xfrm>
            <a:off x="395288" y="5589588"/>
            <a:ext cx="40322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ru-RU" sz="3200">
                <a:solidFill>
                  <a:srgbClr val="0000FF"/>
                </a:solidFill>
              </a:rPr>
              <a:t>62 44 40 33 22 18 11</a:t>
            </a:r>
          </a:p>
        </p:txBody>
      </p:sp>
      <p:sp>
        <p:nvSpPr>
          <p:cNvPr id="55339" name="Text Box 43"/>
          <p:cNvSpPr txBox="1">
            <a:spLocks noChangeArrowheads="1"/>
          </p:cNvSpPr>
          <p:nvPr/>
        </p:nvSpPr>
        <p:spPr bwMode="auto">
          <a:xfrm>
            <a:off x="827088" y="6092825"/>
            <a:ext cx="79216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endParaRPr lang="ru-RU" sz="4400"/>
          </a:p>
        </p:txBody>
      </p:sp>
      <p:sp>
        <p:nvSpPr>
          <p:cNvPr id="55340" name="Text Box 44"/>
          <p:cNvSpPr txBox="1">
            <a:spLocks noChangeArrowheads="1"/>
          </p:cNvSpPr>
          <p:nvPr/>
        </p:nvSpPr>
        <p:spPr bwMode="auto">
          <a:xfrm>
            <a:off x="395288" y="5013325"/>
            <a:ext cx="41052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endParaRPr lang="ru-RU" sz="3200">
              <a:solidFill>
                <a:srgbClr val="009900"/>
              </a:solidFill>
            </a:endParaRPr>
          </a:p>
        </p:txBody>
      </p:sp>
      <p:sp>
        <p:nvSpPr>
          <p:cNvPr id="55348" name="Text Box 52"/>
          <p:cNvSpPr txBox="1">
            <a:spLocks noChangeArrowheads="1"/>
          </p:cNvSpPr>
          <p:nvPr/>
        </p:nvSpPr>
        <p:spPr bwMode="auto">
          <a:xfrm>
            <a:off x="250825" y="4868863"/>
            <a:ext cx="6492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ru-RU" sz="2800" dirty="0">
                <a:solidFill>
                  <a:srgbClr val="009900"/>
                </a:solidFill>
              </a:rPr>
              <a:t>22</a:t>
            </a:r>
          </a:p>
        </p:txBody>
      </p:sp>
      <p:sp>
        <p:nvSpPr>
          <p:cNvPr id="55349" name="Text Box 53"/>
          <p:cNvSpPr txBox="1">
            <a:spLocks noChangeArrowheads="1"/>
          </p:cNvSpPr>
          <p:nvPr/>
        </p:nvSpPr>
        <p:spPr bwMode="auto">
          <a:xfrm>
            <a:off x="971550" y="4652963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ru-RU" sz="2400">
                <a:solidFill>
                  <a:srgbClr val="009900"/>
                </a:solidFill>
              </a:rPr>
              <a:t>44</a:t>
            </a:r>
          </a:p>
        </p:txBody>
      </p:sp>
      <p:sp>
        <p:nvSpPr>
          <p:cNvPr id="55350" name="Text Box 54"/>
          <p:cNvSpPr txBox="1">
            <a:spLocks noChangeArrowheads="1"/>
          </p:cNvSpPr>
          <p:nvPr/>
        </p:nvSpPr>
        <p:spPr bwMode="auto">
          <a:xfrm>
            <a:off x="1547813" y="5013325"/>
            <a:ext cx="720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ru-RU" sz="2400">
                <a:solidFill>
                  <a:srgbClr val="009900"/>
                </a:solidFill>
              </a:rPr>
              <a:t>40</a:t>
            </a:r>
          </a:p>
        </p:txBody>
      </p:sp>
      <p:sp>
        <p:nvSpPr>
          <p:cNvPr id="55351" name="Text Box 55"/>
          <p:cNvSpPr txBox="1">
            <a:spLocks noChangeArrowheads="1"/>
          </p:cNvSpPr>
          <p:nvPr/>
        </p:nvSpPr>
        <p:spPr bwMode="auto">
          <a:xfrm>
            <a:off x="2339975" y="4724400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ru-RU" sz="2400">
                <a:solidFill>
                  <a:srgbClr val="009900"/>
                </a:solidFill>
              </a:rPr>
              <a:t>18</a:t>
            </a:r>
          </a:p>
        </p:txBody>
      </p:sp>
      <p:sp>
        <p:nvSpPr>
          <p:cNvPr id="55353" name="Text Box 57"/>
          <p:cNvSpPr txBox="1">
            <a:spLocks noChangeArrowheads="1"/>
          </p:cNvSpPr>
          <p:nvPr/>
        </p:nvSpPr>
        <p:spPr bwMode="auto">
          <a:xfrm>
            <a:off x="3059113" y="4941888"/>
            <a:ext cx="576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ru-RU" sz="2400">
                <a:solidFill>
                  <a:srgbClr val="009900"/>
                </a:solidFill>
              </a:rPr>
              <a:t>11</a:t>
            </a:r>
          </a:p>
        </p:txBody>
      </p:sp>
      <p:sp>
        <p:nvSpPr>
          <p:cNvPr id="55354" name="Text Box 58"/>
          <p:cNvSpPr txBox="1">
            <a:spLocks noChangeArrowheads="1"/>
          </p:cNvSpPr>
          <p:nvPr/>
        </p:nvSpPr>
        <p:spPr bwMode="auto">
          <a:xfrm>
            <a:off x="3779838" y="4724400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ru-RU" sz="2400">
                <a:solidFill>
                  <a:srgbClr val="009900"/>
                </a:solidFill>
              </a:rPr>
              <a:t>62</a:t>
            </a:r>
          </a:p>
        </p:txBody>
      </p:sp>
      <p:sp>
        <p:nvSpPr>
          <p:cNvPr id="55355" name="Text Box 59"/>
          <p:cNvSpPr txBox="1">
            <a:spLocks noChangeArrowheads="1"/>
          </p:cNvSpPr>
          <p:nvPr/>
        </p:nvSpPr>
        <p:spPr bwMode="auto">
          <a:xfrm>
            <a:off x="4211638" y="5157788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ru-RU" sz="2400">
                <a:solidFill>
                  <a:srgbClr val="009900"/>
                </a:solidFill>
              </a:rPr>
              <a:t>33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5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5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5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5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5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5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5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5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5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5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5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5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5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5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5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5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328" grpId="0"/>
      <p:bldP spid="55348" grpId="0"/>
      <p:bldP spid="55351" grpId="0"/>
      <p:bldP spid="55354" grpId="0"/>
      <p:bldP spid="553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-облако 3"/>
          <p:cNvSpPr/>
          <p:nvPr/>
        </p:nvSpPr>
        <p:spPr>
          <a:xfrm>
            <a:off x="190469" y="26970"/>
            <a:ext cx="4357718" cy="3071834"/>
          </a:xfrm>
          <a:prstGeom prst="cloudCallout">
            <a:avLst>
              <a:gd name="adj1" fmla="val 10770"/>
              <a:gd name="adj2" fmla="val 7492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/>
            <a:endParaRPr lang="ru-RU" sz="2400" b="1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  <a:cs typeface="Arial" charset="0"/>
            </a:endParaRPr>
          </a:p>
          <a:p>
            <a:pPr algn="ctr" eaLnBrk="1" hangingPunct="1"/>
            <a:r>
              <a:rPr lang="ru-RU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Arial" charset="0"/>
              </a:rPr>
              <a:t>Зоопарк - место, где содержат животных, чтобы люди могли с ними общаться и больше о них узнать.</a:t>
            </a:r>
          </a:p>
        </p:txBody>
      </p:sp>
      <p:pic>
        <p:nvPicPr>
          <p:cNvPr id="26626" name="Picture 2" descr="Картинка 71 из 512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260350"/>
            <a:ext cx="3527425" cy="2646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Выноска-облако 7"/>
          <p:cNvSpPr/>
          <p:nvPr/>
        </p:nvSpPr>
        <p:spPr>
          <a:xfrm>
            <a:off x="2773354" y="3889383"/>
            <a:ext cx="3571899" cy="1928827"/>
          </a:xfrm>
          <a:prstGeom prst="cloudCallout">
            <a:avLst>
              <a:gd name="adj1" fmla="val 60321"/>
              <a:gd name="adj2" fmla="val -4318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/>
            <a:r>
              <a:rPr lang="ru-RU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Arial" charset="0"/>
              </a:rPr>
              <a:t>А в каких городах есть зоопарк?</a:t>
            </a:r>
          </a:p>
        </p:txBody>
      </p:sp>
      <p:pic>
        <p:nvPicPr>
          <p:cNvPr id="19464" name="Picture 10" descr="doll018"/>
          <p:cNvPicPr>
            <a:picLocks noChangeAspect="1" noChangeArrowheads="1"/>
          </p:cNvPicPr>
          <p:nvPr/>
        </p:nvPicPr>
        <p:blipFill>
          <a:blip r:embed="rId3" cstate="print"/>
          <a:srcRect b="34872"/>
          <a:stretch>
            <a:fillRect/>
          </a:stretch>
        </p:blipFill>
        <p:spPr bwMode="auto">
          <a:xfrm>
            <a:off x="6732588" y="3068638"/>
            <a:ext cx="2174875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12" descr="45439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3429000"/>
            <a:ext cx="1981200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 idx="4294967295"/>
          </p:nvPr>
        </p:nvSpPr>
        <p:spPr>
          <a:xfrm>
            <a:off x="500034" y="285728"/>
            <a:ext cx="8286808" cy="1500198"/>
          </a:xfrm>
          <a:noFill/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kern="1200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	</a:t>
            </a:r>
            <a:r>
              <a:rPr lang="ru-RU" sz="2200" b="1" kern="1200" dirty="0">
                <a:solidFill>
                  <a:schemeClr val="tx1">
                    <a:lumMod val="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Московский зоопарк – один из крупнейших зоопарков мира. В нём можно увидеть около 1000 видов животных из разных стран. В тёплое время года зоопарк посещают до 50 000 человек. </a:t>
            </a:r>
          </a:p>
        </p:txBody>
      </p:sp>
      <p:pic>
        <p:nvPicPr>
          <p:cNvPr id="53252" name="Picture 4" descr="Картинка 237 из 4979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1928813"/>
            <a:ext cx="8358188" cy="472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Поток">
  <a:themeElements>
    <a:clrScheme name="Другая 1">
      <a:dk1>
        <a:srgbClr val="99FFCC"/>
      </a:dk1>
      <a:lt1>
        <a:srgbClr val="99FF99"/>
      </a:lt1>
      <a:dk2>
        <a:srgbClr val="00CC99"/>
      </a:dk2>
      <a:lt2>
        <a:srgbClr val="F8F8F8"/>
      </a:lt2>
      <a:accent1>
        <a:srgbClr val="DDDDDD"/>
      </a:accent1>
      <a:accent2>
        <a:srgbClr val="B2B2B2"/>
      </a:accent2>
      <a:accent3>
        <a:srgbClr val="AAAAAA"/>
      </a:accent3>
      <a:accent4>
        <a:srgbClr val="DADADA"/>
      </a:accent4>
      <a:accent5>
        <a:srgbClr val="EBEBEB"/>
      </a:accent5>
      <a:accent6>
        <a:srgbClr val="A1A1A1"/>
      </a:accent6>
      <a:hlink>
        <a:srgbClr val="5F5F5F"/>
      </a:hlink>
      <a:folHlink>
        <a:srgbClr val="919191"/>
      </a:folHlink>
    </a:clrScheme>
    <a:fontScheme name="1_Поток">
      <a:majorFont>
        <a:latin typeface="Calibri"/>
        <a:ea typeface=""/>
        <a:cs typeface=""/>
      </a:majorFont>
      <a:minorFont>
        <a:latin typeface="Constant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Поток 1">
        <a:dk1>
          <a:srgbClr val="000000"/>
        </a:dk1>
        <a:lt1>
          <a:srgbClr val="FFFFFF"/>
        </a:lt1>
        <a:dk2>
          <a:srgbClr val="000000"/>
        </a:dk2>
        <a:lt2>
          <a:srgbClr val="F8F8F8"/>
        </a:lt2>
        <a:accent1>
          <a:srgbClr val="DDDDDD"/>
        </a:accent1>
        <a:accent2>
          <a:srgbClr val="B2B2B2"/>
        </a:accent2>
        <a:accent3>
          <a:srgbClr val="AAAAAA"/>
        </a:accent3>
        <a:accent4>
          <a:srgbClr val="DADADA"/>
        </a:accent4>
        <a:accent5>
          <a:srgbClr val="EBEBEB"/>
        </a:accent5>
        <a:accent6>
          <a:srgbClr val="A1A1A1"/>
        </a:accent6>
        <a:hlink>
          <a:srgbClr val="5F5F5F"/>
        </a:hlink>
        <a:folHlink>
          <a:srgbClr val="91919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1013</TotalTime>
  <Words>400</Words>
  <Application>Microsoft Office PowerPoint</Application>
  <PresentationFormat>Экран (4:3)</PresentationFormat>
  <Paragraphs>90</Paragraphs>
  <Slides>29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1_Поток</vt:lpstr>
      <vt:lpstr>МБОУ «Средняя образовательная школа №13»,  город Бердск. Презентация к уроку – 3 класс. Бинарный урок математики и технологии. Тема: «Арифметические действия над числами». Учитель начальных классов: Мезенцева Юлия Владимировна. Учитель технологии и изобразительного искусства: Прокопьева Олеся Николаевна. </vt:lpstr>
      <vt:lpstr>Слайд 2</vt:lpstr>
      <vt:lpstr>Слайд 3</vt:lpstr>
      <vt:lpstr>Слайд 4</vt:lpstr>
      <vt:lpstr>Слайд 5</vt:lpstr>
      <vt:lpstr>Слайд 6</vt:lpstr>
      <vt:lpstr>Выполните действия, расположите ответы в порядке убывания, и вы узнаете название места, где могут проживать все вместе: и рыбы, и птицы, и звери</vt:lpstr>
      <vt:lpstr>Слайд 8</vt:lpstr>
      <vt:lpstr> Московский зоопарк – один из крупнейших зоопарков мира. В нём можно увидеть около 1000 видов животных из разных стран. В тёплое время года зоопарк посещают до 50 000 человек. </vt:lpstr>
      <vt:lpstr>Слайд 10</vt:lpstr>
      <vt:lpstr>Слайд 11</vt:lpstr>
      <vt:lpstr>Вопрос: «В чем живут обитатели зоопарка?». </vt:lpstr>
      <vt:lpstr>Практическая часть по технологии. Учащиеся делают вольер из пенопласта, прямоугольной формы, и зубочисток.  В вырезанную заготовку закрепляются по краю зубочистки, располагаются вылепленные из пластилина птицы и звери (на уроке технологии учащиеся  заранее вылепили обитателей зоопарка: 1 ряд- птиц, 2 ряд – травоядных зверей, 3 ряд – хищников), сверху вольер закрывается второй заготовкой из пенопласта (закрепляя на зубочистки). Работа в парах. На первую парту каждый ряд ставит вольеры, измеряют длину и ширину полученного большого прямоугольника для выщитывания площади. </vt:lpstr>
      <vt:lpstr>Ученики выщитывают площадь полученных вольеров. Площадь: S = а x b :</vt:lpstr>
      <vt:lpstr>Слайд 15</vt:lpstr>
      <vt:lpstr>Просмотр кормушек- строение, форма.</vt:lpstr>
      <vt:lpstr>Практическая работа по технологии. Работа в парах. Из пластилина каждая парта лепит для птиц и зверей кормушку с кормом. Ученики выполнят текстовые задачи устно, про кормление животных  и птиц в зоопарке.    </vt:lpstr>
      <vt:lpstr>Ученики разгадывают ребус.</vt:lpstr>
      <vt:lpstr>Вопрос: «Как определяется территория зоопарка?».</vt:lpstr>
      <vt:lpstr>Слайд 20</vt:lpstr>
      <vt:lpstr>Практическая часть по технологии. Из коктейльных трубочек выполняется элемент ограждения, который закрепляется на заранее сделанную заготовку.   Ученики решают задачу на определение количества семян, для посадки газона. </vt:lpstr>
      <vt:lpstr>Газо́н (от фр. gazon — трава) — участок земли с искусственно созданным травяным покровом,  создаваемый посевом семян специально подобранных трав, являющийся элементом ландшафтной композиции. </vt:lpstr>
      <vt:lpstr>Слайд 23</vt:lpstr>
      <vt:lpstr>Слайд 24</vt:lpstr>
      <vt:lpstr>Слайд 25</vt:lpstr>
      <vt:lpstr>Вопрос: «Для чего создаются зоопарки?»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вокруг нас</dc:title>
  <dc:creator>Ирина</dc:creator>
  <cp:lastModifiedBy>Любаша</cp:lastModifiedBy>
  <cp:revision>80</cp:revision>
  <dcterms:created xsi:type="dcterms:W3CDTF">2009-07-24T22:55:55Z</dcterms:created>
  <dcterms:modified xsi:type="dcterms:W3CDTF">2015-11-15T12:32:05Z</dcterms:modified>
</cp:coreProperties>
</file>