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5" r:id="rId2"/>
    <p:sldId id="27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20"/>
    <p:restoredTop sz="94660"/>
  </p:normalViewPr>
  <p:slideViewPr>
    <p:cSldViewPr>
      <p:cViewPr>
        <p:scale>
          <a:sx n="70" d="100"/>
          <a:sy n="70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515E2-14CB-4A42-A941-24A645B4FF7E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583ED-297A-45A0-AF3A-2751D1B825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D2316-9377-4A18-9393-61D36A711B3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8B36572-47BA-4710-A06A-E350AA70A8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B348C-5AC5-4240-BF83-5ABD4EB4D3F9}" type="datetimeFigureOut">
              <a:rPr lang="en-US" smtClean="0"/>
              <a:pPr/>
              <a:t>1/18/2012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E448A-1F8B-4681-B733-D0EB719433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86800" y="0"/>
            <a:ext cx="410816" cy="30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37" y="1943100"/>
            <a:ext cx="3708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t="19444" r="10417"/>
          <a:stretch>
            <a:fillRect/>
          </a:stretch>
        </p:blipFill>
        <p:spPr bwMode="auto">
          <a:xfrm>
            <a:off x="4982464" y="1943100"/>
            <a:ext cx="3856736" cy="260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2300" y="3891280"/>
            <a:ext cx="4635500" cy="296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 t="25613" r="9750"/>
          <a:stretch>
            <a:fillRect/>
          </a:stretch>
        </p:blipFill>
        <p:spPr bwMode="auto">
          <a:xfrm>
            <a:off x="360412" y="4336288"/>
            <a:ext cx="4079240" cy="252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Freeform 15"/>
          <p:cNvSpPr/>
          <p:nvPr/>
        </p:nvSpPr>
        <p:spPr>
          <a:xfrm rot="16200000" flipH="1" flipV="1">
            <a:off x="5820936" y="2310225"/>
            <a:ext cx="5664820" cy="981307"/>
          </a:xfrm>
          <a:custGeom>
            <a:avLst/>
            <a:gdLst>
              <a:gd name="connsiteX0" fmla="*/ 0 w 5664820"/>
              <a:gd name="connsiteY0" fmla="*/ 0 h 981307"/>
              <a:gd name="connsiteX1" fmla="*/ 5664820 w 5664820"/>
              <a:gd name="connsiteY1" fmla="*/ 0 h 981307"/>
              <a:gd name="connsiteX2" fmla="*/ 22303 w 5664820"/>
              <a:gd name="connsiteY2" fmla="*/ 981307 h 981307"/>
              <a:gd name="connsiteX3" fmla="*/ 0 w 5664820"/>
              <a:gd name="connsiteY3" fmla="*/ 0 h 98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820" h="981307">
                <a:moveTo>
                  <a:pt x="0" y="0"/>
                </a:moveTo>
                <a:lnTo>
                  <a:pt x="5664820" y="0"/>
                </a:lnTo>
                <a:lnTo>
                  <a:pt x="22303" y="98130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6"/>
          <p:cNvGrpSpPr/>
          <p:nvPr/>
        </p:nvGrpSpPr>
        <p:grpSpPr>
          <a:xfrm>
            <a:off x="-22303" y="-1"/>
            <a:ext cx="9182069" cy="6880954"/>
            <a:chOff x="-22303" y="-1"/>
            <a:chExt cx="9182069" cy="6880954"/>
          </a:xfrm>
        </p:grpSpPr>
        <p:sp>
          <p:nvSpPr>
            <p:cNvPr id="2" name="Freeform 1"/>
            <p:cNvSpPr/>
            <p:nvPr/>
          </p:nvSpPr>
          <p:spPr>
            <a:xfrm>
              <a:off x="-22303" y="-1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 flipH="1" flipV="1">
              <a:off x="3494946" y="5899646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/>
            <p:cNvSpPr/>
            <p:nvPr/>
          </p:nvSpPr>
          <p:spPr>
            <a:xfrm rot="16200000">
              <a:off x="-2344386" y="3550702"/>
              <a:ext cx="5664820" cy="981307"/>
            </a:xfrm>
            <a:custGeom>
              <a:avLst/>
              <a:gdLst>
                <a:gd name="connsiteX0" fmla="*/ 0 w 5664820"/>
                <a:gd name="connsiteY0" fmla="*/ 0 h 981307"/>
                <a:gd name="connsiteX1" fmla="*/ 5664820 w 5664820"/>
                <a:gd name="connsiteY1" fmla="*/ 0 h 981307"/>
                <a:gd name="connsiteX2" fmla="*/ 22303 w 5664820"/>
                <a:gd name="connsiteY2" fmla="*/ 981307 h 981307"/>
                <a:gd name="connsiteX3" fmla="*/ 0 w 5664820"/>
                <a:gd name="connsiteY3" fmla="*/ 0 h 98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4820" h="981307">
                  <a:moveTo>
                    <a:pt x="0" y="0"/>
                  </a:moveTo>
                  <a:lnTo>
                    <a:pt x="5664820" y="0"/>
                  </a:lnTo>
                  <a:lnTo>
                    <a:pt x="22303" y="9813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228600" y="76200"/>
            <a:ext cx="2514600" cy="8683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BAB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b="1" noProof="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IX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 rot="24735">
            <a:off x="546057" y="963523"/>
            <a:ext cx="7528773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EKOSISTEM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1933074"/>
            <a:ext cx="1905000" cy="26342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19333" r="33594" b="8667"/>
          <a:stretch>
            <a:fillRect/>
          </a:stretch>
        </p:blipFill>
        <p:spPr bwMode="auto">
          <a:xfrm>
            <a:off x="2133600" y="585537"/>
            <a:ext cx="519288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Jaring-jaring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Makanan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381000"/>
            <a:ext cx="2895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Tingkat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Trofik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1875" t="40667" r="47656" b="28666"/>
          <a:stretch>
            <a:fillRect/>
          </a:stretch>
        </p:blipFill>
        <p:spPr bwMode="auto">
          <a:xfrm>
            <a:off x="417445" y="1219200"/>
            <a:ext cx="826935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0"/>
            <a:ext cx="4800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Piramida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Ekologi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1563" t="23481" r="12500" b="24667"/>
          <a:stretch>
            <a:fillRect/>
          </a:stretch>
        </p:blipFill>
        <p:spPr bwMode="auto">
          <a:xfrm>
            <a:off x="1163465" y="685800"/>
            <a:ext cx="666989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063" y="0"/>
            <a:ext cx="9067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Nitrogen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1094" t="22000" r="17969" b="11333"/>
          <a:stretch>
            <a:fillRect/>
          </a:stretch>
        </p:blipFill>
        <p:spPr bwMode="auto">
          <a:xfrm>
            <a:off x="237744" y="914400"/>
            <a:ext cx="867765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514600" y="0"/>
            <a:ext cx="4800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Fosfor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00200" y="706213"/>
            <a:ext cx="6384548" cy="6151787"/>
            <a:chOff x="1600200" y="706213"/>
            <a:chExt cx="6384548" cy="6151787"/>
          </a:xfrm>
        </p:grpSpPr>
        <p:pic>
          <p:nvPicPr>
            <p:cNvPr id="7170" name="Picture 2" descr="D:\Kerjaan Irma\Erlangga\PPt SMA\GAMBAR\GBAB 09\9.13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52599" y="706213"/>
              <a:ext cx="6232149" cy="6151787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2819400" y="1785289"/>
              <a:ext cx="10668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Batuan</a:t>
              </a:r>
              <a:r>
                <a:rPr lang="en-US" sz="1050" b="1" dirty="0" smtClean="0"/>
                <a:t> </a:t>
              </a:r>
              <a:r>
                <a:rPr lang="en-US" sz="1050" b="1" dirty="0" err="1" smtClean="0"/>
                <a:t>tambang</a:t>
              </a:r>
              <a:endParaRPr lang="en-US" sz="105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429000" y="2175302"/>
              <a:ext cx="10668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Penambangan</a:t>
              </a:r>
              <a:r>
                <a:rPr lang="en-US" sz="1050" b="1" dirty="0" smtClean="0"/>
                <a:t> </a:t>
              </a:r>
              <a:r>
                <a:rPr lang="en-US" sz="1050" b="1" dirty="0" err="1" smtClean="0"/>
                <a:t>fosfat</a:t>
              </a:r>
              <a:endParaRPr lang="en-US" sz="105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72000" y="1828800"/>
              <a:ext cx="10668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Pelapukan</a:t>
              </a:r>
              <a:r>
                <a:rPr lang="en-US" sz="1050" b="1" dirty="0" smtClean="0"/>
                <a:t> </a:t>
              </a:r>
              <a:r>
                <a:rPr lang="en-US" sz="1050" b="1" dirty="0" err="1" smtClean="0"/>
                <a:t>karena</a:t>
              </a:r>
              <a:r>
                <a:rPr lang="en-US" sz="1050" b="1" dirty="0" smtClean="0"/>
                <a:t> </a:t>
              </a:r>
              <a:r>
                <a:rPr lang="en-US" sz="1050" b="1" dirty="0" err="1" smtClean="0"/>
                <a:t>cuaca</a:t>
              </a:r>
              <a:endParaRPr lang="en-US" sz="105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858000" y="2286000"/>
              <a:ext cx="10668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Pengolahan</a:t>
              </a:r>
              <a:r>
                <a:rPr lang="en-US" sz="1050" b="1" dirty="0" smtClean="0"/>
                <a:t> </a:t>
              </a:r>
              <a:r>
                <a:rPr lang="en-US" sz="1050" b="1" dirty="0" err="1" smtClean="0"/>
                <a:t>limbah</a:t>
              </a:r>
              <a:endParaRPr lang="en-US" sz="105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62600" y="3200400"/>
              <a:ext cx="106680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hanyut</a:t>
              </a:r>
              <a:endParaRPr lang="en-US" sz="105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09800" y="2784902"/>
              <a:ext cx="10668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Perubahan</a:t>
              </a:r>
              <a:r>
                <a:rPr lang="en-US" sz="1050" b="1" dirty="0" smtClean="0"/>
                <a:t> </a:t>
              </a:r>
              <a:r>
                <a:rPr lang="en-US" sz="1050" b="1" dirty="0" err="1" smtClean="0"/>
                <a:t>geologi</a:t>
              </a:r>
              <a:endParaRPr lang="en-US" sz="105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41452" y="3352800"/>
              <a:ext cx="10668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b="1" dirty="0" err="1" smtClean="0"/>
                <a:t>tumbuhan</a:t>
              </a:r>
              <a:endParaRPr lang="en-US" sz="8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41322" y="3851702"/>
              <a:ext cx="10668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Fosfat</a:t>
              </a:r>
              <a:r>
                <a:rPr lang="en-US" sz="1050" b="1" dirty="0" smtClean="0"/>
                <a:t> </a:t>
              </a:r>
              <a:r>
                <a:rPr lang="en-US" sz="1050" b="1" dirty="0" err="1" smtClean="0"/>
                <a:t>dalam</a:t>
              </a:r>
              <a:r>
                <a:rPr lang="en-US" sz="1050" b="1" dirty="0" smtClean="0"/>
                <a:t> </a:t>
              </a:r>
              <a:r>
                <a:rPr lang="en-US" sz="1050" b="1" dirty="0" err="1" smtClean="0"/>
                <a:t>tanah</a:t>
              </a:r>
              <a:endParaRPr lang="en-US" sz="105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00800" y="3827252"/>
              <a:ext cx="685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err="1" smtClean="0"/>
                <a:t>Fosfat</a:t>
              </a:r>
              <a:r>
                <a:rPr lang="en-US" sz="1000" b="1" dirty="0" smtClean="0"/>
                <a:t> </a:t>
              </a:r>
              <a:r>
                <a:rPr lang="en-US" sz="1000" b="1" dirty="0" err="1" smtClean="0"/>
                <a:t>di</a:t>
              </a:r>
              <a:r>
                <a:rPr lang="en-US" sz="1000" b="1" dirty="0" smtClean="0"/>
                <a:t> </a:t>
              </a:r>
              <a:r>
                <a:rPr lang="en-US" sz="1000" b="1" dirty="0" err="1" smtClean="0"/>
                <a:t>lautan</a:t>
              </a:r>
              <a:endParaRPr lang="en-US" sz="10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05200" y="4343400"/>
              <a:ext cx="10668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smtClean="0"/>
                <a:t>KOMUNITAS BIOTIK</a:t>
              </a:r>
              <a:endParaRPr lang="en-US" sz="105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72200" y="4699084"/>
              <a:ext cx="106680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smtClean="0"/>
                <a:t>biota</a:t>
              </a:r>
              <a:endParaRPr lang="en-US" sz="105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00200" y="4572000"/>
              <a:ext cx="137160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dirty="0" err="1" smtClean="0"/>
                <a:t>Hewan</a:t>
              </a:r>
              <a:r>
                <a:rPr lang="en-US" sz="1000" b="1" dirty="0" smtClean="0"/>
                <a:t> </a:t>
              </a:r>
              <a:r>
                <a:rPr lang="en-US" sz="1000" b="1" dirty="0" err="1" smtClean="0"/>
                <a:t>dan</a:t>
              </a:r>
              <a:r>
                <a:rPr lang="en-US" sz="1000" b="1" dirty="0" smtClean="0"/>
                <a:t> </a:t>
              </a:r>
              <a:r>
                <a:rPr lang="en-US" sz="1000" b="1" dirty="0" err="1" smtClean="0"/>
                <a:t>kotoran</a:t>
              </a:r>
              <a:r>
                <a:rPr lang="en-US" sz="1000" b="1" dirty="0" smtClean="0"/>
                <a:t> </a:t>
              </a:r>
              <a:r>
                <a:rPr lang="en-US" sz="1000" b="1" dirty="0" err="1" smtClean="0"/>
                <a:t>hewan</a:t>
              </a:r>
              <a:endParaRPr lang="en-US" sz="1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0" y="2819400"/>
              <a:ext cx="106680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pupuk</a:t>
              </a:r>
              <a:endParaRPr lang="en-US" sz="105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172200" y="5537284"/>
              <a:ext cx="106680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smtClean="0"/>
                <a:t>detritus</a:t>
              </a:r>
              <a:endParaRPr lang="en-US" sz="105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72200" y="6223084"/>
              <a:ext cx="106680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sedimentasi</a:t>
              </a:r>
              <a:endParaRPr lang="en-US" sz="105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68304" y="5918284"/>
              <a:ext cx="106680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pengurai</a:t>
              </a:r>
              <a:endParaRPr lang="en-US" sz="105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43600" y="6604084"/>
              <a:ext cx="1066800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 err="1" smtClean="0"/>
                <a:t>sedimentasi</a:t>
              </a:r>
              <a:endParaRPr lang="en-US" sz="105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Karbon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2656" t="18000" r="17188" b="8667"/>
          <a:stretch>
            <a:fillRect/>
          </a:stretch>
        </p:blipFill>
        <p:spPr bwMode="auto">
          <a:xfrm>
            <a:off x="441960" y="762000"/>
            <a:ext cx="832104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8074" y="0"/>
            <a:ext cx="9067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Sulfur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1875" t="14000" r="17188" b="7333"/>
          <a:stretch>
            <a:fillRect/>
          </a:stretch>
        </p:blipFill>
        <p:spPr bwMode="auto">
          <a:xfrm>
            <a:off x="457200" y="685800"/>
            <a:ext cx="8077200" cy="610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-76200"/>
            <a:ext cx="9067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Kerusakan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Lingkungan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685800"/>
            <a:ext cx="4419600" cy="6172200"/>
            <a:chOff x="4953000" y="685800"/>
            <a:chExt cx="4419600" cy="617220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667" r="45000"/>
            <a:stretch>
              <a:fillRect/>
            </a:stretch>
          </p:blipFill>
          <p:spPr bwMode="auto">
            <a:xfrm>
              <a:off x="4953000" y="871451"/>
              <a:ext cx="4419600" cy="59865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Rectangle 2"/>
            <p:cNvSpPr txBox="1">
              <a:spLocks noChangeArrowheads="1"/>
            </p:cNvSpPr>
            <p:nvPr/>
          </p:nvSpPr>
          <p:spPr>
            <a:xfrm>
              <a:off x="7391400" y="685800"/>
              <a:ext cx="1981200" cy="6096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Hujan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asam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24400" y="609600"/>
            <a:ext cx="4419600" cy="6248400"/>
            <a:chOff x="0" y="609600"/>
            <a:chExt cx="4419600" cy="6248400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8650"/>
              <a:ext cx="4191000" cy="314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5778" r="9333" b="10421"/>
            <a:stretch>
              <a:fillRect/>
            </a:stretch>
          </p:blipFill>
          <p:spPr bwMode="auto">
            <a:xfrm>
              <a:off x="0" y="3794312"/>
              <a:ext cx="4419600" cy="3063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>
            <a:xfrm>
              <a:off x="0" y="3810000"/>
              <a:ext cx="2819400" cy="4572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Pencemaran</a:t>
              </a: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sungai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0" y="609600"/>
              <a:ext cx="2819400" cy="5334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Kerusakan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hutan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52400" y="838200"/>
            <a:ext cx="335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Upaya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Pelestarian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Lingkungan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579062" y="0"/>
            <a:ext cx="5564938" cy="3657600"/>
            <a:chOff x="3579062" y="3200400"/>
            <a:chExt cx="5564938" cy="3657600"/>
          </a:xfrm>
          <a:solidFill>
            <a:schemeClr val="accent3">
              <a:lumMod val="50000"/>
            </a:schemeClr>
          </a:solidFill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9062" y="3200400"/>
              <a:ext cx="5564937" cy="3657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2"/>
            <p:cNvSpPr txBox="1">
              <a:spLocks noChangeArrowheads="1"/>
            </p:cNvSpPr>
            <p:nvPr/>
          </p:nvSpPr>
          <p:spPr>
            <a:xfrm>
              <a:off x="6019800" y="3200400"/>
              <a:ext cx="3124200" cy="4572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rmAutofit fontScale="92500"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Pembuatan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taman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kota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63" y="3933275"/>
            <a:ext cx="3505200" cy="23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/>
          <p:cNvGrpSpPr/>
          <p:nvPr/>
        </p:nvGrpSpPr>
        <p:grpSpPr>
          <a:xfrm>
            <a:off x="3733800" y="3733800"/>
            <a:ext cx="5410200" cy="3124200"/>
            <a:chOff x="4457701" y="0"/>
            <a:chExt cx="4686300" cy="3124200"/>
          </a:xfrm>
          <a:solidFill>
            <a:schemeClr val="accent3">
              <a:lumMod val="50000"/>
            </a:schemeClr>
          </a:solidFill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57701" y="0"/>
              <a:ext cx="4686300" cy="3124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>
            <a:xfrm>
              <a:off x="6324600" y="0"/>
              <a:ext cx="2819400" cy="53340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Reklamasi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pantai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6200" y="2895600"/>
            <a:ext cx="3124200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Penyediaan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tempat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sampah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tempat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tempat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umum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275" y="4011"/>
            <a:ext cx="671512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905000"/>
            <a:ext cx="2209800" cy="25146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Limbah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Daur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Ulang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Limbah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Tujuan</a:t>
            </a:r>
            <a:r>
              <a:rPr lang="en-US" sz="4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Pembelajaran</a:t>
            </a:r>
            <a:r>
              <a:rPr lang="en-US" sz="4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0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62000" y="1543883"/>
            <a:ext cx="83820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Setelah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mempelajari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bab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siswa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diharapkan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dapat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Membedakan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penggunaan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istilah-istilah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habitat,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relung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individu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populasi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komunitas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ekosistem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faktor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biotik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faktor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abiotik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Mengaitkan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hubungan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antara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tipe-tipe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ekosistem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kondisi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lingkungan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biotik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abiotik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Membandingkan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piramida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ekologi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Mengatasi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masalah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lingkungan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menggunakan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rantai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makanan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Menjelaskan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aliran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energi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membuat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skema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daur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biogeokimia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Mendata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upaya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manusia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dalam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mengatasi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masalah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lingkungan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akibat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kegiatan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manusia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231775" marR="0" lvl="0" indent="-231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Mendata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limbah-limbah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organic yang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dapat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dimanfaatkan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tanpa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dengan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proses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daur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ulang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9144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Ekologi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51750" y="3810000"/>
            <a:ext cx="1905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/>
              <a:t>Ernst Haeckel</a:t>
            </a:r>
            <a:endParaRPr lang="en-US" sz="2400" b="1" dirty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743200" y="685800"/>
            <a:ext cx="640080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err="1" smtClean="0"/>
              <a:t>Ekosistem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suatu</a:t>
            </a:r>
            <a:r>
              <a:rPr lang="en-US" sz="2400" dirty="0" smtClean="0"/>
              <a:t> </a:t>
            </a:r>
            <a:r>
              <a:rPr lang="en-US" sz="2400" dirty="0" err="1" smtClean="0"/>
              <a:t>sistem</a:t>
            </a:r>
            <a:r>
              <a:rPr lang="en-US" sz="2400" dirty="0" smtClean="0"/>
              <a:t> </a:t>
            </a:r>
            <a:r>
              <a:rPr lang="en-US" sz="2400" dirty="0" err="1" smtClean="0"/>
              <a:t>lingkungan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terbentuk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</a:t>
            </a:r>
            <a:r>
              <a:rPr lang="en-US" sz="2400" dirty="0" err="1" smtClean="0"/>
              <a:t>hubungan</a:t>
            </a:r>
            <a:r>
              <a:rPr lang="en-US" sz="2400" dirty="0" smtClean="0"/>
              <a:t> </a:t>
            </a:r>
            <a:r>
              <a:rPr lang="en-US" sz="2400" dirty="0" err="1" smtClean="0"/>
              <a:t>timbal</a:t>
            </a:r>
            <a:r>
              <a:rPr lang="en-US" sz="2400" dirty="0" smtClean="0"/>
              <a:t> </a:t>
            </a:r>
            <a:r>
              <a:rPr lang="en-US" sz="2400" dirty="0" err="1" smtClean="0"/>
              <a:t>balik</a:t>
            </a:r>
            <a:r>
              <a:rPr lang="en-US" sz="2400" dirty="0" smtClean="0"/>
              <a:t> </a:t>
            </a:r>
            <a:r>
              <a:rPr lang="en-US" sz="2400" dirty="0" err="1" smtClean="0"/>
              <a:t>antara</a:t>
            </a:r>
            <a:r>
              <a:rPr lang="en-US" sz="2400" dirty="0" smtClean="0"/>
              <a:t> </a:t>
            </a:r>
            <a:r>
              <a:rPr lang="en-US" sz="2400" dirty="0" err="1" smtClean="0"/>
              <a:t>makhluk</a:t>
            </a:r>
            <a:r>
              <a:rPr lang="en-US" sz="2400" dirty="0" smtClean="0"/>
              <a:t> </a:t>
            </a:r>
            <a:r>
              <a:rPr lang="en-US" sz="2400" dirty="0" err="1" smtClean="0"/>
              <a:t>hidup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lingkungannya</a:t>
            </a:r>
            <a:endParaRPr lang="en-US" sz="2400" dirty="0" smtClean="0"/>
          </a:p>
          <a:p>
            <a:pPr>
              <a:spcBef>
                <a:spcPts val="1200"/>
              </a:spcBef>
            </a:pPr>
            <a:r>
              <a:rPr lang="en-US" sz="2400" dirty="0" err="1" smtClean="0"/>
              <a:t>Ilmu</a:t>
            </a:r>
            <a:r>
              <a:rPr lang="en-US" sz="2400" dirty="0" smtClean="0"/>
              <a:t> yang </a:t>
            </a:r>
            <a:r>
              <a:rPr lang="en-US" sz="2400" dirty="0" err="1" smtClean="0"/>
              <a:t>mempelajari</a:t>
            </a:r>
            <a:r>
              <a:rPr lang="en-US" sz="2400" dirty="0" smtClean="0"/>
              <a:t> </a:t>
            </a:r>
            <a:r>
              <a:rPr lang="en-US" sz="2400" dirty="0" err="1" smtClean="0"/>
              <a:t>tentang</a:t>
            </a:r>
            <a:r>
              <a:rPr lang="en-US" sz="2400" dirty="0" smtClean="0"/>
              <a:t> </a:t>
            </a:r>
            <a:r>
              <a:rPr lang="en-US" sz="2400" dirty="0" err="1" smtClean="0"/>
              <a:t>ekosistem</a:t>
            </a:r>
            <a:r>
              <a:rPr lang="en-US" sz="2400" dirty="0" smtClean="0"/>
              <a:t> </a:t>
            </a:r>
            <a:r>
              <a:rPr lang="en-US" sz="2400" dirty="0" err="1" smtClean="0"/>
              <a:t>disebut</a:t>
            </a:r>
            <a:r>
              <a:rPr lang="en-US" sz="2400" dirty="0" smtClean="0"/>
              <a:t> </a:t>
            </a:r>
            <a:r>
              <a:rPr lang="en-US" sz="2400" b="1" dirty="0" err="1" smtClean="0"/>
              <a:t>ekologi</a:t>
            </a:r>
            <a:r>
              <a:rPr lang="en-US" sz="24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US" sz="2400" b="1" dirty="0" err="1" smtClean="0"/>
              <a:t>Ekologi</a:t>
            </a:r>
            <a:r>
              <a:rPr lang="en-US" sz="2400" dirty="0" smtClean="0"/>
              <a:t> </a:t>
            </a:r>
            <a:r>
              <a:rPr lang="en-US" sz="2400" dirty="0" err="1" smtClean="0"/>
              <a:t>berasal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kata</a:t>
            </a:r>
            <a:r>
              <a:rPr lang="en-US" sz="2400" dirty="0" smtClean="0"/>
              <a:t> </a:t>
            </a:r>
            <a:r>
              <a:rPr lang="en-US" sz="2400" b="1" i="1" dirty="0" err="1" smtClean="0"/>
              <a:t>oikos</a:t>
            </a:r>
            <a:r>
              <a:rPr lang="en-US" sz="2400" dirty="0" smtClean="0"/>
              <a:t> (</a:t>
            </a:r>
            <a:r>
              <a:rPr lang="en-US" sz="2400" dirty="0" err="1" smtClean="0"/>
              <a:t>rumah</a:t>
            </a:r>
            <a:r>
              <a:rPr lang="en-US" sz="2400" dirty="0" smtClean="0"/>
              <a:t> </a:t>
            </a:r>
            <a:r>
              <a:rPr lang="en-US" sz="2400" dirty="0" err="1" smtClean="0"/>
              <a:t>atau</a:t>
            </a:r>
            <a:r>
              <a:rPr lang="en-US" sz="2400" dirty="0" smtClean="0"/>
              <a:t> </a:t>
            </a:r>
            <a:r>
              <a:rPr lang="en-US" sz="2400" dirty="0" err="1" smtClean="0"/>
              <a:t>tempat</a:t>
            </a:r>
            <a:r>
              <a:rPr lang="en-US" sz="2400" dirty="0" smtClean="0"/>
              <a:t> </a:t>
            </a:r>
            <a:r>
              <a:rPr lang="en-US" sz="2400" dirty="0" err="1" smtClean="0"/>
              <a:t>hidup</a:t>
            </a:r>
            <a:r>
              <a:rPr lang="en-US" sz="2400" dirty="0" smtClean="0"/>
              <a:t>)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b="1" i="1" dirty="0" smtClean="0"/>
              <a:t>logos</a:t>
            </a:r>
            <a:r>
              <a:rPr lang="en-US" sz="2400" dirty="0" smtClean="0"/>
              <a:t> (</a:t>
            </a:r>
            <a:r>
              <a:rPr lang="en-US" sz="2400" dirty="0" err="1" smtClean="0"/>
              <a:t>ilmu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2286000" cy="305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Komponen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Penyusun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Ekosistem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52400" y="5334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Berdasarkan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Sifatnya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063" t="18000" r="50781" b="7333"/>
          <a:stretch>
            <a:fillRect/>
          </a:stretch>
        </p:blipFill>
        <p:spPr bwMode="auto">
          <a:xfrm>
            <a:off x="1981200" y="1143000"/>
            <a:ext cx="4419600" cy="549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733800"/>
            <a:ext cx="5257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Adaptasi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Makhluk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Hidup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8382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err="1" smtClean="0">
                <a:solidFill>
                  <a:srgbClr val="FF0000"/>
                </a:solidFill>
              </a:rPr>
              <a:t>Adaptasi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morfologi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37173"/>
            <a:ext cx="3810000" cy="526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886200" y="6248400"/>
            <a:ext cx="2743200" cy="46166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err="1" smtClean="0">
                <a:solidFill>
                  <a:schemeClr val="bg1"/>
                </a:solidFill>
              </a:rPr>
              <a:t>Adaptasi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perilaku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400800" y="452735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b="1" dirty="0" err="1" smtClean="0">
                <a:solidFill>
                  <a:srgbClr val="FF0000"/>
                </a:solidFill>
              </a:rPr>
              <a:t>Adaptasi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fisiologi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2724" y="990600"/>
            <a:ext cx="44764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51636" y="548889"/>
            <a:ext cx="2542876" cy="321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24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Faktor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Abiotik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066800"/>
            <a:ext cx="1371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Tanah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0069" y="3581400"/>
            <a:ext cx="478393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391400" y="3581400"/>
            <a:ext cx="1752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Sinar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matahari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4114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971800"/>
            <a:ext cx="1371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Air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 t="14213" r="9143"/>
          <a:stretch>
            <a:fillRect/>
          </a:stretch>
        </p:blipFill>
        <p:spPr bwMode="auto">
          <a:xfrm>
            <a:off x="4197313" y="0"/>
            <a:ext cx="49466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4425"/>
            <a:ext cx="91440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76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Berdasarkan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Fungsinya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3581400"/>
            <a:ext cx="4724400" cy="3276600"/>
            <a:chOff x="533400" y="1219200"/>
            <a:chExt cx="4191000" cy="3029712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9859" t="2667" r="12676" b="22667"/>
            <a:stretch>
              <a:fillRect/>
            </a:stretch>
          </p:blipFill>
          <p:spPr bwMode="auto">
            <a:xfrm>
              <a:off x="533400" y="1219200"/>
              <a:ext cx="4191000" cy="3029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57" name="Text Box 13"/>
            <p:cNvSpPr txBox="1">
              <a:spLocks noChangeArrowheads="1"/>
            </p:cNvSpPr>
            <p:nvPr/>
          </p:nvSpPr>
          <p:spPr bwMode="auto">
            <a:xfrm>
              <a:off x="533400" y="1219200"/>
              <a:ext cx="378476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Simbiosis</a:t>
              </a:r>
              <a:r>
                <a:rPr lang="en-US" sz="2400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komensalisme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6245771" y="990600"/>
            <a:ext cx="28982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400" dirty="0" err="1"/>
              <a:t>Simbiosis</a:t>
            </a:r>
            <a:r>
              <a:rPr lang="en-US" sz="2400" dirty="0"/>
              <a:t> </a:t>
            </a:r>
            <a:r>
              <a:rPr lang="en-US" sz="2400" b="1" dirty="0" err="1" smtClean="0"/>
              <a:t>parasitisme</a:t>
            </a:r>
            <a:endParaRPr lang="en-US" sz="24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Simbiosis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Antar-Komponen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Ekosistem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3276600" y="1371600"/>
            <a:ext cx="175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Simbiosis</a:t>
            </a:r>
            <a:r>
              <a:rPr lang="en-US" sz="2400" dirty="0"/>
              <a:t> </a:t>
            </a:r>
            <a:r>
              <a:rPr lang="en-US" sz="2400" b="1" dirty="0" err="1" smtClean="0"/>
              <a:t>mutualisme</a:t>
            </a:r>
            <a:endParaRPr lang="en-US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21250"/>
          <a:stretch>
            <a:fillRect/>
          </a:stretch>
        </p:blipFill>
        <p:spPr bwMode="auto">
          <a:xfrm>
            <a:off x="0" y="810126"/>
            <a:ext cx="32004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5419" y="1524000"/>
            <a:ext cx="399858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344" t="14000" r="19531" b="7333"/>
          <a:stretch>
            <a:fillRect/>
          </a:stretch>
        </p:blipFill>
        <p:spPr bwMode="auto">
          <a:xfrm>
            <a:off x="1219200" y="966537"/>
            <a:ext cx="6553200" cy="568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C.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Aliran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Energi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dan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Daur</a:t>
            </a: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Biogeokimia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Rantai</a:t>
            </a: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Makanan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262</Words>
  <Application>Microsoft Office PowerPoint</Application>
  <PresentationFormat>On-screen Show (4:3)</PresentationFormat>
  <Paragraphs>67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Tujuan Pembelajaran: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Bambang</cp:lastModifiedBy>
  <cp:revision>75</cp:revision>
  <dcterms:created xsi:type="dcterms:W3CDTF">2011-12-05T04:31:24Z</dcterms:created>
  <dcterms:modified xsi:type="dcterms:W3CDTF">2012-01-18T06:53:40Z</dcterms:modified>
</cp:coreProperties>
</file>