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8"/>
  </p:notesMasterIdLst>
  <p:sldIdLst>
    <p:sldId id="303" r:id="rId2"/>
    <p:sldId id="257" r:id="rId3"/>
    <p:sldId id="258" r:id="rId4"/>
    <p:sldId id="259" r:id="rId5"/>
    <p:sldId id="260" r:id="rId6"/>
    <p:sldId id="299" r:id="rId7"/>
    <p:sldId id="300" r:id="rId8"/>
    <p:sldId id="301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2" r:id="rId18"/>
    <p:sldId id="269" r:id="rId19"/>
    <p:sldId id="270" r:id="rId20"/>
    <p:sldId id="271" r:id="rId21"/>
    <p:sldId id="273" r:id="rId22"/>
    <p:sldId id="274" r:id="rId23"/>
    <p:sldId id="275" r:id="rId24"/>
    <p:sldId id="276" r:id="rId25"/>
    <p:sldId id="278" r:id="rId26"/>
    <p:sldId id="279" r:id="rId27"/>
    <p:sldId id="277" r:id="rId28"/>
    <p:sldId id="280" r:id="rId29"/>
    <p:sldId id="281" r:id="rId30"/>
    <p:sldId id="282" r:id="rId31"/>
    <p:sldId id="283" r:id="rId32"/>
    <p:sldId id="284" r:id="rId33"/>
    <p:sldId id="285" r:id="rId34"/>
    <p:sldId id="287" r:id="rId35"/>
    <p:sldId id="286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302" r:id="rId45"/>
    <p:sldId id="296" r:id="rId46"/>
    <p:sldId id="297" r:id="rId4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78228-CC3E-4A2E-924A-F4D64272E99C}" type="datetimeFigureOut">
              <a:rPr lang="id-ID" smtClean="0"/>
              <a:pPr/>
              <a:t>01/11/2013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BCCA7-A297-43ED-8183-F150337E5C2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28</a:t>
            </a:fld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29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30</a:t>
            </a:fld>
            <a:endParaRPr lang="id-ID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31</a:t>
            </a:fld>
            <a:endParaRPr lang="id-ID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32</a:t>
            </a:fld>
            <a:endParaRPr lang="id-ID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33</a:t>
            </a:fld>
            <a:endParaRPr lang="id-ID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34</a:t>
            </a:fld>
            <a:endParaRPr lang="id-ID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35</a:t>
            </a:fld>
            <a:endParaRPr lang="id-ID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36</a:t>
            </a:fld>
            <a:endParaRPr lang="id-ID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37</a:t>
            </a:fld>
            <a:endParaRPr lang="id-ID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38</a:t>
            </a:fld>
            <a:endParaRPr lang="id-ID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39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40</a:t>
            </a:fld>
            <a:endParaRPr lang="id-ID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41</a:t>
            </a:fld>
            <a:endParaRPr lang="id-ID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42</a:t>
            </a:fld>
            <a:endParaRPr lang="id-ID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43</a:t>
            </a:fld>
            <a:endParaRPr lang="id-ID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44</a:t>
            </a:fld>
            <a:endParaRPr lang="id-ID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45</a:t>
            </a:fld>
            <a:endParaRPr lang="id-ID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46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BCCA7-A297-43ED-8183-F150337E5C27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6B7ADE-77D6-4C25-B01C-C61FBA4397D7}" type="datetimeFigureOut">
              <a:rPr lang="id-ID" smtClean="0"/>
              <a:pPr/>
              <a:t>01/11/2013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9B8F6A-5288-4619-B410-93F35A345B2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6B7ADE-77D6-4C25-B01C-C61FBA4397D7}" type="datetimeFigureOut">
              <a:rPr lang="id-ID" smtClean="0"/>
              <a:pPr/>
              <a:t>01/11/2013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9B8F6A-5288-4619-B410-93F35A345B2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6B7ADE-77D6-4C25-B01C-C61FBA4397D7}" type="datetimeFigureOut">
              <a:rPr lang="id-ID" smtClean="0"/>
              <a:pPr/>
              <a:t>01/11/2013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9B8F6A-5288-4619-B410-93F35A345B2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6B7ADE-77D6-4C25-B01C-C61FBA4397D7}" type="datetimeFigureOut">
              <a:rPr lang="id-ID" smtClean="0"/>
              <a:pPr/>
              <a:t>01/11/2013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9B8F6A-5288-4619-B410-93F35A345B2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6B7ADE-77D6-4C25-B01C-C61FBA4397D7}" type="datetimeFigureOut">
              <a:rPr lang="id-ID" smtClean="0"/>
              <a:pPr/>
              <a:t>01/11/2013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9B8F6A-5288-4619-B410-93F35A345B2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6B7ADE-77D6-4C25-B01C-C61FBA4397D7}" type="datetimeFigureOut">
              <a:rPr lang="id-ID" smtClean="0"/>
              <a:pPr/>
              <a:t>01/11/2013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9B8F6A-5288-4619-B410-93F35A345B2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6B7ADE-77D6-4C25-B01C-C61FBA4397D7}" type="datetimeFigureOut">
              <a:rPr lang="id-ID" smtClean="0"/>
              <a:pPr/>
              <a:t>01/11/2013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9B8F6A-5288-4619-B410-93F35A345B2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6B7ADE-77D6-4C25-B01C-C61FBA4397D7}" type="datetimeFigureOut">
              <a:rPr lang="id-ID" smtClean="0"/>
              <a:pPr/>
              <a:t>01/11/2013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9B8F6A-5288-4619-B410-93F35A345B2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6B7ADE-77D6-4C25-B01C-C61FBA4397D7}" type="datetimeFigureOut">
              <a:rPr lang="id-ID" smtClean="0"/>
              <a:pPr/>
              <a:t>01/11/2013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9B8F6A-5288-4619-B410-93F35A345B2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6B7ADE-77D6-4C25-B01C-C61FBA4397D7}" type="datetimeFigureOut">
              <a:rPr lang="id-ID" smtClean="0"/>
              <a:pPr/>
              <a:t>01/11/2013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9B8F6A-5288-4619-B410-93F35A345B2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06B7ADE-77D6-4C25-B01C-C61FBA4397D7}" type="datetimeFigureOut">
              <a:rPr lang="id-ID" smtClean="0"/>
              <a:pPr/>
              <a:t>01/11/2013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D9B8F6A-5288-4619-B410-93F35A345B2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06B7ADE-77D6-4C25-B01C-C61FBA4397D7}" type="datetimeFigureOut">
              <a:rPr lang="id-ID" smtClean="0"/>
              <a:pPr/>
              <a:t>01/11/2013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D9B8F6A-5288-4619-B410-93F35A345B28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JohnDoe@company.com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>
                <a:latin typeface="Arial" pitchFamily="34" charset="0"/>
                <a:cs typeface="Arial" pitchFamily="34" charset="0"/>
              </a:rPr>
              <a:t>Sistem Informasi Manajemen</a:t>
            </a:r>
            <a:endParaRPr lang="id-ID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71612"/>
            <a:ext cx="7772400" cy="47839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d-ID" sz="2800" dirty="0" smtClean="0">
                <a:latin typeface="Arial" pitchFamily="34" charset="0"/>
                <a:cs typeface="Arial" pitchFamily="34" charset="0"/>
              </a:rPr>
              <a:t>Proyek Web/HTML Menggunakan Notepad</a:t>
            </a:r>
          </a:p>
          <a:p>
            <a:pPr algn="ctr">
              <a:buNone/>
            </a:pPr>
            <a:r>
              <a:rPr lang="id-ID" sz="2800" dirty="0" smtClean="0">
                <a:latin typeface="Arial" pitchFamily="34" charset="0"/>
                <a:cs typeface="Arial" pitchFamily="34" charset="0"/>
              </a:rPr>
              <a:t>Penulis : Raymond McLeod, Jr.</a:t>
            </a:r>
          </a:p>
          <a:p>
            <a:pPr algn="ctr">
              <a:buNone/>
            </a:pPr>
            <a:r>
              <a:rPr lang="id-ID" sz="2800" dirty="0" smtClean="0">
                <a:latin typeface="Arial" pitchFamily="34" charset="0"/>
                <a:cs typeface="Arial" pitchFamily="34" charset="0"/>
              </a:rPr>
              <a:t>      George P. Schell</a:t>
            </a:r>
          </a:p>
          <a:p>
            <a:pPr algn="ctr">
              <a:buNone/>
            </a:pPr>
            <a:r>
              <a:rPr lang="id-ID" sz="2800" dirty="0" smtClean="0">
                <a:latin typeface="Arial" pitchFamily="34" charset="0"/>
                <a:cs typeface="Arial" pitchFamily="34" charset="0"/>
              </a:rPr>
              <a:t>Dosen : Dr. Wonny A. Ridwan, MM., SE.</a:t>
            </a:r>
          </a:p>
          <a:p>
            <a:pPr algn="ctr">
              <a:buNone/>
            </a:pP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d-ID" sz="2800" dirty="0" smtClean="0">
                <a:latin typeface="Arial" pitchFamily="34" charset="0"/>
                <a:cs typeface="Arial" pitchFamily="34" charset="0"/>
              </a:rPr>
              <a:t>Fakultas Ekonomi</a:t>
            </a:r>
          </a:p>
          <a:p>
            <a:pPr algn="ctr">
              <a:buNone/>
            </a:pPr>
            <a:r>
              <a:rPr lang="id-ID" sz="2800" dirty="0" smtClean="0">
                <a:latin typeface="Arial" pitchFamily="34" charset="0"/>
                <a:cs typeface="Arial" pitchFamily="34" charset="0"/>
              </a:rPr>
              <a:t>Universitas Pakuan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halaman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Web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diatas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link: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930" indent="-51435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1. Contact Us</a:t>
            </a:r>
          </a:p>
          <a:p>
            <a:pPr marL="582930" indent="-51435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sebuah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link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mengirim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e-mail.</a:t>
            </a:r>
          </a:p>
          <a:p>
            <a:pPr marL="582930" indent="-514350">
              <a:buNone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Link to my school</a:t>
            </a:r>
          </a:p>
          <a:p>
            <a:pPr marL="582930" indent="-51435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sebuah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hyperlink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halaman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Web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sekolah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82930" indent="-51435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3.  Go to Top of Page</a:t>
            </a:r>
          </a:p>
          <a:p>
            <a:pPr marL="582930" indent="-51435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Memberikan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navigasi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halaman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Web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Bagian-Bagian Dari Dokumen HTML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Dokumen HTML terdiri atas 2 bagian yaitu: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Bagian kepala</a:t>
            </a:r>
          </a:p>
          <a:p>
            <a:pPr marL="457200" indent="-457200">
              <a:buNone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	Bagian kepala memberikan informasi mengenai perangkat lunak browser (penjelajah). Informasi pada bagian kepala mencangkup judul halaman Web. 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Bagian tubuh </a:t>
            </a:r>
          </a:p>
          <a:p>
            <a:pPr marL="457200" indent="-457200">
              <a:buNone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	Bagian tubuh memberi tahu apa yang akan dilihat oleh pengguna di layar. Bagian tubuh berisikan bagian yang sebagian besar orang yang merupakan halaman Web. Gambar, tabel, daftar, dan 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link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semua terletak di bagian tubuh. 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Membuat Dokumen Notepad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Mulailah dengan membuka Notepad dan membuat dokumen baru.</a:t>
            </a:r>
          </a:p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Klik perintah “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start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” (di bagian bawah kiri layar), dan pilih program “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Notepad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”. </a:t>
            </a:r>
          </a:p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Atau mungkin harus mengeklik subperintah “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accessories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” sebelum program Notepad muncul. </a:t>
            </a:r>
          </a:p>
          <a:p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714356"/>
            <a:ext cx="7215238" cy="564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Klik baris 1 hingga 5 ke dalam dokumen Notepad. </a:t>
            </a:r>
          </a:p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HTML mengharuskan perintah awal dan akhir – misalnya “&lt;html&gt;” dan “&lt;/html&gt;. </a:t>
            </a:r>
          </a:p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Jika hanya mengetik sebagian dari contoh dan mencoba melihatnya sebagai halaman Web, browser tersebut tidak akan menemukan perintah akhir. </a:t>
            </a:r>
          </a:p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Baris 1 sampai 5 menentukan judul Web yaitu “University Pizza” dan memulai bagian tubuh kode HTML. 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1071546"/>
            <a:ext cx="7429552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389120"/>
          </a:xfrm>
        </p:spPr>
        <p:txBody>
          <a:bodyPr>
            <a:normAutofit/>
          </a:bodyPr>
          <a:lstStyle/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Baris 6 adalah penentu tempat, yaitu di mana kursor akan ditempatkan. Baris “&lt;a name=“top_of_page”&gt;&lt;/a&gt; adalah jangkar. Perintah “a” berarti “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anchor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” atau (jangkar), yaitu tempat di dalam dokumen atau pada dokumen HTML lain di mana pengguna akan diarahkan melalui sebuah 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hyperlink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1071546"/>
            <a:ext cx="7215238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389120"/>
          </a:xfrm>
        </p:spPr>
        <p:txBody>
          <a:bodyPr>
            <a:normAutofit/>
          </a:bodyPr>
          <a:lstStyle/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Baris 7 berisikan HTML untuk memulai paragraf (yang dimulai dengan perintah “p”) yang akan disejajarkan di bagian tengah halaman Web. </a:t>
            </a:r>
          </a:p>
        </p:txBody>
      </p:sp>
      <p:pic>
        <p:nvPicPr>
          <p:cNvPr id="5" name="Picture 4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2285992"/>
            <a:ext cx="5857916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1472" y="1714488"/>
            <a:ext cx="8229600" cy="4389120"/>
          </a:xfrm>
        </p:spPr>
        <p:txBody>
          <a:bodyPr>
            <a:normAutofit/>
          </a:bodyPr>
          <a:lstStyle/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Pada baris 8, ukuran huruf diperbesar melalui tiga tahapan, seperti memilih tiga opsi menurun pada menu drop-down dan dapat juga mengubah warna “University Pizza” menjadi merah. </a:t>
            </a:r>
          </a:p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Pada baris 10 dan 11, kita harus mengembalikan perubahan ini menjadi bentuk huruf awal (baris 10) dan ke perataan paragraf awal (baris 11)</a:t>
            </a:r>
          </a:p>
          <a:p>
            <a:pPr>
              <a:buNone/>
            </a:pP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2400" dirty="0" smtClean="0">
                <a:latin typeface="Arial" pitchFamily="34" charset="0"/>
                <a:cs typeface="Arial" pitchFamily="34" charset="0"/>
              </a:rPr>
              <a:t>Nama Kelompok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Kurniawati  			( 0211 12 127 )</a:t>
            </a:r>
          </a:p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Anisa Safitri			( 0211 12 131 )</a:t>
            </a:r>
          </a:p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Abdurochman Ramdani		( 0211 12 132 )</a:t>
            </a:r>
          </a:p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Rifki Rahmayadi 			( 0211 12 163 )	</a:t>
            </a:r>
          </a:p>
          <a:p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4" y="1071546"/>
            <a:ext cx="6715172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428736"/>
            <a:ext cx="7772400" cy="4572000"/>
          </a:xfrm>
        </p:spPr>
        <p:txBody>
          <a:bodyPr>
            <a:normAutofit/>
          </a:bodyPr>
          <a:lstStyle/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Pada baris 12 kita menggunakan perintah “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line break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” (“&lt;br&gt;”) untuk memasukan satu baris kosong tambahan.</a:t>
            </a:r>
          </a:p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Membuat daftar yang tidak beraturan pada baris 13 dan memberinya judul “Locations”.</a:t>
            </a:r>
          </a:p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Kemudian membuat daftar berisikan tiga hal yaitu, Perpustakaan, Recreation center, dan 101 North Main Street-dengan menggunakan perintah “&lt;li&gt;”. </a:t>
            </a:r>
          </a:p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Dapat dilihat bahwa perintah “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unordered list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” dimatikan dengan kode pada baris 17. 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2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785794"/>
            <a:ext cx="7572428" cy="5786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5715040"/>
          </a:xfrm>
        </p:spPr>
        <p:txBody>
          <a:bodyPr>
            <a:normAutofit/>
          </a:bodyPr>
          <a:lstStyle/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Pada baris 18 memulai tabel, tetapi baris 19 memberitahu HTML untuk memulai sebuah baris. Baris pertama berisikan kata “Topping”, “Small”, “Medium”, “Large” dalam huruf miring.  </a:t>
            </a:r>
          </a:p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Pada tabel 18 jika perintah bertuliskan “&lt;table border=1&gt;” pembatas tipis akan dihasilkan. “&lt;table border=10&gt;” pembatas tebal akan dihasilkan. </a:t>
            </a:r>
          </a:p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Baris 20 hingga 23 membuat empat sel data yang masing-masing mewakili kolom. Sel tabel data ditandai dengan “td”, seperti yang ditunjukan baris 20. </a:t>
            </a:r>
          </a:p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Judul pada baris 20 berformat huruf miring. Perintah “&lt;i&gt;” dan ”&lt;/i&gt;” di sekeliling kata-kata membuat kata tersebut ditampilkan dalam huruf miring. </a:t>
            </a:r>
          </a:p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&lt;tr&gt; (baris19) adalah perintah untuk memulai baris baru. </a:t>
            </a:r>
          </a:p>
          <a:p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5852" y="857233"/>
            <a:ext cx="6643734" cy="5467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389120"/>
          </a:xfrm>
        </p:spPr>
        <p:txBody>
          <a:bodyPr>
            <a:normAutofit/>
          </a:bodyPr>
          <a:lstStyle/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Perintah “&lt;/tr&gt;” (baris42) itu untuk menonaktifkan memulai baris baru.</a:t>
            </a:r>
          </a:p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Perintah “&lt;/table&gt; (baris43) itu untuk menonaktifkan memulai tabel baru.  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428604"/>
            <a:ext cx="7715304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786478"/>
          </a:xfrm>
        </p:spPr>
        <p:txBody>
          <a:bodyPr>
            <a:normAutofit/>
          </a:bodyPr>
          <a:lstStyle/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Gambar dari halaman Web bukanlah dari kode HTML, tapi dipanggil dengan perintah “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image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”. Gambar tersebut bersumber dari “PizzaMan.gif”, dan bertempat pada direktori yang sama dengan 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file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HTML. </a:t>
            </a:r>
          </a:p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“Img” adalah singkatan untuk image, dan “src” adalah singkatan untuk 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source file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(file sumber) yang berisikan gambar tersebut. </a:t>
            </a:r>
          </a:p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Baris 44 membuat paragraf yang terletak di tengah halaman Web. </a:t>
            </a:r>
          </a:p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Baris 45 memberitahu HTML untuk menggunakan 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file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“PizzaMan.gif” tanpa pembatas, dengan kata lain, “border=0”. </a:t>
            </a:r>
          </a:p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Baris 46 menonaktifkan perataan paragraf sehingga perataan akan kembali seperti semula, yaitu rata kiri. </a:t>
            </a:r>
          </a:p>
          <a:p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928670"/>
            <a:ext cx="6858048" cy="55388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Daftar berurutan “Why Order from Us” ditunjukan pada baris 47 hingga 51. </a:t>
            </a:r>
          </a:p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Baris ini dimulai dengan “&lt;ol&gt;Why Order from Us?” sebagai judul daftar. Daftar yang berurutan (yang dikodekan “ol”)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2400" dirty="0" smtClean="0">
                <a:latin typeface="Arial" pitchFamily="34" charset="0"/>
                <a:cs typeface="Arial" pitchFamily="34" charset="0"/>
              </a:rPr>
              <a:t>Tujuan Belajar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Memahami kelebihan dan kelemahan penyusunan halaman Web menggunakan editor teks Notepad. </a:t>
            </a:r>
          </a:p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Mampu membuat sebuah halaman Web  dasar. </a:t>
            </a:r>
          </a:p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Mengetahui bagaimana mengontrol format kata-kata dan gambar pada halaman web. </a:t>
            </a:r>
          </a:p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Mengetahui bagaimana membuat tabel dan gambar pada sebuah halaman Web. </a:t>
            </a:r>
          </a:p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Mengetahui bagaimana cara membuat 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link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ke halaman Web, 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e-mail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, bagian-bagian lain halaman Web. </a:t>
            </a:r>
          </a:p>
          <a:p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928671"/>
            <a:ext cx="7000924" cy="53959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Selanjutnya yaitu 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link.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Dua link yang pertama sejajar dengan bagian kanan halaman Web. </a:t>
            </a:r>
          </a:p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Baris 52 dan 54 adalah perintah awal dan akhir yang menyebabkan paragraf tersebut sejajar ke bagian kanan. 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Tiga jenis 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link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pada situs ini: satu ke halaman Web lain, satu ke program 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e-mail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, dan satu ke bagian lain halaman web yang sedang dilihat. </a:t>
            </a:r>
          </a:p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Hyperlink yang pertama (baris 53) sebagai contoh </a:t>
            </a:r>
            <a:r>
              <a:rPr lang="id-ID" sz="2400" dirty="0" smtClean="0">
                <a:latin typeface="Arial" pitchFamily="34" charset="0"/>
                <a:cs typeface="Arial" pitchFamily="34" charset="0"/>
                <a:hlinkClick r:id="rId3"/>
              </a:rPr>
              <a:t>mailto:JohnDoe@company.com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, tapi anda harus mengganti dengan alamat 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e-mail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anda sendiri.</a:t>
            </a:r>
          </a:p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Segmen </a:t>
            </a:r>
            <a:r>
              <a:rPr lang="id-ID" sz="2400" dirty="0" smtClean="0">
                <a:latin typeface="Arial" pitchFamily="34" charset="0"/>
                <a:cs typeface="Arial" pitchFamily="34" charset="0"/>
                <a:hlinkClick r:id="rId4"/>
              </a:rPr>
              <a:t>mailto: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memerintahkan browser Web untuk membuat link dengan peranti lunak komputer dan memasukan </a:t>
            </a:r>
            <a:r>
              <a:rPr lang="id-ID" sz="2400" dirty="0" smtClean="0">
                <a:latin typeface="Arial" pitchFamily="34" charset="0"/>
                <a:cs typeface="Arial" pitchFamily="34" charset="0"/>
                <a:hlinkClick r:id="rId3"/>
              </a:rPr>
              <a:t>JohnDoe@company.com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sebagai alamat penerima 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e-mail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Frase “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Contact Us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” adalah satu-satunya hal yang akan dilihat pengguna pada halaman Web; perintah “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anchor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” tetap tidak akan terlihat. Jangan lupa untuk mengakhiri perintah 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anchor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dengan “&lt;/a&gt;”, atau sisa halaman Web juga akan terhubung dengan program 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e-mail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64" y="1214422"/>
            <a:ext cx="8715436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357166"/>
            <a:ext cx="7772400" cy="4572000"/>
          </a:xfrm>
        </p:spPr>
        <p:txBody>
          <a:bodyPr>
            <a:normAutofit/>
          </a:bodyPr>
          <a:lstStyle/>
          <a:p>
            <a:r>
              <a:rPr lang="id-ID" sz="2400" i="1" dirty="0" smtClean="0">
                <a:latin typeface="Arial" pitchFamily="34" charset="0"/>
                <a:cs typeface="Arial" pitchFamily="34" charset="0"/>
              </a:rPr>
              <a:t>Hyperlink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yang kedua (baris 56) adalah situs Web fiktif. Contohnya “http://www.MySchool.edu”.</a:t>
            </a:r>
          </a:p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Jangan lupa memakai http://, jika meninggalkan http:// tersebut maka link tersebut tidak akan bekerja. </a:t>
            </a:r>
          </a:p>
        </p:txBody>
      </p:sp>
      <p:pic>
        <p:nvPicPr>
          <p:cNvPr id="4" name="Picture 3" descr="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214554"/>
            <a:ext cx="8786842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214290"/>
            <a:ext cx="7772400" cy="4572000"/>
          </a:xfrm>
        </p:spPr>
        <p:txBody>
          <a:bodyPr>
            <a:normAutofit/>
          </a:bodyPr>
          <a:lstStyle/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Baris 59 membuat hyperlink dengan poin referensi “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top_of_page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”. Karakter “#” pada 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hyprelink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“#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top_of_page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” memberitahu browser Web bahwa titik 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hyperlink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berada di halaman Web. </a:t>
            </a:r>
          </a:p>
          <a:p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000240"/>
            <a:ext cx="8715404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214290"/>
            <a:ext cx="7772400" cy="4572000"/>
          </a:xfrm>
        </p:spPr>
        <p:txBody>
          <a:bodyPr>
            <a:normAutofit/>
          </a:bodyPr>
          <a:lstStyle/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Dua baris terakhir berisikan perintah “&lt;/body&gt;” dan “&lt;/html&gt;”. Cara ini sangat penting dilakukan, sehingga browser Web dapat menerjemahkan halaman Web dengan benar. 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071678"/>
            <a:ext cx="8715404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914400"/>
          </a:xfrm>
        </p:spPr>
        <p:txBody>
          <a:bodyPr/>
          <a:lstStyle/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Menyimpan Contoh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785794"/>
            <a:ext cx="7772400" cy="4572000"/>
          </a:xfrm>
        </p:spPr>
        <p:txBody>
          <a:bodyPr>
            <a:normAutofit/>
          </a:bodyPr>
          <a:lstStyle/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Anda harus menyimpan dokumen Notepad ini dengan 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file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HTML. </a:t>
            </a:r>
          </a:p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Caranya pilihlah “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file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” diikuti “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Save As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”.</a:t>
            </a:r>
          </a:p>
          <a:p>
            <a:pPr>
              <a:buNone/>
            </a:pP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Untitled-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2071678"/>
            <a:ext cx="5572164" cy="4786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Pendahuluan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Pada proyek ini, akan ditunjukan bagaimana cara menggunakan editor teks Notepad untuk membuat sebuah halaman Web. </a:t>
            </a:r>
          </a:p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Proyek ini menampilkan tahap demi tahap yang menggambarkan berbagai teknik dan konsep yang dibutuhkan untuk membuat halaman Web di Notepad. 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Masukan nama file seperti “University Pizza.htm” tapi tanpa tanda kutip.</a:t>
            </a:r>
          </a:p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Jenis file yang dipilih (dengan kata lain “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Save as type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”) haruslah “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All Files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” dengan pengelolaan “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ANSI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”. Jika tidak memilih “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All Files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” sebagai jenis 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file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, halaman Web tersebut tidak akan bekerja. </a:t>
            </a:r>
          </a:p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Disaat menyimpan file, jangan lupa tempatkan file html tersebut di folder awal agar gambar dapat terlihat. 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2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285728"/>
            <a:ext cx="7858180" cy="6072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Melihat Halaman Web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Bukalah folder tempat file HTML berada.</a:t>
            </a:r>
          </a:p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Lalu Klik 2 kali 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file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HTML tersebut.</a:t>
            </a:r>
          </a:p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Setelah diklik, browser Web akan otomatis muncul dengan sendirinya. Maka akan terlihat halaman Web yang dihasilkan dari Notepad tersebut. 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2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500042"/>
            <a:ext cx="8286808" cy="59293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52"/>
            <a:ext cx="8786842" cy="6715148"/>
          </a:xfrm>
        </p:spPr>
        <p:txBody>
          <a:bodyPr/>
          <a:lstStyle/>
          <a:p>
            <a:r>
              <a:rPr lang="id-ID" dirty="0" smtClean="0"/>
              <a:t>Maka halaman HTML akan terlihat seperti ini </a:t>
            </a:r>
          </a:p>
          <a:p>
            <a:pPr>
              <a:buNone/>
            </a:pPr>
            <a:endParaRPr lang="id-ID" dirty="0"/>
          </a:p>
        </p:txBody>
      </p:sp>
      <p:pic>
        <p:nvPicPr>
          <p:cNvPr id="4" name="Picture 3" descr="Untitled-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9144000" cy="6143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Kelebihan dan Kelemahan Penggunaan Notepad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Kelemahan membuat halaman Web dengan editor teks seperti Notepad adalah keharusan untuk mempelajari perintah-perintah HTML dan proses pembuatan kode.</a:t>
            </a:r>
          </a:p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Keuntungan membuat kode HTML di Notepad yaitu kode yang dibuat efisien dan manajer dapat lebih memahami bagaimana halaman Web bekerja. 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286000"/>
            <a:ext cx="77724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d-ID" sz="7200" dirty="0" smtClean="0">
                <a:latin typeface="Arial" pitchFamily="34" charset="0"/>
                <a:cs typeface="Arial" pitchFamily="34" charset="0"/>
              </a:rPr>
              <a:t> “Terima Kasih”</a:t>
            </a:r>
            <a:endParaRPr lang="id-ID" sz="7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Halaman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Web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400" dirty="0" smtClean="0">
                <a:latin typeface="Arial" pitchFamily="34" charset="0"/>
                <a:cs typeface="Arial" pitchFamily="34" charset="0"/>
              </a:rPr>
              <a:t>Membuat dokumen Notepad yang akan disimpan dalam bentuk 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Hypertext Markup Language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(HTML) sehingga dapat digunakan sebagai halaman Web. 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membuat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halaman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Web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menampilkan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infromasi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pelanggan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pontensial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memberikan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informasi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mengenai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University Pizza,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lokasinya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jenis-jenis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pizza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ditawarkan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Beberapa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fitur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mengorganisasi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informasi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halaman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Web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membuatnya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efektif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seperti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daftar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sebuah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sebuah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tabel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sederet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link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id-ID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Content Placeholder 5" descr="1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Tag-tag </a:t>
            </a:r>
            <a:r>
              <a:rPr lang="en-US" sz="24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membuat</a:t>
            </a:r>
            <a:r>
              <a:rPr lang="en-US" sz="2400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web</a:t>
            </a:r>
            <a:endParaRPr lang="id-ID" sz="2400" dirty="0">
              <a:solidFill>
                <a:schemeClr val="tx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&lt;html&gt;	: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hypertext markup language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syarat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membuat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web,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mendefinisikan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root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dokumen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HTML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&lt;head&gt;	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memberikan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informasi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tentang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dokumen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&lt;body&gt;	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menentukan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bagaimana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dokumen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ditampilkan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website.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dokumen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berupa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teks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animasi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link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sebagainya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357158" y="357142"/>
            <a:ext cx="8572560" cy="650085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&gt;	: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perintah untuk membuat baris.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&lt;td&gt;	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pembuat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kolom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tabel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&gt;		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memiringkan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huruf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italic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&lt;u&gt;	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menggaris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bawahi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huruf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underline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&lt;table&gt;	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pembuat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tabel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halaman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web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&lt;p&gt;	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paragraf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§"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&lt;br&gt;	: perintah untuk memasukan satu baris 			   	  kosong tambahan. </a:t>
            </a:r>
          </a:p>
          <a:p>
            <a:pPr>
              <a:buFont typeface="Wingdings" pitchFamily="2" charset="2"/>
              <a:buChar char="§"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&lt;ul&gt;	: perintah untuk membuat daftar tidak beraturan. </a:t>
            </a:r>
          </a:p>
          <a:p>
            <a:pPr>
              <a:buFont typeface="Wingdings" pitchFamily="2" charset="2"/>
              <a:buChar char="§"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&lt;li&gt;		: perintah untuk membuat daftar. </a:t>
            </a:r>
          </a:p>
          <a:p>
            <a:pPr>
              <a:buFont typeface="Wingdings" pitchFamily="2" charset="2"/>
              <a:buChar char="§"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&lt;a&gt;	: tempat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di dalam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dokumen html lain dimana 			  pengguna akan diarahkan melalui sebuah 			  </a:t>
            </a: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hyperlink. </a:t>
            </a:r>
          </a:p>
          <a:p>
            <a:pPr>
              <a:buFont typeface="Wingdings" pitchFamily="2" charset="2"/>
              <a:buChar char="§"/>
            </a:pPr>
            <a:r>
              <a:rPr lang="id-ID" sz="2400" i="1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ol&gt;	: perintah untuk membuat daftar berurutan. </a:t>
            </a:r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Untitled-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546</TotalTime>
  <Words>1353</Words>
  <Application>Microsoft Office PowerPoint</Application>
  <PresentationFormat>On-screen Show (4:3)</PresentationFormat>
  <Paragraphs>157</Paragraphs>
  <Slides>46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Metro</vt:lpstr>
      <vt:lpstr>Sistem Informasi Manajemen</vt:lpstr>
      <vt:lpstr>Nama Kelompok</vt:lpstr>
      <vt:lpstr>Tujuan Belajar</vt:lpstr>
      <vt:lpstr>Pendahuluan</vt:lpstr>
      <vt:lpstr>Contoh Halaman Web</vt:lpstr>
      <vt:lpstr>Slide 6</vt:lpstr>
      <vt:lpstr>Tag-tag dalam membuat web</vt:lpstr>
      <vt:lpstr>Slide 8</vt:lpstr>
      <vt:lpstr>Slide 9</vt:lpstr>
      <vt:lpstr>Contoh halaman Web diatas memiliki tiga link:</vt:lpstr>
      <vt:lpstr>Bagian-Bagian Dari Dokumen HTML</vt:lpstr>
      <vt:lpstr>Membuat Dokumen Notepad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Menyimpan Contoh</vt:lpstr>
      <vt:lpstr>Slide 40</vt:lpstr>
      <vt:lpstr>Slide 41</vt:lpstr>
      <vt:lpstr>Melihat Halaman Web</vt:lpstr>
      <vt:lpstr>Slide 43</vt:lpstr>
      <vt:lpstr>Slide 44</vt:lpstr>
      <vt:lpstr>Kelebihan dan Kelemahan Penggunaan Notepad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Proyek Web/HTML Menggunakan Notepad Bab II Penulis : Raymond McLeod, Jr.       George p.Schell</dc:title>
  <dc:creator>Asus</dc:creator>
  <cp:lastModifiedBy>Asus</cp:lastModifiedBy>
  <cp:revision>61</cp:revision>
  <dcterms:created xsi:type="dcterms:W3CDTF">2013-09-28T12:46:39Z</dcterms:created>
  <dcterms:modified xsi:type="dcterms:W3CDTF">2013-11-01T11:18:16Z</dcterms:modified>
</cp:coreProperties>
</file>