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64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8" r:id="rId14"/>
    <p:sldId id="257" r:id="rId15"/>
    <p:sldId id="272" r:id="rId16"/>
    <p:sldId id="259" r:id="rId17"/>
    <p:sldId id="260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DE81-87BB-4B7D-9F5D-25EFF70A5C0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24C2-7413-40DE-9102-59AC1F2E7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133162">
            <a:off x="381000" y="3124200"/>
            <a:ext cx="8229600" cy="1143000"/>
          </a:xfrm>
        </p:spPr>
        <p:txBody>
          <a:bodyPr/>
          <a:lstStyle/>
          <a:p>
            <a:r>
              <a:rPr lang="en-US" dirty="0" smtClean="0"/>
              <a:t>ASSALAMUALAIKUM WR. WB&gt;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Silikon</a:t>
            </a:r>
            <a:r>
              <a:rPr lang="en-US" dirty="0" smtClean="0"/>
              <a:t>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Silikon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mereduksi</a:t>
            </a:r>
            <a:r>
              <a:rPr lang="en-US" dirty="0" smtClean="0"/>
              <a:t> SiO2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kokas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SiO2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silikon</a:t>
            </a:r>
            <a:r>
              <a:rPr lang="en-US" dirty="0" smtClean="0"/>
              <a:t> </a:t>
            </a:r>
            <a:r>
              <a:rPr lang="en-US" dirty="0" err="1" smtClean="0"/>
              <a:t>karbida</a:t>
            </a:r>
            <a:r>
              <a:rPr lang="en-US" dirty="0" smtClean="0"/>
              <a:t> (</a:t>
            </a:r>
            <a:r>
              <a:rPr lang="en-US" dirty="0" err="1" smtClean="0"/>
              <a:t>SiC</a:t>
            </a:r>
            <a:r>
              <a:rPr lang="en-US" dirty="0" smtClean="0"/>
              <a:t>). </a:t>
            </a:r>
            <a:r>
              <a:rPr lang="en-US" dirty="0" err="1" smtClean="0"/>
              <a:t>Silikon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kemurnian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)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Si </a:t>
            </a:r>
            <a:r>
              <a:rPr lang="en-US" dirty="0" err="1" smtClean="0"/>
              <a:t>menjadi</a:t>
            </a:r>
            <a:r>
              <a:rPr lang="en-US" dirty="0" smtClean="0"/>
              <a:t> SiCl4.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pemurnian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destilasi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Mg </a:t>
            </a:r>
            <a:r>
              <a:rPr lang="en-US" dirty="0" err="1" smtClean="0"/>
              <a:t>atau</a:t>
            </a:r>
            <a:r>
              <a:rPr lang="en-US" dirty="0" smtClean="0"/>
              <a:t> Zn.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0"/>
            <a:ext cx="6096000" cy="3840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r>
              <a:rPr lang="en-US" dirty="0" smtClean="0"/>
              <a:t> + 2C	</a:t>
            </a:r>
            <a:r>
              <a:rPr lang="en-US" dirty="0" smtClean="0">
                <a:sym typeface="Wingdings" pitchFamily="2" charset="2"/>
              </a:rPr>
              <a:t> Si + 2CO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Si + 2Cl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 SiCl</a:t>
            </a:r>
            <a:r>
              <a:rPr lang="en-US" baseline="-25000" dirty="0" smtClean="0">
                <a:sym typeface="Wingdings" pitchFamily="2" charset="2"/>
              </a:rPr>
              <a:t>4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SiCl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+ 2Mg Si + MgCl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Fosforus</a:t>
            </a:r>
            <a:r>
              <a:rPr lang="en-US" dirty="0" smtClean="0"/>
              <a:t> (P)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Fosfor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fosfat</a:t>
            </a:r>
            <a:r>
              <a:rPr lang="en-US" dirty="0" smtClean="0"/>
              <a:t>, Ca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silikat</a:t>
            </a:r>
            <a:r>
              <a:rPr lang="en-US" dirty="0" smtClean="0"/>
              <a:t> (SiO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kokas</a:t>
            </a:r>
            <a:r>
              <a:rPr lang="en-US" dirty="0" smtClean="0"/>
              <a:t> (C) yang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dapur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1.300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2Ca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2(s)</a:t>
            </a:r>
            <a:r>
              <a:rPr lang="en-US" sz="2800" dirty="0" smtClean="0"/>
              <a:t>+6SiO</a:t>
            </a:r>
            <a:r>
              <a:rPr lang="en-US" sz="2800" baseline="-25000" dirty="0" smtClean="0"/>
              <a:t>2(s)</a:t>
            </a:r>
            <a:r>
              <a:rPr lang="en-US" sz="2800" dirty="0" smtClean="0"/>
              <a:t>+10C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6CaSiO</a:t>
            </a:r>
            <a:r>
              <a:rPr lang="en-US" sz="2800" baseline="-25000" dirty="0" smtClean="0">
                <a:sym typeface="Wingdings" pitchFamily="2" charset="2"/>
              </a:rPr>
              <a:t>3(l)</a:t>
            </a:r>
            <a:r>
              <a:rPr lang="en-US" sz="2800" dirty="0" smtClean="0">
                <a:sym typeface="Wingdings" pitchFamily="2" charset="2"/>
              </a:rPr>
              <a:t>+10CO</a:t>
            </a:r>
            <a:r>
              <a:rPr lang="en-US" sz="2800" baseline="-25000" dirty="0" smtClean="0">
                <a:sym typeface="Wingdings" pitchFamily="2" charset="2"/>
              </a:rPr>
              <a:t>(g)</a:t>
            </a:r>
            <a:r>
              <a:rPr lang="en-US" sz="2800" dirty="0" smtClean="0">
                <a:sym typeface="Wingdings" pitchFamily="2" charset="2"/>
              </a:rPr>
              <a:t>+P</a:t>
            </a:r>
            <a:r>
              <a:rPr lang="en-US" sz="2800" baseline="-25000" dirty="0" smtClean="0">
                <a:sym typeface="Wingdings" pitchFamily="2" charset="2"/>
              </a:rPr>
              <a:t>4(g)</a:t>
            </a:r>
          </a:p>
          <a:p>
            <a:pPr marL="0" indent="0">
              <a:buNone/>
            </a:pPr>
            <a:r>
              <a:rPr lang="en-US" sz="2800" dirty="0" err="1" smtClean="0"/>
              <a:t>Uap</a:t>
            </a:r>
            <a:r>
              <a:rPr lang="en-US" sz="2800" dirty="0" smtClean="0"/>
              <a:t> CO </a:t>
            </a:r>
            <a:r>
              <a:rPr lang="en-US" sz="2800" dirty="0" err="1" smtClean="0"/>
              <a:t>dan</a:t>
            </a:r>
            <a:r>
              <a:rPr lang="en-US" sz="2800" dirty="0" smtClean="0"/>
              <a:t> P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 err="1" smtClean="0"/>
              <a:t>dilewatkan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air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P</a:t>
            </a:r>
            <a:r>
              <a:rPr lang="en-US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 err="1"/>
              <a:t>m</a:t>
            </a:r>
            <a:r>
              <a:rPr lang="en-US" sz="2800" dirty="0" err="1" smtClean="0"/>
              <a:t>engembun</a:t>
            </a:r>
            <a:endParaRPr lang="en-US" sz="2800" baseline="-250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(</a:t>
            </a:r>
            <a:r>
              <a:rPr lang="en-US" dirty="0" err="1" smtClean="0"/>
              <a:t>Cl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Elektrolisis</a:t>
            </a:r>
            <a:r>
              <a:rPr lang="en-US" dirty="0" smtClean="0"/>
              <a:t> </a:t>
            </a:r>
            <a:r>
              <a:rPr lang="en-US" dirty="0" err="1" smtClean="0"/>
              <a:t>lelehan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anode </a:t>
            </a:r>
            <a:r>
              <a:rPr lang="en-US" dirty="0" err="1" smtClean="0"/>
              <a:t>grafit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katode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Anode 	:          2Cl</a:t>
            </a:r>
            <a:r>
              <a:rPr lang="en-US" baseline="30000" dirty="0" smtClean="0"/>
              <a:t>-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Cl</a:t>
            </a:r>
            <a:r>
              <a:rPr lang="en-US" baseline="-25000" dirty="0" smtClean="0">
                <a:sym typeface="Wingdings" pitchFamily="2" charset="2"/>
              </a:rPr>
              <a:t>2(g) </a:t>
            </a:r>
            <a:r>
              <a:rPr lang="en-US" dirty="0" smtClean="0">
                <a:sym typeface="Wingdings" pitchFamily="2" charset="2"/>
              </a:rPr>
              <a:t>+ 2e</a:t>
            </a:r>
            <a:r>
              <a:rPr lang="en-US" baseline="30000" dirty="0" smtClean="0">
                <a:sym typeface="Wingdings" pitchFamily="2" charset="2"/>
              </a:rPr>
              <a:t>-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Katode</a:t>
            </a:r>
            <a:r>
              <a:rPr lang="en-US" dirty="0" smtClean="0">
                <a:sym typeface="Wingdings" pitchFamily="2" charset="2"/>
              </a:rPr>
              <a:t>	:   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+ e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	 Na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 Na + Hg	 </a:t>
            </a:r>
            <a:r>
              <a:rPr lang="en-US" dirty="0" err="1" smtClean="0">
                <a:sym typeface="Wingdings" pitchFamily="2" charset="2"/>
              </a:rPr>
              <a:t>NaHg</a:t>
            </a:r>
            <a:r>
              <a:rPr lang="en-US" dirty="0" smtClean="0">
                <a:sym typeface="Wingdings" pitchFamily="2" charset="2"/>
              </a:rPr>
              <a:t> (amalgam)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          2Na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+ 2Cl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	 Cl</a:t>
            </a:r>
            <a:r>
              <a:rPr lang="en-US" baseline="-25000" dirty="0" smtClean="0">
                <a:sym typeface="Wingdings" pitchFamily="2" charset="2"/>
              </a:rPr>
              <a:t>2(g)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NaHg</a:t>
            </a:r>
            <a:r>
              <a:rPr lang="en-US" dirty="0" smtClean="0">
                <a:sym typeface="Wingdings" pitchFamily="2" charset="2"/>
              </a:rPr>
              <a:t> (amalgam)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5257800"/>
            <a:ext cx="861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990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Secara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Natrium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Hg </a:t>
            </a:r>
            <a:r>
              <a:rPr lang="en-US" dirty="0" err="1" smtClean="0"/>
              <a:t>membentuk</a:t>
            </a:r>
            <a:r>
              <a:rPr lang="en-US" dirty="0" smtClean="0"/>
              <a:t> amalgam. </a:t>
            </a:r>
            <a:r>
              <a:rPr lang="en-US" dirty="0" err="1" smtClean="0"/>
              <a:t>Selanjutnya</a:t>
            </a:r>
            <a:r>
              <a:rPr lang="en-US" dirty="0" smtClean="0"/>
              <a:t>, amalgam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air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grafit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Na.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Elektrolisis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r>
              <a:rPr lang="en-US" dirty="0" smtClean="0"/>
              <a:t> </a:t>
            </a:r>
            <a:r>
              <a:rPr lang="en-US" dirty="0" err="1" smtClean="0"/>
              <a:t>grafit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Anode	:             2Cl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Cl</a:t>
            </a:r>
            <a:r>
              <a:rPr lang="en-US" baseline="-25000" dirty="0" smtClean="0">
                <a:sym typeface="Wingdings" pitchFamily="2" charset="2"/>
              </a:rPr>
              <a:t>2(g)</a:t>
            </a:r>
            <a:r>
              <a:rPr lang="en-US" dirty="0" smtClean="0">
                <a:sym typeface="Wingdings" pitchFamily="2" charset="2"/>
              </a:rPr>
              <a:t> + 2e</a:t>
            </a:r>
            <a:r>
              <a:rPr lang="en-US" baseline="30000" dirty="0" smtClean="0">
                <a:sym typeface="Wingdings" pitchFamily="2" charset="2"/>
              </a:rPr>
              <a:t>-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Katode</a:t>
            </a:r>
            <a:r>
              <a:rPr lang="en-US" dirty="0" smtClean="0">
                <a:sym typeface="Wingdings" pitchFamily="2" charset="2"/>
              </a:rPr>
              <a:t>	:   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(l)</a:t>
            </a:r>
            <a:r>
              <a:rPr lang="en-US" dirty="0" smtClean="0">
                <a:sym typeface="Wingdings" pitchFamily="2" charset="2"/>
              </a:rPr>
              <a:t> + 2e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	 H</a:t>
            </a:r>
            <a:r>
              <a:rPr lang="en-US" baseline="-25000" dirty="0" smtClean="0">
                <a:sym typeface="Wingdings" pitchFamily="2" charset="2"/>
              </a:rPr>
              <a:t>2(g)</a:t>
            </a:r>
            <a:r>
              <a:rPr lang="en-US" dirty="0" smtClean="0">
                <a:sym typeface="Wingdings" pitchFamily="2" charset="2"/>
              </a:rPr>
              <a:t> + 2OH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2Cl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+ 2H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(l)</a:t>
            </a:r>
            <a:r>
              <a:rPr lang="en-US" dirty="0" smtClean="0">
                <a:sym typeface="Wingdings" pitchFamily="2" charset="2"/>
              </a:rPr>
              <a:t>	 Cl</a:t>
            </a:r>
            <a:r>
              <a:rPr lang="en-US" baseline="-25000" dirty="0" smtClean="0">
                <a:sym typeface="Wingdings" pitchFamily="2" charset="2"/>
              </a:rPr>
              <a:t>2(g)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2(g)</a:t>
            </a:r>
            <a:r>
              <a:rPr lang="en-US" dirty="0" smtClean="0">
                <a:sym typeface="Wingdings" pitchFamily="2" charset="2"/>
              </a:rPr>
              <a:t>+2OH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endParaRPr lang="en-US" baseline="-25000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715000"/>
            <a:ext cx="815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/>
              <a:t> </a:t>
            </a:r>
            <a:r>
              <a:rPr lang="en-US" dirty="0" err="1" smtClean="0"/>
              <a:t>Belerang</a:t>
            </a:r>
            <a:r>
              <a:rPr lang="en-US" dirty="0" smtClean="0"/>
              <a:t> 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Belerang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err="1" smtClean="0"/>
              <a:t>Frasch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belerang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belerangnya</a:t>
            </a:r>
            <a:r>
              <a:rPr lang="en-US" dirty="0" smtClean="0"/>
              <a:t> </a:t>
            </a:r>
            <a:r>
              <a:rPr lang="en-US" dirty="0" err="1" smtClean="0"/>
              <a:t>mencair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, </a:t>
            </a:r>
            <a:r>
              <a:rPr lang="en-US" dirty="0" err="1" smtClean="0"/>
              <a:t>belerang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mencair</a:t>
            </a:r>
            <a:r>
              <a:rPr lang="en-US" dirty="0" smtClean="0"/>
              <a:t> </a:t>
            </a:r>
            <a:r>
              <a:rPr lang="en-US" dirty="0" err="1" smtClean="0"/>
              <a:t>dipompakan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belerang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yang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rusaknya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Di </a:t>
            </a:r>
            <a:r>
              <a:rPr lang="en-US" dirty="0" err="1" smtClean="0"/>
              <a:t>laboratorium</a:t>
            </a:r>
            <a:r>
              <a:rPr lang="en-US" dirty="0" smtClean="0"/>
              <a:t>, </a:t>
            </a:r>
            <a:r>
              <a:rPr lang="en-US" dirty="0" err="1" smtClean="0"/>
              <a:t>klorin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(</a:t>
            </a:r>
            <a:r>
              <a:rPr lang="en-US" dirty="0" err="1" smtClean="0"/>
              <a:t>Cl</a:t>
            </a:r>
            <a:r>
              <a:rPr lang="en-US" dirty="0" smtClean="0"/>
              <a:t>-)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oksidator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smtClean="0"/>
              <a:t>MnO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MnO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, 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baseline="30000" dirty="0" smtClean="0"/>
              <a:t>2-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PbO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PbO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MnO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, 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baseline="30000" dirty="0" smtClean="0"/>
              <a:t>2-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pekat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MnO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baseline="30000" dirty="0" smtClean="0"/>
              <a:t>2-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(</a:t>
            </a:r>
            <a:r>
              <a:rPr lang="en-US" dirty="0" err="1" smtClean="0"/>
              <a:t>Cl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838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2.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Secara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laboratorium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gas </a:t>
            </a:r>
            <a:r>
              <a:rPr lang="en-US" dirty="0" err="1" smtClean="0"/>
              <a:t>klorin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MnO</a:t>
            </a:r>
            <a:r>
              <a:rPr lang="en-US" sz="2800" baseline="-25000" dirty="0" smtClean="0"/>
              <a:t>2(s)</a:t>
            </a:r>
            <a:r>
              <a:rPr lang="en-US" sz="2800" dirty="0" smtClean="0"/>
              <a:t>+4HCl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MnCl</a:t>
            </a:r>
            <a:r>
              <a:rPr lang="en-US" sz="2800" baseline="-25000" dirty="0" smtClean="0">
                <a:sym typeface="Wingdings" pitchFamily="2" charset="2"/>
              </a:rPr>
              <a:t>3(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+2H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</a:t>
            </a:r>
            <a:r>
              <a:rPr lang="en-US" sz="2800" baseline="-25000" dirty="0" smtClean="0">
                <a:sym typeface="Wingdings" pitchFamily="2" charset="2"/>
              </a:rPr>
              <a:t>(l)</a:t>
            </a:r>
            <a:r>
              <a:rPr lang="en-US" sz="2800" dirty="0" smtClean="0">
                <a:sym typeface="Wingdings" pitchFamily="2" charset="2"/>
              </a:rPr>
              <a:t>+Cl</a:t>
            </a:r>
            <a:r>
              <a:rPr lang="en-US" sz="2800" baseline="-25000" dirty="0" smtClean="0">
                <a:sym typeface="Wingdings" pitchFamily="2" charset="2"/>
              </a:rPr>
              <a:t>2(g)</a:t>
            </a:r>
          </a:p>
          <a:p>
            <a:pPr>
              <a:buNone/>
            </a:pPr>
            <a:r>
              <a:rPr lang="en-US" sz="2800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7(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+4HCl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2KCl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+2CrCl</a:t>
            </a:r>
            <a:r>
              <a:rPr lang="en-US" sz="2800" baseline="-25000" dirty="0" smtClean="0">
                <a:sym typeface="Wingdings" pitchFamily="2" charset="2"/>
              </a:rPr>
              <a:t>3(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+7H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</a:t>
            </a:r>
            <a:r>
              <a:rPr lang="en-US" sz="2800" baseline="-25000" dirty="0" smtClean="0">
                <a:sym typeface="Wingdings" pitchFamily="2" charset="2"/>
              </a:rPr>
              <a:t>(l)</a:t>
            </a:r>
            <a:r>
              <a:rPr lang="en-US" sz="2800" dirty="0" smtClean="0">
                <a:sym typeface="Wingdings" pitchFamily="2" charset="2"/>
              </a:rPr>
              <a:t>+3Cl</a:t>
            </a:r>
            <a:r>
              <a:rPr lang="en-US" sz="2800" baseline="-25000" dirty="0" smtClean="0">
                <a:sym typeface="Wingdings" pitchFamily="2" charset="2"/>
              </a:rPr>
              <a:t>2(g)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PbO</a:t>
            </a:r>
            <a:r>
              <a:rPr lang="en-US" sz="2800" baseline="-25000" dirty="0" smtClean="0">
                <a:sym typeface="Wingdings" pitchFamily="2" charset="2"/>
              </a:rPr>
              <a:t>2(s)</a:t>
            </a:r>
            <a:r>
              <a:rPr lang="en-US" sz="2800" dirty="0" smtClean="0">
                <a:sym typeface="Wingdings" pitchFamily="2" charset="2"/>
              </a:rPr>
              <a:t>+4HCl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  PbCl</a:t>
            </a:r>
            <a:r>
              <a:rPr lang="en-US" sz="2800" baseline="-25000" dirty="0" smtClean="0">
                <a:sym typeface="Wingdings" pitchFamily="2" charset="2"/>
              </a:rPr>
              <a:t>2(s)</a:t>
            </a:r>
            <a:r>
              <a:rPr lang="en-US" sz="2800" dirty="0" smtClean="0">
                <a:sym typeface="Wingdings" pitchFamily="2" charset="2"/>
              </a:rPr>
              <a:t>+2H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</a:t>
            </a:r>
            <a:r>
              <a:rPr lang="en-US" sz="2800" baseline="-25000" dirty="0" smtClean="0">
                <a:sym typeface="Wingdings" pitchFamily="2" charset="2"/>
              </a:rPr>
              <a:t>(l)</a:t>
            </a:r>
            <a:r>
              <a:rPr lang="en-US" sz="2800" dirty="0" smtClean="0">
                <a:sym typeface="Wingdings" pitchFamily="2" charset="2"/>
              </a:rPr>
              <a:t>+Cl</a:t>
            </a:r>
            <a:r>
              <a:rPr lang="en-US" sz="2800" baseline="-25000" dirty="0" smtClean="0">
                <a:sym typeface="Wingdings" pitchFamily="2" charset="2"/>
              </a:rPr>
              <a:t>2(g)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2KMnO</a:t>
            </a:r>
            <a:r>
              <a:rPr lang="en-US" sz="2800" baseline="-25000" dirty="0" smtClean="0">
                <a:sym typeface="Wingdings" pitchFamily="2" charset="2"/>
              </a:rPr>
              <a:t>4(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+16HCl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  2KCl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+2MnCl</a:t>
            </a:r>
            <a:r>
              <a:rPr lang="en-US" sz="2800" baseline="-25000" dirty="0" smtClean="0">
                <a:sym typeface="Wingdings" pitchFamily="2" charset="2"/>
              </a:rPr>
              <a:t>2(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+8H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</a:t>
            </a:r>
            <a:r>
              <a:rPr lang="en-US" sz="2800" baseline="-25000" dirty="0" smtClean="0">
                <a:sym typeface="Wingdings" pitchFamily="2" charset="2"/>
              </a:rPr>
              <a:t>(l)</a:t>
            </a:r>
            <a:r>
              <a:rPr lang="en-US" sz="2800" dirty="0" smtClean="0">
                <a:sym typeface="Wingdings" pitchFamily="2" charset="2"/>
              </a:rPr>
              <a:t>+Cl</a:t>
            </a:r>
            <a:r>
              <a:rPr lang="en-US" sz="2800" baseline="-25000" dirty="0" smtClean="0">
                <a:sym typeface="Wingdings" pitchFamily="2" charset="2"/>
              </a:rPr>
              <a:t>2(g)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133162">
            <a:off x="381000" y="3124200"/>
            <a:ext cx="8229600" cy="1143000"/>
          </a:xfrm>
        </p:spPr>
        <p:txBody>
          <a:bodyPr/>
          <a:lstStyle/>
          <a:p>
            <a:r>
              <a:rPr lang="en-US" dirty="0" smtClean="0"/>
              <a:t>WASSALAMUALAIKUM WR. WB&gt;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581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Akhmad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Fatkhur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Rozi</a:t>
            </a:r>
            <a:r>
              <a:rPr lang="en-US" dirty="0" smtClean="0">
                <a:solidFill>
                  <a:schemeClr val="tx1"/>
                </a:solidFill>
              </a:rPr>
              <a:t>	(01)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Alvin </a:t>
            </a:r>
            <a:r>
              <a:rPr lang="en-US" dirty="0" err="1" smtClean="0">
                <a:solidFill>
                  <a:schemeClr val="tx1"/>
                </a:solidFill>
              </a:rPr>
              <a:t>Amalia</a:t>
            </a:r>
            <a:r>
              <a:rPr lang="en-US" dirty="0" smtClean="0">
                <a:solidFill>
                  <a:schemeClr val="tx1"/>
                </a:solidFill>
              </a:rPr>
              <a:t>			(02)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Alvinura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Fajrin</a:t>
            </a:r>
            <a:r>
              <a:rPr lang="en-US" dirty="0" smtClean="0">
                <a:solidFill>
                  <a:schemeClr val="tx1"/>
                </a:solidFill>
              </a:rPr>
              <a:t>		(03)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Yoga </a:t>
            </a:r>
            <a:r>
              <a:rPr lang="en-US" dirty="0" err="1" smtClean="0">
                <a:solidFill>
                  <a:schemeClr val="tx1"/>
                </a:solidFill>
              </a:rPr>
              <a:t>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Pratama</a:t>
            </a:r>
            <a:r>
              <a:rPr lang="en-US" dirty="0" smtClean="0">
                <a:solidFill>
                  <a:schemeClr val="tx1"/>
                </a:solidFill>
              </a:rPr>
              <a:t>		(32)</a:t>
            </a:r>
          </a:p>
          <a:p>
            <a:pPr marL="514350" indent="-514350" algn="l"/>
            <a:r>
              <a:rPr lang="en-US" dirty="0" err="1" smtClean="0">
                <a:solidFill>
                  <a:schemeClr val="tx1"/>
                </a:solidFill>
              </a:rPr>
              <a:t>Kelas</a:t>
            </a:r>
            <a:r>
              <a:rPr lang="en-US" smtClean="0">
                <a:solidFill>
                  <a:schemeClr val="tx1"/>
                </a:solidFill>
              </a:rPr>
              <a:t> XII-IPA1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Natrium</a:t>
            </a:r>
            <a:r>
              <a:rPr lang="en-US" dirty="0" smtClean="0"/>
              <a:t> (Na)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Logam-logan</a:t>
            </a:r>
            <a:r>
              <a:rPr lang="en-US" dirty="0" smtClean="0"/>
              <a:t> </a:t>
            </a:r>
            <a:r>
              <a:rPr lang="en-US" dirty="0" err="1" smtClean="0"/>
              <a:t>natrium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elektrolisis</a:t>
            </a:r>
            <a:r>
              <a:rPr lang="en-US" dirty="0" smtClean="0"/>
              <a:t> </a:t>
            </a:r>
            <a:r>
              <a:rPr lang="en-US" dirty="0" err="1" smtClean="0"/>
              <a:t>lelehan</a:t>
            </a:r>
            <a:r>
              <a:rPr lang="en-US" dirty="0" smtClean="0"/>
              <a:t> </a:t>
            </a:r>
            <a:r>
              <a:rPr lang="en-US" dirty="0" err="1" smtClean="0"/>
              <a:t>halidanya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inert.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Anode	:            2Cl</a:t>
            </a:r>
            <a:r>
              <a:rPr lang="en-US" baseline="30000" dirty="0" smtClean="0"/>
              <a:t>-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+ 2e</a:t>
            </a:r>
            <a:r>
              <a:rPr lang="en-US" baseline="30000" dirty="0" smtClean="0">
                <a:sym typeface="Wingdings" pitchFamily="2" charset="2"/>
              </a:rPr>
              <a:t>-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Katode</a:t>
            </a:r>
            <a:r>
              <a:rPr lang="en-US" dirty="0" smtClean="0">
                <a:sym typeface="Wingdings" pitchFamily="2" charset="2"/>
              </a:rPr>
              <a:t>	: 2Na+ +2e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 2Na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2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+2Cl</a:t>
            </a:r>
            <a:r>
              <a:rPr lang="en-US" baseline="30000" dirty="0" smtClean="0">
                <a:sym typeface="Wingdings" pitchFamily="2" charset="2"/>
              </a:rPr>
              <a:t>- </a:t>
            </a:r>
            <a:r>
              <a:rPr lang="en-US" dirty="0" smtClean="0">
                <a:sym typeface="Wingdings" pitchFamily="2" charset="2"/>
              </a:rPr>
              <a:t> 2Na + 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953000"/>
            <a:ext cx="754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Kebanyakan</a:t>
            </a:r>
            <a:r>
              <a:rPr lang="en-US" dirty="0" smtClean="0"/>
              <a:t> magnesium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air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oksida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laut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Mg</a:t>
            </a:r>
            <a:r>
              <a:rPr lang="en-US" baseline="30000" dirty="0" smtClean="0"/>
              <a:t>2+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r>
              <a:rPr lang="en-US" dirty="0" smtClean="0"/>
              <a:t> + </a:t>
            </a:r>
            <a:r>
              <a:rPr lang="en-US" dirty="0" err="1" smtClean="0"/>
              <a:t>CaO</a:t>
            </a:r>
            <a:r>
              <a:rPr lang="en-US" baseline="-25000" dirty="0" smtClean="0"/>
              <a:t>(s)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Mg(OH)</a:t>
            </a:r>
            <a:r>
              <a:rPr lang="en-US" baseline="-25000" dirty="0" smtClean="0">
                <a:sym typeface="Wingdings" pitchFamily="2" charset="2"/>
              </a:rPr>
              <a:t>2(s)</a:t>
            </a:r>
            <a:r>
              <a:rPr lang="en-US" dirty="0" smtClean="0">
                <a:sym typeface="Wingdings" pitchFamily="2" charset="2"/>
              </a:rPr>
              <a:t> + Ca</a:t>
            </a:r>
            <a:r>
              <a:rPr lang="en-US" baseline="30000" dirty="0" smtClean="0">
                <a:sym typeface="Wingdings" pitchFamily="2" charset="2"/>
              </a:rPr>
              <a:t>2+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endParaRPr lang="en-US" baseline="-25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2672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Magnesium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Mg(OH)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terjadi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disaring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dicuci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dilarutkan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HCl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Mg(OH)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2(s)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+ 2HCl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aq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MgCl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2(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+ 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(l)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Magnesium (Mg)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diuapkan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MgCl2.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Mg,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elektrolisis</a:t>
            </a:r>
            <a:r>
              <a:rPr lang="en-US" dirty="0" smtClean="0"/>
              <a:t> </a:t>
            </a:r>
            <a:r>
              <a:rPr lang="en-US" dirty="0" err="1" smtClean="0"/>
              <a:t>lelehan</a:t>
            </a:r>
            <a:r>
              <a:rPr lang="en-US" dirty="0" smtClean="0"/>
              <a:t> MgCl2.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magnesium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diendapkan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ion-ion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lelehan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MgCl</a:t>
            </a:r>
            <a:r>
              <a:rPr lang="en-US" baseline="-25000" dirty="0" smtClean="0"/>
              <a:t>2(l)</a:t>
            </a:r>
            <a:r>
              <a:rPr lang="en-US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CaCl2)</a:t>
            </a:r>
            <a:r>
              <a:rPr lang="en-US" dirty="0" smtClean="0">
                <a:sym typeface="Wingdings" pitchFamily="2" charset="2"/>
              </a:rPr>
              <a:t> Mg</a:t>
            </a:r>
            <a:r>
              <a:rPr lang="en-US" baseline="-25000" dirty="0" smtClean="0">
                <a:sym typeface="Wingdings" pitchFamily="2" charset="2"/>
              </a:rPr>
              <a:t>(s)</a:t>
            </a:r>
            <a:r>
              <a:rPr lang="en-US" dirty="0" smtClean="0">
                <a:sym typeface="Wingdings" pitchFamily="2" charset="2"/>
              </a:rPr>
              <a:t> + Cl2</a:t>
            </a:r>
            <a:r>
              <a:rPr lang="en-US" baseline="-25000" dirty="0" smtClean="0">
                <a:sym typeface="Wingdings" pitchFamily="2" charset="2"/>
              </a:rPr>
              <a:t>(g)</a:t>
            </a:r>
            <a:endParaRPr lang="en-US" baseline="-25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5000" y="4267200"/>
            <a:ext cx="1752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Alumunium</a:t>
            </a:r>
            <a:r>
              <a:rPr lang="en-US" dirty="0" smtClean="0"/>
              <a:t> (Al)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Alumunium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Hall-</a:t>
            </a:r>
            <a:r>
              <a:rPr lang="en-US" i="1" dirty="0" err="1" smtClean="0"/>
              <a:t>Heroult</a:t>
            </a:r>
            <a:r>
              <a:rPr lang="en-US" i="1" dirty="0" smtClean="0"/>
              <a:t>. </a:t>
            </a: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bauksit</a:t>
            </a:r>
            <a:r>
              <a:rPr lang="en-US" dirty="0" smtClean="0"/>
              <a:t> </a:t>
            </a:r>
            <a:r>
              <a:rPr lang="en-US" dirty="0" err="1" smtClean="0"/>
              <a:t>dilelehkan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kriolit</a:t>
            </a:r>
            <a:r>
              <a:rPr lang="en-US" dirty="0" smtClean="0"/>
              <a:t> (Na[AlF</a:t>
            </a:r>
            <a:r>
              <a:rPr lang="en-US" baseline="-25000" dirty="0" smtClean="0"/>
              <a:t>6</a:t>
            </a:r>
            <a:r>
              <a:rPr lang="en-US" dirty="0" smtClean="0"/>
              <a:t>])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dielektrolisis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r>
              <a:rPr lang="en-US" dirty="0" smtClean="0"/>
              <a:t> </a:t>
            </a:r>
            <a:r>
              <a:rPr lang="en-US" dirty="0" err="1" smtClean="0"/>
              <a:t>grafit</a:t>
            </a:r>
            <a:r>
              <a:rPr lang="en-US" dirty="0" smtClean="0"/>
              <a:t>. </a:t>
            </a:r>
            <a:r>
              <a:rPr lang="en-US" dirty="0" err="1" smtClean="0"/>
              <a:t>Kriolit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melarutkan</a:t>
            </a:r>
            <a:r>
              <a:rPr lang="en-US" dirty="0" smtClean="0"/>
              <a:t> </a:t>
            </a: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konduktivitas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konduktor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jelek</a:t>
            </a:r>
            <a:r>
              <a:rPr lang="en-US" dirty="0" smtClean="0"/>
              <a:t>.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kriolit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tambahnya</a:t>
            </a:r>
            <a:r>
              <a:rPr lang="en-US" dirty="0" smtClean="0"/>
              <a:t> </a:t>
            </a:r>
            <a:r>
              <a:rPr lang="en-US" dirty="0" err="1" smtClean="0"/>
              <a:t>pengotor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leleh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950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pengolahan</a:t>
            </a:r>
            <a:r>
              <a:rPr lang="en-US" sz="3600" dirty="0" smtClean="0"/>
              <a:t> </a:t>
            </a:r>
            <a:r>
              <a:rPr lang="en-US" sz="3600" dirty="0" err="1" smtClean="0"/>
              <a:t>aluminium</a:t>
            </a:r>
            <a:r>
              <a:rPr lang="en-US" sz="3600" dirty="0" smtClean="0"/>
              <a:t> </a:t>
            </a:r>
            <a:r>
              <a:rPr lang="en-US" sz="3600" dirty="0" err="1" smtClean="0"/>
              <a:t>meliputi</a:t>
            </a:r>
            <a:r>
              <a:rPr lang="en-US" sz="3600" dirty="0" smtClean="0"/>
              <a:t> </a:t>
            </a:r>
            <a:r>
              <a:rPr lang="en-US" sz="3600" dirty="0" err="1" smtClean="0"/>
              <a:t>pemurnian</a:t>
            </a:r>
            <a:r>
              <a:rPr lang="en-US" sz="3600" dirty="0" smtClean="0"/>
              <a:t> </a:t>
            </a:r>
            <a:r>
              <a:rPr lang="en-US" sz="3600" dirty="0" smtClean="0"/>
              <a:t>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bauksit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elektrolisis</a:t>
            </a:r>
            <a:r>
              <a:rPr lang="en-US" sz="3600" dirty="0" smtClean="0"/>
              <a:t> </a:t>
            </a:r>
            <a:r>
              <a:rPr lang="en-US" sz="3600" dirty="0" smtClean="0"/>
              <a:t>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elektrolit</a:t>
            </a:r>
            <a:r>
              <a:rPr lang="en-US" sz="3600" dirty="0" smtClean="0"/>
              <a:t> </a:t>
            </a:r>
            <a:r>
              <a:rPr lang="en-US" sz="3600" dirty="0" err="1" smtClean="0"/>
              <a:t>kriolit</a:t>
            </a:r>
            <a:r>
              <a:rPr lang="en-US" sz="3600" dirty="0" smtClean="0"/>
              <a:t> </a:t>
            </a:r>
            <a:r>
              <a:rPr lang="en-US" sz="3600" dirty="0" err="1" smtClean="0"/>
              <a:t>cair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</a:t>
            </a:r>
            <a:r>
              <a:rPr lang="en-US" dirty="0" err="1" smtClean="0"/>
              <a:t>emurnian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bauksit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bauksit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err="1" smtClean="0"/>
              <a:t>pekat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latrut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3(s)</a:t>
            </a:r>
            <a:r>
              <a:rPr lang="en-US" dirty="0" smtClean="0"/>
              <a:t> + 2OH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2AlO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diasamkan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endapa</a:t>
            </a:r>
            <a:r>
              <a:rPr lang="en-US" dirty="0" smtClean="0"/>
              <a:t> Al(OH)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AlO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H3O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Al(OH)</a:t>
            </a:r>
            <a:r>
              <a:rPr lang="en-US" baseline="-25000" dirty="0" smtClean="0">
                <a:sym typeface="Wingdings" pitchFamily="2" charset="2"/>
              </a:rPr>
              <a:t>3(s)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dirty="0" err="1" smtClean="0"/>
              <a:t>Endapan</a:t>
            </a:r>
            <a:r>
              <a:rPr lang="en-US" dirty="0" smtClean="0"/>
              <a:t> Al(OH)3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disaring</a:t>
            </a:r>
            <a:r>
              <a:rPr lang="en-US" dirty="0" smtClean="0"/>
              <a:t> (</a:t>
            </a:r>
            <a:r>
              <a:rPr lang="en-US" dirty="0" err="1" smtClean="0"/>
              <a:t>dipisahkan</a:t>
            </a:r>
            <a:r>
              <a:rPr lang="en-US" dirty="0" smtClean="0"/>
              <a:t>),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Al(OH)</a:t>
            </a:r>
            <a:r>
              <a:rPr lang="en-US" baseline="-25000" dirty="0" smtClean="0"/>
              <a:t>3(s)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3(s)</a:t>
            </a:r>
            <a:r>
              <a:rPr lang="en-US" dirty="0" smtClean="0">
                <a:sym typeface="Wingdings" pitchFamily="2" charset="2"/>
              </a:rPr>
              <a:t> + 3H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(g)</a:t>
            </a:r>
            <a:endParaRPr lang="en-US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2238"/>
            <a:ext cx="91440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2. </a:t>
            </a:r>
            <a:r>
              <a:rPr lang="en-US" sz="3200" b="1" dirty="0" err="1" smtClean="0"/>
              <a:t>E</a:t>
            </a:r>
            <a:r>
              <a:rPr lang="en-US" sz="3200" b="1" dirty="0" err="1" smtClean="0"/>
              <a:t>lektrolisis</a:t>
            </a:r>
            <a:r>
              <a:rPr lang="en-US" sz="3200" b="1" dirty="0" smtClean="0"/>
              <a:t> Al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elektrolit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kriolit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cair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dilarutkan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kriolit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elektrolisis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r>
              <a:rPr lang="en-US" dirty="0" smtClean="0"/>
              <a:t> </a:t>
            </a:r>
            <a:r>
              <a:rPr lang="en-US" dirty="0" err="1" smtClean="0"/>
              <a:t>grafit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850</a:t>
            </a:r>
            <a:r>
              <a:rPr lang="en-US" baseline="30000" dirty="0" smtClean="0"/>
              <a:t>o</a:t>
            </a:r>
            <a:r>
              <a:rPr lang="en-US" dirty="0" smtClean="0"/>
              <a:t>C, </a:t>
            </a:r>
            <a:r>
              <a:rPr lang="en-US" dirty="0" err="1" smtClean="0"/>
              <a:t>elektrolisis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kriolit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2Al</a:t>
            </a:r>
            <a:r>
              <a:rPr lang="en-US" baseline="30000" dirty="0" smtClean="0">
                <a:sym typeface="Wingdings" pitchFamily="2" charset="2"/>
              </a:rPr>
              <a:t>3+</a:t>
            </a:r>
            <a:r>
              <a:rPr lang="en-US" dirty="0" smtClean="0">
                <a:sym typeface="Wingdings" pitchFamily="2" charset="2"/>
              </a:rPr>
              <a:t> + 3O</a:t>
            </a:r>
            <a:r>
              <a:rPr lang="en-US" baseline="30000" dirty="0" smtClean="0">
                <a:sym typeface="Wingdings" pitchFamily="2" charset="2"/>
              </a:rPr>
              <a:t>2-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Anode	:   Al</a:t>
            </a:r>
            <a:r>
              <a:rPr lang="en-US" baseline="30000" dirty="0" smtClean="0">
                <a:sym typeface="Wingdings" pitchFamily="2" charset="2"/>
              </a:rPr>
              <a:t>3+</a:t>
            </a:r>
            <a:r>
              <a:rPr lang="en-US" dirty="0" smtClean="0">
                <a:sym typeface="Wingdings" pitchFamily="2" charset="2"/>
              </a:rPr>
              <a:t> + 3e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 Al			x4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Katode</a:t>
            </a:r>
            <a:r>
              <a:rPr lang="en-US" dirty="0" smtClean="0">
                <a:sym typeface="Wingdings" pitchFamily="2" charset="2"/>
              </a:rPr>
              <a:t>	: 	2O</a:t>
            </a:r>
            <a:r>
              <a:rPr lang="en-US" baseline="30000" dirty="0" smtClean="0">
                <a:sym typeface="Wingdings" pitchFamily="2" charset="2"/>
              </a:rPr>
              <a:t>2-</a:t>
            </a:r>
            <a:r>
              <a:rPr lang="en-US" dirty="0" smtClean="0">
                <a:sym typeface="Wingdings" pitchFamily="2" charset="2"/>
              </a:rPr>
              <a:t>	  O2 + 4e-		x3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  4Al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+ 6O</a:t>
            </a:r>
            <a:r>
              <a:rPr lang="en-US" baseline="30000" dirty="0" smtClean="0">
                <a:sym typeface="Wingdings" pitchFamily="2" charset="2"/>
              </a:rPr>
              <a:t>2-</a:t>
            </a:r>
            <a:r>
              <a:rPr lang="en-US" dirty="0" smtClean="0">
                <a:sym typeface="Wingdings" pitchFamily="2" charset="2"/>
              </a:rPr>
              <a:t>  4Al + 3O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52578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374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ASSALAMUALAIKUM WR. WB&gt;</vt:lpstr>
      <vt:lpstr>Cara Memperoleh Unsur-Unsur pada Periode 3</vt:lpstr>
      <vt:lpstr>Cara Memperoleh Natrium (Na)</vt:lpstr>
      <vt:lpstr>Cara Memperoleh Magnesium (Mg)</vt:lpstr>
      <vt:lpstr>Slide 5</vt:lpstr>
      <vt:lpstr>Cara Memperoleh Alumunium (Al)</vt:lpstr>
      <vt:lpstr>Slide 7</vt:lpstr>
      <vt:lpstr>1. Pemurnian Al2O3 dari bauksit</vt:lpstr>
      <vt:lpstr>2. Elektrolisis Al2O3 dengan elektrolit kriolit cair.</vt:lpstr>
      <vt:lpstr>Cara Memperoleh Silikon (Si)</vt:lpstr>
      <vt:lpstr>Slide 11</vt:lpstr>
      <vt:lpstr>Cara Memperoleh Fosforus (P)</vt:lpstr>
      <vt:lpstr>Cara Memperoleh Klorida (Cl)</vt:lpstr>
      <vt:lpstr>Slide 14</vt:lpstr>
      <vt:lpstr>Cara Memperoleh Belerang (S)</vt:lpstr>
      <vt:lpstr>Cara Memperoleh Klorida (Cl)</vt:lpstr>
      <vt:lpstr>Slide 17</vt:lpstr>
      <vt:lpstr>WASSALAMUALAIKUM WR. WB&gt;</vt:lpstr>
    </vt:vector>
  </TitlesOfParts>
  <Company>Viettel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Memperoleh Unsur-Unsur pada Periode 3</dc:title>
  <dc:creator>Se7ven</dc:creator>
  <cp:lastModifiedBy>Se7ven</cp:lastModifiedBy>
  <cp:revision>43</cp:revision>
  <dcterms:created xsi:type="dcterms:W3CDTF">2012-11-08T10:47:51Z</dcterms:created>
  <dcterms:modified xsi:type="dcterms:W3CDTF">2012-11-08T12:41:44Z</dcterms:modified>
</cp:coreProperties>
</file>