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theme/themeOverride2.xml" ContentType="application/vnd.openxmlformats-officedocument.themeOverride+xml"/>
  <Override PartName="/ppt/notesSlides/notesSlide8.xml" ContentType="application/vnd.openxmlformats-officedocument.presentationml.notesSlide+xml"/>
  <Override PartName="/ppt/charts/chart3.xml" ContentType="application/vnd.openxmlformats-officedocument.drawingml.chart+xml"/>
  <Override PartName="/ppt/theme/themeOverride3.xml" ContentType="application/vnd.openxmlformats-officedocument.themeOverr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4138" r:id="rId1"/>
  </p:sldMasterIdLst>
  <p:notesMasterIdLst>
    <p:notesMasterId r:id="rId40"/>
  </p:notesMasterIdLst>
  <p:sldIdLst>
    <p:sldId id="256" r:id="rId2"/>
    <p:sldId id="257" r:id="rId3"/>
    <p:sldId id="336" r:id="rId4"/>
    <p:sldId id="259" r:id="rId5"/>
    <p:sldId id="340" r:id="rId6"/>
    <p:sldId id="334" r:id="rId7"/>
    <p:sldId id="341" r:id="rId8"/>
    <p:sldId id="260" r:id="rId9"/>
    <p:sldId id="342" r:id="rId10"/>
    <p:sldId id="343" r:id="rId11"/>
    <p:sldId id="292" r:id="rId12"/>
    <p:sldId id="277" r:id="rId13"/>
    <p:sldId id="309" r:id="rId14"/>
    <p:sldId id="282" r:id="rId15"/>
    <p:sldId id="281" r:id="rId16"/>
    <p:sldId id="283" r:id="rId17"/>
    <p:sldId id="262" r:id="rId18"/>
    <p:sldId id="296" r:id="rId19"/>
    <p:sldId id="345" r:id="rId20"/>
    <p:sldId id="308" r:id="rId21"/>
    <p:sldId id="286" r:id="rId22"/>
    <p:sldId id="264" r:id="rId23"/>
    <p:sldId id="266" r:id="rId24"/>
    <p:sldId id="297" r:id="rId25"/>
    <p:sldId id="306" r:id="rId26"/>
    <p:sldId id="347" r:id="rId27"/>
    <p:sldId id="269" r:id="rId28"/>
    <p:sldId id="348" r:id="rId29"/>
    <p:sldId id="349" r:id="rId30"/>
    <p:sldId id="350" r:id="rId31"/>
    <p:sldId id="298" r:id="rId32"/>
    <p:sldId id="351" r:id="rId33"/>
    <p:sldId id="305" r:id="rId34"/>
    <p:sldId id="303" r:id="rId35"/>
    <p:sldId id="301" r:id="rId36"/>
    <p:sldId id="293" r:id="rId37"/>
    <p:sldId id="346" r:id="rId38"/>
    <p:sldId id="352" r:id="rId3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FF00"/>
    <a:srgbClr val="C80000"/>
    <a:srgbClr val="DE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6749" autoAdjust="0"/>
    <p:restoredTop sz="81006" autoAdjust="0"/>
  </p:normalViewPr>
  <p:slideViewPr>
    <p:cSldViewPr snapToGrid="0" snapToObjects="1">
      <p:cViewPr varScale="1">
        <p:scale>
          <a:sx n="88" d="100"/>
          <a:sy n="88" d="100"/>
        </p:scale>
        <p:origin x="996" y="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20028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33" d="100"/>
        <a:sy n="33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oleObject" Target="Macintosh%20HD:Users:shalinaousman:Desktop:ANICEAEgraph.xls" TargetMode="External"/><Relationship Id="rId1" Type="http://schemas.openxmlformats.org/officeDocument/2006/relationships/themeOverride" Target="../theme/themeOverride1.xm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oleObject" Target="Macintosh%20HD:Users:shalinaousman:Desktop:ShalinaOusmanApril2010:alphaBcrystallin:raBCTreatmentmyo:abcmyoNewNew.xls" TargetMode="External"/><Relationship Id="rId1" Type="http://schemas.openxmlformats.org/officeDocument/2006/relationships/themeOverride" Target="../theme/themeOverride2.xml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oleObject" Target="Macintosh%20HD:Users:shalinaousman:Desktop:ANICEAEgraph.xls" TargetMode="External"/><Relationship Id="rId1" Type="http://schemas.openxmlformats.org/officeDocument/2006/relationships/themeOverride" Target="../theme/themeOverrid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5.6437414071720503E-2"/>
          <c:y val="8.0419820692686994E-2"/>
          <c:w val="0.79365113538357002"/>
          <c:h val="0.77272958143842796"/>
        </c:manualLayout>
      </c:layout>
      <c:lineChart>
        <c:grouping val="standard"/>
        <c:varyColors val="0"/>
        <c:ser>
          <c:idx val="1"/>
          <c:order val="0"/>
          <c:tx>
            <c:v>aBCKO</c:v>
          </c:tx>
          <c:spPr>
            <a:ln w="12700">
              <a:solidFill>
                <a:srgbClr val="000000"/>
              </a:solidFill>
              <a:prstDash val="solid"/>
            </a:ln>
          </c:spPr>
          <c:marker>
            <c:symbol val="square"/>
            <c:size val="8"/>
            <c:spPr>
              <a:solidFill>
                <a:srgbClr val="000000"/>
              </a:solidFill>
              <a:ln>
                <a:solidFill>
                  <a:srgbClr val="000000"/>
                </a:solidFill>
                <a:prstDash val="solid"/>
              </a:ln>
            </c:spPr>
          </c:marker>
          <c:errBars>
            <c:errDir val="y"/>
            <c:errBarType val="both"/>
            <c:errValType val="cust"/>
            <c:noEndCap val="0"/>
            <c:plus>
              <c:numRef>
                <c:f>WTvsaBCKO!$B$32:$AQ$32</c:f>
                <c:numCache>
                  <c:formatCode>General</c:formatCode>
                  <c:ptCount val="42"/>
                  <c:pt idx="0">
                    <c:v>0</c:v>
                  </c:pt>
                  <c:pt idx="1">
                    <c:v>0</c:v>
                  </c:pt>
                  <c:pt idx="2">
                    <c:v>0</c:v>
                  </c:pt>
                  <c:pt idx="3">
                    <c:v>0</c:v>
                  </c:pt>
                  <c:pt idx="4">
                    <c:v>0</c:v>
                  </c:pt>
                  <c:pt idx="5">
                    <c:v>0</c:v>
                  </c:pt>
                  <c:pt idx="6">
                    <c:v>0</c:v>
                  </c:pt>
                  <c:pt idx="7">
                    <c:v>0</c:v>
                  </c:pt>
                  <c:pt idx="8">
                    <c:v>0</c:v>
                  </c:pt>
                  <c:pt idx="9">
                    <c:v>0</c:v>
                  </c:pt>
                  <c:pt idx="10">
                    <c:v>0.133333333333333</c:v>
                  </c:pt>
                  <c:pt idx="11">
                    <c:v>0.45215533220835102</c:v>
                  </c:pt>
                  <c:pt idx="12">
                    <c:v>0.44721359549995798</c:v>
                  </c:pt>
                  <c:pt idx="13">
                    <c:v>0.43493294502333002</c:v>
                  </c:pt>
                  <c:pt idx="14">
                    <c:v>0.40138648595974302</c:v>
                  </c:pt>
                  <c:pt idx="15">
                    <c:v>0.37859388972001801</c:v>
                  </c:pt>
                  <c:pt idx="16">
                    <c:v>0.4</c:v>
                  </c:pt>
                  <c:pt idx="17">
                    <c:v>0.40858835573770902</c:v>
                  </c:pt>
                  <c:pt idx="18">
                    <c:v>0.43748015828022302</c:v>
                  </c:pt>
                  <c:pt idx="19">
                    <c:v>0.45338235029118101</c:v>
                  </c:pt>
                  <c:pt idx="20">
                    <c:v>0.47258156262526102</c:v>
                  </c:pt>
                  <c:pt idx="21">
                    <c:v>0.45977047413779099</c:v>
                  </c:pt>
                  <c:pt idx="22">
                    <c:v>0.53255151028901504</c:v>
                  </c:pt>
                  <c:pt idx="23">
                    <c:v>0.47258156262526102</c:v>
                  </c:pt>
                  <c:pt idx="24">
                    <c:v>0.478713553878169</c:v>
                  </c:pt>
                  <c:pt idx="25">
                    <c:v>0.48989794855663599</c:v>
                  </c:pt>
                  <c:pt idx="26">
                    <c:v>0.478713553878169</c:v>
                  </c:pt>
                  <c:pt idx="27">
                    <c:v>0.45977047413779099</c:v>
                  </c:pt>
                  <c:pt idx="28">
                    <c:v>0.45215533220835102</c:v>
                  </c:pt>
                  <c:pt idx="29">
                    <c:v>0.49888765156985898</c:v>
                  </c:pt>
                  <c:pt idx="30">
                    <c:v>0.45215533220835102</c:v>
                  </c:pt>
                  <c:pt idx="31">
                    <c:v>0.47258156262526102</c:v>
                  </c:pt>
                  <c:pt idx="32">
                    <c:v>0.478713553878169</c:v>
                  </c:pt>
                  <c:pt idx="33">
                    <c:v>0.48989794855663599</c:v>
                  </c:pt>
                  <c:pt idx="34">
                    <c:v>0.48989794855663599</c:v>
                  </c:pt>
                  <c:pt idx="35">
                    <c:v>0.52599112793531699</c:v>
                  </c:pt>
                  <c:pt idx="36">
                    <c:v>0.52599112793531699</c:v>
                  </c:pt>
                  <c:pt idx="37">
                    <c:v>0.51207638319124005</c:v>
                  </c:pt>
                  <c:pt idx="38">
                    <c:v>0.47609522856952302</c:v>
                  </c:pt>
                  <c:pt idx="39">
                    <c:v>0.45338235029118101</c:v>
                  </c:pt>
                  <c:pt idx="40">
                    <c:v>0.45215533220835102</c:v>
                  </c:pt>
                  <c:pt idx="41">
                    <c:v>0.45338235029118101</c:v>
                  </c:pt>
                </c:numCache>
              </c:numRef>
            </c:plus>
            <c:minus>
              <c:numRef>
                <c:f>WTvsaBCKO!$B$32:$AQ$32</c:f>
                <c:numCache>
                  <c:formatCode>General</c:formatCode>
                  <c:ptCount val="42"/>
                  <c:pt idx="0">
                    <c:v>0</c:v>
                  </c:pt>
                  <c:pt idx="1">
                    <c:v>0</c:v>
                  </c:pt>
                  <c:pt idx="2">
                    <c:v>0</c:v>
                  </c:pt>
                  <c:pt idx="3">
                    <c:v>0</c:v>
                  </c:pt>
                  <c:pt idx="4">
                    <c:v>0</c:v>
                  </c:pt>
                  <c:pt idx="5">
                    <c:v>0</c:v>
                  </c:pt>
                  <c:pt idx="6">
                    <c:v>0</c:v>
                  </c:pt>
                  <c:pt idx="7">
                    <c:v>0</c:v>
                  </c:pt>
                  <c:pt idx="8">
                    <c:v>0</c:v>
                  </c:pt>
                  <c:pt idx="9">
                    <c:v>0</c:v>
                  </c:pt>
                  <c:pt idx="10">
                    <c:v>0.133333333333333</c:v>
                  </c:pt>
                  <c:pt idx="11">
                    <c:v>0.45215533220835102</c:v>
                  </c:pt>
                  <c:pt idx="12">
                    <c:v>0.44721359549995798</c:v>
                  </c:pt>
                  <c:pt idx="13">
                    <c:v>0.43493294502333002</c:v>
                  </c:pt>
                  <c:pt idx="14">
                    <c:v>0.40138648595974302</c:v>
                  </c:pt>
                  <c:pt idx="15">
                    <c:v>0.37859388972001801</c:v>
                  </c:pt>
                  <c:pt idx="16">
                    <c:v>0.4</c:v>
                  </c:pt>
                  <c:pt idx="17">
                    <c:v>0.40858835573770902</c:v>
                  </c:pt>
                  <c:pt idx="18">
                    <c:v>0.43748015828022302</c:v>
                  </c:pt>
                  <c:pt idx="19">
                    <c:v>0.45338235029118101</c:v>
                  </c:pt>
                  <c:pt idx="20">
                    <c:v>0.47258156262526102</c:v>
                  </c:pt>
                  <c:pt idx="21">
                    <c:v>0.45977047413779099</c:v>
                  </c:pt>
                  <c:pt idx="22">
                    <c:v>0.53255151028901504</c:v>
                  </c:pt>
                  <c:pt idx="23">
                    <c:v>0.47258156262526102</c:v>
                  </c:pt>
                  <c:pt idx="24">
                    <c:v>0.478713553878169</c:v>
                  </c:pt>
                  <c:pt idx="25">
                    <c:v>0.48989794855663599</c:v>
                  </c:pt>
                  <c:pt idx="26">
                    <c:v>0.478713553878169</c:v>
                  </c:pt>
                  <c:pt idx="27">
                    <c:v>0.45977047413779099</c:v>
                  </c:pt>
                  <c:pt idx="28">
                    <c:v>0.45215533220835102</c:v>
                  </c:pt>
                  <c:pt idx="29">
                    <c:v>0.49888765156985898</c:v>
                  </c:pt>
                  <c:pt idx="30">
                    <c:v>0.45215533220835102</c:v>
                  </c:pt>
                  <c:pt idx="31">
                    <c:v>0.47258156262526102</c:v>
                  </c:pt>
                  <c:pt idx="32">
                    <c:v>0.478713553878169</c:v>
                  </c:pt>
                  <c:pt idx="33">
                    <c:v>0.48989794855663599</c:v>
                  </c:pt>
                  <c:pt idx="34">
                    <c:v>0.48989794855663599</c:v>
                  </c:pt>
                  <c:pt idx="35">
                    <c:v>0.52599112793531699</c:v>
                  </c:pt>
                  <c:pt idx="36">
                    <c:v>0.52599112793531699</c:v>
                  </c:pt>
                  <c:pt idx="37">
                    <c:v>0.51207638319124005</c:v>
                  </c:pt>
                  <c:pt idx="38">
                    <c:v>0.47609522856952302</c:v>
                  </c:pt>
                  <c:pt idx="39">
                    <c:v>0.45338235029118101</c:v>
                  </c:pt>
                  <c:pt idx="40">
                    <c:v>0.45215533220835102</c:v>
                  </c:pt>
                  <c:pt idx="41">
                    <c:v>0.45338235029118101</c:v>
                  </c:pt>
                </c:numCache>
              </c:numRef>
            </c:minus>
            <c:spPr>
              <a:ln w="12700">
                <a:solidFill>
                  <a:srgbClr val="000000"/>
                </a:solidFill>
                <a:prstDash val="solid"/>
              </a:ln>
            </c:spPr>
          </c:errBars>
          <c:cat>
            <c:numRef>
              <c:f>WTvsaBCKO!$B$2:$AQ$2</c:f>
              <c:numCache>
                <c:formatCode>General</c:formatCode>
                <c:ptCount val="42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  <c:pt idx="24">
                  <c:v>24</c:v>
                </c:pt>
                <c:pt idx="25">
                  <c:v>25</c:v>
                </c:pt>
                <c:pt idx="26">
                  <c:v>26</c:v>
                </c:pt>
                <c:pt idx="27">
                  <c:v>27</c:v>
                </c:pt>
                <c:pt idx="28">
                  <c:v>28</c:v>
                </c:pt>
                <c:pt idx="29">
                  <c:v>29</c:v>
                </c:pt>
                <c:pt idx="30">
                  <c:v>30</c:v>
                </c:pt>
                <c:pt idx="31">
                  <c:v>31</c:v>
                </c:pt>
                <c:pt idx="32">
                  <c:v>32</c:v>
                </c:pt>
                <c:pt idx="33">
                  <c:v>33</c:v>
                </c:pt>
                <c:pt idx="34">
                  <c:v>34</c:v>
                </c:pt>
                <c:pt idx="35">
                  <c:v>35</c:v>
                </c:pt>
                <c:pt idx="36">
                  <c:v>36</c:v>
                </c:pt>
                <c:pt idx="37">
                  <c:v>37</c:v>
                </c:pt>
                <c:pt idx="38">
                  <c:v>38</c:v>
                </c:pt>
                <c:pt idx="39">
                  <c:v>39</c:v>
                </c:pt>
                <c:pt idx="40">
                  <c:v>40</c:v>
                </c:pt>
                <c:pt idx="41">
                  <c:v>41</c:v>
                </c:pt>
              </c:numCache>
            </c:numRef>
          </c:cat>
          <c:val>
            <c:numRef>
              <c:f>WTvsaBCKO!$B$30:$AQ$30</c:f>
              <c:numCache>
                <c:formatCode>General</c:formatCode>
                <c:ptCount val="42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0.2</c:v>
                </c:pt>
                <c:pt idx="11">
                  <c:v>1.6</c:v>
                </c:pt>
                <c:pt idx="12">
                  <c:v>3</c:v>
                </c:pt>
                <c:pt idx="13">
                  <c:v>3.15</c:v>
                </c:pt>
                <c:pt idx="14">
                  <c:v>3.5</c:v>
                </c:pt>
                <c:pt idx="15">
                  <c:v>3.9</c:v>
                </c:pt>
                <c:pt idx="16">
                  <c:v>3.6</c:v>
                </c:pt>
                <c:pt idx="17">
                  <c:v>3.65</c:v>
                </c:pt>
                <c:pt idx="18">
                  <c:v>3.55</c:v>
                </c:pt>
                <c:pt idx="19">
                  <c:v>3.5</c:v>
                </c:pt>
                <c:pt idx="20">
                  <c:v>3.3</c:v>
                </c:pt>
                <c:pt idx="21">
                  <c:v>3.35</c:v>
                </c:pt>
                <c:pt idx="22">
                  <c:v>3.15</c:v>
                </c:pt>
                <c:pt idx="23">
                  <c:v>3.3</c:v>
                </c:pt>
                <c:pt idx="24">
                  <c:v>3.25</c:v>
                </c:pt>
                <c:pt idx="25">
                  <c:v>3.2</c:v>
                </c:pt>
                <c:pt idx="26">
                  <c:v>3.25</c:v>
                </c:pt>
                <c:pt idx="27">
                  <c:v>3.35</c:v>
                </c:pt>
                <c:pt idx="28">
                  <c:v>3.4</c:v>
                </c:pt>
                <c:pt idx="29">
                  <c:v>3.4</c:v>
                </c:pt>
                <c:pt idx="30">
                  <c:v>3.4</c:v>
                </c:pt>
                <c:pt idx="31">
                  <c:v>3.3</c:v>
                </c:pt>
                <c:pt idx="32">
                  <c:v>3.25</c:v>
                </c:pt>
                <c:pt idx="33">
                  <c:v>3.2</c:v>
                </c:pt>
                <c:pt idx="34">
                  <c:v>3.2</c:v>
                </c:pt>
                <c:pt idx="35">
                  <c:v>3.1</c:v>
                </c:pt>
                <c:pt idx="36">
                  <c:v>3.1</c:v>
                </c:pt>
                <c:pt idx="37">
                  <c:v>3.2</c:v>
                </c:pt>
                <c:pt idx="38">
                  <c:v>3.4</c:v>
                </c:pt>
                <c:pt idx="39">
                  <c:v>3.5</c:v>
                </c:pt>
                <c:pt idx="40">
                  <c:v>3.4</c:v>
                </c:pt>
                <c:pt idx="41">
                  <c:v>3.5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27150984"/>
        <c:axId val="226397744"/>
      </c:lineChart>
      <c:catAx>
        <c:axId val="227150984"/>
        <c:scaling>
          <c:orientation val="minMax"/>
        </c:scaling>
        <c:delete val="0"/>
        <c:axPos val="b"/>
        <c:numFmt formatCode="General" sourceLinked="1"/>
        <c:majorTickMark val="out"/>
        <c:minorTickMark val="out"/>
        <c:tickLblPos val="nextTo"/>
        <c:spPr>
          <a:ln w="12700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40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226397744"/>
        <c:crosses val="autoZero"/>
        <c:auto val="1"/>
        <c:lblAlgn val="ctr"/>
        <c:lblOffset val="100"/>
        <c:tickLblSkip val="4"/>
        <c:tickMarkSkip val="2"/>
        <c:noMultiLvlLbl val="0"/>
      </c:catAx>
      <c:valAx>
        <c:axId val="226397744"/>
        <c:scaling>
          <c:orientation val="minMax"/>
          <c:max val="5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ln w="12700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40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227150984"/>
        <c:crosses val="autoZero"/>
        <c:crossBetween val="between"/>
        <c:majorUnit val="1"/>
      </c:valAx>
      <c:spPr>
        <a:noFill/>
        <a:ln w="25400">
          <a:noFill/>
        </a:ln>
      </c:spPr>
    </c:plotArea>
    <c:plotVisOnly val="1"/>
    <c:dispBlanksAs val="gap"/>
    <c:showDLblsOverMax val="0"/>
  </c:chart>
  <c:spPr>
    <a:noFill/>
    <a:ln w="9525">
      <a:noFill/>
    </a:ln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Verdana"/>
          <a:ea typeface="Verdana"/>
          <a:cs typeface="Verdana"/>
        </a:defRPr>
      </a:pPr>
      <a:endParaRPr lang="en-US"/>
    </a:p>
  </c:txPr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5.4607554033864698E-2"/>
          <c:y val="7.9310545133717797E-2"/>
          <c:w val="0.76962521466478095"/>
          <c:h val="0.75172603648480396"/>
        </c:manualLayout>
      </c:layout>
      <c:lineChart>
        <c:grouping val="standard"/>
        <c:varyColors val="0"/>
        <c:ser>
          <c:idx val="0"/>
          <c:order val="0"/>
          <c:tx>
            <c:v>PBS</c:v>
          </c:tx>
          <c:spPr>
            <a:ln w="12700">
              <a:solidFill>
                <a:srgbClr val="000000"/>
              </a:solidFill>
              <a:prstDash val="solid"/>
            </a:ln>
          </c:spPr>
          <c:marker>
            <c:symbol val="square"/>
            <c:size val="7"/>
            <c:spPr>
              <a:solidFill>
                <a:srgbClr val="FFFFFF"/>
              </a:solidFill>
              <a:ln>
                <a:solidFill>
                  <a:srgbClr val="000000"/>
                </a:solidFill>
                <a:prstDash val="solid"/>
              </a:ln>
            </c:spPr>
          </c:marker>
          <c:errBars>
            <c:errDir val="y"/>
            <c:errBarType val="plus"/>
            <c:errValType val="cust"/>
            <c:noEndCap val="0"/>
            <c:plus>
              <c:numRef>
                <c:f>'C57BL6'!$B$29:$AG$29</c:f>
                <c:numCache>
                  <c:formatCode>General</c:formatCode>
                  <c:ptCount val="32"/>
                  <c:pt idx="0">
                    <c:v>0</c:v>
                  </c:pt>
                  <c:pt idx="1">
                    <c:v>0</c:v>
                  </c:pt>
                  <c:pt idx="2">
                    <c:v>0</c:v>
                  </c:pt>
                  <c:pt idx="3">
                    <c:v>0</c:v>
                  </c:pt>
                  <c:pt idx="4">
                    <c:v>0</c:v>
                  </c:pt>
                  <c:pt idx="5">
                    <c:v>0</c:v>
                  </c:pt>
                  <c:pt idx="6">
                    <c:v>0</c:v>
                  </c:pt>
                  <c:pt idx="7">
                    <c:v>0</c:v>
                  </c:pt>
                  <c:pt idx="8">
                    <c:v>0</c:v>
                  </c:pt>
                  <c:pt idx="9">
                    <c:v>0.68181818181818199</c:v>
                  </c:pt>
                  <c:pt idx="10">
                    <c:v>0.68181818181818199</c:v>
                  </c:pt>
                  <c:pt idx="11">
                    <c:v>0.68181818181818199</c:v>
                  </c:pt>
                  <c:pt idx="12">
                    <c:v>0.37113480951260303</c:v>
                  </c:pt>
                  <c:pt idx="13">
                    <c:v>0.45454545454545398</c:v>
                  </c:pt>
                  <c:pt idx="14">
                    <c:v>0.45454545454545398</c:v>
                  </c:pt>
                  <c:pt idx="15">
                    <c:v>0</c:v>
                  </c:pt>
                  <c:pt idx="16">
                    <c:v>0.22727272727272699</c:v>
                  </c:pt>
                  <c:pt idx="17">
                    <c:v>0.22727272727272699</c:v>
                  </c:pt>
                  <c:pt idx="18">
                    <c:v>0</c:v>
                  </c:pt>
                  <c:pt idx="19">
                    <c:v>0.26243194054073898</c:v>
                  </c:pt>
                  <c:pt idx="20">
                    <c:v>0.26243194054073898</c:v>
                  </c:pt>
                  <c:pt idx="21">
                    <c:v>0.22727272727272699</c:v>
                  </c:pt>
                  <c:pt idx="22">
                    <c:v>0</c:v>
                  </c:pt>
                  <c:pt idx="23">
                    <c:v>0</c:v>
                  </c:pt>
                  <c:pt idx="24">
                    <c:v>0</c:v>
                  </c:pt>
                  <c:pt idx="25">
                    <c:v>0</c:v>
                  </c:pt>
                  <c:pt idx="26">
                    <c:v>0.22727272727272699</c:v>
                  </c:pt>
                  <c:pt idx="27">
                    <c:v>0.22727272727272699</c:v>
                  </c:pt>
                  <c:pt idx="28">
                    <c:v>0.45454545454545398</c:v>
                  </c:pt>
                  <c:pt idx="29">
                    <c:v>0.45454545454545398</c:v>
                  </c:pt>
                  <c:pt idx="30">
                    <c:v>0.26243194054073898</c:v>
                  </c:pt>
                  <c:pt idx="31">
                    <c:v>0</c:v>
                  </c:pt>
                </c:numCache>
              </c:numRef>
            </c:plus>
            <c:spPr>
              <a:ln w="12700">
                <a:solidFill>
                  <a:srgbClr val="000000"/>
                </a:solidFill>
                <a:prstDash val="solid"/>
              </a:ln>
            </c:spPr>
          </c:errBars>
          <c:cat>
            <c:numRef>
              <c:f>'C57BL6'!$B$2:$AG$2</c:f>
              <c:numCache>
                <c:formatCode>General</c:formatCode>
                <c:ptCount val="32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  <c:pt idx="24">
                  <c:v>24</c:v>
                </c:pt>
                <c:pt idx="25">
                  <c:v>25</c:v>
                </c:pt>
                <c:pt idx="26">
                  <c:v>26</c:v>
                </c:pt>
                <c:pt idx="27">
                  <c:v>27</c:v>
                </c:pt>
                <c:pt idx="28">
                  <c:v>28</c:v>
                </c:pt>
                <c:pt idx="29">
                  <c:v>29</c:v>
                </c:pt>
                <c:pt idx="30">
                  <c:v>30</c:v>
                </c:pt>
                <c:pt idx="31">
                  <c:v>31</c:v>
                </c:pt>
              </c:numCache>
            </c:numRef>
          </c:cat>
          <c:val>
            <c:numRef>
              <c:f>'C57BL6'!$B$27:$AG$27</c:f>
              <c:numCache>
                <c:formatCode>General</c:formatCode>
                <c:ptCount val="32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8.3333333333333301E-2</c:v>
                </c:pt>
                <c:pt idx="7">
                  <c:v>0.16666666666666699</c:v>
                </c:pt>
                <c:pt idx="8">
                  <c:v>0.16666666666666699</c:v>
                </c:pt>
                <c:pt idx="9">
                  <c:v>0.58333333333333304</c:v>
                </c:pt>
                <c:pt idx="10">
                  <c:v>0.75</c:v>
                </c:pt>
                <c:pt idx="11">
                  <c:v>1.083333333333333</c:v>
                </c:pt>
                <c:pt idx="12">
                  <c:v>1.666666666666667</c:v>
                </c:pt>
                <c:pt idx="13">
                  <c:v>1.833333333333333</c:v>
                </c:pt>
                <c:pt idx="14">
                  <c:v>2.333333333333333</c:v>
                </c:pt>
                <c:pt idx="15">
                  <c:v>3</c:v>
                </c:pt>
                <c:pt idx="16">
                  <c:v>3.25</c:v>
                </c:pt>
                <c:pt idx="17">
                  <c:v>3.25</c:v>
                </c:pt>
                <c:pt idx="18">
                  <c:v>3</c:v>
                </c:pt>
                <c:pt idx="19">
                  <c:v>2.5</c:v>
                </c:pt>
                <c:pt idx="20">
                  <c:v>2.5</c:v>
                </c:pt>
                <c:pt idx="21">
                  <c:v>2.25</c:v>
                </c:pt>
                <c:pt idx="22">
                  <c:v>2</c:v>
                </c:pt>
                <c:pt idx="23">
                  <c:v>2</c:v>
                </c:pt>
                <c:pt idx="24">
                  <c:v>2</c:v>
                </c:pt>
                <c:pt idx="25">
                  <c:v>2</c:v>
                </c:pt>
                <c:pt idx="26">
                  <c:v>2.25</c:v>
                </c:pt>
                <c:pt idx="27">
                  <c:v>2.25</c:v>
                </c:pt>
                <c:pt idx="28">
                  <c:v>1.5</c:v>
                </c:pt>
                <c:pt idx="29">
                  <c:v>1.5</c:v>
                </c:pt>
                <c:pt idx="30">
                  <c:v>1.5</c:v>
                </c:pt>
                <c:pt idx="31">
                  <c:v>2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28383880"/>
        <c:axId val="155251800"/>
      </c:lineChart>
      <c:catAx>
        <c:axId val="228383880"/>
        <c:scaling>
          <c:orientation val="minMax"/>
        </c:scaling>
        <c:delete val="0"/>
        <c:axPos val="b"/>
        <c:numFmt formatCode="General" sourceLinked="1"/>
        <c:majorTickMark val="out"/>
        <c:minorTickMark val="out"/>
        <c:tickLblPos val="nextTo"/>
        <c:spPr>
          <a:ln w="12700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40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155251800"/>
        <c:crosses val="autoZero"/>
        <c:auto val="1"/>
        <c:lblAlgn val="ctr"/>
        <c:lblOffset val="100"/>
        <c:tickLblSkip val="2"/>
        <c:tickMarkSkip val="1"/>
        <c:noMultiLvlLbl val="0"/>
      </c:catAx>
      <c:valAx>
        <c:axId val="155251800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ln w="12700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40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228383880"/>
        <c:crosses val="autoZero"/>
        <c:crossBetween val="between"/>
        <c:majorUnit val="1"/>
      </c:valAx>
      <c:spPr>
        <a:noFill/>
        <a:ln w="25400">
          <a:noFill/>
        </a:ln>
      </c:spPr>
    </c:plotArea>
    <c:plotVisOnly val="1"/>
    <c:dispBlanksAs val="gap"/>
    <c:showDLblsOverMax val="0"/>
  </c:chart>
  <c:spPr>
    <a:noFill/>
    <a:ln w="9525">
      <a:noFill/>
    </a:ln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Verdana"/>
          <a:ea typeface="Verdana"/>
          <a:cs typeface="Verdana"/>
        </a:defRPr>
      </a:pPr>
      <a:endParaRPr lang="en-US"/>
    </a:p>
  </c:txPr>
  <c:externalData r:id="rId2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5.6437414071720503E-2"/>
          <c:y val="8.0419820692686994E-2"/>
          <c:w val="0.79365113538357002"/>
          <c:h val="0.77272958143842796"/>
        </c:manualLayout>
      </c:layout>
      <c:lineChart>
        <c:grouping val="standard"/>
        <c:varyColors val="0"/>
        <c:ser>
          <c:idx val="1"/>
          <c:order val="0"/>
          <c:tx>
            <c:v>aBCKO</c:v>
          </c:tx>
          <c:spPr>
            <a:ln w="12700">
              <a:solidFill>
                <a:srgbClr val="000000"/>
              </a:solidFill>
              <a:prstDash val="solid"/>
            </a:ln>
          </c:spPr>
          <c:marker>
            <c:symbol val="square"/>
            <c:size val="8"/>
            <c:spPr>
              <a:solidFill>
                <a:srgbClr val="000000"/>
              </a:solidFill>
              <a:ln>
                <a:solidFill>
                  <a:srgbClr val="000000"/>
                </a:solidFill>
                <a:prstDash val="solid"/>
              </a:ln>
            </c:spPr>
          </c:marker>
          <c:errBars>
            <c:errDir val="y"/>
            <c:errBarType val="both"/>
            <c:errValType val="cust"/>
            <c:noEndCap val="0"/>
            <c:plus>
              <c:numRef>
                <c:f>WTvsaBCKO!$B$32:$AQ$32</c:f>
                <c:numCache>
                  <c:formatCode>General</c:formatCode>
                  <c:ptCount val="42"/>
                  <c:pt idx="0">
                    <c:v>0</c:v>
                  </c:pt>
                  <c:pt idx="1">
                    <c:v>0</c:v>
                  </c:pt>
                  <c:pt idx="2">
                    <c:v>0</c:v>
                  </c:pt>
                  <c:pt idx="3">
                    <c:v>0</c:v>
                  </c:pt>
                  <c:pt idx="4">
                    <c:v>0</c:v>
                  </c:pt>
                  <c:pt idx="5">
                    <c:v>0</c:v>
                  </c:pt>
                  <c:pt idx="6">
                    <c:v>0</c:v>
                  </c:pt>
                  <c:pt idx="7">
                    <c:v>0</c:v>
                  </c:pt>
                  <c:pt idx="8">
                    <c:v>0</c:v>
                  </c:pt>
                  <c:pt idx="9">
                    <c:v>0</c:v>
                  </c:pt>
                  <c:pt idx="10">
                    <c:v>0.133333333333333</c:v>
                  </c:pt>
                  <c:pt idx="11">
                    <c:v>0.45215533220835102</c:v>
                  </c:pt>
                  <c:pt idx="12">
                    <c:v>0.44721359549995798</c:v>
                  </c:pt>
                  <c:pt idx="13">
                    <c:v>0.43493294502333002</c:v>
                  </c:pt>
                  <c:pt idx="14">
                    <c:v>0.40138648595974302</c:v>
                  </c:pt>
                  <c:pt idx="15">
                    <c:v>0.37859388972001801</c:v>
                  </c:pt>
                  <c:pt idx="16">
                    <c:v>0.4</c:v>
                  </c:pt>
                  <c:pt idx="17">
                    <c:v>0.40858835573770902</c:v>
                  </c:pt>
                  <c:pt idx="18">
                    <c:v>0.43748015828022302</c:v>
                  </c:pt>
                  <c:pt idx="19">
                    <c:v>0.45338235029118101</c:v>
                  </c:pt>
                  <c:pt idx="20">
                    <c:v>0.47258156262526102</c:v>
                  </c:pt>
                  <c:pt idx="21">
                    <c:v>0.45977047413779099</c:v>
                  </c:pt>
                  <c:pt idx="22">
                    <c:v>0.53255151028901504</c:v>
                  </c:pt>
                  <c:pt idx="23">
                    <c:v>0.47258156262526102</c:v>
                  </c:pt>
                  <c:pt idx="24">
                    <c:v>0.478713553878169</c:v>
                  </c:pt>
                  <c:pt idx="25">
                    <c:v>0.48989794855663599</c:v>
                  </c:pt>
                  <c:pt idx="26">
                    <c:v>0.478713553878169</c:v>
                  </c:pt>
                  <c:pt idx="27">
                    <c:v>0.45977047413779099</c:v>
                  </c:pt>
                  <c:pt idx="28">
                    <c:v>0.45215533220835102</c:v>
                  </c:pt>
                  <c:pt idx="29">
                    <c:v>0.49888765156985898</c:v>
                  </c:pt>
                  <c:pt idx="30">
                    <c:v>0.45215533220835102</c:v>
                  </c:pt>
                  <c:pt idx="31">
                    <c:v>0.47258156262526102</c:v>
                  </c:pt>
                  <c:pt idx="32">
                    <c:v>0.478713553878169</c:v>
                  </c:pt>
                  <c:pt idx="33">
                    <c:v>0.48989794855663599</c:v>
                  </c:pt>
                  <c:pt idx="34">
                    <c:v>0.48989794855663599</c:v>
                  </c:pt>
                  <c:pt idx="35">
                    <c:v>0.52599112793531699</c:v>
                  </c:pt>
                  <c:pt idx="36">
                    <c:v>0.52599112793531699</c:v>
                  </c:pt>
                  <c:pt idx="37">
                    <c:v>0.51207638319124005</c:v>
                  </c:pt>
                  <c:pt idx="38">
                    <c:v>0.47609522856952302</c:v>
                  </c:pt>
                  <c:pt idx="39">
                    <c:v>0.45338235029118101</c:v>
                  </c:pt>
                  <c:pt idx="40">
                    <c:v>0.45215533220835102</c:v>
                  </c:pt>
                  <c:pt idx="41">
                    <c:v>0.45338235029118101</c:v>
                  </c:pt>
                </c:numCache>
              </c:numRef>
            </c:plus>
            <c:minus>
              <c:numRef>
                <c:f>WTvsaBCKO!$B$32:$AQ$32</c:f>
                <c:numCache>
                  <c:formatCode>General</c:formatCode>
                  <c:ptCount val="42"/>
                  <c:pt idx="0">
                    <c:v>0</c:v>
                  </c:pt>
                  <c:pt idx="1">
                    <c:v>0</c:v>
                  </c:pt>
                  <c:pt idx="2">
                    <c:v>0</c:v>
                  </c:pt>
                  <c:pt idx="3">
                    <c:v>0</c:v>
                  </c:pt>
                  <c:pt idx="4">
                    <c:v>0</c:v>
                  </c:pt>
                  <c:pt idx="5">
                    <c:v>0</c:v>
                  </c:pt>
                  <c:pt idx="6">
                    <c:v>0</c:v>
                  </c:pt>
                  <c:pt idx="7">
                    <c:v>0</c:v>
                  </c:pt>
                  <c:pt idx="8">
                    <c:v>0</c:v>
                  </c:pt>
                  <c:pt idx="9">
                    <c:v>0</c:v>
                  </c:pt>
                  <c:pt idx="10">
                    <c:v>0.133333333333333</c:v>
                  </c:pt>
                  <c:pt idx="11">
                    <c:v>0.45215533220835102</c:v>
                  </c:pt>
                  <c:pt idx="12">
                    <c:v>0.44721359549995798</c:v>
                  </c:pt>
                  <c:pt idx="13">
                    <c:v>0.43493294502333002</c:v>
                  </c:pt>
                  <c:pt idx="14">
                    <c:v>0.40138648595974302</c:v>
                  </c:pt>
                  <c:pt idx="15">
                    <c:v>0.37859388972001801</c:v>
                  </c:pt>
                  <c:pt idx="16">
                    <c:v>0.4</c:v>
                  </c:pt>
                  <c:pt idx="17">
                    <c:v>0.40858835573770902</c:v>
                  </c:pt>
                  <c:pt idx="18">
                    <c:v>0.43748015828022302</c:v>
                  </c:pt>
                  <c:pt idx="19">
                    <c:v>0.45338235029118101</c:v>
                  </c:pt>
                  <c:pt idx="20">
                    <c:v>0.47258156262526102</c:v>
                  </c:pt>
                  <c:pt idx="21">
                    <c:v>0.45977047413779099</c:v>
                  </c:pt>
                  <c:pt idx="22">
                    <c:v>0.53255151028901504</c:v>
                  </c:pt>
                  <c:pt idx="23">
                    <c:v>0.47258156262526102</c:v>
                  </c:pt>
                  <c:pt idx="24">
                    <c:v>0.478713553878169</c:v>
                  </c:pt>
                  <c:pt idx="25">
                    <c:v>0.48989794855663599</c:v>
                  </c:pt>
                  <c:pt idx="26">
                    <c:v>0.478713553878169</c:v>
                  </c:pt>
                  <c:pt idx="27">
                    <c:v>0.45977047413779099</c:v>
                  </c:pt>
                  <c:pt idx="28">
                    <c:v>0.45215533220835102</c:v>
                  </c:pt>
                  <c:pt idx="29">
                    <c:v>0.49888765156985898</c:v>
                  </c:pt>
                  <c:pt idx="30">
                    <c:v>0.45215533220835102</c:v>
                  </c:pt>
                  <c:pt idx="31">
                    <c:v>0.47258156262526102</c:v>
                  </c:pt>
                  <c:pt idx="32">
                    <c:v>0.478713553878169</c:v>
                  </c:pt>
                  <c:pt idx="33">
                    <c:v>0.48989794855663599</c:v>
                  </c:pt>
                  <c:pt idx="34">
                    <c:v>0.48989794855663599</c:v>
                  </c:pt>
                  <c:pt idx="35">
                    <c:v>0.52599112793531699</c:v>
                  </c:pt>
                  <c:pt idx="36">
                    <c:v>0.52599112793531699</c:v>
                  </c:pt>
                  <c:pt idx="37">
                    <c:v>0.51207638319124005</c:v>
                  </c:pt>
                  <c:pt idx="38">
                    <c:v>0.47609522856952302</c:v>
                  </c:pt>
                  <c:pt idx="39">
                    <c:v>0.45338235029118101</c:v>
                  </c:pt>
                  <c:pt idx="40">
                    <c:v>0.45215533220835102</c:v>
                  </c:pt>
                  <c:pt idx="41">
                    <c:v>0.45338235029118101</c:v>
                  </c:pt>
                </c:numCache>
              </c:numRef>
            </c:minus>
            <c:spPr>
              <a:ln w="12700">
                <a:solidFill>
                  <a:srgbClr val="000000"/>
                </a:solidFill>
                <a:prstDash val="solid"/>
              </a:ln>
            </c:spPr>
          </c:errBars>
          <c:cat>
            <c:numRef>
              <c:f>WTvsaBCKO!$B$2:$AQ$2</c:f>
              <c:numCache>
                <c:formatCode>General</c:formatCode>
                <c:ptCount val="42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  <c:pt idx="24">
                  <c:v>24</c:v>
                </c:pt>
                <c:pt idx="25">
                  <c:v>25</c:v>
                </c:pt>
                <c:pt idx="26">
                  <c:v>26</c:v>
                </c:pt>
                <c:pt idx="27">
                  <c:v>27</c:v>
                </c:pt>
                <c:pt idx="28">
                  <c:v>28</c:v>
                </c:pt>
                <c:pt idx="29">
                  <c:v>29</c:v>
                </c:pt>
                <c:pt idx="30">
                  <c:v>30</c:v>
                </c:pt>
                <c:pt idx="31">
                  <c:v>31</c:v>
                </c:pt>
                <c:pt idx="32">
                  <c:v>32</c:v>
                </c:pt>
                <c:pt idx="33">
                  <c:v>33</c:v>
                </c:pt>
                <c:pt idx="34">
                  <c:v>34</c:v>
                </c:pt>
                <c:pt idx="35">
                  <c:v>35</c:v>
                </c:pt>
                <c:pt idx="36">
                  <c:v>36</c:v>
                </c:pt>
                <c:pt idx="37">
                  <c:v>37</c:v>
                </c:pt>
                <c:pt idx="38">
                  <c:v>38</c:v>
                </c:pt>
                <c:pt idx="39">
                  <c:v>39</c:v>
                </c:pt>
                <c:pt idx="40">
                  <c:v>40</c:v>
                </c:pt>
                <c:pt idx="41">
                  <c:v>41</c:v>
                </c:pt>
              </c:numCache>
            </c:numRef>
          </c:cat>
          <c:val>
            <c:numRef>
              <c:f>WTvsaBCKO!$B$30:$AQ$30</c:f>
              <c:numCache>
                <c:formatCode>General</c:formatCode>
                <c:ptCount val="42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0.2</c:v>
                </c:pt>
                <c:pt idx="11">
                  <c:v>1.6</c:v>
                </c:pt>
                <c:pt idx="12">
                  <c:v>3</c:v>
                </c:pt>
                <c:pt idx="13">
                  <c:v>3.15</c:v>
                </c:pt>
                <c:pt idx="14">
                  <c:v>3.5</c:v>
                </c:pt>
                <c:pt idx="15">
                  <c:v>3.9</c:v>
                </c:pt>
                <c:pt idx="16">
                  <c:v>3.6</c:v>
                </c:pt>
                <c:pt idx="17">
                  <c:v>3.65</c:v>
                </c:pt>
                <c:pt idx="18">
                  <c:v>3.55</c:v>
                </c:pt>
                <c:pt idx="19">
                  <c:v>3.5</c:v>
                </c:pt>
                <c:pt idx="20">
                  <c:v>3.3</c:v>
                </c:pt>
                <c:pt idx="21">
                  <c:v>3.35</c:v>
                </c:pt>
                <c:pt idx="22">
                  <c:v>3.15</c:v>
                </c:pt>
                <c:pt idx="23">
                  <c:v>3.3</c:v>
                </c:pt>
                <c:pt idx="24">
                  <c:v>3.25</c:v>
                </c:pt>
                <c:pt idx="25">
                  <c:v>3.2</c:v>
                </c:pt>
                <c:pt idx="26">
                  <c:v>3.25</c:v>
                </c:pt>
                <c:pt idx="27">
                  <c:v>3.35</c:v>
                </c:pt>
                <c:pt idx="28">
                  <c:v>3.4</c:v>
                </c:pt>
                <c:pt idx="29">
                  <c:v>3.4</c:v>
                </c:pt>
                <c:pt idx="30">
                  <c:v>3.4</c:v>
                </c:pt>
                <c:pt idx="31">
                  <c:v>3.3</c:v>
                </c:pt>
                <c:pt idx="32">
                  <c:v>3.25</c:v>
                </c:pt>
                <c:pt idx="33">
                  <c:v>3.2</c:v>
                </c:pt>
                <c:pt idx="34">
                  <c:v>3.2</c:v>
                </c:pt>
                <c:pt idx="35">
                  <c:v>3.1</c:v>
                </c:pt>
                <c:pt idx="36">
                  <c:v>3.1</c:v>
                </c:pt>
                <c:pt idx="37">
                  <c:v>3.2</c:v>
                </c:pt>
                <c:pt idx="38">
                  <c:v>3.4</c:v>
                </c:pt>
                <c:pt idx="39">
                  <c:v>3.5</c:v>
                </c:pt>
                <c:pt idx="40">
                  <c:v>3.4</c:v>
                </c:pt>
                <c:pt idx="41">
                  <c:v>3.5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56462712"/>
        <c:axId val="155706432"/>
      </c:lineChart>
      <c:catAx>
        <c:axId val="156462712"/>
        <c:scaling>
          <c:orientation val="minMax"/>
        </c:scaling>
        <c:delete val="0"/>
        <c:axPos val="b"/>
        <c:numFmt formatCode="General" sourceLinked="1"/>
        <c:majorTickMark val="out"/>
        <c:minorTickMark val="out"/>
        <c:tickLblPos val="nextTo"/>
        <c:spPr>
          <a:ln w="12700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40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155706432"/>
        <c:crosses val="autoZero"/>
        <c:auto val="1"/>
        <c:lblAlgn val="ctr"/>
        <c:lblOffset val="100"/>
        <c:tickLblSkip val="4"/>
        <c:tickMarkSkip val="2"/>
        <c:noMultiLvlLbl val="0"/>
      </c:catAx>
      <c:valAx>
        <c:axId val="155706432"/>
        <c:scaling>
          <c:orientation val="minMax"/>
          <c:max val="5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ln w="12700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40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156462712"/>
        <c:crosses val="autoZero"/>
        <c:crossBetween val="between"/>
        <c:majorUnit val="1"/>
      </c:valAx>
      <c:spPr>
        <a:noFill/>
        <a:ln w="25400">
          <a:noFill/>
        </a:ln>
      </c:spPr>
    </c:plotArea>
    <c:plotVisOnly val="1"/>
    <c:dispBlanksAs val="gap"/>
    <c:showDLblsOverMax val="0"/>
  </c:chart>
  <c:spPr>
    <a:noFill/>
    <a:ln w="9525">
      <a:noFill/>
    </a:ln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Verdana"/>
          <a:ea typeface="Verdana"/>
          <a:cs typeface="Verdana"/>
        </a:defRPr>
      </a:pPr>
      <a:endParaRPr lang="en-US"/>
    </a:p>
  </c:txPr>
  <c:externalData r:id="rId2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CAE6EE1-CCCD-794B-A861-6EBD68B5E442}" type="datetimeFigureOut">
              <a:rPr lang="en-US" smtClean="0"/>
              <a:t>2/16/2017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E5FCB79-08FE-694F-B4D6-0EC28966CA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52257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F7A2EB-6924-A549-ADAA-4D4AEFAE1C1A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180640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5FCB79-08FE-694F-B4D6-0EC28966CA1A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465844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5FCB79-08FE-694F-B4D6-0EC28966CA1A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71212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5FCB79-08FE-694F-B4D6-0EC28966CA1A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335569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5FCB79-08FE-694F-B4D6-0EC28966CA1A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787579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5FCB79-08FE-694F-B4D6-0EC28966CA1A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787579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5FCB79-08FE-694F-B4D6-0EC28966CA1A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962693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5FCB79-08FE-694F-B4D6-0EC28966CA1A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962693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Text Box 1"/>
          <p:cNvSpPr txBox="1">
            <a:spLocks noChangeArrowheads="1"/>
          </p:cNvSpPr>
          <p:nvPr/>
        </p:nvSpPr>
        <p:spPr bwMode="auto">
          <a:xfrm>
            <a:off x="1400736" y="914977"/>
            <a:ext cx="4055129" cy="3134591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058" tIns="41029" rIns="82058" bIns="41029" anchor="ctr"/>
          <a:lstStyle/>
          <a:p>
            <a:endParaRPr lang="en-US"/>
          </a:p>
        </p:txBody>
      </p:sp>
      <p:sp>
        <p:nvSpPr>
          <p:cNvPr id="4098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046350" y="4352637"/>
            <a:ext cx="4770904" cy="347806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 marL="85725" indent="-85725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ct val="93000"/>
              </a:lnSpc>
              <a:spcBef>
                <a:spcPct val="0"/>
              </a:spcBef>
              <a:buSzPct val="45000"/>
              <a:buFont typeface="Wingdings" charset="0"/>
              <a:buNone/>
            </a:pPr>
            <a:endParaRPr lang="en-GB" dirty="0">
              <a:latin typeface="Arial" charset="0"/>
              <a:cs typeface="ms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461362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Text Box 1"/>
          <p:cNvSpPr txBox="1">
            <a:spLocks noChangeArrowheads="1"/>
          </p:cNvSpPr>
          <p:nvPr/>
        </p:nvSpPr>
        <p:spPr bwMode="auto">
          <a:xfrm>
            <a:off x="1400736" y="914977"/>
            <a:ext cx="4055129" cy="3134591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058" tIns="41029" rIns="82058" bIns="41029" anchor="ctr"/>
          <a:lstStyle/>
          <a:p>
            <a:endParaRPr lang="en-US"/>
          </a:p>
        </p:txBody>
      </p:sp>
      <p:sp>
        <p:nvSpPr>
          <p:cNvPr id="4098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046350" y="4352637"/>
            <a:ext cx="4770904" cy="5869421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 marL="85725" indent="-85725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ct val="93000"/>
              </a:lnSpc>
              <a:spcBef>
                <a:spcPct val="0"/>
              </a:spcBef>
              <a:buSzPct val="45000"/>
              <a:buFont typeface="Wingdings" charset="0"/>
              <a:buNone/>
            </a:pPr>
            <a:endParaRPr lang="en-GB" dirty="0">
              <a:latin typeface="Arial" charset="0"/>
              <a:cs typeface="ms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077727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Text Box 1"/>
          <p:cNvSpPr txBox="1">
            <a:spLocks noChangeArrowheads="1"/>
          </p:cNvSpPr>
          <p:nvPr/>
        </p:nvSpPr>
        <p:spPr bwMode="auto">
          <a:xfrm>
            <a:off x="1400736" y="914977"/>
            <a:ext cx="4055129" cy="3134591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058" tIns="41029" rIns="82058" bIns="41029" anchor="ctr"/>
          <a:lstStyle/>
          <a:p>
            <a:endParaRPr lang="en-US"/>
          </a:p>
        </p:txBody>
      </p:sp>
      <p:sp>
        <p:nvSpPr>
          <p:cNvPr id="4098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046350" y="4352636"/>
            <a:ext cx="4770904" cy="4664364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 marL="85725" indent="-85725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ct val="93000"/>
              </a:lnSpc>
              <a:spcBef>
                <a:spcPct val="0"/>
              </a:spcBef>
              <a:buSzPct val="45000"/>
              <a:buFont typeface="Wingdings" charset="0"/>
              <a:buNone/>
            </a:pPr>
            <a:endParaRPr lang="en-GB" dirty="0">
              <a:latin typeface="Arial" charset="0"/>
              <a:cs typeface="ms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64692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5FCB79-08FE-694F-B4D6-0EC28966CA1A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326508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5FCB79-08FE-694F-B4D6-0EC28966CA1A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168182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5FCB79-08FE-694F-B4D6-0EC28966CA1A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43923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5FCB79-08FE-694F-B4D6-0EC28966CA1A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55692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5FCB79-08FE-694F-B4D6-0EC28966CA1A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2105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5FCB79-08FE-694F-B4D6-0EC28966CA1A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976051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F3736B28-7DB4-E64E-A75A-9144FD26440F}" type="slidenum">
              <a:rPr lang="en-US" sz="1200"/>
              <a:pPr eaLnBrk="1" hangingPunct="1"/>
              <a:t>9</a:t>
            </a:fld>
            <a:endParaRPr lang="en-US" sz="1200"/>
          </a:p>
        </p:txBody>
      </p:sp>
      <p:sp>
        <p:nvSpPr>
          <p:cNvPr id="19459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9460" name="Rectangle 3"/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349944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F3736B28-7DB4-E64E-A75A-9144FD26440F}" type="slidenum">
              <a:rPr lang="en-US" sz="1200"/>
              <a:pPr eaLnBrk="1" hangingPunct="1"/>
              <a:t>10</a:t>
            </a:fld>
            <a:endParaRPr lang="en-US" sz="1200"/>
          </a:p>
        </p:txBody>
      </p:sp>
      <p:sp>
        <p:nvSpPr>
          <p:cNvPr id="19459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9460" name="Rectangle 3"/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013966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F3736B28-7DB4-E64E-A75A-9144FD26440F}" type="slidenum">
              <a:rPr lang="en-US" sz="1200"/>
              <a:pPr eaLnBrk="1" hangingPunct="1"/>
              <a:t>11</a:t>
            </a:fld>
            <a:endParaRPr lang="en-US" sz="1200"/>
          </a:p>
        </p:txBody>
      </p:sp>
      <p:sp>
        <p:nvSpPr>
          <p:cNvPr id="19459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9460" name="Rectangle 3"/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266853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5FCB79-08FE-694F-B4D6-0EC28966CA1A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56160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5FCB79-08FE-694F-B4D6-0EC28966CA1A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46584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CA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F7317E-2E1F-D34C-B659-A12177489B4C}" type="datetimeFigureOut">
              <a:rPr lang="en-US" smtClean="0"/>
              <a:t>2/16/2017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87B0CC-0487-7648-949A-8F380639BF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51482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F7317E-2E1F-D34C-B659-A12177489B4C}" type="datetimeFigureOut">
              <a:rPr lang="en-US" smtClean="0"/>
              <a:t>2/16/2017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A07D16-2DA8-E741-A837-89E3495C25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31593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F7317E-2E1F-D34C-B659-A12177489B4C}" type="datetimeFigureOut">
              <a:rPr lang="en-US" smtClean="0"/>
              <a:t>2/16/2017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A07D16-2DA8-E741-A837-89E3495C25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27399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F7317E-2E1F-D34C-B659-A12177489B4C}" type="datetimeFigureOut">
              <a:rPr lang="en-US" smtClean="0"/>
              <a:t>2/16/2017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A07D16-2DA8-E741-A837-89E3495C25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51239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F7317E-2E1F-D34C-B659-A12177489B4C}" type="datetimeFigureOut">
              <a:rPr lang="en-US" smtClean="0"/>
              <a:t>2/16/2017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A07D16-2DA8-E741-A837-89E3495C25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59732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F7317E-2E1F-D34C-B659-A12177489B4C}" type="datetimeFigureOut">
              <a:rPr lang="en-US" smtClean="0"/>
              <a:t>2/16/2017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A07D16-2DA8-E741-A837-89E3495C25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15867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F7317E-2E1F-D34C-B659-A12177489B4C}" type="datetimeFigureOut">
              <a:rPr lang="en-US" smtClean="0"/>
              <a:t>2/16/2017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A07D16-2DA8-E741-A837-89E3495C25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78415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F7317E-2E1F-D34C-B659-A12177489B4C}" type="datetimeFigureOut">
              <a:rPr lang="en-US" smtClean="0"/>
              <a:t>2/16/2017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A07D16-2DA8-E741-A837-89E3495C25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42637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F7317E-2E1F-D34C-B659-A12177489B4C}" type="datetimeFigureOut">
              <a:rPr lang="en-US" smtClean="0"/>
              <a:t>2/16/2017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A07D16-2DA8-E741-A837-89E3495C25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39252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F7317E-2E1F-D34C-B659-A12177489B4C}" type="datetimeFigureOut">
              <a:rPr lang="en-US" smtClean="0"/>
              <a:t>2/16/2017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A07D16-2DA8-E741-A837-89E3495C25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58069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F7317E-2E1F-D34C-B659-A12177489B4C}" type="datetimeFigureOut">
              <a:rPr lang="en-US" smtClean="0"/>
              <a:t>2/16/2017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A07D16-2DA8-E741-A837-89E3495C25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97296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F7317E-2E1F-D34C-B659-A12177489B4C}" type="datetimeFigureOut">
              <a:rPr lang="en-US" smtClean="0"/>
              <a:t>2/16/2017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A07D16-2DA8-E741-A837-89E3495C25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38250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39" r:id="rId1"/>
    <p:sldLayoutId id="2147484140" r:id="rId2"/>
    <p:sldLayoutId id="2147484141" r:id="rId3"/>
    <p:sldLayoutId id="2147484142" r:id="rId4"/>
    <p:sldLayoutId id="2147484143" r:id="rId5"/>
    <p:sldLayoutId id="2147484144" r:id="rId6"/>
    <p:sldLayoutId id="2147484145" r:id="rId7"/>
    <p:sldLayoutId id="2147484146" r:id="rId8"/>
    <p:sldLayoutId id="2147484147" r:id="rId9"/>
    <p:sldLayoutId id="2147484148" r:id="rId10"/>
    <p:sldLayoutId id="214748414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3.png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9.emf"/><Relationship Id="rId5" Type="http://schemas.openxmlformats.org/officeDocument/2006/relationships/image" Target="../media/image8.jpeg"/><Relationship Id="rId4" Type="http://schemas.openxmlformats.org/officeDocument/2006/relationships/notesSlide" Target="../notesSlides/notesSlide6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12.png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10" Type="http://schemas.openxmlformats.org/officeDocument/2006/relationships/image" Target="../media/image3.png"/><Relationship Id="rId4" Type="http://schemas.openxmlformats.org/officeDocument/2006/relationships/notesSlide" Target="../notesSlides/notesSlide7.xml"/><Relationship Id="rId9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microsoft.com/office/2007/relationships/media" Target="../media/media15.m4a"/><Relationship Id="rId7" Type="http://schemas.openxmlformats.org/officeDocument/2006/relationships/chart" Target="../charts/char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chart" Target="../charts/chart1.xml"/><Relationship Id="rId5" Type="http://schemas.openxmlformats.org/officeDocument/2006/relationships/slideLayout" Target="../slideLayouts/slideLayout6.xml"/><Relationship Id="rId4" Type="http://schemas.openxmlformats.org/officeDocument/2006/relationships/audio" Target="../media/media15.m4a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microsoft.com/office/2007/relationships/media" Target="../media/media17.m4a"/><Relationship Id="rId7" Type="http://schemas.openxmlformats.org/officeDocument/2006/relationships/slideLayout" Target="../slideLayouts/slideLayout6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audio" Target="../media/media18.m4a"/><Relationship Id="rId5" Type="http://schemas.microsoft.com/office/2007/relationships/media" Target="../media/media18.m4a"/><Relationship Id="rId4" Type="http://schemas.openxmlformats.org/officeDocument/2006/relationships/audio" Target="../media/media17.m4a"/><Relationship Id="rId9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6" Type="http://schemas.openxmlformats.org/officeDocument/2006/relationships/image" Target="../media/image3.png"/><Relationship Id="rId5" Type="http://schemas.openxmlformats.org/officeDocument/2006/relationships/chart" Target="../charts/chart3.xml"/><Relationship Id="rId4" Type="http://schemas.openxmlformats.org/officeDocument/2006/relationships/notesSlide" Target="../notesSlides/notesSlide8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media" Target="../media/media21.m4a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6" Type="http://schemas.openxmlformats.org/officeDocument/2006/relationships/image" Target="../media/image3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21.m4a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media" Target="../media/media23.m4a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6" Type="http://schemas.openxmlformats.org/officeDocument/2006/relationships/image" Target="../media/image3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23.m4a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5" Type="http://schemas.openxmlformats.org/officeDocument/2006/relationships/image" Target="../media/image3.png"/><Relationship Id="rId4" Type="http://schemas.openxmlformats.org/officeDocument/2006/relationships/image" Target="../media/image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1.xml"/><Relationship Id="rId3" Type="http://schemas.microsoft.com/office/2007/relationships/media" Target="../media/media27.m4a"/><Relationship Id="rId7" Type="http://schemas.openxmlformats.org/officeDocument/2006/relationships/slideLayout" Target="../slideLayouts/slideLayout2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6" Type="http://schemas.openxmlformats.org/officeDocument/2006/relationships/audio" Target="../media/media28.m4a"/><Relationship Id="rId11" Type="http://schemas.openxmlformats.org/officeDocument/2006/relationships/image" Target="../media/image3.png"/><Relationship Id="rId5" Type="http://schemas.microsoft.com/office/2007/relationships/media" Target="../media/media28.m4a"/><Relationship Id="rId10" Type="http://schemas.openxmlformats.org/officeDocument/2006/relationships/image" Target="../media/image17.png"/><Relationship Id="rId4" Type="http://schemas.openxmlformats.org/officeDocument/2006/relationships/audio" Target="../media/media27.m4a"/><Relationship Id="rId9" Type="http://schemas.openxmlformats.org/officeDocument/2006/relationships/image" Target="../media/image1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4" Type="http://schemas.openxmlformats.org/officeDocument/2006/relationships/image" Target="../media/image3.png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media" Target="../media/media31.m4a"/><Relationship Id="rId7" Type="http://schemas.openxmlformats.org/officeDocument/2006/relationships/image" Target="../media/image3.png"/><Relationship Id="rId2" Type="http://schemas.openxmlformats.org/officeDocument/2006/relationships/audio" Target="../media/media30.m4a"/><Relationship Id="rId1" Type="http://schemas.microsoft.com/office/2007/relationships/media" Target="../media/media30.m4a"/><Relationship Id="rId6" Type="http://schemas.openxmlformats.org/officeDocument/2006/relationships/notesSlide" Target="../notesSlides/notesSlide12.xml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31.m4a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microsoft.com/office/2007/relationships/media" Target="../media/media33.m4a"/><Relationship Id="rId7" Type="http://schemas.openxmlformats.org/officeDocument/2006/relationships/image" Target="../media/image18.png"/><Relationship Id="rId2" Type="http://schemas.openxmlformats.org/officeDocument/2006/relationships/audio" Target="../media/media32.m4a"/><Relationship Id="rId1" Type="http://schemas.microsoft.com/office/2007/relationships/media" Target="../media/media32.m4a"/><Relationship Id="rId6" Type="http://schemas.openxmlformats.org/officeDocument/2006/relationships/notesSlide" Target="../notesSlides/notesSlide13.xml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33.m4a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microsoft.com/office/2007/relationships/media" Target="../media/media35.m4a"/><Relationship Id="rId7" Type="http://schemas.openxmlformats.org/officeDocument/2006/relationships/image" Target="../media/image19.png"/><Relationship Id="rId2" Type="http://schemas.openxmlformats.org/officeDocument/2006/relationships/audio" Target="../media/media34.m4a"/><Relationship Id="rId1" Type="http://schemas.microsoft.com/office/2007/relationships/media" Target="../media/media34.m4a"/><Relationship Id="rId6" Type="http://schemas.openxmlformats.org/officeDocument/2006/relationships/notesSlide" Target="../notesSlides/notesSlide14.xml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35.m4a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microsoft.com/office/2007/relationships/media" Target="../media/media37.m4a"/><Relationship Id="rId7" Type="http://schemas.openxmlformats.org/officeDocument/2006/relationships/image" Target="../media/image20.png"/><Relationship Id="rId2" Type="http://schemas.openxmlformats.org/officeDocument/2006/relationships/audio" Target="../media/media36.m4a"/><Relationship Id="rId1" Type="http://schemas.microsoft.com/office/2007/relationships/media" Target="../media/media36.m4a"/><Relationship Id="rId6" Type="http://schemas.openxmlformats.org/officeDocument/2006/relationships/notesSlide" Target="../notesSlides/notesSlide15.xml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37.m4a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6.xml"/><Relationship Id="rId3" Type="http://schemas.microsoft.com/office/2007/relationships/media" Target="../media/media39.m4a"/><Relationship Id="rId7" Type="http://schemas.openxmlformats.org/officeDocument/2006/relationships/slideLayout" Target="../slideLayouts/slideLayout2.xml"/><Relationship Id="rId2" Type="http://schemas.openxmlformats.org/officeDocument/2006/relationships/audio" Target="../media/media38.m4a"/><Relationship Id="rId1" Type="http://schemas.microsoft.com/office/2007/relationships/media" Target="../media/media38.m4a"/><Relationship Id="rId6" Type="http://schemas.openxmlformats.org/officeDocument/2006/relationships/audio" Target="../media/media40.m4a"/><Relationship Id="rId5" Type="http://schemas.microsoft.com/office/2007/relationships/media" Target="../media/media40.m4a"/><Relationship Id="rId10" Type="http://schemas.openxmlformats.org/officeDocument/2006/relationships/image" Target="../media/image3.png"/><Relationship Id="rId4" Type="http://schemas.openxmlformats.org/officeDocument/2006/relationships/audio" Target="../media/media39.m4a"/><Relationship Id="rId9" Type="http://schemas.openxmlformats.org/officeDocument/2006/relationships/image" Target="../media/image2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1.m4a"/><Relationship Id="rId1" Type="http://schemas.microsoft.com/office/2007/relationships/media" Target="../media/media41.m4a"/><Relationship Id="rId4" Type="http://schemas.openxmlformats.org/officeDocument/2006/relationships/image" Target="../media/image3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7.xml"/><Relationship Id="rId3" Type="http://schemas.microsoft.com/office/2007/relationships/media" Target="../media/media43.m4a"/><Relationship Id="rId7" Type="http://schemas.openxmlformats.org/officeDocument/2006/relationships/slideLayout" Target="../slideLayouts/slideLayout7.xml"/><Relationship Id="rId2" Type="http://schemas.openxmlformats.org/officeDocument/2006/relationships/audio" Target="../media/media42.m4a"/><Relationship Id="rId1" Type="http://schemas.microsoft.com/office/2007/relationships/media" Target="../media/media42.m4a"/><Relationship Id="rId6" Type="http://schemas.openxmlformats.org/officeDocument/2006/relationships/audio" Target="../media/media44.m4a"/><Relationship Id="rId11" Type="http://schemas.openxmlformats.org/officeDocument/2006/relationships/image" Target="../media/image3.png"/><Relationship Id="rId5" Type="http://schemas.microsoft.com/office/2007/relationships/media" Target="../media/media44.m4a"/><Relationship Id="rId10" Type="http://schemas.openxmlformats.org/officeDocument/2006/relationships/image" Target="../media/image23.jpeg"/><Relationship Id="rId4" Type="http://schemas.openxmlformats.org/officeDocument/2006/relationships/audio" Target="../media/media43.m4a"/><Relationship Id="rId9" Type="http://schemas.openxmlformats.org/officeDocument/2006/relationships/image" Target="../media/image22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5.m4a"/><Relationship Id="rId1" Type="http://schemas.microsoft.com/office/2007/relationships/media" Target="../media/media45.m4a"/><Relationship Id="rId6" Type="http://schemas.openxmlformats.org/officeDocument/2006/relationships/image" Target="../media/image3.png"/><Relationship Id="rId5" Type="http://schemas.openxmlformats.org/officeDocument/2006/relationships/image" Target="../media/image24.jpeg"/><Relationship Id="rId4" Type="http://schemas.openxmlformats.org/officeDocument/2006/relationships/notesSlide" Target="../notesSlides/notesSlide1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6.m4a"/><Relationship Id="rId1" Type="http://schemas.microsoft.com/office/2007/relationships/media" Target="../media/media46.m4a"/><Relationship Id="rId6" Type="http://schemas.openxmlformats.org/officeDocument/2006/relationships/image" Target="../media/image3.png"/><Relationship Id="rId5" Type="http://schemas.openxmlformats.org/officeDocument/2006/relationships/image" Target="../media/image25.jpeg"/><Relationship Id="rId4" Type="http://schemas.openxmlformats.org/officeDocument/2006/relationships/notesSlide" Target="../notesSlides/notesSlide19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7.m4a"/><Relationship Id="rId1" Type="http://schemas.microsoft.com/office/2007/relationships/media" Target="../media/media47.m4a"/><Relationship Id="rId4" Type="http://schemas.openxmlformats.org/officeDocument/2006/relationships/image" Target="../media/image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8.m4a"/><Relationship Id="rId1" Type="http://schemas.microsoft.com/office/2007/relationships/media" Target="../media/media48.m4a"/><Relationship Id="rId5" Type="http://schemas.openxmlformats.org/officeDocument/2006/relationships/image" Target="../media/image3.png"/><Relationship Id="rId4" Type="http://schemas.openxmlformats.org/officeDocument/2006/relationships/image" Target="../media/image7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microsoft.com/office/2007/relationships/media" Target="../media/media50.m4a"/><Relationship Id="rId7" Type="http://schemas.openxmlformats.org/officeDocument/2006/relationships/slideLayout" Target="../slideLayouts/slideLayout7.xml"/><Relationship Id="rId2" Type="http://schemas.openxmlformats.org/officeDocument/2006/relationships/audio" Target="../media/media49.m4a"/><Relationship Id="rId1" Type="http://schemas.microsoft.com/office/2007/relationships/media" Target="../media/media49.m4a"/><Relationship Id="rId6" Type="http://schemas.openxmlformats.org/officeDocument/2006/relationships/audio" Target="../media/media51.m4a"/><Relationship Id="rId5" Type="http://schemas.microsoft.com/office/2007/relationships/media" Target="../media/media51.m4a"/><Relationship Id="rId4" Type="http://schemas.openxmlformats.org/officeDocument/2006/relationships/audio" Target="../media/media50.m4a"/><Relationship Id="rId9" Type="http://schemas.openxmlformats.org/officeDocument/2006/relationships/image" Target="../media/image3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microsoft.com/office/2007/relationships/media" Target="../media/media53.m4a"/><Relationship Id="rId7" Type="http://schemas.openxmlformats.org/officeDocument/2006/relationships/image" Target="../media/image27.png"/><Relationship Id="rId2" Type="http://schemas.openxmlformats.org/officeDocument/2006/relationships/audio" Target="../media/media52.m4a"/><Relationship Id="rId1" Type="http://schemas.microsoft.com/office/2007/relationships/media" Target="../media/media52.m4a"/><Relationship Id="rId6" Type="http://schemas.openxmlformats.org/officeDocument/2006/relationships/notesSlide" Target="../notesSlides/notesSlide20.xml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53.m4a"/><Relationship Id="rId9" Type="http://schemas.openxmlformats.org/officeDocument/2006/relationships/image" Target="../media/image3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microsoft.com/office/2007/relationships/media" Target="../media/media55.m4a"/><Relationship Id="rId7" Type="http://schemas.openxmlformats.org/officeDocument/2006/relationships/image" Target="../media/image30.png"/><Relationship Id="rId2" Type="http://schemas.openxmlformats.org/officeDocument/2006/relationships/audio" Target="../media/media54.m4a"/><Relationship Id="rId1" Type="http://schemas.microsoft.com/office/2007/relationships/media" Target="../media/media54.m4a"/><Relationship Id="rId6" Type="http://schemas.openxmlformats.org/officeDocument/2006/relationships/image" Target="../media/image29.pn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55.m4a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microsoft.com/office/2007/relationships/media" Target="../media/media57.m4a"/><Relationship Id="rId7" Type="http://schemas.openxmlformats.org/officeDocument/2006/relationships/image" Target="../media/image31.png"/><Relationship Id="rId2" Type="http://schemas.openxmlformats.org/officeDocument/2006/relationships/audio" Target="../media/media56.m4a"/><Relationship Id="rId1" Type="http://schemas.microsoft.com/office/2007/relationships/media" Target="../media/media56.m4a"/><Relationship Id="rId6" Type="http://schemas.openxmlformats.org/officeDocument/2006/relationships/notesSlide" Target="../notesSlides/notesSlide21.xml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57.m4a"/><Relationship Id="rId9" Type="http://schemas.openxmlformats.org/officeDocument/2006/relationships/image" Target="../media/image3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8.m4a"/><Relationship Id="rId1" Type="http://schemas.microsoft.com/office/2007/relationships/media" Target="../media/media58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2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59.m4a"/><Relationship Id="rId1" Type="http://schemas.microsoft.com/office/2007/relationships/media" Target="../media/media59.m4a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3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3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3.pn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4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5.xml"/><Relationship Id="rId3" Type="http://schemas.microsoft.com/office/2007/relationships/media" Target="../media/media10.m4a"/><Relationship Id="rId7" Type="http://schemas.openxmlformats.org/officeDocument/2006/relationships/slideLayout" Target="../slideLayouts/slideLayout6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audio" Target="../media/media11.m4a"/><Relationship Id="rId11" Type="http://schemas.openxmlformats.org/officeDocument/2006/relationships/image" Target="../media/image3.png"/><Relationship Id="rId5" Type="http://schemas.microsoft.com/office/2007/relationships/media" Target="../media/media11.m4a"/><Relationship Id="rId10" Type="http://schemas.openxmlformats.org/officeDocument/2006/relationships/image" Target="../media/image9.emf"/><Relationship Id="rId4" Type="http://schemas.openxmlformats.org/officeDocument/2006/relationships/audio" Target="../media/media10.m4a"/><Relationship Id="rId9" Type="http://schemas.openxmlformats.org/officeDocument/2006/relationships/image" Target="../media/image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28700" y="1851757"/>
            <a:ext cx="7086600" cy="1847850"/>
          </a:xfrm>
        </p:spPr>
        <p:txBody>
          <a:bodyPr>
            <a:normAutofit/>
          </a:bodyPr>
          <a:lstStyle/>
          <a:p>
            <a:r>
              <a:rPr lang="en-US" sz="4000" b="1" dirty="0" smtClean="0">
                <a:solidFill>
                  <a:srgbClr val="C80000"/>
                </a:solidFill>
              </a:rPr>
              <a:t>Animal models of MS</a:t>
            </a:r>
            <a:endParaRPr lang="en-US" sz="4000" b="1" dirty="0">
              <a:solidFill>
                <a:srgbClr val="C8000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364647"/>
            <a:ext cx="6400800" cy="2749556"/>
          </a:xfrm>
        </p:spPr>
        <p:txBody>
          <a:bodyPr>
            <a:normAutofit/>
          </a:bodyPr>
          <a:lstStyle/>
          <a:p>
            <a:r>
              <a:rPr lang="en-US" sz="3100" i="1" dirty="0" smtClean="0">
                <a:solidFill>
                  <a:srgbClr val="404040"/>
                </a:solidFill>
              </a:rPr>
              <a:t>Stefanie A.G. Black, Ph.D.</a:t>
            </a:r>
          </a:p>
          <a:p>
            <a:endParaRPr lang="en-US" sz="800" dirty="0" smtClean="0">
              <a:solidFill>
                <a:srgbClr val="404040"/>
              </a:solidFill>
            </a:endParaRPr>
          </a:p>
          <a:p>
            <a:r>
              <a:rPr lang="en-US" sz="2100" dirty="0" smtClean="0">
                <a:solidFill>
                  <a:srgbClr val="404040"/>
                </a:solidFill>
              </a:rPr>
              <a:t>Research Associate</a:t>
            </a:r>
          </a:p>
          <a:p>
            <a:r>
              <a:rPr lang="en-US" sz="1800" dirty="0" smtClean="0">
                <a:solidFill>
                  <a:srgbClr val="404040"/>
                </a:solidFill>
              </a:rPr>
              <a:t>Cumming School of Medicine</a:t>
            </a:r>
          </a:p>
          <a:p>
            <a:r>
              <a:rPr lang="en-US" sz="1800" dirty="0" smtClean="0">
                <a:solidFill>
                  <a:srgbClr val="404040"/>
                </a:solidFill>
              </a:rPr>
              <a:t>Department of Physiology and Pharmacology</a:t>
            </a:r>
          </a:p>
          <a:p>
            <a:r>
              <a:rPr lang="en-US" sz="1400" i="1" dirty="0" smtClean="0">
                <a:solidFill>
                  <a:srgbClr val="404040"/>
                </a:solidFill>
              </a:rPr>
              <a:t>and</a:t>
            </a:r>
          </a:p>
          <a:p>
            <a:r>
              <a:rPr lang="en-US" sz="1800" dirty="0" smtClean="0">
                <a:solidFill>
                  <a:srgbClr val="404040"/>
                </a:solidFill>
              </a:rPr>
              <a:t>Hotchkiss Brain Institute</a:t>
            </a:r>
          </a:p>
          <a:p>
            <a:r>
              <a:rPr lang="en-US" sz="1800" dirty="0">
                <a:solidFill>
                  <a:srgbClr val="404040"/>
                </a:solidFill>
              </a:rPr>
              <a:t>University of Calgary</a:t>
            </a:r>
          </a:p>
          <a:p>
            <a:endParaRPr lang="en-US" sz="1500" dirty="0">
              <a:solidFill>
                <a:srgbClr val="404040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5428" y="516370"/>
            <a:ext cx="1026544" cy="830411"/>
          </a:xfrm>
          <a:prstGeom prst="rect">
            <a:avLst/>
          </a:prstGeom>
        </p:spPr>
      </p:pic>
      <p:pic>
        <p:nvPicPr>
          <p:cNvPr id="10" name="Picture 5" descr="HBI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27204" y="791328"/>
            <a:ext cx="1748166" cy="2804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Sound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29172" y="34290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7488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1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64" name="Picture 5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4747" y="1117588"/>
            <a:ext cx="1850465" cy="1136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65" name="Rectangle 6"/>
          <p:cNvSpPr>
            <a:spLocks noChangeArrowheads="1"/>
          </p:cNvSpPr>
          <p:nvPr/>
        </p:nvSpPr>
        <p:spPr bwMode="auto">
          <a:xfrm>
            <a:off x="2786444" y="3794367"/>
            <a:ext cx="1890925" cy="1692771"/>
          </a:xfrm>
          <a:prstGeom prst="rect">
            <a:avLst/>
          </a:prstGeom>
          <a:noFill/>
          <a:ln w="254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/>
          <a:p>
            <a:pPr algn="ctr"/>
            <a:endParaRPr lang="en-US" sz="1400" b="1" dirty="0" smtClean="0"/>
          </a:p>
          <a:p>
            <a:pPr algn="ctr"/>
            <a:endParaRPr lang="en-US" sz="1400" b="1" dirty="0" smtClean="0"/>
          </a:p>
          <a:p>
            <a:pPr algn="ctr"/>
            <a:r>
              <a:rPr lang="en-US" sz="1200" b="1" dirty="0">
                <a:latin typeface="Arial"/>
                <a:cs typeface="Arial"/>
              </a:rPr>
              <a:t>h</a:t>
            </a:r>
            <a:r>
              <a:rPr lang="en-US" sz="1200" b="1" dirty="0" smtClean="0">
                <a:latin typeface="Arial"/>
                <a:cs typeface="Arial"/>
              </a:rPr>
              <a:t>arvest immune cells:</a:t>
            </a:r>
          </a:p>
          <a:p>
            <a:pPr algn="ctr"/>
            <a:r>
              <a:rPr lang="en-US" sz="1200" b="1" dirty="0" err="1" smtClean="0">
                <a:latin typeface="Arial"/>
                <a:cs typeface="Arial"/>
              </a:rPr>
              <a:t>Splenocytes</a:t>
            </a:r>
            <a:r>
              <a:rPr lang="en-US" sz="1200" b="1" dirty="0" smtClean="0">
                <a:latin typeface="Arial"/>
                <a:cs typeface="Arial"/>
              </a:rPr>
              <a:t>,</a:t>
            </a:r>
            <a:endParaRPr lang="en-US" sz="1200" b="1" dirty="0">
              <a:latin typeface="Arial"/>
              <a:cs typeface="Arial"/>
            </a:endParaRPr>
          </a:p>
          <a:p>
            <a:pPr algn="ctr"/>
            <a:r>
              <a:rPr lang="en-US" sz="1200" b="1" dirty="0" smtClean="0">
                <a:latin typeface="Arial"/>
                <a:cs typeface="Arial"/>
              </a:rPr>
              <a:t>lymph </a:t>
            </a:r>
            <a:r>
              <a:rPr lang="en-US" sz="1200" b="1" dirty="0">
                <a:latin typeface="Arial"/>
                <a:cs typeface="Arial"/>
              </a:rPr>
              <a:t>node cells, </a:t>
            </a:r>
          </a:p>
          <a:p>
            <a:pPr algn="ctr"/>
            <a:r>
              <a:rPr lang="en-US" sz="1200" b="1" dirty="0">
                <a:latin typeface="Arial"/>
                <a:cs typeface="Arial"/>
              </a:rPr>
              <a:t>CD4</a:t>
            </a:r>
            <a:r>
              <a:rPr lang="en-US" sz="1200" b="1" baseline="30000" dirty="0">
                <a:latin typeface="Arial"/>
                <a:cs typeface="Arial"/>
              </a:rPr>
              <a:t>+</a:t>
            </a:r>
            <a:r>
              <a:rPr lang="en-US" sz="1200" b="1" dirty="0">
                <a:latin typeface="Arial"/>
                <a:cs typeface="Arial"/>
              </a:rPr>
              <a:t>/CD3</a:t>
            </a:r>
            <a:r>
              <a:rPr lang="en-US" sz="1200" b="1" baseline="30000" dirty="0">
                <a:latin typeface="Arial"/>
                <a:cs typeface="Arial"/>
              </a:rPr>
              <a:t>+</a:t>
            </a:r>
            <a:r>
              <a:rPr lang="en-US" sz="1200" b="1" dirty="0">
                <a:latin typeface="Arial"/>
                <a:cs typeface="Arial"/>
              </a:rPr>
              <a:t> T cells or </a:t>
            </a:r>
            <a:endParaRPr lang="en-US" sz="1200" b="1" dirty="0" smtClean="0">
              <a:latin typeface="Arial"/>
              <a:cs typeface="Arial"/>
            </a:endParaRPr>
          </a:p>
          <a:p>
            <a:pPr algn="ctr"/>
            <a:r>
              <a:rPr lang="en-US" sz="1200" b="1" dirty="0" smtClean="0">
                <a:latin typeface="Arial"/>
                <a:cs typeface="Arial"/>
              </a:rPr>
              <a:t>bone </a:t>
            </a:r>
            <a:r>
              <a:rPr lang="en-US" sz="1200" b="1" dirty="0">
                <a:latin typeface="Arial"/>
                <a:cs typeface="Arial"/>
              </a:rPr>
              <a:t>marrow cells </a:t>
            </a:r>
            <a:endParaRPr lang="en-US" sz="1200" b="1" dirty="0" smtClean="0">
              <a:latin typeface="Arial"/>
              <a:cs typeface="Arial"/>
            </a:endParaRPr>
          </a:p>
          <a:p>
            <a:pPr algn="ctr"/>
            <a:endParaRPr lang="en-US" sz="1600" b="1" dirty="0"/>
          </a:p>
        </p:txBody>
      </p:sp>
      <p:sp>
        <p:nvSpPr>
          <p:cNvPr id="18466" name="Line 7"/>
          <p:cNvSpPr>
            <a:spLocks noChangeShapeType="1"/>
          </p:cNvSpPr>
          <p:nvPr/>
        </p:nvSpPr>
        <p:spPr bwMode="auto">
          <a:xfrm rot="1523">
            <a:off x="1213504" y="3138724"/>
            <a:ext cx="2515427" cy="2101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>
              <a:latin typeface="Arial"/>
              <a:cs typeface="Arial"/>
            </a:endParaRPr>
          </a:p>
        </p:txBody>
      </p:sp>
      <p:pic>
        <p:nvPicPr>
          <p:cNvPr id="18467" name="Picture 8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8100" y="3806556"/>
            <a:ext cx="511210" cy="3604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68" name="Rectangle 9"/>
          <p:cNvSpPr>
            <a:spLocks noChangeArrowheads="1"/>
          </p:cNvSpPr>
          <p:nvPr/>
        </p:nvSpPr>
        <p:spPr bwMode="auto">
          <a:xfrm>
            <a:off x="1657090" y="4153507"/>
            <a:ext cx="1129354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sz="1200" b="1" dirty="0" err="1" smtClean="0">
                <a:latin typeface="Arial"/>
                <a:cs typeface="Arial"/>
              </a:rPr>
              <a:t>i.p</a:t>
            </a:r>
            <a:r>
              <a:rPr lang="en-US" sz="1200" b="1" dirty="0" smtClean="0">
                <a:latin typeface="Arial"/>
                <a:cs typeface="Arial"/>
              </a:rPr>
              <a:t>. injection of pertussis toxin</a:t>
            </a:r>
            <a:endParaRPr lang="en-US" sz="1200" b="1" dirty="0">
              <a:latin typeface="Arial"/>
              <a:cs typeface="Arial"/>
            </a:endParaRPr>
          </a:p>
        </p:txBody>
      </p:sp>
      <p:sp>
        <p:nvSpPr>
          <p:cNvPr id="18470" name="Rectangle 11"/>
          <p:cNvSpPr>
            <a:spLocks noChangeArrowheads="1"/>
          </p:cNvSpPr>
          <p:nvPr/>
        </p:nvSpPr>
        <p:spPr bwMode="auto">
          <a:xfrm>
            <a:off x="310691" y="4152180"/>
            <a:ext cx="1261692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sz="1200" b="1" dirty="0" err="1" smtClean="0">
                <a:latin typeface="Arial"/>
                <a:cs typeface="Arial"/>
              </a:rPr>
              <a:t>s.c.</a:t>
            </a:r>
            <a:r>
              <a:rPr lang="en-US" sz="1200" b="1" dirty="0" smtClean="0">
                <a:latin typeface="Arial"/>
                <a:cs typeface="Arial"/>
              </a:rPr>
              <a:t> injection of </a:t>
            </a:r>
            <a:r>
              <a:rPr lang="en-US" sz="1200" b="1" dirty="0">
                <a:latin typeface="Arial"/>
                <a:cs typeface="Arial"/>
              </a:rPr>
              <a:t>myelin peptide </a:t>
            </a:r>
            <a:r>
              <a:rPr lang="en-US" sz="1200" b="1" dirty="0" smtClean="0">
                <a:latin typeface="Arial"/>
                <a:cs typeface="Arial"/>
              </a:rPr>
              <a:t>in CFA</a:t>
            </a:r>
          </a:p>
          <a:p>
            <a:pPr algn="ctr"/>
            <a:r>
              <a:rPr lang="en-US" sz="1200" b="1" dirty="0">
                <a:latin typeface="Arial"/>
                <a:cs typeface="Arial"/>
              </a:rPr>
              <a:t>+</a:t>
            </a:r>
            <a:endParaRPr lang="en-US" sz="1200" b="1" dirty="0" smtClean="0">
              <a:latin typeface="Arial"/>
              <a:cs typeface="Arial"/>
            </a:endParaRPr>
          </a:p>
          <a:p>
            <a:pPr algn="ctr"/>
            <a:r>
              <a:rPr lang="en-US" sz="1200" b="1" dirty="0" err="1" smtClean="0">
                <a:latin typeface="Arial"/>
                <a:cs typeface="Arial"/>
              </a:rPr>
              <a:t>i.p</a:t>
            </a:r>
            <a:r>
              <a:rPr lang="en-US" sz="1200" b="1" dirty="0" smtClean="0">
                <a:latin typeface="Arial"/>
                <a:cs typeface="Arial"/>
              </a:rPr>
              <a:t>. injection of pertussis toxin</a:t>
            </a:r>
            <a:endParaRPr lang="en-US" sz="1200" b="1" dirty="0">
              <a:latin typeface="Arial"/>
              <a:cs typeface="Arial"/>
            </a:endParaRPr>
          </a:p>
        </p:txBody>
      </p:sp>
      <p:sp>
        <p:nvSpPr>
          <p:cNvPr id="18471" name="Rectangle 12"/>
          <p:cNvSpPr>
            <a:spLocks noChangeArrowheads="1"/>
          </p:cNvSpPr>
          <p:nvPr/>
        </p:nvSpPr>
        <p:spPr bwMode="auto">
          <a:xfrm>
            <a:off x="756369" y="2055235"/>
            <a:ext cx="103308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1400" b="1" dirty="0">
                <a:latin typeface="Arial"/>
                <a:cs typeface="Arial"/>
              </a:rPr>
              <a:t>8-12 week </a:t>
            </a:r>
          </a:p>
          <a:p>
            <a:pPr algn="ctr"/>
            <a:r>
              <a:rPr lang="en-US" sz="1400" b="1" dirty="0">
                <a:latin typeface="Arial"/>
                <a:cs typeface="Arial"/>
              </a:rPr>
              <a:t>old </a:t>
            </a:r>
            <a:r>
              <a:rPr lang="en-US" sz="1400" b="1" dirty="0">
                <a:latin typeface="Arial"/>
                <a:cs typeface="Arial"/>
                <a:sym typeface="Symbol" charset="0"/>
              </a:rPr>
              <a:t>mice</a:t>
            </a:r>
            <a:r>
              <a:rPr lang="en-US" sz="1400" b="1" dirty="0">
                <a:latin typeface="Arial"/>
                <a:cs typeface="Arial"/>
              </a:rPr>
              <a:t> </a:t>
            </a:r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714429" y="-180000"/>
            <a:ext cx="7715143" cy="1339009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rgbClr val="C80000"/>
                </a:solidFill>
              </a:rPr>
              <a:t>EAE – </a:t>
            </a:r>
            <a:r>
              <a:rPr lang="en-US" sz="3600" dirty="0" smtClean="0">
                <a:solidFill>
                  <a:srgbClr val="C80000"/>
                </a:solidFill>
              </a:rPr>
              <a:t>passive </a:t>
            </a:r>
            <a:r>
              <a:rPr lang="en-US" sz="3600" dirty="0">
                <a:solidFill>
                  <a:srgbClr val="C80000"/>
                </a:solidFill>
              </a:rPr>
              <a:t>induction</a:t>
            </a:r>
            <a:endParaRPr lang="en-US" sz="3600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474898" y="906792"/>
            <a:ext cx="8211902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Line 7"/>
          <p:cNvSpPr>
            <a:spLocks noChangeShapeType="1"/>
          </p:cNvSpPr>
          <p:nvPr/>
        </p:nvSpPr>
        <p:spPr bwMode="auto">
          <a:xfrm rot="1523" flipH="1" flipV="1">
            <a:off x="1245583" y="3223938"/>
            <a:ext cx="222" cy="499424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" name="Line 7"/>
          <p:cNvSpPr>
            <a:spLocks noChangeShapeType="1"/>
          </p:cNvSpPr>
          <p:nvPr/>
        </p:nvSpPr>
        <p:spPr bwMode="auto">
          <a:xfrm rot="1523" flipH="1" flipV="1">
            <a:off x="2071975" y="3223937"/>
            <a:ext cx="222" cy="499424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1026280" y="2771116"/>
            <a:ext cx="4427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Arial"/>
                <a:cs typeface="Arial"/>
              </a:rPr>
              <a:t>0</a:t>
            </a:r>
            <a:endParaRPr lang="en-US" b="1" dirty="0">
              <a:latin typeface="Arial"/>
              <a:cs typeface="Arial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851362" y="2757429"/>
            <a:ext cx="4427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Arial"/>
                <a:cs typeface="Arial"/>
              </a:rPr>
              <a:t>2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57241" y="2783798"/>
            <a:ext cx="76903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b="1" dirty="0" smtClean="0">
                <a:latin typeface="Arial"/>
                <a:cs typeface="Arial"/>
              </a:rPr>
              <a:t>Day</a:t>
            </a:r>
            <a:endParaRPr lang="en-US" sz="1400" b="1" dirty="0">
              <a:latin typeface="Arial"/>
              <a:cs typeface="Arial"/>
            </a:endParaRPr>
          </a:p>
        </p:txBody>
      </p:sp>
      <p:sp>
        <p:nvSpPr>
          <p:cNvPr id="21" name="Line 7"/>
          <p:cNvSpPr>
            <a:spLocks noChangeShapeType="1"/>
          </p:cNvSpPr>
          <p:nvPr/>
        </p:nvSpPr>
        <p:spPr bwMode="auto">
          <a:xfrm rot="1523" flipH="1" flipV="1">
            <a:off x="3728598" y="3223939"/>
            <a:ext cx="222" cy="499424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" name="TextBox 21"/>
          <p:cNvSpPr txBox="1"/>
          <p:nvPr/>
        </p:nvSpPr>
        <p:spPr>
          <a:xfrm>
            <a:off x="2858324" y="2757429"/>
            <a:ext cx="15454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Arial"/>
                <a:cs typeface="Arial"/>
              </a:rPr>
              <a:t>~day 8-10</a:t>
            </a:r>
            <a:endParaRPr lang="en-US" b="1" dirty="0">
              <a:latin typeface="Arial"/>
              <a:cs typeface="Arial"/>
            </a:endParaRPr>
          </a:p>
        </p:txBody>
      </p:sp>
      <p:pic>
        <p:nvPicPr>
          <p:cNvPr id="23" name="Picture 8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82437" y="3786519"/>
            <a:ext cx="511210" cy="3604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2956199" y="3806556"/>
            <a:ext cx="154546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C80000"/>
                </a:solidFill>
                <a:latin typeface="Arial"/>
                <a:cs typeface="Arial"/>
              </a:rPr>
              <a:t>Before </a:t>
            </a:r>
            <a:r>
              <a:rPr lang="en-US" sz="1400" b="1" dirty="0">
                <a:solidFill>
                  <a:srgbClr val="C80000"/>
                </a:solidFill>
                <a:latin typeface="Arial"/>
                <a:cs typeface="Arial"/>
              </a:rPr>
              <a:t>clinical </a:t>
            </a:r>
          </a:p>
          <a:p>
            <a:pPr algn="ctr"/>
            <a:r>
              <a:rPr lang="en-US" sz="1400" b="1" dirty="0">
                <a:solidFill>
                  <a:srgbClr val="C80000"/>
                </a:solidFill>
                <a:latin typeface="Arial"/>
                <a:cs typeface="Arial"/>
              </a:rPr>
              <a:t>d</a:t>
            </a:r>
            <a:r>
              <a:rPr lang="en-US" sz="1400" b="1" dirty="0" smtClean="0">
                <a:solidFill>
                  <a:srgbClr val="C80000"/>
                </a:solidFill>
                <a:latin typeface="Arial"/>
                <a:cs typeface="Arial"/>
              </a:rPr>
              <a:t>isease,</a:t>
            </a:r>
            <a:endParaRPr lang="en-US" sz="1400" b="1" dirty="0">
              <a:solidFill>
                <a:srgbClr val="C80000"/>
              </a:solidFill>
              <a:latin typeface="Arial"/>
              <a:cs typeface="Arial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134006" y="4146973"/>
            <a:ext cx="1913920" cy="1015663"/>
          </a:xfrm>
          <a:prstGeom prst="rect">
            <a:avLst/>
          </a:prstGeom>
          <a:ln w="254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1200" b="1" dirty="0" smtClean="0">
                <a:latin typeface="Arial"/>
                <a:cs typeface="Arial"/>
              </a:rPr>
              <a:t>grow </a:t>
            </a:r>
            <a:r>
              <a:rPr lang="en-US" sz="1200" b="1" i="1" dirty="0">
                <a:latin typeface="Arial"/>
                <a:cs typeface="Arial"/>
              </a:rPr>
              <a:t>in vitro </a:t>
            </a:r>
            <a:r>
              <a:rPr lang="en-US" sz="1200" b="1" dirty="0" smtClean="0">
                <a:latin typeface="Arial"/>
                <a:cs typeface="Arial"/>
              </a:rPr>
              <a:t>under conditions </a:t>
            </a:r>
            <a:r>
              <a:rPr lang="en-US" sz="1200" b="1" dirty="0">
                <a:latin typeface="Arial"/>
                <a:cs typeface="Arial"/>
              </a:rPr>
              <a:t>to expand Th1 cells</a:t>
            </a:r>
          </a:p>
          <a:p>
            <a:pPr algn="ctr"/>
            <a:r>
              <a:rPr lang="en-US" sz="1200" b="1" dirty="0">
                <a:latin typeface="Arial"/>
                <a:cs typeface="Arial"/>
              </a:rPr>
              <a:t>o</a:t>
            </a:r>
            <a:r>
              <a:rPr lang="en-US" sz="1200" b="1" dirty="0" smtClean="0">
                <a:latin typeface="Arial"/>
                <a:cs typeface="Arial"/>
              </a:rPr>
              <a:t>r</a:t>
            </a:r>
            <a:endParaRPr lang="en-US" sz="1200" b="1" dirty="0">
              <a:latin typeface="Arial"/>
              <a:cs typeface="Arial"/>
            </a:endParaRPr>
          </a:p>
          <a:p>
            <a:pPr algn="ctr"/>
            <a:r>
              <a:rPr lang="en-US" sz="1200" b="1" dirty="0" smtClean="0">
                <a:latin typeface="Arial"/>
                <a:cs typeface="Arial"/>
              </a:rPr>
              <a:t>Th17 </a:t>
            </a:r>
            <a:r>
              <a:rPr lang="en-US" sz="1200" b="1" dirty="0">
                <a:latin typeface="Arial"/>
                <a:cs typeface="Arial"/>
              </a:rPr>
              <a:t>cells</a:t>
            </a:r>
          </a:p>
        </p:txBody>
      </p:sp>
      <p:sp>
        <p:nvSpPr>
          <p:cNvPr id="7" name="Rectangle 6"/>
          <p:cNvSpPr/>
          <p:nvPr/>
        </p:nvSpPr>
        <p:spPr>
          <a:xfrm>
            <a:off x="5134006" y="1879753"/>
            <a:ext cx="1913920" cy="830997"/>
          </a:xfrm>
          <a:prstGeom prst="rect">
            <a:avLst/>
          </a:prstGeom>
          <a:ln w="254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1200" b="1" dirty="0" smtClean="0">
                <a:latin typeface="Arial"/>
                <a:cs typeface="Arial"/>
              </a:rPr>
              <a:t>inject cells </a:t>
            </a:r>
            <a:r>
              <a:rPr lang="en-US" sz="1200" b="1" dirty="0" err="1" smtClean="0">
                <a:latin typeface="Arial"/>
                <a:cs typeface="Arial"/>
              </a:rPr>
              <a:t>i.v.</a:t>
            </a:r>
            <a:r>
              <a:rPr lang="en-US" sz="1200" b="1" dirty="0" smtClean="0">
                <a:latin typeface="Arial"/>
                <a:cs typeface="Arial"/>
              </a:rPr>
              <a:t> into</a:t>
            </a:r>
          </a:p>
          <a:p>
            <a:pPr algn="ctr"/>
            <a:r>
              <a:rPr lang="en-US" sz="1200" b="1" dirty="0" smtClean="0">
                <a:latin typeface="Arial"/>
                <a:cs typeface="Arial"/>
              </a:rPr>
              <a:t> naïve mice </a:t>
            </a:r>
          </a:p>
          <a:p>
            <a:pPr algn="ctr"/>
            <a:r>
              <a:rPr lang="en-US" sz="1200" b="1" dirty="0" smtClean="0">
                <a:latin typeface="Arial"/>
                <a:cs typeface="Arial"/>
              </a:rPr>
              <a:t>+ pertussis toxin on days 0 and 2</a:t>
            </a:r>
            <a:endParaRPr lang="en-US" sz="1200" b="1" dirty="0">
              <a:latin typeface="Arial"/>
              <a:cs typeface="Arial"/>
            </a:endParaRPr>
          </a:p>
        </p:txBody>
      </p:sp>
      <p:sp>
        <p:nvSpPr>
          <p:cNvPr id="26" name="Line 7"/>
          <p:cNvSpPr>
            <a:spLocks noChangeShapeType="1"/>
          </p:cNvSpPr>
          <p:nvPr/>
        </p:nvSpPr>
        <p:spPr bwMode="auto">
          <a:xfrm rot="1523" flipV="1">
            <a:off x="7139668" y="2308356"/>
            <a:ext cx="336071" cy="357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" name="Rectangle 6"/>
          <p:cNvSpPr>
            <a:spLocks noChangeArrowheads="1"/>
          </p:cNvSpPr>
          <p:nvPr/>
        </p:nvSpPr>
        <p:spPr bwMode="auto">
          <a:xfrm>
            <a:off x="7560340" y="2016459"/>
            <a:ext cx="1318148" cy="584776"/>
          </a:xfrm>
          <a:prstGeom prst="rect">
            <a:avLst/>
          </a:prstGeom>
          <a:noFill/>
          <a:ln w="25400">
            <a:solidFill>
              <a:srgbClr val="C8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sz="1600" b="1" dirty="0" smtClean="0">
                <a:solidFill>
                  <a:srgbClr val="C80000"/>
                </a:solidFill>
                <a:latin typeface="Arial"/>
                <a:cs typeface="Arial"/>
              </a:rPr>
              <a:t>ascending </a:t>
            </a:r>
            <a:endParaRPr lang="en-US" sz="1600" b="1" dirty="0">
              <a:solidFill>
                <a:srgbClr val="C80000"/>
              </a:solidFill>
              <a:latin typeface="Arial"/>
              <a:cs typeface="Arial"/>
            </a:endParaRPr>
          </a:p>
          <a:p>
            <a:pPr algn="ctr"/>
            <a:r>
              <a:rPr lang="en-US" sz="1600" b="1" dirty="0" smtClean="0">
                <a:solidFill>
                  <a:srgbClr val="C80000"/>
                </a:solidFill>
                <a:latin typeface="Arial"/>
                <a:cs typeface="Arial"/>
              </a:rPr>
              <a:t>paralysis</a:t>
            </a:r>
          </a:p>
        </p:txBody>
      </p:sp>
      <p:sp>
        <p:nvSpPr>
          <p:cNvPr id="36" name="Line 7"/>
          <p:cNvSpPr>
            <a:spLocks noChangeShapeType="1"/>
          </p:cNvSpPr>
          <p:nvPr/>
        </p:nvSpPr>
        <p:spPr bwMode="auto">
          <a:xfrm rot="1523" flipH="1" flipV="1">
            <a:off x="6085441" y="2794623"/>
            <a:ext cx="342" cy="127247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" name="Line 7"/>
          <p:cNvSpPr>
            <a:spLocks noChangeShapeType="1"/>
          </p:cNvSpPr>
          <p:nvPr/>
        </p:nvSpPr>
        <p:spPr bwMode="auto">
          <a:xfrm rot="1523" flipV="1">
            <a:off x="4725291" y="4799407"/>
            <a:ext cx="336071" cy="357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" name="TextBox 26"/>
          <p:cNvSpPr txBox="1"/>
          <p:nvPr/>
        </p:nvSpPr>
        <p:spPr>
          <a:xfrm>
            <a:off x="1462965" y="6006861"/>
            <a:ext cx="6197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i="1" dirty="0" smtClean="0">
                <a:latin typeface="Arial"/>
                <a:cs typeface="Arial"/>
              </a:rPr>
              <a:t>CFA</a:t>
            </a:r>
            <a:r>
              <a:rPr lang="en-US" sz="1200" dirty="0" smtClean="0">
                <a:latin typeface="Arial"/>
                <a:cs typeface="Arial"/>
              </a:rPr>
              <a:t>, complete Freund’s adjuvant; </a:t>
            </a:r>
            <a:r>
              <a:rPr lang="en-US" sz="1200" i="1" dirty="0" err="1" smtClean="0">
                <a:latin typeface="Arial"/>
                <a:cs typeface="Arial"/>
              </a:rPr>
              <a:t>i.p</a:t>
            </a:r>
            <a:r>
              <a:rPr lang="en-US" sz="1200" i="1" dirty="0">
                <a:latin typeface="Arial"/>
                <a:cs typeface="Arial"/>
              </a:rPr>
              <a:t>.</a:t>
            </a:r>
            <a:r>
              <a:rPr lang="en-US" sz="1200" dirty="0">
                <a:latin typeface="Arial"/>
                <a:cs typeface="Arial"/>
              </a:rPr>
              <a:t>, </a:t>
            </a:r>
            <a:r>
              <a:rPr lang="en-US" sz="1200" dirty="0" err="1" smtClean="0">
                <a:latin typeface="Arial"/>
                <a:cs typeface="Arial"/>
              </a:rPr>
              <a:t>intraperitoneal</a:t>
            </a:r>
            <a:r>
              <a:rPr lang="en-US" sz="1200" dirty="0" smtClean="0">
                <a:latin typeface="Arial"/>
                <a:cs typeface="Arial"/>
              </a:rPr>
              <a:t>; </a:t>
            </a:r>
            <a:r>
              <a:rPr lang="en-US" sz="1200" i="1" dirty="0" err="1" smtClean="0">
                <a:latin typeface="Arial"/>
                <a:cs typeface="Arial"/>
              </a:rPr>
              <a:t>i.v.</a:t>
            </a:r>
            <a:r>
              <a:rPr lang="en-US" sz="1200" dirty="0" smtClean="0">
                <a:latin typeface="Arial"/>
                <a:cs typeface="Arial"/>
              </a:rPr>
              <a:t>, intravenous; </a:t>
            </a:r>
            <a:r>
              <a:rPr lang="en-US" sz="1200" i="1" dirty="0" err="1" smtClean="0">
                <a:latin typeface="Arial"/>
                <a:cs typeface="Arial"/>
              </a:rPr>
              <a:t>s.c.</a:t>
            </a:r>
            <a:r>
              <a:rPr lang="en-US" sz="1200" dirty="0" smtClean="0">
                <a:latin typeface="Arial"/>
                <a:cs typeface="Arial"/>
              </a:rPr>
              <a:t>, subcutaneous</a:t>
            </a:r>
            <a:endParaRPr lang="en-US" sz="1200" dirty="0">
              <a:latin typeface="Arial"/>
              <a:cs typeface="Arial"/>
            </a:endParaRPr>
          </a:p>
        </p:txBody>
      </p:sp>
      <p:pic>
        <p:nvPicPr>
          <p:cNvPr id="6" name="Sound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955368" y="149598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6983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89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714429" y="-180000"/>
            <a:ext cx="7715143" cy="1339009"/>
          </a:xfrm>
        </p:spPr>
        <p:txBody>
          <a:bodyPr>
            <a:normAutofit/>
          </a:bodyPr>
          <a:lstStyle/>
          <a:p>
            <a:r>
              <a:rPr lang="en-US" sz="3600" dirty="0" smtClean="0">
                <a:solidFill>
                  <a:srgbClr val="C80000"/>
                </a:solidFill>
              </a:rPr>
              <a:t>Clinical assessment of EAE</a:t>
            </a:r>
            <a:endParaRPr lang="en-US" sz="3600" dirty="0">
              <a:solidFill>
                <a:srgbClr val="C800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319205" y="6219828"/>
            <a:ext cx="336759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i="1" dirty="0" smtClean="0">
                <a:latin typeface="Times New Roman"/>
                <a:cs typeface="Times New Roman"/>
              </a:rPr>
              <a:t>Slide courtesy of Dr. </a:t>
            </a:r>
            <a:r>
              <a:rPr lang="en-US" sz="1400" i="1" dirty="0" err="1" smtClean="0">
                <a:latin typeface="Times New Roman"/>
                <a:cs typeface="Times New Roman"/>
              </a:rPr>
              <a:t>Shalina</a:t>
            </a:r>
            <a:r>
              <a:rPr lang="en-US" sz="1400" i="1" dirty="0" smtClean="0">
                <a:latin typeface="Times New Roman"/>
                <a:cs typeface="Times New Roman"/>
              </a:rPr>
              <a:t> </a:t>
            </a:r>
            <a:r>
              <a:rPr lang="en-US" sz="1400" i="1" dirty="0" err="1" smtClean="0">
                <a:latin typeface="Times New Roman"/>
                <a:cs typeface="Times New Roman"/>
              </a:rPr>
              <a:t>Ousman</a:t>
            </a:r>
            <a:endParaRPr lang="en-US" sz="1400" i="1" dirty="0">
              <a:latin typeface="Times New Roman"/>
              <a:cs typeface="Times New Roman"/>
            </a:endParaRPr>
          </a:p>
        </p:txBody>
      </p:sp>
      <p:grpSp>
        <p:nvGrpSpPr>
          <p:cNvPr id="15" name="Group 11"/>
          <p:cNvGrpSpPr>
            <a:grpSpLocks/>
          </p:cNvGrpSpPr>
          <p:nvPr/>
        </p:nvGrpSpPr>
        <p:grpSpPr bwMode="auto">
          <a:xfrm>
            <a:off x="839198" y="1112453"/>
            <a:ext cx="7518636" cy="5033164"/>
            <a:chOff x="152400" y="507924"/>
            <a:chExt cx="9740837" cy="6542446"/>
          </a:xfrm>
        </p:grpSpPr>
        <p:pic>
          <p:nvPicPr>
            <p:cNvPr id="16" name="Picture 6"/>
            <p:cNvPicPr>
              <a:picLocks noChangeAspect="1" noChangeArrowheads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400" y="838200"/>
              <a:ext cx="2868613" cy="16811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Picture 10"/>
            <p:cNvPicPr>
              <a:picLocks noChangeAspect="1" noChangeArrowheads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92375" y="1828800"/>
              <a:ext cx="2689225" cy="1708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" name="Picture 7"/>
            <p:cNvPicPr>
              <a:picLocks noChangeAspect="1" noChangeArrowheads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38600" y="2514600"/>
              <a:ext cx="2346325" cy="1676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" name="Picture 9"/>
            <p:cNvPicPr>
              <a:picLocks noChangeAspect="1" noChangeArrowheads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14975" y="3536950"/>
              <a:ext cx="2381250" cy="16779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3" name="Rectangle 10"/>
            <p:cNvSpPr>
              <a:spLocks noChangeArrowheads="1"/>
            </p:cNvSpPr>
            <p:nvPr/>
          </p:nvSpPr>
          <p:spPr bwMode="auto">
            <a:xfrm>
              <a:off x="5375288" y="507924"/>
              <a:ext cx="4517949" cy="15602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algn="ctr"/>
              <a:r>
                <a:rPr lang="en-US" dirty="0">
                  <a:latin typeface="Arial"/>
                  <a:cs typeface="Arial"/>
                </a:rPr>
                <a:t>C57BL/6 </a:t>
              </a:r>
            </a:p>
            <a:p>
              <a:pPr algn="ctr"/>
              <a:r>
                <a:rPr lang="en-US" dirty="0">
                  <a:latin typeface="Arial"/>
                  <a:cs typeface="Arial"/>
                </a:rPr>
                <a:t>myelin oligodendrocyte glycoprotein (MOG</a:t>
              </a:r>
              <a:r>
                <a:rPr lang="en-US" dirty="0" smtClean="0">
                  <a:latin typeface="Arial"/>
                  <a:cs typeface="Arial"/>
                </a:rPr>
                <a:t>)-induced EAE</a:t>
              </a:r>
              <a:endParaRPr lang="en-US" dirty="0">
                <a:latin typeface="Arial"/>
                <a:cs typeface="Arial"/>
              </a:endParaRPr>
            </a:p>
          </p:txBody>
        </p:sp>
        <p:sp>
          <p:nvSpPr>
            <p:cNvPr id="24" name="TextBox 11"/>
            <p:cNvSpPr txBox="1">
              <a:spLocks noChangeArrowheads="1"/>
            </p:cNvSpPr>
            <p:nvPr/>
          </p:nvSpPr>
          <p:spPr bwMode="auto">
            <a:xfrm>
              <a:off x="6910928" y="6690308"/>
              <a:ext cx="2094804" cy="3600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r" eaLnBrk="1" hangingPunct="1"/>
              <a:r>
                <a:rPr lang="en-US" sz="1200" i="1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Data from Peggy </a:t>
              </a:r>
              <a:r>
                <a:rPr lang="en-US" sz="1200" i="1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Ho</a:t>
              </a:r>
            </a:p>
          </p:txBody>
        </p:sp>
        <p:pic>
          <p:nvPicPr>
            <p:cNvPr id="25" name="Picture 8"/>
            <p:cNvPicPr>
              <a:picLocks noChangeAspect="1" noChangeArrowheads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84925" y="5018088"/>
              <a:ext cx="2438400" cy="1695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cxnSp>
        <p:nvCxnSpPr>
          <p:cNvPr id="13" name="Straight Connector 12"/>
          <p:cNvCxnSpPr/>
          <p:nvPr/>
        </p:nvCxnSpPr>
        <p:spPr>
          <a:xfrm>
            <a:off x="474898" y="875874"/>
            <a:ext cx="8211902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1615038" y="1007090"/>
            <a:ext cx="5151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Arial"/>
                <a:cs typeface="Arial"/>
              </a:rPr>
              <a:t>0</a:t>
            </a:r>
            <a:endParaRPr lang="en-US" b="1" dirty="0">
              <a:latin typeface="Arial"/>
              <a:cs typeface="Arial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581251" y="1759284"/>
            <a:ext cx="5151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Arial"/>
                <a:cs typeface="Arial"/>
              </a:rPr>
              <a:t>1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971533" y="2320646"/>
            <a:ext cx="5151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Arial"/>
                <a:cs typeface="Arial"/>
              </a:rPr>
              <a:t>2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6992575" y="4212832"/>
            <a:ext cx="5151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Arial"/>
                <a:cs typeface="Arial"/>
              </a:rPr>
              <a:t>4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6043594" y="3073379"/>
            <a:ext cx="5151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Arial"/>
                <a:cs typeface="Arial"/>
              </a:rPr>
              <a:t>3</a:t>
            </a:r>
          </a:p>
        </p:txBody>
      </p:sp>
      <p:pic>
        <p:nvPicPr>
          <p:cNvPr id="6" name="Sound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7209407" y="2105100"/>
            <a:ext cx="645193" cy="645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5004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26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507" name="Group 10"/>
          <p:cNvGrpSpPr>
            <a:grpSpLocks/>
          </p:cNvGrpSpPr>
          <p:nvPr/>
        </p:nvGrpSpPr>
        <p:grpSpPr bwMode="auto">
          <a:xfrm>
            <a:off x="2003223" y="1159508"/>
            <a:ext cx="5288242" cy="5159839"/>
            <a:chOff x="1547100" y="922881"/>
            <a:chExt cx="6029548" cy="6005387"/>
          </a:xfrm>
        </p:grpSpPr>
        <p:graphicFrame>
          <p:nvGraphicFramePr>
            <p:cNvPr id="2" name="Chart 1"/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1375676865"/>
                </p:ext>
              </p:extLst>
            </p:nvPr>
          </p:nvGraphicFramePr>
          <p:xfrm>
            <a:off x="1970364" y="939411"/>
            <a:ext cx="5378704" cy="2692403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6"/>
            </a:graphicData>
          </a:graphic>
        </p:graphicFrame>
        <p:sp>
          <p:nvSpPr>
            <p:cNvPr id="21512" name="Text Box 14"/>
            <p:cNvSpPr txBox="1">
              <a:spLocks noChangeArrowheads="1"/>
            </p:cNvSpPr>
            <p:nvPr/>
          </p:nvSpPr>
          <p:spPr bwMode="auto">
            <a:xfrm>
              <a:off x="3055938" y="6590130"/>
              <a:ext cx="2773362" cy="3381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600"/>
                <a:t>Days following immunization</a:t>
              </a:r>
            </a:p>
          </p:txBody>
        </p:sp>
        <p:sp>
          <p:nvSpPr>
            <p:cNvPr id="21513" name="Text Box 15"/>
            <p:cNvSpPr txBox="1">
              <a:spLocks noChangeArrowheads="1"/>
            </p:cNvSpPr>
            <p:nvPr/>
          </p:nvSpPr>
          <p:spPr bwMode="auto">
            <a:xfrm rot="16200000">
              <a:off x="1139112" y="1957680"/>
              <a:ext cx="1154113" cy="3381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600" dirty="0"/>
                <a:t>EAE score</a:t>
              </a:r>
            </a:p>
          </p:txBody>
        </p:sp>
        <p:graphicFrame>
          <p:nvGraphicFramePr>
            <p:cNvPr id="6" name="Chart 5"/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217927021"/>
                </p:ext>
              </p:extLst>
            </p:nvPr>
          </p:nvGraphicFramePr>
          <p:xfrm>
            <a:off x="1971706" y="3990890"/>
            <a:ext cx="5604942" cy="2707179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7"/>
            </a:graphicData>
          </a:graphic>
        </p:graphicFrame>
        <p:sp>
          <p:nvSpPr>
            <p:cNvPr id="21515" name="Rectangle 8"/>
            <p:cNvSpPr>
              <a:spLocks noChangeArrowheads="1"/>
            </p:cNvSpPr>
            <p:nvPr/>
          </p:nvSpPr>
          <p:spPr bwMode="auto">
            <a:xfrm>
              <a:off x="2641600" y="922881"/>
              <a:ext cx="3686175" cy="369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ja-JP" altLang="en-US" b="1" dirty="0"/>
                <a:t>“</a:t>
              </a:r>
              <a:r>
                <a:rPr lang="en-US" b="1" dirty="0"/>
                <a:t>chronic progressive</a:t>
              </a:r>
              <a:r>
                <a:rPr lang="ja-JP" altLang="en-US" b="1" dirty="0"/>
                <a:t>”</a:t>
              </a:r>
              <a:r>
                <a:rPr lang="en-US" b="1" dirty="0"/>
                <a:t>: C57BL/6</a:t>
              </a:r>
            </a:p>
          </p:txBody>
        </p:sp>
        <p:sp>
          <p:nvSpPr>
            <p:cNvPr id="21516" name="Rectangle 9"/>
            <p:cNvSpPr>
              <a:spLocks noChangeArrowheads="1"/>
            </p:cNvSpPr>
            <p:nvPr/>
          </p:nvSpPr>
          <p:spPr bwMode="auto">
            <a:xfrm>
              <a:off x="2924175" y="3964286"/>
              <a:ext cx="3255963" cy="369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ja-JP" altLang="en-US" b="1" dirty="0"/>
                <a:t>“</a:t>
              </a:r>
              <a:r>
                <a:rPr lang="en-US" b="1" dirty="0"/>
                <a:t>relapsing-remitting</a:t>
              </a:r>
              <a:r>
                <a:rPr lang="ja-JP" altLang="en-US" b="1" dirty="0"/>
                <a:t>”</a:t>
              </a:r>
              <a:r>
                <a:rPr lang="en-US" b="1" dirty="0"/>
                <a:t>: SJL/J</a:t>
              </a:r>
            </a:p>
          </p:txBody>
        </p:sp>
      </p:grpSp>
      <p:sp>
        <p:nvSpPr>
          <p:cNvPr id="21510" name="Text Box 15"/>
          <p:cNvSpPr txBox="1">
            <a:spLocks noChangeArrowheads="1"/>
          </p:cNvSpPr>
          <p:nvPr/>
        </p:nvSpPr>
        <p:spPr bwMode="auto">
          <a:xfrm rot="-5400000">
            <a:off x="1702086" y="4390183"/>
            <a:ext cx="1154113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 dirty="0"/>
              <a:t>EAE score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319205" y="6348325"/>
            <a:ext cx="336759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i="1" dirty="0" smtClean="0">
                <a:latin typeface="Times New Roman"/>
                <a:cs typeface="Times New Roman"/>
              </a:rPr>
              <a:t>Slide courtesy of Dr. </a:t>
            </a:r>
            <a:r>
              <a:rPr lang="en-US" sz="1400" i="1" dirty="0" err="1" smtClean="0">
                <a:latin typeface="Times New Roman"/>
                <a:cs typeface="Times New Roman"/>
              </a:rPr>
              <a:t>Shalina</a:t>
            </a:r>
            <a:r>
              <a:rPr lang="en-US" sz="1400" i="1" dirty="0" smtClean="0">
                <a:latin typeface="Times New Roman"/>
                <a:cs typeface="Times New Roman"/>
              </a:rPr>
              <a:t> </a:t>
            </a:r>
            <a:r>
              <a:rPr lang="en-US" sz="1400" i="1" dirty="0" err="1" smtClean="0">
                <a:latin typeface="Times New Roman"/>
                <a:cs typeface="Times New Roman"/>
              </a:rPr>
              <a:t>Ousman</a:t>
            </a:r>
            <a:endParaRPr lang="en-US" sz="1400" i="1" dirty="0">
              <a:latin typeface="Times New Roman"/>
              <a:cs typeface="Times New Roman"/>
            </a:endParaRPr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1" y="-180000"/>
            <a:ext cx="9144000" cy="133900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smtClean="0">
                <a:solidFill>
                  <a:srgbClr val="C80000"/>
                </a:solidFill>
              </a:rPr>
              <a:t>EAE clinical course depends on mouse strain</a:t>
            </a:r>
            <a:endParaRPr lang="en-US" sz="3600" dirty="0">
              <a:solidFill>
                <a:srgbClr val="C80000"/>
              </a:solidFill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474898" y="911820"/>
            <a:ext cx="8211902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" name="Sound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291465" y="1665887"/>
            <a:ext cx="613200" cy="613200"/>
          </a:xfrm>
          <a:prstGeom prst="rect">
            <a:avLst/>
          </a:prstGeom>
        </p:spPr>
      </p:pic>
      <p:pic>
        <p:nvPicPr>
          <p:cNvPr id="5" name="Sound 4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291465" y="4290095"/>
            <a:ext cx="613200" cy="613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68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899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3" name="TextBox 7"/>
          <p:cNvSpPr txBox="1">
            <a:spLocks noChangeArrowheads="1"/>
          </p:cNvSpPr>
          <p:nvPr/>
        </p:nvSpPr>
        <p:spPr bwMode="auto">
          <a:xfrm>
            <a:off x="6312131" y="2377484"/>
            <a:ext cx="1582484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dirty="0" smtClean="0"/>
              <a:t>Inflammatory</a:t>
            </a:r>
          </a:p>
          <a:p>
            <a:pPr eaLnBrk="1" hangingPunct="1"/>
            <a:r>
              <a:rPr lang="en-US" sz="1800" dirty="0" smtClean="0"/>
              <a:t>cell </a:t>
            </a:r>
            <a:r>
              <a:rPr lang="en-US" sz="1800" dirty="0"/>
              <a:t>infiltration</a:t>
            </a:r>
          </a:p>
        </p:txBody>
      </p:sp>
      <p:sp>
        <p:nvSpPr>
          <p:cNvPr id="22534" name="TextBox 8"/>
          <p:cNvSpPr txBox="1">
            <a:spLocks noChangeArrowheads="1"/>
          </p:cNvSpPr>
          <p:nvPr/>
        </p:nvSpPr>
        <p:spPr bwMode="auto">
          <a:xfrm>
            <a:off x="6312131" y="4281666"/>
            <a:ext cx="164660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dirty="0"/>
              <a:t>D</a:t>
            </a:r>
            <a:r>
              <a:rPr lang="en-US" sz="1800" dirty="0" smtClean="0"/>
              <a:t>emyelination</a:t>
            </a:r>
            <a:endParaRPr lang="en-US" sz="1800" dirty="0"/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714429" y="-180000"/>
            <a:ext cx="7715143" cy="133900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smtClean="0">
                <a:solidFill>
                  <a:srgbClr val="C80000"/>
                </a:solidFill>
              </a:rPr>
              <a:t>EAE histopathology</a:t>
            </a:r>
            <a:endParaRPr lang="en-US" sz="3600" dirty="0">
              <a:solidFill>
                <a:srgbClr val="C80000"/>
              </a:solidFill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474898" y="935784"/>
            <a:ext cx="8211902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2848460" y="6160084"/>
            <a:ext cx="357571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CA" sz="1400" i="1" dirty="0">
                <a:latin typeface="Times New Roman"/>
                <a:cs typeface="Times New Roman"/>
              </a:rPr>
              <a:t> </a:t>
            </a:r>
            <a:r>
              <a:rPr lang="en-CA" sz="1400" i="1" dirty="0" smtClean="0">
                <a:latin typeface="Times New Roman"/>
                <a:cs typeface="Times New Roman"/>
              </a:rPr>
              <a:t>Dutra et al. (2011) </a:t>
            </a:r>
            <a:r>
              <a:rPr lang="en-CA" sz="1400" i="1" dirty="0" err="1" smtClean="0">
                <a:latin typeface="Times New Roman"/>
                <a:cs typeface="Times New Roman"/>
              </a:rPr>
              <a:t>PLoS</a:t>
            </a:r>
            <a:r>
              <a:rPr lang="en-CA" sz="1400" i="1" dirty="0" smtClean="0">
                <a:latin typeface="Times New Roman"/>
                <a:cs typeface="Times New Roman"/>
              </a:rPr>
              <a:t> ONE 6(11</a:t>
            </a:r>
            <a:r>
              <a:rPr lang="en-CA" sz="1400" i="1" dirty="0">
                <a:latin typeface="Times New Roman"/>
                <a:cs typeface="Times New Roman"/>
              </a:rPr>
              <a:t>):e27875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1073606"/>
            <a:ext cx="91440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1500" b="1" dirty="0" smtClean="0">
                <a:latin typeface="Arial"/>
                <a:cs typeface="Arial"/>
              </a:rPr>
              <a:t>Lumbar spinal cord sections </a:t>
            </a:r>
            <a:r>
              <a:rPr lang="en-CA" sz="1500" b="1" dirty="0">
                <a:latin typeface="Arial"/>
                <a:cs typeface="Arial"/>
              </a:rPr>
              <a:t>from </a:t>
            </a:r>
            <a:r>
              <a:rPr lang="en-CA" sz="1500" b="1" dirty="0" smtClean="0">
                <a:latin typeface="Arial"/>
                <a:cs typeface="Arial"/>
              </a:rPr>
              <a:t>MOG</a:t>
            </a:r>
            <a:r>
              <a:rPr lang="en-CA" sz="1500" b="1" baseline="-25000" dirty="0" smtClean="0">
                <a:latin typeface="Arial"/>
                <a:cs typeface="Arial"/>
              </a:rPr>
              <a:t>35</a:t>
            </a:r>
            <a:r>
              <a:rPr lang="en-CA" sz="1500" b="1" baseline="-25000" dirty="0">
                <a:latin typeface="Arial"/>
                <a:cs typeface="Arial"/>
              </a:rPr>
              <a:t>-</a:t>
            </a:r>
            <a:r>
              <a:rPr lang="en-CA" sz="1500" b="1" baseline="-25000" dirty="0" smtClean="0">
                <a:latin typeface="Arial"/>
                <a:cs typeface="Arial"/>
              </a:rPr>
              <a:t>55</a:t>
            </a:r>
            <a:r>
              <a:rPr lang="en-CA" sz="1500" b="1" dirty="0" smtClean="0">
                <a:latin typeface="Arial"/>
                <a:cs typeface="Arial"/>
              </a:rPr>
              <a:t> </a:t>
            </a:r>
            <a:r>
              <a:rPr lang="en-CA" sz="1500" b="1" dirty="0">
                <a:latin typeface="Arial"/>
                <a:cs typeface="Arial"/>
              </a:rPr>
              <a:t>EAE in female C56BL/</a:t>
            </a:r>
            <a:r>
              <a:rPr lang="en-CA" sz="1500" b="1" dirty="0" smtClean="0">
                <a:latin typeface="Arial"/>
                <a:cs typeface="Arial"/>
              </a:rPr>
              <a:t>6, </a:t>
            </a:r>
            <a:r>
              <a:rPr lang="en-CA" sz="1500" b="1" dirty="0">
                <a:latin typeface="Arial"/>
                <a:cs typeface="Arial"/>
              </a:rPr>
              <a:t>25 </a:t>
            </a:r>
            <a:r>
              <a:rPr lang="en-CA" sz="1500" b="1" dirty="0" smtClean="0">
                <a:latin typeface="Arial"/>
                <a:cs typeface="Arial"/>
              </a:rPr>
              <a:t>days post-induction</a:t>
            </a:r>
            <a:endParaRPr lang="en-CA" sz="1500" b="1" dirty="0">
              <a:latin typeface="Arial"/>
              <a:cs typeface="Arial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61453" y="1556721"/>
            <a:ext cx="4114800" cy="462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03148" y="1396771"/>
            <a:ext cx="484549" cy="484549"/>
          </a:xfrm>
          <a:prstGeom prst="rect">
            <a:avLst/>
          </a:prstGeom>
        </p:spPr>
      </p:pic>
      <p:pic>
        <p:nvPicPr>
          <p:cNvPr id="5" name="Sound 4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802701" y="2438220"/>
            <a:ext cx="532919" cy="532919"/>
          </a:xfrm>
          <a:prstGeom prst="rect">
            <a:avLst/>
          </a:prstGeom>
        </p:spPr>
      </p:pic>
      <p:pic>
        <p:nvPicPr>
          <p:cNvPr id="6" name="Sound 5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802701" y="4738575"/>
            <a:ext cx="566606" cy="566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1163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13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470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3027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1" name="Text Box 14"/>
          <p:cNvSpPr txBox="1">
            <a:spLocks noChangeArrowheads="1"/>
          </p:cNvSpPr>
          <p:nvPr/>
        </p:nvSpPr>
        <p:spPr bwMode="auto">
          <a:xfrm>
            <a:off x="3224508" y="4330702"/>
            <a:ext cx="2773362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 dirty="0"/>
              <a:t>Days following immunization</a:t>
            </a:r>
          </a:p>
        </p:txBody>
      </p:sp>
      <p:grpSp>
        <p:nvGrpSpPr>
          <p:cNvPr id="27652" name="Group 18"/>
          <p:cNvGrpSpPr>
            <a:grpSpLocks/>
          </p:cNvGrpSpPr>
          <p:nvPr/>
        </p:nvGrpSpPr>
        <p:grpSpPr bwMode="auto">
          <a:xfrm>
            <a:off x="1820709" y="1607034"/>
            <a:ext cx="5729287" cy="2692400"/>
            <a:chOff x="1620838" y="1023938"/>
            <a:chExt cx="5728669" cy="2692657"/>
          </a:xfrm>
        </p:grpSpPr>
        <p:graphicFrame>
          <p:nvGraphicFramePr>
            <p:cNvPr id="2" name="Chart 1"/>
            <p:cNvGraphicFramePr>
              <a:graphicFrameLocks/>
            </p:cNvGraphicFramePr>
            <p:nvPr/>
          </p:nvGraphicFramePr>
          <p:xfrm>
            <a:off x="1969657" y="1023938"/>
            <a:ext cx="5379850" cy="2692657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5"/>
            </a:graphicData>
          </a:graphic>
        </p:graphicFrame>
        <p:sp>
          <p:nvSpPr>
            <p:cNvPr id="27655" name="Text Box 15"/>
            <p:cNvSpPr txBox="1">
              <a:spLocks noChangeArrowheads="1"/>
            </p:cNvSpPr>
            <p:nvPr/>
          </p:nvSpPr>
          <p:spPr bwMode="auto">
            <a:xfrm rot="-5400000">
              <a:off x="1212832" y="2042283"/>
              <a:ext cx="1154222" cy="3382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600"/>
                <a:t>EAE score</a:t>
              </a:r>
            </a:p>
          </p:txBody>
        </p:sp>
        <p:sp>
          <p:nvSpPr>
            <p:cNvPr id="27656" name="TextBox 10"/>
            <p:cNvSpPr txBox="1">
              <a:spLocks noChangeArrowheads="1"/>
            </p:cNvSpPr>
            <p:nvPr/>
          </p:nvSpPr>
          <p:spPr bwMode="auto">
            <a:xfrm>
              <a:off x="3670300" y="2370138"/>
              <a:ext cx="1160463" cy="369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800"/>
                <a:t>treatment</a:t>
              </a:r>
            </a:p>
          </p:txBody>
        </p:sp>
        <p:cxnSp>
          <p:nvCxnSpPr>
            <p:cNvPr id="14" name="Straight Arrow Connector 13"/>
            <p:cNvCxnSpPr/>
            <p:nvPr/>
          </p:nvCxnSpPr>
          <p:spPr>
            <a:xfrm rot="16200000" flipV="1">
              <a:off x="3663671" y="2165471"/>
              <a:ext cx="584256" cy="114288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7658" name="TextBox 11"/>
            <p:cNvSpPr txBox="1">
              <a:spLocks noChangeArrowheads="1"/>
            </p:cNvSpPr>
            <p:nvPr/>
          </p:nvSpPr>
          <p:spPr bwMode="auto">
            <a:xfrm>
              <a:off x="2279650" y="2211388"/>
              <a:ext cx="1263650" cy="369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800"/>
                <a:t>prevention</a:t>
              </a:r>
            </a:p>
          </p:txBody>
        </p:sp>
        <p:cxnSp>
          <p:nvCxnSpPr>
            <p:cNvPr id="17" name="Straight Arrow Connector 16"/>
            <p:cNvCxnSpPr/>
            <p:nvPr/>
          </p:nvCxnSpPr>
          <p:spPr>
            <a:xfrm rot="5400000">
              <a:off x="2203326" y="2708471"/>
              <a:ext cx="603308" cy="349212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TextBox 11"/>
          <p:cNvSpPr txBox="1"/>
          <p:nvPr/>
        </p:nvSpPr>
        <p:spPr>
          <a:xfrm>
            <a:off x="5319205" y="6007354"/>
            <a:ext cx="336759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i="1" dirty="0" smtClean="0">
                <a:latin typeface="Times New Roman"/>
                <a:cs typeface="Times New Roman"/>
              </a:rPr>
              <a:t>Slide courtesy of Dr. </a:t>
            </a:r>
            <a:r>
              <a:rPr lang="en-US" sz="1400" i="1" dirty="0" err="1" smtClean="0">
                <a:latin typeface="Times New Roman"/>
                <a:cs typeface="Times New Roman"/>
              </a:rPr>
              <a:t>Shalina</a:t>
            </a:r>
            <a:r>
              <a:rPr lang="en-US" sz="1400" i="1" dirty="0" smtClean="0">
                <a:latin typeface="Times New Roman"/>
                <a:cs typeface="Times New Roman"/>
              </a:rPr>
              <a:t> </a:t>
            </a:r>
            <a:r>
              <a:rPr lang="en-US" sz="1400" i="1" dirty="0" err="1" smtClean="0">
                <a:latin typeface="Times New Roman"/>
                <a:cs typeface="Times New Roman"/>
              </a:rPr>
              <a:t>Ousman</a:t>
            </a:r>
            <a:endParaRPr lang="en-US" sz="1400" i="1" dirty="0">
              <a:latin typeface="Times New Roman"/>
              <a:cs typeface="Times New Roman"/>
            </a:endParaRPr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714429" y="-180000"/>
            <a:ext cx="7715143" cy="133900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smtClean="0">
                <a:solidFill>
                  <a:srgbClr val="C80000"/>
                </a:solidFill>
              </a:rPr>
              <a:t>Testing therapeutic interventions in EAE</a:t>
            </a:r>
            <a:endParaRPr lang="en-US" sz="3600" dirty="0">
              <a:solidFill>
                <a:srgbClr val="C80000"/>
              </a:solidFill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>
            <a:off x="474898" y="899838"/>
            <a:ext cx="8211902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" name="Sound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155355" y="1810913"/>
            <a:ext cx="540737" cy="54073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23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7" name="Content Placeholder 3"/>
          <p:cNvSpPr>
            <a:spLocks noGrp="1"/>
          </p:cNvSpPr>
          <p:nvPr>
            <p:ph idx="1"/>
          </p:nvPr>
        </p:nvSpPr>
        <p:spPr>
          <a:xfrm>
            <a:off x="466049" y="988065"/>
            <a:ext cx="8229600" cy="5267325"/>
          </a:xfrm>
        </p:spPr>
        <p:txBody>
          <a:bodyPr/>
          <a:lstStyle/>
          <a:p>
            <a:pPr>
              <a:buFont typeface="Arial" charset="0"/>
              <a:buNone/>
            </a:pPr>
            <a:r>
              <a:rPr lang="en-US" sz="2000" b="1" u="sng" dirty="0">
                <a:ea typeface="ＭＳ Ｐゴシック" charset="0"/>
                <a:cs typeface="Arial" charset="0"/>
              </a:rPr>
              <a:t>Clinical disease</a:t>
            </a:r>
          </a:p>
          <a:p>
            <a:r>
              <a:rPr lang="en-US" sz="2000" dirty="0" smtClean="0">
                <a:ea typeface="ＭＳ Ｐゴシック" charset="0"/>
                <a:cs typeface="Arial" charset="0"/>
              </a:rPr>
              <a:t>WT </a:t>
            </a:r>
            <a:r>
              <a:rPr lang="en-US" sz="2000" dirty="0">
                <a:ea typeface="ＭＳ Ｐゴシック" charset="0"/>
                <a:cs typeface="Arial" charset="0"/>
              </a:rPr>
              <a:t>vs KO/transgenic/conditional KO</a:t>
            </a:r>
          </a:p>
          <a:p>
            <a:r>
              <a:rPr lang="en-US" sz="2000" dirty="0" smtClean="0">
                <a:ea typeface="ＭＳ Ｐゴシック" charset="0"/>
                <a:cs typeface="Arial" charset="0"/>
              </a:rPr>
              <a:t>control </a:t>
            </a:r>
            <a:r>
              <a:rPr lang="en-US" sz="2000" dirty="0">
                <a:ea typeface="ＭＳ Ｐゴシック" charset="0"/>
                <a:cs typeface="Arial" charset="0"/>
              </a:rPr>
              <a:t>vs therapeutic compound (</a:t>
            </a:r>
            <a:r>
              <a:rPr lang="en-US" sz="2000" dirty="0" err="1">
                <a:ea typeface="ＭＳ Ｐゴシック" charset="0"/>
                <a:cs typeface="Arial" charset="0"/>
              </a:rPr>
              <a:t>i.p</a:t>
            </a:r>
            <a:r>
              <a:rPr lang="en-US" sz="2000" dirty="0">
                <a:ea typeface="ＭＳ Ｐゴシック" charset="0"/>
                <a:cs typeface="Arial" charset="0"/>
              </a:rPr>
              <a:t>., </a:t>
            </a:r>
            <a:r>
              <a:rPr lang="en-US" sz="2000" dirty="0" err="1">
                <a:ea typeface="ＭＳ Ｐゴシック" charset="0"/>
                <a:cs typeface="Arial" charset="0"/>
              </a:rPr>
              <a:t>i.v.</a:t>
            </a:r>
            <a:r>
              <a:rPr lang="en-US" sz="2000" dirty="0">
                <a:ea typeface="ＭＳ Ｐゴシック" charset="0"/>
                <a:cs typeface="Arial" charset="0"/>
              </a:rPr>
              <a:t>, gavage, </a:t>
            </a:r>
            <a:r>
              <a:rPr lang="en-US" sz="2000" dirty="0" err="1">
                <a:ea typeface="ＭＳ Ｐゴシック" charset="0"/>
                <a:cs typeface="Arial" charset="0"/>
              </a:rPr>
              <a:t>i.m</a:t>
            </a:r>
            <a:r>
              <a:rPr lang="en-US" sz="2000" dirty="0">
                <a:ea typeface="ＭＳ Ｐゴシック" charset="0"/>
                <a:cs typeface="Arial" charset="0"/>
              </a:rPr>
              <a:t>.)</a:t>
            </a:r>
          </a:p>
          <a:p>
            <a:r>
              <a:rPr lang="en-US" sz="2000" dirty="0" smtClean="0">
                <a:ea typeface="ＭＳ Ｐゴシック" charset="0"/>
                <a:cs typeface="Arial" charset="0"/>
              </a:rPr>
              <a:t>gender </a:t>
            </a:r>
            <a:r>
              <a:rPr lang="en-US" sz="2000" dirty="0">
                <a:ea typeface="ＭＳ Ｐゴシック" charset="0"/>
                <a:cs typeface="Arial" charset="0"/>
              </a:rPr>
              <a:t>differences</a:t>
            </a:r>
          </a:p>
          <a:p>
            <a:pPr>
              <a:buFont typeface="Arial" charset="0"/>
              <a:buNone/>
            </a:pPr>
            <a:endParaRPr lang="en-US" sz="1000" b="1" u="sng" dirty="0">
              <a:ea typeface="ＭＳ Ｐゴシック" charset="0"/>
              <a:cs typeface="Arial" charset="0"/>
            </a:endParaRPr>
          </a:p>
          <a:p>
            <a:pPr>
              <a:buFont typeface="Arial" charset="0"/>
              <a:buNone/>
            </a:pPr>
            <a:r>
              <a:rPr lang="en-US" sz="2000" b="1" u="sng" dirty="0">
                <a:ea typeface="ＭＳ Ｐゴシック" charset="0"/>
                <a:cs typeface="Arial" charset="0"/>
              </a:rPr>
              <a:t>Immunology</a:t>
            </a:r>
          </a:p>
          <a:p>
            <a:pPr>
              <a:buFont typeface="Arial" charset="0"/>
              <a:buNone/>
            </a:pPr>
            <a:r>
              <a:rPr lang="en-US" sz="2000" i="1" dirty="0" err="1">
                <a:ea typeface="ＭＳ Ｐゴシック" charset="0"/>
                <a:cs typeface="Arial" charset="0"/>
              </a:rPr>
              <a:t>Splenocytes</a:t>
            </a:r>
            <a:r>
              <a:rPr lang="en-US" sz="2000" i="1" dirty="0">
                <a:ea typeface="ＭＳ Ｐゴシック" charset="0"/>
                <a:cs typeface="Arial" charset="0"/>
              </a:rPr>
              <a:t>, lymph nodes cells, CD3+, Th1 CD4+, Th17 CD4+, CD8+</a:t>
            </a:r>
          </a:p>
          <a:p>
            <a:pPr>
              <a:buFont typeface="Arial" charset="0"/>
              <a:buNone/>
            </a:pPr>
            <a:r>
              <a:rPr lang="en-US" sz="2000" i="1" dirty="0">
                <a:ea typeface="ＭＳ Ｐゴシック" charset="0"/>
                <a:cs typeface="Arial" charset="0"/>
              </a:rPr>
              <a:t>T cells, dendritic cells, B cells, macrophages from spleen, LN or CNS:</a:t>
            </a:r>
          </a:p>
          <a:p>
            <a:r>
              <a:rPr lang="en-US" sz="2000" dirty="0" smtClean="0">
                <a:ea typeface="ＭＳ Ｐゴシック" charset="0"/>
                <a:cs typeface="Arial" charset="0"/>
              </a:rPr>
              <a:t>number </a:t>
            </a:r>
            <a:r>
              <a:rPr lang="en-US" sz="2000" dirty="0">
                <a:ea typeface="ＭＳ Ｐゴシック" charset="0"/>
                <a:cs typeface="Arial" charset="0"/>
              </a:rPr>
              <a:t>or percentage of cells</a:t>
            </a:r>
          </a:p>
          <a:p>
            <a:r>
              <a:rPr lang="en-US" sz="2000" dirty="0" smtClean="0">
                <a:ea typeface="ＭＳ Ｐゴシック" charset="0"/>
                <a:cs typeface="Arial" charset="0"/>
              </a:rPr>
              <a:t>proliferation </a:t>
            </a:r>
            <a:r>
              <a:rPr lang="en-US" sz="2000" dirty="0">
                <a:ea typeface="ＭＳ Ｐゴシック" charset="0"/>
                <a:cs typeface="Arial" charset="0"/>
              </a:rPr>
              <a:t>rate </a:t>
            </a:r>
          </a:p>
          <a:p>
            <a:r>
              <a:rPr lang="en-US" sz="2000" dirty="0" smtClean="0">
                <a:ea typeface="ＭＳ Ｐゴシック" charset="0"/>
                <a:cs typeface="Arial" charset="0"/>
              </a:rPr>
              <a:t>activation </a:t>
            </a:r>
            <a:r>
              <a:rPr lang="en-US" sz="2000" dirty="0">
                <a:ea typeface="ＭＳ Ｐゴシック" charset="0"/>
                <a:cs typeface="Arial" charset="0"/>
              </a:rPr>
              <a:t>(cytokine and chemokine secretion) </a:t>
            </a:r>
          </a:p>
          <a:p>
            <a:r>
              <a:rPr lang="en-US" sz="2000" dirty="0" smtClean="0">
                <a:ea typeface="ＭＳ Ｐゴシック" charset="0"/>
                <a:cs typeface="Arial" charset="0"/>
              </a:rPr>
              <a:t>cell </a:t>
            </a:r>
            <a:r>
              <a:rPr lang="en-US" sz="2000" dirty="0">
                <a:ea typeface="ＭＳ Ｐゴシック" charset="0"/>
                <a:cs typeface="Arial" charset="0"/>
              </a:rPr>
              <a:t>death </a:t>
            </a:r>
          </a:p>
          <a:p>
            <a:r>
              <a:rPr lang="en-US" sz="2000" dirty="0" smtClean="0">
                <a:ea typeface="ＭＳ Ｐゴシック" charset="0"/>
                <a:cs typeface="Arial" charset="0"/>
              </a:rPr>
              <a:t>antigen </a:t>
            </a:r>
            <a:r>
              <a:rPr lang="en-US" sz="2000" dirty="0">
                <a:ea typeface="ＭＳ Ｐゴシック" charset="0"/>
                <a:cs typeface="Arial" charset="0"/>
              </a:rPr>
              <a:t>presentation capability</a:t>
            </a:r>
          </a:p>
          <a:p>
            <a:r>
              <a:rPr lang="en-US" sz="2000" dirty="0" smtClean="0">
                <a:ea typeface="ＭＳ Ｐゴシック" charset="0"/>
                <a:cs typeface="Arial" charset="0"/>
              </a:rPr>
              <a:t>adhesion </a:t>
            </a:r>
            <a:r>
              <a:rPr lang="en-US" sz="2000" dirty="0">
                <a:ea typeface="ＭＳ Ｐゴシック" charset="0"/>
                <a:cs typeface="Arial" charset="0"/>
              </a:rPr>
              <a:t>and migration</a:t>
            </a:r>
          </a:p>
          <a:p>
            <a:endParaRPr lang="en-US" sz="2000" dirty="0">
              <a:latin typeface="Arial" charset="0"/>
              <a:ea typeface="ＭＳ Ｐゴシック" charset="0"/>
              <a:cs typeface="Arial" charset="0"/>
            </a:endParaRPr>
          </a:p>
          <a:p>
            <a:endParaRPr lang="en-US" sz="2000" dirty="0"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549665" y="6246648"/>
            <a:ext cx="336759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i="1" dirty="0" smtClean="0"/>
              <a:t>Slide courtesy of Dr. </a:t>
            </a:r>
            <a:r>
              <a:rPr lang="en-US" sz="1400" i="1" dirty="0" err="1" smtClean="0"/>
              <a:t>Shalina</a:t>
            </a:r>
            <a:r>
              <a:rPr lang="en-US" sz="1400" i="1" dirty="0" smtClean="0"/>
              <a:t> </a:t>
            </a:r>
            <a:r>
              <a:rPr lang="en-US" sz="1400" i="1" dirty="0" err="1" smtClean="0"/>
              <a:t>Ousman</a:t>
            </a:r>
            <a:endParaRPr lang="en-US" sz="1400" i="1" dirty="0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714429" y="-180000"/>
            <a:ext cx="7715143" cy="133900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 smtClean="0">
                <a:solidFill>
                  <a:srgbClr val="C80000"/>
                </a:solidFill>
              </a:rPr>
              <a:t>Examples </a:t>
            </a:r>
            <a:r>
              <a:rPr lang="en-US" sz="2800" dirty="0">
                <a:solidFill>
                  <a:srgbClr val="C80000"/>
                </a:solidFill>
              </a:rPr>
              <a:t>of experiments in </a:t>
            </a:r>
            <a:r>
              <a:rPr lang="en-US" sz="2800" dirty="0" smtClean="0">
                <a:solidFill>
                  <a:srgbClr val="C80000"/>
                </a:solidFill>
              </a:rPr>
              <a:t>EAE</a:t>
            </a:r>
            <a:endParaRPr lang="en-US" sz="2800" dirty="0">
              <a:solidFill>
                <a:srgbClr val="C80000"/>
              </a:solidFill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474898" y="792000"/>
            <a:ext cx="8211902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" name="Sound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719258" y="988065"/>
            <a:ext cx="455640" cy="455640"/>
          </a:xfrm>
          <a:prstGeom prst="rect">
            <a:avLst/>
          </a:prstGeom>
        </p:spPr>
      </p:pic>
      <p:pic>
        <p:nvPicPr>
          <p:cNvPr id="4" name="Sound 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499183" y="3162969"/>
            <a:ext cx="554847" cy="55484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63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006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5" name="Content Placeholder 3"/>
          <p:cNvSpPr>
            <a:spLocks noGrp="1"/>
          </p:cNvSpPr>
          <p:nvPr>
            <p:ph idx="1"/>
          </p:nvPr>
        </p:nvSpPr>
        <p:spPr>
          <a:xfrm>
            <a:off x="466049" y="988065"/>
            <a:ext cx="6985000" cy="4525963"/>
          </a:xfrm>
        </p:spPr>
        <p:txBody>
          <a:bodyPr/>
          <a:lstStyle/>
          <a:p>
            <a:pPr>
              <a:buFont typeface="Arial" charset="0"/>
              <a:buNone/>
            </a:pPr>
            <a:r>
              <a:rPr lang="en-US" sz="2000" b="1" u="sng" dirty="0">
                <a:ea typeface="ＭＳ Ｐゴシック" charset="0"/>
                <a:cs typeface="Arial" charset="0"/>
              </a:rPr>
              <a:t>Histology</a:t>
            </a:r>
          </a:p>
          <a:p>
            <a:r>
              <a:rPr lang="en-US" sz="2000" dirty="0" smtClean="0">
                <a:ea typeface="ＭＳ Ｐゴシック" charset="0"/>
                <a:cs typeface="Arial" charset="0"/>
              </a:rPr>
              <a:t>number </a:t>
            </a:r>
            <a:r>
              <a:rPr lang="en-US" sz="2000" dirty="0">
                <a:ea typeface="ＭＳ Ｐゴシック" charset="0"/>
                <a:cs typeface="Arial" charset="0"/>
              </a:rPr>
              <a:t>of immune cells in CNS </a:t>
            </a:r>
          </a:p>
          <a:p>
            <a:r>
              <a:rPr lang="en-US" sz="2000" dirty="0" smtClean="0">
                <a:ea typeface="ＭＳ Ｐゴシック" charset="0"/>
                <a:cs typeface="Arial" charset="0"/>
              </a:rPr>
              <a:t>demyelination </a:t>
            </a:r>
            <a:endParaRPr lang="en-US" sz="2000" dirty="0">
              <a:ea typeface="ＭＳ Ｐゴシック" charset="0"/>
              <a:cs typeface="Arial" charset="0"/>
            </a:endParaRPr>
          </a:p>
          <a:p>
            <a:r>
              <a:rPr lang="en-US" sz="2000" dirty="0" smtClean="0">
                <a:ea typeface="ＭＳ Ｐゴシック" charset="0"/>
                <a:cs typeface="Arial" charset="0"/>
              </a:rPr>
              <a:t>glial </a:t>
            </a:r>
            <a:r>
              <a:rPr lang="en-US" sz="2000" dirty="0">
                <a:ea typeface="ＭＳ Ｐゴシック" charset="0"/>
                <a:cs typeface="Arial" charset="0"/>
              </a:rPr>
              <a:t>and neuronal cell death </a:t>
            </a:r>
          </a:p>
          <a:p>
            <a:pPr>
              <a:buFont typeface="Arial" charset="0"/>
              <a:buNone/>
            </a:pPr>
            <a:endParaRPr lang="en-US" sz="1000" dirty="0">
              <a:ea typeface="ＭＳ Ｐゴシック" charset="0"/>
              <a:cs typeface="Arial" charset="0"/>
            </a:endParaRPr>
          </a:p>
          <a:p>
            <a:pPr>
              <a:buFont typeface="Arial" charset="0"/>
              <a:buNone/>
            </a:pPr>
            <a:r>
              <a:rPr lang="en-US" sz="2000" b="1" u="sng" dirty="0">
                <a:ea typeface="ＭＳ Ｐゴシック" charset="0"/>
                <a:cs typeface="Arial" charset="0"/>
              </a:rPr>
              <a:t>Neuroscience</a:t>
            </a:r>
          </a:p>
          <a:p>
            <a:pPr>
              <a:buFont typeface="Arial" charset="0"/>
              <a:buNone/>
            </a:pPr>
            <a:r>
              <a:rPr lang="en-US" sz="2000" i="1" dirty="0">
                <a:ea typeface="ＭＳ Ｐゴシック" charset="0"/>
                <a:cs typeface="Arial" charset="0"/>
              </a:rPr>
              <a:t>A</a:t>
            </a:r>
            <a:r>
              <a:rPr lang="en-US" sz="2000" i="1" dirty="0" smtClean="0">
                <a:ea typeface="ＭＳ Ｐゴシック" charset="0"/>
                <a:cs typeface="Arial" charset="0"/>
              </a:rPr>
              <a:t>strocytes</a:t>
            </a:r>
            <a:r>
              <a:rPr lang="en-US" sz="2000" i="1" dirty="0">
                <a:ea typeface="ＭＳ Ｐゴシック" charset="0"/>
                <a:cs typeface="Arial" charset="0"/>
              </a:rPr>
              <a:t>, microglia, oligodendrocytes, neurons: </a:t>
            </a:r>
          </a:p>
          <a:p>
            <a:r>
              <a:rPr lang="en-US" sz="2000" dirty="0" smtClean="0">
                <a:ea typeface="ＭＳ Ｐゴシック" charset="0"/>
                <a:cs typeface="Arial" charset="0"/>
              </a:rPr>
              <a:t>activation </a:t>
            </a:r>
            <a:r>
              <a:rPr lang="en-US" sz="2000" dirty="0">
                <a:ea typeface="ＭＳ Ｐゴシック" charset="0"/>
                <a:cs typeface="Arial" charset="0"/>
              </a:rPr>
              <a:t>(cytokine, chemokine secretion, proliferation) </a:t>
            </a:r>
          </a:p>
          <a:p>
            <a:r>
              <a:rPr lang="en-US" sz="2000" dirty="0" smtClean="0">
                <a:ea typeface="ＭＳ Ｐゴシック" charset="0"/>
                <a:cs typeface="Arial" charset="0"/>
              </a:rPr>
              <a:t>cell </a:t>
            </a:r>
            <a:r>
              <a:rPr lang="en-US" sz="2000" dirty="0">
                <a:ea typeface="ＭＳ Ｐゴシック" charset="0"/>
                <a:cs typeface="Arial" charset="0"/>
              </a:rPr>
              <a:t>death </a:t>
            </a:r>
            <a:endParaRPr lang="en-US" sz="2000" dirty="0" smtClean="0">
              <a:ea typeface="ＭＳ Ｐゴシック" charset="0"/>
              <a:cs typeface="Arial" charset="0"/>
            </a:endParaRPr>
          </a:p>
          <a:p>
            <a:r>
              <a:rPr lang="en-US" sz="2000" dirty="0" smtClean="0">
                <a:ea typeface="ＭＳ Ｐゴシック" charset="0"/>
                <a:cs typeface="Arial" charset="0"/>
              </a:rPr>
              <a:t>antigen presentation capability</a:t>
            </a:r>
          </a:p>
          <a:p>
            <a:r>
              <a:rPr lang="en-US" sz="2000" dirty="0" smtClean="0">
                <a:ea typeface="ＭＳ Ｐゴシック" charset="0"/>
                <a:cs typeface="Arial" charset="0"/>
              </a:rPr>
              <a:t>differentiation </a:t>
            </a:r>
            <a:r>
              <a:rPr lang="en-US" sz="2000" dirty="0">
                <a:ea typeface="ＭＳ Ｐゴシック" charset="0"/>
                <a:cs typeface="Arial" charset="0"/>
              </a:rPr>
              <a:t>potential</a:t>
            </a:r>
          </a:p>
          <a:p>
            <a:pPr>
              <a:buFont typeface="Arial" charset="0"/>
              <a:buNone/>
            </a:pPr>
            <a:endParaRPr lang="en-US" sz="2000" dirty="0">
              <a:latin typeface="Arial" charset="0"/>
              <a:ea typeface="ＭＳ Ｐゴシック" charset="0"/>
              <a:cs typeface="Arial" charset="0"/>
            </a:endParaRPr>
          </a:p>
          <a:p>
            <a:endParaRPr lang="en-US" sz="2000" dirty="0">
              <a:latin typeface="Arial" charset="0"/>
              <a:ea typeface="ＭＳ Ｐゴシック" charset="0"/>
              <a:cs typeface="Arial" charset="0"/>
            </a:endParaRPr>
          </a:p>
          <a:p>
            <a:endParaRPr lang="en-US" sz="2000" dirty="0"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714429" y="-180000"/>
            <a:ext cx="7715143" cy="133900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 smtClean="0">
                <a:solidFill>
                  <a:srgbClr val="C80000"/>
                </a:solidFill>
              </a:rPr>
              <a:t>Examples </a:t>
            </a:r>
            <a:r>
              <a:rPr lang="en-US" sz="2800" dirty="0">
                <a:solidFill>
                  <a:srgbClr val="C80000"/>
                </a:solidFill>
              </a:rPr>
              <a:t>of experiments </a:t>
            </a:r>
            <a:r>
              <a:rPr lang="en-US" sz="2800" dirty="0" smtClean="0">
                <a:solidFill>
                  <a:srgbClr val="C80000"/>
                </a:solidFill>
              </a:rPr>
              <a:t>in EAE</a:t>
            </a:r>
            <a:endParaRPr lang="en-US" sz="2800" dirty="0">
              <a:solidFill>
                <a:srgbClr val="C80000"/>
              </a:solidFill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474898" y="792000"/>
            <a:ext cx="8211902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5549665" y="6246648"/>
            <a:ext cx="336759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i="1" dirty="0" smtClean="0"/>
              <a:t>Slide courtesy of Dr. </a:t>
            </a:r>
            <a:r>
              <a:rPr lang="en-US" sz="1400" i="1" dirty="0" err="1" smtClean="0"/>
              <a:t>Shalina</a:t>
            </a:r>
            <a:r>
              <a:rPr lang="en-US" sz="1400" i="1" dirty="0" smtClean="0"/>
              <a:t> </a:t>
            </a:r>
            <a:r>
              <a:rPr lang="en-US" sz="1400" i="1" dirty="0" err="1" smtClean="0"/>
              <a:t>Ousman</a:t>
            </a:r>
            <a:endParaRPr lang="en-US" sz="1400" i="1" dirty="0"/>
          </a:p>
        </p:txBody>
      </p:sp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389019" y="1159009"/>
            <a:ext cx="537952" cy="537952"/>
          </a:xfrm>
          <a:prstGeom prst="rect">
            <a:avLst/>
          </a:prstGeom>
        </p:spPr>
      </p:pic>
      <p:pic>
        <p:nvPicPr>
          <p:cNvPr id="3" name="Sound 2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17900" y="2810222"/>
            <a:ext cx="536470" cy="53647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76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038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4429" y="-180000"/>
            <a:ext cx="7715143" cy="1339009"/>
          </a:xfrm>
        </p:spPr>
        <p:txBody>
          <a:bodyPr>
            <a:normAutofit/>
          </a:bodyPr>
          <a:lstStyle/>
          <a:p>
            <a:r>
              <a:rPr lang="en-US" sz="2800" dirty="0" smtClean="0">
                <a:solidFill>
                  <a:srgbClr val="C80000"/>
                </a:solidFill>
              </a:rPr>
              <a:t>Virus-induced demyelination</a:t>
            </a:r>
            <a:endParaRPr lang="en-US" sz="2800" dirty="0">
              <a:solidFill>
                <a:srgbClr val="C80000"/>
              </a:solidFill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474898" y="792000"/>
            <a:ext cx="8211902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457200" y="1159009"/>
            <a:ext cx="8229600" cy="4525963"/>
          </a:xfrm>
        </p:spPr>
        <p:txBody>
          <a:bodyPr/>
          <a:lstStyle/>
          <a:p>
            <a:pPr>
              <a:spcAft>
                <a:spcPts val="1000"/>
              </a:spcAft>
            </a:pPr>
            <a:r>
              <a:rPr lang="en-US" sz="2000" dirty="0" smtClean="0"/>
              <a:t>MHV: </a:t>
            </a:r>
            <a:r>
              <a:rPr lang="en-US" sz="2000" u="sng" dirty="0" smtClean="0"/>
              <a:t>M</a:t>
            </a:r>
            <a:r>
              <a:rPr lang="en-US" sz="2000" dirty="0" smtClean="0"/>
              <a:t>ouse </a:t>
            </a:r>
            <a:r>
              <a:rPr lang="en-US" sz="2000" u="sng" dirty="0" smtClean="0"/>
              <a:t>h</a:t>
            </a:r>
            <a:r>
              <a:rPr lang="en-US" sz="2000" dirty="0" smtClean="0"/>
              <a:t>epatitis </a:t>
            </a:r>
            <a:r>
              <a:rPr lang="en-US" sz="2000" u="sng" dirty="0" smtClean="0"/>
              <a:t>v</a:t>
            </a:r>
            <a:r>
              <a:rPr lang="en-US" sz="2000" dirty="0" smtClean="0"/>
              <a:t>irus</a:t>
            </a:r>
          </a:p>
          <a:p>
            <a:pPr>
              <a:spcAft>
                <a:spcPts val="1000"/>
              </a:spcAft>
            </a:pPr>
            <a:r>
              <a:rPr lang="en-US" sz="2000" dirty="0" smtClean="0"/>
              <a:t>SFV: </a:t>
            </a:r>
            <a:r>
              <a:rPr lang="en-US" sz="2000" u="sng" dirty="0" err="1" smtClean="0"/>
              <a:t>S</a:t>
            </a:r>
            <a:r>
              <a:rPr lang="en-US" sz="2000" dirty="0" err="1" smtClean="0"/>
              <a:t>emiliki</a:t>
            </a:r>
            <a:r>
              <a:rPr lang="en-US" sz="2000" dirty="0" smtClean="0"/>
              <a:t> </a:t>
            </a:r>
            <a:r>
              <a:rPr lang="en-US" sz="2000" u="sng" dirty="0" smtClean="0"/>
              <a:t>f</a:t>
            </a:r>
            <a:r>
              <a:rPr lang="en-US" sz="2000" dirty="0" smtClean="0"/>
              <a:t>orest </a:t>
            </a:r>
            <a:r>
              <a:rPr lang="en-US" sz="2000" u="sng" dirty="0" smtClean="0"/>
              <a:t>v</a:t>
            </a:r>
            <a:r>
              <a:rPr lang="en-US" sz="2000" dirty="0" smtClean="0"/>
              <a:t>irus</a:t>
            </a:r>
          </a:p>
          <a:p>
            <a:pPr>
              <a:spcAft>
                <a:spcPts val="1000"/>
              </a:spcAft>
            </a:pPr>
            <a:r>
              <a:rPr lang="en-US" sz="2000" dirty="0" smtClean="0"/>
              <a:t>TMEV</a:t>
            </a:r>
            <a:r>
              <a:rPr lang="en-US" sz="2000" dirty="0"/>
              <a:t>: </a:t>
            </a:r>
            <a:r>
              <a:rPr lang="en-US" sz="2000" u="sng" dirty="0"/>
              <a:t>T</a:t>
            </a:r>
            <a:r>
              <a:rPr lang="en-US" sz="2000" dirty="0"/>
              <a:t>heiler’s </a:t>
            </a:r>
            <a:r>
              <a:rPr lang="en-US" sz="2000" u="sng" dirty="0"/>
              <a:t>m</a:t>
            </a:r>
            <a:r>
              <a:rPr lang="en-US" sz="2000" dirty="0"/>
              <a:t>urine </a:t>
            </a:r>
            <a:r>
              <a:rPr lang="en-US" sz="2000" u="sng" dirty="0"/>
              <a:t>e</a:t>
            </a:r>
            <a:r>
              <a:rPr lang="en-US" sz="2000" dirty="0"/>
              <a:t>ncephalomyelitis </a:t>
            </a:r>
            <a:r>
              <a:rPr lang="en-US" sz="2000" u="sng" dirty="0" smtClean="0"/>
              <a:t>v</a:t>
            </a:r>
            <a:r>
              <a:rPr lang="en-US" sz="2000" dirty="0" smtClean="0"/>
              <a:t>irus</a:t>
            </a:r>
          </a:p>
          <a:p>
            <a:pPr lvl="1">
              <a:spcAft>
                <a:spcPts val="1000"/>
              </a:spcAft>
            </a:pPr>
            <a:endParaRPr lang="en-US" sz="1600" dirty="0"/>
          </a:p>
          <a:p>
            <a:pPr>
              <a:spcAft>
                <a:spcPts val="1000"/>
              </a:spcAft>
            </a:pPr>
            <a:endParaRPr lang="en-US" sz="2000" dirty="0" smtClean="0">
              <a:solidFill>
                <a:srgbClr val="404040"/>
              </a:solidFill>
            </a:endParaRPr>
          </a:p>
          <a:p>
            <a:pPr>
              <a:spcAft>
                <a:spcPts val="1000"/>
              </a:spcAft>
            </a:pPr>
            <a:endParaRPr lang="en-US" sz="2000" dirty="0" smtClean="0">
              <a:solidFill>
                <a:srgbClr val="404040"/>
              </a:solidFill>
            </a:endParaRPr>
          </a:p>
        </p:txBody>
      </p:sp>
      <p:pic>
        <p:nvPicPr>
          <p:cNvPr id="3" name="Sound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58879" y="1159009"/>
            <a:ext cx="549711" cy="549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9485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82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4429" y="-180000"/>
            <a:ext cx="7715143" cy="1339009"/>
          </a:xfrm>
        </p:spPr>
        <p:txBody>
          <a:bodyPr>
            <a:normAutofit/>
          </a:bodyPr>
          <a:lstStyle/>
          <a:p>
            <a:r>
              <a:rPr lang="en-US" sz="2800" dirty="0" smtClean="0">
                <a:solidFill>
                  <a:srgbClr val="C80000"/>
                </a:solidFill>
              </a:rPr>
              <a:t>Virus-induced demyelination</a:t>
            </a:r>
            <a:endParaRPr lang="en-US" sz="2800" dirty="0">
              <a:solidFill>
                <a:srgbClr val="C8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59009"/>
            <a:ext cx="8229600" cy="4525963"/>
          </a:xfrm>
        </p:spPr>
        <p:txBody>
          <a:bodyPr/>
          <a:lstStyle/>
          <a:p>
            <a:pPr>
              <a:spcAft>
                <a:spcPts val="1000"/>
              </a:spcAft>
            </a:pPr>
            <a:r>
              <a:rPr lang="en-US" sz="2000" dirty="0" smtClean="0"/>
              <a:t>MHV: </a:t>
            </a:r>
            <a:r>
              <a:rPr lang="en-US" sz="2000" u="sng" dirty="0" smtClean="0"/>
              <a:t>M</a:t>
            </a:r>
            <a:r>
              <a:rPr lang="en-US" sz="2000" dirty="0" smtClean="0"/>
              <a:t>ouse </a:t>
            </a:r>
            <a:r>
              <a:rPr lang="en-US" sz="2000" u="sng" dirty="0" smtClean="0"/>
              <a:t>h</a:t>
            </a:r>
            <a:r>
              <a:rPr lang="en-US" sz="2000" dirty="0" smtClean="0"/>
              <a:t>epatitis </a:t>
            </a:r>
            <a:r>
              <a:rPr lang="en-US" sz="2000" u="sng" dirty="0" smtClean="0"/>
              <a:t>v</a:t>
            </a:r>
            <a:r>
              <a:rPr lang="en-US" sz="2000" dirty="0" smtClean="0"/>
              <a:t>irus</a:t>
            </a:r>
          </a:p>
          <a:p>
            <a:pPr>
              <a:spcAft>
                <a:spcPts val="1000"/>
              </a:spcAft>
            </a:pPr>
            <a:r>
              <a:rPr lang="en-US" sz="2000" dirty="0" smtClean="0"/>
              <a:t>SFV: </a:t>
            </a:r>
            <a:r>
              <a:rPr lang="en-US" sz="2000" u="sng" dirty="0" err="1" smtClean="0"/>
              <a:t>S</a:t>
            </a:r>
            <a:r>
              <a:rPr lang="en-US" sz="2000" dirty="0" err="1" smtClean="0"/>
              <a:t>emiliki</a:t>
            </a:r>
            <a:r>
              <a:rPr lang="en-US" sz="2000" dirty="0" smtClean="0"/>
              <a:t> </a:t>
            </a:r>
            <a:r>
              <a:rPr lang="en-US" sz="2000" u="sng" dirty="0" smtClean="0"/>
              <a:t>f</a:t>
            </a:r>
            <a:r>
              <a:rPr lang="en-US" sz="2000" dirty="0" smtClean="0"/>
              <a:t>orest </a:t>
            </a:r>
            <a:r>
              <a:rPr lang="en-US" sz="2000" u="sng" dirty="0" smtClean="0"/>
              <a:t>v</a:t>
            </a:r>
            <a:r>
              <a:rPr lang="en-US" sz="2000" dirty="0" smtClean="0"/>
              <a:t>irus</a:t>
            </a:r>
          </a:p>
          <a:p>
            <a:pPr>
              <a:spcAft>
                <a:spcPts val="1000"/>
              </a:spcAft>
            </a:pPr>
            <a:r>
              <a:rPr lang="en-US" sz="2000" dirty="0" smtClean="0">
                <a:solidFill>
                  <a:srgbClr val="C80000"/>
                </a:solidFill>
              </a:rPr>
              <a:t>TMEV</a:t>
            </a:r>
            <a:r>
              <a:rPr lang="en-US" sz="2000" dirty="0">
                <a:solidFill>
                  <a:srgbClr val="C80000"/>
                </a:solidFill>
              </a:rPr>
              <a:t>: </a:t>
            </a:r>
            <a:r>
              <a:rPr lang="en-US" sz="2000" u="sng" dirty="0">
                <a:solidFill>
                  <a:srgbClr val="C80000"/>
                </a:solidFill>
              </a:rPr>
              <a:t>T</a:t>
            </a:r>
            <a:r>
              <a:rPr lang="en-US" sz="2000" dirty="0">
                <a:solidFill>
                  <a:srgbClr val="C80000"/>
                </a:solidFill>
              </a:rPr>
              <a:t>heiler’s </a:t>
            </a:r>
            <a:r>
              <a:rPr lang="en-US" sz="2000" u="sng" dirty="0">
                <a:solidFill>
                  <a:srgbClr val="C80000"/>
                </a:solidFill>
              </a:rPr>
              <a:t>m</a:t>
            </a:r>
            <a:r>
              <a:rPr lang="en-US" sz="2000" dirty="0">
                <a:solidFill>
                  <a:srgbClr val="C80000"/>
                </a:solidFill>
              </a:rPr>
              <a:t>urine </a:t>
            </a:r>
            <a:r>
              <a:rPr lang="en-US" sz="2000" u="sng" dirty="0">
                <a:solidFill>
                  <a:srgbClr val="C80000"/>
                </a:solidFill>
              </a:rPr>
              <a:t>e</a:t>
            </a:r>
            <a:r>
              <a:rPr lang="en-US" sz="2000" dirty="0">
                <a:solidFill>
                  <a:srgbClr val="C80000"/>
                </a:solidFill>
              </a:rPr>
              <a:t>ncephalomyelitis </a:t>
            </a:r>
            <a:r>
              <a:rPr lang="en-US" sz="2000" u="sng" dirty="0" smtClean="0">
                <a:solidFill>
                  <a:srgbClr val="C80000"/>
                </a:solidFill>
              </a:rPr>
              <a:t>v</a:t>
            </a:r>
            <a:r>
              <a:rPr lang="en-US" sz="2000" dirty="0" smtClean="0">
                <a:solidFill>
                  <a:srgbClr val="C80000"/>
                </a:solidFill>
              </a:rPr>
              <a:t>irus</a:t>
            </a:r>
          </a:p>
          <a:p>
            <a:pPr lvl="1">
              <a:spcAft>
                <a:spcPts val="1000"/>
              </a:spcAft>
            </a:pPr>
            <a:endParaRPr lang="en-US" sz="1600" dirty="0"/>
          </a:p>
          <a:p>
            <a:pPr>
              <a:spcAft>
                <a:spcPts val="1000"/>
              </a:spcAft>
            </a:pPr>
            <a:endParaRPr lang="en-US" sz="2000" dirty="0" smtClean="0">
              <a:solidFill>
                <a:srgbClr val="404040"/>
              </a:solidFill>
            </a:endParaRPr>
          </a:p>
          <a:p>
            <a:pPr>
              <a:spcAft>
                <a:spcPts val="1000"/>
              </a:spcAft>
            </a:pPr>
            <a:endParaRPr lang="en-US" sz="2000" dirty="0" smtClean="0">
              <a:solidFill>
                <a:srgbClr val="404040"/>
              </a:solidFill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474898" y="792000"/>
            <a:ext cx="8211902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24314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4" name="Group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99416691"/>
              </p:ext>
            </p:extLst>
          </p:nvPr>
        </p:nvGraphicFramePr>
        <p:xfrm>
          <a:off x="5162035" y="1723931"/>
          <a:ext cx="3578396" cy="3548834"/>
        </p:xfrm>
        <a:graphic>
          <a:graphicData uri="http://schemas.openxmlformats.org/drawingml/2006/table">
            <a:tbl>
              <a:tblPr/>
              <a:tblGrid>
                <a:gridCol w="1274792"/>
                <a:gridCol w="2303604"/>
              </a:tblGrid>
              <a:tr h="62704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ＭＳ Ｐゴシック" charset="0"/>
                          <a:cs typeface="Arial"/>
                        </a:rPr>
                        <a:t>Score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ＭＳ Ｐゴシック" charset="0"/>
                          <a:cs typeface="Arial"/>
                        </a:rPr>
                        <a:t>(</a:t>
                      </a:r>
                      <a:r>
                        <a:rPr kumimoji="0" lang="en-US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ＭＳ Ｐゴシック" charset="0"/>
                          <a:cs typeface="Arial"/>
                        </a:rPr>
                        <a:t>every 3</a:t>
                      </a:r>
                      <a:r>
                        <a:rPr kumimoji="0" lang="en-US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ＭＳ Ｐゴシック" charset="0"/>
                          <a:cs typeface="Arial"/>
                        </a:rPr>
                        <a:t>-</a:t>
                      </a:r>
                      <a:r>
                        <a:rPr kumimoji="0" lang="en-US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ＭＳ Ｐゴシック" charset="0"/>
                          <a:cs typeface="Arial"/>
                        </a:rPr>
                        <a:t>4 days)</a:t>
                      </a:r>
                      <a:endParaRPr kumimoji="0" lang="en-US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/>
                        <a:ea typeface="ＭＳ Ｐゴシック" charset="0"/>
                        <a:cs typeface="Arial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ＭＳ Ｐゴシック" charset="0"/>
                          <a:cs typeface="Arial"/>
                        </a:rPr>
                        <a:t>Phenotype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792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ＭＳ Ｐゴシック" charset="0"/>
                          <a:cs typeface="Arial"/>
                        </a:rPr>
                        <a:t>5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ＭＳ Ｐゴシック" charset="0"/>
                          <a:cs typeface="Arial"/>
                        </a:rPr>
                        <a:t>moribund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0761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ＭＳ Ｐゴシック" charset="0"/>
                          <a:cs typeface="Arial"/>
                        </a:rPr>
                        <a:t>4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ＭＳ Ｐゴシック" charset="0"/>
                          <a:cs typeface="Arial"/>
                        </a:rPr>
                        <a:t>paralysis of 1 or more limbs, inability to walk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0761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ＭＳ Ｐゴシック" charset="0"/>
                          <a:cs typeface="Arial"/>
                        </a:rPr>
                        <a:t>3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ＭＳ Ｐゴシック" charset="0"/>
                          <a:cs typeface="Arial"/>
                        </a:rPr>
                        <a:t>extreme difficulty walking, impaired righting reflex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1662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ＭＳ Ｐゴシック" charset="0"/>
                          <a:cs typeface="Arial"/>
                        </a:rPr>
                        <a:t>2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ＭＳ Ｐゴシック" charset="0"/>
                          <a:cs typeface="Arial"/>
                        </a:rPr>
                        <a:t>moderate to severe waddling gait with extensor spasms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3964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ＭＳ Ｐゴシック" charset="0"/>
                          <a:cs typeface="Arial"/>
                        </a:rPr>
                        <a:t>1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ＭＳ Ｐゴシック" charset="0"/>
                          <a:cs typeface="Arial"/>
                        </a:rPr>
                        <a:t>mild to moderate waddling gait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637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ＭＳ Ｐゴシック" charset="0"/>
                          <a:cs typeface="Arial"/>
                        </a:rPr>
                        <a:t>0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ＭＳ Ｐゴシック" charset="0"/>
                          <a:cs typeface="Arial"/>
                        </a:rPr>
                        <a:t>asymptomatic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31776" name="Rectangle 5"/>
          <p:cNvSpPr>
            <a:spLocks noChangeArrowheads="1"/>
          </p:cNvSpPr>
          <p:nvPr/>
        </p:nvSpPr>
        <p:spPr bwMode="auto">
          <a:xfrm>
            <a:off x="614722" y="1033501"/>
            <a:ext cx="2187358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1600" dirty="0" err="1"/>
              <a:t>intracerebral</a:t>
            </a:r>
            <a:r>
              <a:rPr lang="en-US" sz="1600" dirty="0"/>
              <a:t> inoculation </a:t>
            </a:r>
            <a:r>
              <a:rPr lang="en-US" sz="1600" dirty="0" smtClean="0"/>
              <a:t>with </a:t>
            </a:r>
          </a:p>
          <a:p>
            <a:pPr algn="ctr"/>
            <a:r>
              <a:rPr lang="en-US" sz="1600" dirty="0" smtClean="0"/>
              <a:t>low</a:t>
            </a:r>
            <a:r>
              <a:rPr lang="en-US" sz="1600" dirty="0"/>
              <a:t>-</a:t>
            </a:r>
            <a:r>
              <a:rPr lang="en-US" sz="1600" dirty="0" err="1" smtClean="0"/>
              <a:t>neurovirulence</a:t>
            </a:r>
            <a:r>
              <a:rPr lang="en-US" sz="1600" dirty="0" smtClean="0"/>
              <a:t> </a:t>
            </a:r>
            <a:r>
              <a:rPr lang="en-US" sz="1600" dirty="0"/>
              <a:t>strains of the </a:t>
            </a:r>
            <a:r>
              <a:rPr lang="en-US" sz="1600" dirty="0" err="1"/>
              <a:t>picornavirus</a:t>
            </a:r>
            <a:r>
              <a:rPr lang="en-US" sz="1600" dirty="0"/>
              <a:t>, TMEV</a:t>
            </a:r>
          </a:p>
        </p:txBody>
      </p:sp>
      <p:pic>
        <p:nvPicPr>
          <p:cNvPr id="31777" name="Picture 5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92553" y="1776778"/>
            <a:ext cx="1753958" cy="10814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78" name="Rectangle 6"/>
          <p:cNvSpPr>
            <a:spLocks noChangeArrowheads="1"/>
          </p:cNvSpPr>
          <p:nvPr/>
        </p:nvSpPr>
        <p:spPr bwMode="auto">
          <a:xfrm>
            <a:off x="2466451" y="2759772"/>
            <a:ext cx="238006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sz="1600" dirty="0"/>
              <a:t>4-6 week </a:t>
            </a:r>
            <a:r>
              <a:rPr lang="en-US" sz="1600" dirty="0" smtClean="0"/>
              <a:t>old </a:t>
            </a:r>
            <a:r>
              <a:rPr lang="en-US" sz="1600" dirty="0"/>
              <a:t>SJL </a:t>
            </a:r>
            <a:r>
              <a:rPr lang="en-US" sz="1600" dirty="0" smtClean="0"/>
              <a:t>m</a:t>
            </a:r>
            <a:r>
              <a:rPr lang="en-US" sz="1600" dirty="0" smtClean="0">
                <a:sym typeface="Symbol" charset="0"/>
              </a:rPr>
              <a:t>ice</a:t>
            </a:r>
            <a:endParaRPr lang="en-US" sz="1600" dirty="0">
              <a:sym typeface="Symbol" charset="0"/>
            </a:endParaRPr>
          </a:p>
        </p:txBody>
      </p:sp>
      <p:cxnSp>
        <p:nvCxnSpPr>
          <p:cNvPr id="10" name="Straight Arrow Connector 9"/>
          <p:cNvCxnSpPr/>
          <p:nvPr/>
        </p:nvCxnSpPr>
        <p:spPr bwMode="auto">
          <a:xfrm>
            <a:off x="2751165" y="1695221"/>
            <a:ext cx="450852" cy="378636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 bwMode="auto">
          <a:xfrm>
            <a:off x="3661791" y="3182493"/>
            <a:ext cx="0" cy="1407954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784" name="Rectangle 26"/>
          <p:cNvSpPr>
            <a:spLocks noChangeArrowheads="1"/>
          </p:cNvSpPr>
          <p:nvPr/>
        </p:nvSpPr>
        <p:spPr bwMode="auto">
          <a:xfrm>
            <a:off x="2617153" y="4709279"/>
            <a:ext cx="2078327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sz="1600" dirty="0"/>
              <a:t>gait difficulty</a:t>
            </a:r>
          </a:p>
          <a:p>
            <a:pPr algn="ctr"/>
            <a:r>
              <a:rPr lang="en-US" sz="1600" dirty="0"/>
              <a:t>between 1-3 </a:t>
            </a:r>
            <a:r>
              <a:rPr lang="en-US" sz="1600" dirty="0" smtClean="0"/>
              <a:t>months </a:t>
            </a:r>
            <a:r>
              <a:rPr lang="en-US" sz="1600" dirty="0"/>
              <a:t>post-infection</a:t>
            </a:r>
          </a:p>
        </p:txBody>
      </p:sp>
      <p:sp>
        <p:nvSpPr>
          <p:cNvPr id="22" name="Title 1"/>
          <p:cNvSpPr>
            <a:spLocks noGrp="1"/>
          </p:cNvSpPr>
          <p:nvPr>
            <p:ph type="title"/>
          </p:nvPr>
        </p:nvSpPr>
        <p:spPr>
          <a:xfrm>
            <a:off x="0" y="-180000"/>
            <a:ext cx="9143999" cy="1339009"/>
          </a:xfrm>
        </p:spPr>
        <p:txBody>
          <a:bodyPr>
            <a:normAutofit/>
          </a:bodyPr>
          <a:lstStyle/>
          <a:p>
            <a:r>
              <a:rPr lang="en-US" sz="2800" dirty="0" smtClean="0">
                <a:solidFill>
                  <a:srgbClr val="C80000"/>
                </a:solidFill>
              </a:rPr>
              <a:t>Theiler’s murine encephalomyelitis virus (TMEV)</a:t>
            </a:r>
            <a:endParaRPr lang="en-US" sz="2800" dirty="0">
              <a:solidFill>
                <a:srgbClr val="C80000"/>
              </a:solidFill>
            </a:endParaRPr>
          </a:p>
        </p:txBody>
      </p:sp>
      <p:cxnSp>
        <p:nvCxnSpPr>
          <p:cNvPr id="17" name="Straight Connector 16"/>
          <p:cNvCxnSpPr/>
          <p:nvPr/>
        </p:nvCxnSpPr>
        <p:spPr>
          <a:xfrm>
            <a:off x="474898" y="792000"/>
            <a:ext cx="8211902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1806078" y="3561155"/>
            <a:ext cx="1715590" cy="584776"/>
          </a:xfrm>
          <a:prstGeom prst="rect">
            <a:avLst/>
          </a:prstGeom>
          <a:solidFill>
            <a:srgbClr val="FF6666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latin typeface="Arial"/>
                <a:cs typeface="Arial"/>
              </a:rPr>
              <a:t>SCORE EVERY 3-4 DAYS</a:t>
            </a:r>
            <a:endParaRPr lang="en-US" sz="1600" b="1" dirty="0">
              <a:latin typeface="Arial"/>
              <a:cs typeface="Arial"/>
            </a:endParaRPr>
          </a:p>
        </p:txBody>
      </p:sp>
      <p:pic>
        <p:nvPicPr>
          <p:cNvPr id="4" name="Sound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202017" y="1120406"/>
            <a:ext cx="574815" cy="574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4084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39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278" y="-180000"/>
            <a:ext cx="7715143" cy="1339009"/>
          </a:xfrm>
        </p:spPr>
        <p:txBody>
          <a:bodyPr>
            <a:normAutofit/>
          </a:bodyPr>
          <a:lstStyle/>
          <a:p>
            <a:r>
              <a:rPr lang="en-US" sz="3600" dirty="0" smtClean="0">
                <a:solidFill>
                  <a:srgbClr val="C80000"/>
                </a:solidFill>
              </a:rPr>
              <a:t>Outline</a:t>
            </a:r>
            <a:endParaRPr lang="en-US" sz="3600" dirty="0">
              <a:solidFill>
                <a:srgbClr val="C8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28381"/>
            <a:ext cx="8229600" cy="4525963"/>
          </a:xfrm>
        </p:spPr>
        <p:txBody>
          <a:bodyPr/>
          <a:lstStyle/>
          <a:p>
            <a:r>
              <a:rPr lang="en-US" sz="2000" dirty="0" smtClean="0"/>
              <a:t>Background about multiple sclerosis (MS)</a:t>
            </a:r>
          </a:p>
          <a:p>
            <a:endParaRPr lang="en-US" sz="1000" dirty="0" smtClean="0"/>
          </a:p>
          <a:p>
            <a:r>
              <a:rPr lang="en-US" sz="2000" dirty="0" smtClean="0"/>
              <a:t>Experimental autoimmune encephalomyelitis (EAE)</a:t>
            </a:r>
          </a:p>
          <a:p>
            <a:endParaRPr lang="en-US" sz="1000" dirty="0" smtClean="0"/>
          </a:p>
          <a:p>
            <a:r>
              <a:rPr lang="en-US" sz="2000" dirty="0" smtClean="0"/>
              <a:t>Virus-induced demyelination</a:t>
            </a:r>
          </a:p>
          <a:p>
            <a:endParaRPr lang="en-US" sz="1000" dirty="0" smtClean="0"/>
          </a:p>
          <a:p>
            <a:r>
              <a:rPr lang="en-US" sz="2000" dirty="0" smtClean="0"/>
              <a:t>Toxin-induced demyelination</a:t>
            </a:r>
          </a:p>
          <a:p>
            <a:endParaRPr lang="en-US" sz="1000" dirty="0" smtClean="0"/>
          </a:p>
          <a:p>
            <a:r>
              <a:rPr lang="en-US" sz="2000" dirty="0" smtClean="0"/>
              <a:t>Targeted </a:t>
            </a:r>
            <a:r>
              <a:rPr lang="en-US" sz="2000" dirty="0" err="1" smtClean="0"/>
              <a:t>oligodendrocyte</a:t>
            </a:r>
            <a:r>
              <a:rPr lang="en-US" sz="2000" dirty="0" smtClean="0"/>
              <a:t> ablation</a:t>
            </a:r>
          </a:p>
          <a:p>
            <a:endParaRPr lang="en-US" sz="1000" dirty="0" smtClean="0"/>
          </a:p>
          <a:p>
            <a:r>
              <a:rPr lang="en-US" sz="2000" dirty="0" smtClean="0"/>
              <a:t>Studying </a:t>
            </a:r>
            <a:r>
              <a:rPr lang="en-US" sz="2000" dirty="0" err="1" smtClean="0"/>
              <a:t>behavioural</a:t>
            </a:r>
            <a:r>
              <a:rPr lang="en-US" sz="2000" dirty="0" smtClean="0"/>
              <a:t> aspects of MS using animal models</a:t>
            </a:r>
          </a:p>
          <a:p>
            <a:endParaRPr lang="en-US" sz="1000" dirty="0" smtClean="0"/>
          </a:p>
          <a:p>
            <a:r>
              <a:rPr lang="en-US" sz="2000" dirty="0" smtClean="0"/>
              <a:t>Summary</a:t>
            </a:r>
          </a:p>
          <a:p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474898" y="792000"/>
            <a:ext cx="8211902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" name="Sound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25560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17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1"/>
          <p:cNvSpPr>
            <a:spLocks noGrp="1"/>
          </p:cNvSpPr>
          <p:nvPr>
            <p:ph type="title"/>
          </p:nvPr>
        </p:nvSpPr>
        <p:spPr>
          <a:xfrm>
            <a:off x="714429" y="-180000"/>
            <a:ext cx="7715143" cy="1339009"/>
          </a:xfrm>
        </p:spPr>
        <p:txBody>
          <a:bodyPr>
            <a:normAutofit/>
          </a:bodyPr>
          <a:lstStyle/>
          <a:p>
            <a:r>
              <a:rPr lang="en-US" sz="2800" dirty="0" smtClean="0">
                <a:solidFill>
                  <a:srgbClr val="C80000"/>
                </a:solidFill>
              </a:rPr>
              <a:t>TMEV</a:t>
            </a:r>
            <a:r>
              <a:rPr lang="en-US" sz="2800" dirty="0">
                <a:solidFill>
                  <a:srgbClr val="C80000"/>
                </a:solidFill>
              </a:rPr>
              <a:t> </a:t>
            </a:r>
            <a:r>
              <a:rPr lang="en-US" sz="2800" dirty="0" smtClean="0">
                <a:solidFill>
                  <a:srgbClr val="C80000"/>
                </a:solidFill>
              </a:rPr>
              <a:t>histopathology</a:t>
            </a:r>
            <a:endParaRPr lang="en-US" sz="2800" dirty="0">
              <a:solidFill>
                <a:srgbClr val="C80000"/>
              </a:solidFill>
            </a:endParaRPr>
          </a:p>
        </p:txBody>
      </p:sp>
      <p:cxnSp>
        <p:nvCxnSpPr>
          <p:cNvPr id="17" name="Straight Connector 16"/>
          <p:cNvCxnSpPr/>
          <p:nvPr/>
        </p:nvCxnSpPr>
        <p:spPr>
          <a:xfrm>
            <a:off x="474898" y="792000"/>
            <a:ext cx="8211902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7" name="Group 6"/>
          <p:cNvGrpSpPr/>
          <p:nvPr/>
        </p:nvGrpSpPr>
        <p:grpSpPr>
          <a:xfrm>
            <a:off x="333938" y="1360546"/>
            <a:ext cx="8570955" cy="3457107"/>
            <a:chOff x="115845" y="1729042"/>
            <a:chExt cx="8570955" cy="3457107"/>
          </a:xfrm>
        </p:grpSpPr>
        <p:pic>
          <p:nvPicPr>
            <p:cNvPr id="1028" name="Picture 4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37679" y="2412277"/>
              <a:ext cx="4849121" cy="2081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" name="TextBox 2"/>
            <p:cNvSpPr txBox="1"/>
            <p:nvPr/>
          </p:nvSpPr>
          <p:spPr>
            <a:xfrm>
              <a:off x="4251278" y="4878372"/>
              <a:ext cx="443552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CA" sz="1400" i="1" dirty="0" err="1" smtClean="0"/>
                <a:t>Mecha</a:t>
              </a:r>
              <a:r>
                <a:rPr lang="en-CA" sz="1400" i="1" dirty="0" smtClean="0"/>
                <a:t> et al. (2013) </a:t>
              </a:r>
              <a:r>
                <a:rPr lang="en-CA" sz="1400" i="1" dirty="0" err="1" smtClean="0"/>
                <a:t>Exp</a:t>
              </a:r>
              <a:r>
                <a:rPr lang="en-CA" sz="1400" i="1" dirty="0" smtClean="0"/>
                <a:t> </a:t>
              </a:r>
              <a:r>
                <a:rPr lang="en-CA" sz="1400" i="1" dirty="0" err="1" smtClean="0"/>
                <a:t>Neurol</a:t>
              </a:r>
              <a:r>
                <a:rPr lang="en-CA" sz="1400" i="1" dirty="0" smtClean="0"/>
                <a:t> 250:348-52</a:t>
              </a:r>
              <a:endParaRPr lang="en-CA" sz="1400" i="1" dirty="0"/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4590662" y="1729042"/>
              <a:ext cx="354841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CA" dirty="0" smtClean="0"/>
                <a:t>Demyelination/</a:t>
              </a:r>
              <a:r>
                <a:rPr lang="en-CA" dirty="0" err="1" smtClean="0"/>
                <a:t>remyelination</a:t>
              </a:r>
              <a:endParaRPr lang="en-CA" dirty="0"/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782408" y="1729042"/>
              <a:ext cx="230931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CA" dirty="0" smtClean="0"/>
                <a:t>Inflammation</a:t>
              </a:r>
              <a:endParaRPr lang="en-CA" dirty="0"/>
            </a:p>
          </p:txBody>
        </p:sp>
        <p:pic>
          <p:nvPicPr>
            <p:cNvPr id="1029" name="Picture 5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3276" y="2316740"/>
              <a:ext cx="2847975" cy="24860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TextBox 5"/>
            <p:cNvSpPr txBox="1"/>
            <p:nvPr/>
          </p:nvSpPr>
          <p:spPr>
            <a:xfrm>
              <a:off x="115845" y="4878372"/>
              <a:ext cx="315540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CA" sz="1400" i="1" dirty="0" smtClean="0"/>
                <a:t>Martinez et al. (2014)  Brain </a:t>
              </a:r>
              <a:r>
                <a:rPr lang="en-CA" sz="1400" i="1" dirty="0" err="1" smtClean="0"/>
                <a:t>Pathol</a:t>
              </a:r>
              <a:endParaRPr lang="en-CA" sz="1400" i="1" dirty="0"/>
            </a:p>
          </p:txBody>
        </p:sp>
      </p:grpSp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3021106" y="1472710"/>
            <a:ext cx="406400" cy="406400"/>
          </a:xfrm>
          <a:prstGeom prst="rect">
            <a:avLst/>
          </a:prstGeom>
        </p:spPr>
      </p:pic>
      <p:pic>
        <p:nvPicPr>
          <p:cNvPr id="9" name="Sound 8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484730" y="1719535"/>
            <a:ext cx="418706" cy="418706"/>
          </a:xfrm>
          <a:prstGeom prst="rect">
            <a:avLst/>
          </a:prstGeom>
        </p:spPr>
      </p:pic>
      <p:pic>
        <p:nvPicPr>
          <p:cNvPr id="10" name="Sound 9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7074947" y="1729878"/>
            <a:ext cx="426387" cy="426387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118533" y="4124994"/>
            <a:ext cx="37863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i="1" dirty="0">
                <a:latin typeface="Times New Roman"/>
                <a:cs typeface="Times New Roman"/>
              </a:rPr>
              <a:t>d</a:t>
            </a:r>
            <a:r>
              <a:rPr lang="en-US" sz="1200" i="1" dirty="0" smtClean="0">
                <a:latin typeface="Times New Roman"/>
                <a:cs typeface="Times New Roman"/>
              </a:rPr>
              <a:t>pi, </a:t>
            </a:r>
            <a:r>
              <a:rPr lang="en-US" sz="1200" dirty="0" smtClean="0">
                <a:latin typeface="Times New Roman"/>
                <a:cs typeface="Times New Roman"/>
              </a:rPr>
              <a:t>days post-injection</a:t>
            </a:r>
          </a:p>
        </p:txBody>
      </p:sp>
    </p:spTree>
    <p:extLst>
      <p:ext uri="{BB962C8B-B14F-4D97-AF65-F5344CB8AC3E}">
        <p14:creationId xmlns:p14="http://schemas.microsoft.com/office/powerpoint/2010/main" val="533988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82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523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34133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9" name="Content Placeholder 3"/>
          <p:cNvSpPr>
            <a:spLocks noGrp="1"/>
          </p:cNvSpPr>
          <p:nvPr>
            <p:ph idx="1"/>
          </p:nvPr>
        </p:nvSpPr>
        <p:spPr>
          <a:xfrm>
            <a:off x="279400" y="1109389"/>
            <a:ext cx="4452938" cy="4525963"/>
          </a:xfrm>
        </p:spPr>
        <p:txBody>
          <a:bodyPr/>
          <a:lstStyle/>
          <a:p>
            <a:pPr marL="288000">
              <a:spcBef>
                <a:spcPts val="0"/>
              </a:spcBef>
              <a:buFont typeface="Arial" charset="0"/>
              <a:buNone/>
            </a:pPr>
            <a:r>
              <a:rPr lang="en-US" sz="1800" b="1" u="sng" dirty="0">
                <a:ea typeface="ＭＳ Ｐゴシック" charset="0"/>
                <a:cs typeface="Arial" charset="0"/>
              </a:rPr>
              <a:t>Clinical disease</a:t>
            </a:r>
          </a:p>
          <a:p>
            <a:pPr marL="2880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800" dirty="0" smtClean="0">
                <a:ea typeface="ＭＳ Ｐゴシック" charset="0"/>
                <a:cs typeface="Arial" charset="0"/>
              </a:rPr>
              <a:t>WT </a:t>
            </a:r>
            <a:r>
              <a:rPr lang="en-US" sz="1800" dirty="0">
                <a:ea typeface="ＭＳ Ｐゴシック" charset="0"/>
                <a:cs typeface="Arial" charset="0"/>
              </a:rPr>
              <a:t>vs KO/transgenic/conditional KO</a:t>
            </a:r>
          </a:p>
          <a:p>
            <a:pPr marL="2880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800" dirty="0" smtClean="0">
                <a:ea typeface="ＭＳ Ｐゴシック" charset="0"/>
                <a:cs typeface="Arial" charset="0"/>
              </a:rPr>
              <a:t>control </a:t>
            </a:r>
            <a:r>
              <a:rPr lang="en-US" sz="1800" dirty="0">
                <a:ea typeface="ＭＳ Ｐゴシック" charset="0"/>
                <a:cs typeface="Arial" charset="0"/>
              </a:rPr>
              <a:t>vs drug (</a:t>
            </a:r>
            <a:r>
              <a:rPr lang="en-US" sz="1800" dirty="0" err="1">
                <a:ea typeface="ＭＳ Ｐゴシック" charset="0"/>
                <a:cs typeface="Arial" charset="0"/>
              </a:rPr>
              <a:t>i.p</a:t>
            </a:r>
            <a:r>
              <a:rPr lang="en-US" sz="1800" dirty="0">
                <a:ea typeface="ＭＳ Ｐゴシック" charset="0"/>
                <a:cs typeface="Arial" charset="0"/>
              </a:rPr>
              <a:t>., </a:t>
            </a:r>
            <a:r>
              <a:rPr lang="en-US" sz="1800" dirty="0" err="1">
                <a:ea typeface="ＭＳ Ｐゴシック" charset="0"/>
                <a:cs typeface="Arial" charset="0"/>
              </a:rPr>
              <a:t>i.v.</a:t>
            </a:r>
            <a:r>
              <a:rPr lang="en-US" sz="1800" dirty="0">
                <a:ea typeface="ＭＳ Ｐゴシック" charset="0"/>
                <a:cs typeface="Arial" charset="0"/>
              </a:rPr>
              <a:t>, gavage, </a:t>
            </a:r>
            <a:r>
              <a:rPr lang="en-US" sz="1800" dirty="0" err="1">
                <a:ea typeface="ＭＳ Ｐゴシック" charset="0"/>
                <a:cs typeface="Arial" charset="0"/>
              </a:rPr>
              <a:t>i.m</a:t>
            </a:r>
            <a:r>
              <a:rPr lang="en-US" sz="1800" dirty="0">
                <a:ea typeface="ＭＳ Ｐゴシック" charset="0"/>
                <a:cs typeface="Arial" charset="0"/>
              </a:rPr>
              <a:t>.)</a:t>
            </a:r>
          </a:p>
          <a:p>
            <a:pPr marL="2880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800" dirty="0">
                <a:ea typeface="ＭＳ Ｐゴシック" charset="0"/>
                <a:cs typeface="Arial" charset="0"/>
              </a:rPr>
              <a:t>g</a:t>
            </a:r>
            <a:r>
              <a:rPr lang="en-US" sz="1800" dirty="0" smtClean="0">
                <a:ea typeface="ＭＳ Ｐゴシック" charset="0"/>
                <a:cs typeface="Arial" charset="0"/>
              </a:rPr>
              <a:t>ender </a:t>
            </a:r>
            <a:r>
              <a:rPr lang="en-US" sz="1800" dirty="0">
                <a:ea typeface="ＭＳ Ｐゴシック" charset="0"/>
                <a:cs typeface="Arial" charset="0"/>
              </a:rPr>
              <a:t>differences</a:t>
            </a:r>
          </a:p>
          <a:p>
            <a:pPr marL="180000">
              <a:buFont typeface="Arial" charset="0"/>
              <a:buNone/>
            </a:pPr>
            <a:endParaRPr lang="en-US" sz="1800" b="1" u="sng" dirty="0">
              <a:ea typeface="ＭＳ Ｐゴシック" charset="0"/>
              <a:cs typeface="Arial" charset="0"/>
            </a:endParaRPr>
          </a:p>
          <a:p>
            <a:pPr marL="180000">
              <a:spcBef>
                <a:spcPts val="0"/>
              </a:spcBef>
              <a:buFont typeface="Arial" charset="0"/>
              <a:buNone/>
            </a:pPr>
            <a:r>
              <a:rPr lang="en-US" sz="1800" b="1" u="sng" dirty="0">
                <a:ea typeface="ＭＳ Ｐゴシック" charset="0"/>
                <a:cs typeface="Arial" charset="0"/>
              </a:rPr>
              <a:t>Neuroscience</a:t>
            </a:r>
          </a:p>
          <a:p>
            <a:pPr marL="180000">
              <a:spcBef>
                <a:spcPts val="0"/>
              </a:spcBef>
              <a:buFont typeface="Arial" charset="0"/>
              <a:buNone/>
            </a:pPr>
            <a:r>
              <a:rPr lang="en-US" sz="1800" i="1" dirty="0">
                <a:ea typeface="ＭＳ Ｐゴシック" charset="0"/>
                <a:cs typeface="Arial" charset="0"/>
              </a:rPr>
              <a:t>A</a:t>
            </a:r>
            <a:r>
              <a:rPr lang="en-US" sz="1800" i="1" dirty="0" smtClean="0">
                <a:ea typeface="ＭＳ Ｐゴシック" charset="0"/>
                <a:cs typeface="Arial" charset="0"/>
              </a:rPr>
              <a:t>strocytes</a:t>
            </a:r>
            <a:r>
              <a:rPr lang="en-US" sz="1800" i="1" dirty="0">
                <a:ea typeface="ＭＳ Ｐゴシック" charset="0"/>
                <a:cs typeface="Arial" charset="0"/>
              </a:rPr>
              <a:t>, microglia, oligodendrocytes,</a:t>
            </a:r>
          </a:p>
          <a:p>
            <a:pPr marL="180000">
              <a:spcBef>
                <a:spcPts val="0"/>
              </a:spcBef>
              <a:buFont typeface="Arial" charset="0"/>
              <a:buNone/>
            </a:pPr>
            <a:r>
              <a:rPr lang="en-US" sz="1800" i="1" dirty="0">
                <a:ea typeface="ＭＳ Ｐゴシック" charset="0"/>
                <a:cs typeface="Arial" charset="0"/>
              </a:rPr>
              <a:t>neurons: </a:t>
            </a:r>
          </a:p>
          <a:p>
            <a:pPr marL="180000">
              <a:spcBef>
                <a:spcPts val="0"/>
              </a:spcBef>
            </a:pPr>
            <a:r>
              <a:rPr lang="en-US" sz="1800" dirty="0" smtClean="0">
                <a:ea typeface="ＭＳ Ｐゴシック" charset="0"/>
                <a:cs typeface="Arial" charset="0"/>
              </a:rPr>
              <a:t>activation </a:t>
            </a:r>
            <a:r>
              <a:rPr lang="en-US" sz="1800" dirty="0">
                <a:ea typeface="ＭＳ Ｐゴシック" charset="0"/>
                <a:cs typeface="Arial" charset="0"/>
              </a:rPr>
              <a:t>(cytokine, chemokine </a:t>
            </a:r>
            <a:r>
              <a:rPr lang="en-US" sz="1800" dirty="0" smtClean="0">
                <a:ea typeface="ＭＳ Ｐゴシック" charset="0"/>
                <a:cs typeface="Arial" charset="0"/>
              </a:rPr>
              <a:t>  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800" dirty="0">
                <a:ea typeface="ＭＳ Ｐゴシック" charset="0"/>
                <a:cs typeface="Arial" charset="0"/>
              </a:rPr>
              <a:t> </a:t>
            </a:r>
            <a:r>
              <a:rPr lang="en-US" sz="1800" dirty="0" smtClean="0">
                <a:ea typeface="ＭＳ Ｐゴシック" charset="0"/>
                <a:cs typeface="Arial" charset="0"/>
              </a:rPr>
              <a:t>      secretion</a:t>
            </a:r>
            <a:r>
              <a:rPr lang="en-US" sz="1800" dirty="0">
                <a:ea typeface="ＭＳ Ｐゴシック" charset="0"/>
                <a:cs typeface="Arial" charset="0"/>
              </a:rPr>
              <a:t>) </a:t>
            </a:r>
          </a:p>
          <a:p>
            <a:pPr marL="180000">
              <a:spcBef>
                <a:spcPts val="0"/>
              </a:spcBef>
            </a:pPr>
            <a:r>
              <a:rPr lang="en-US" sz="1800" dirty="0" smtClean="0">
                <a:ea typeface="ＭＳ Ｐゴシック" charset="0"/>
                <a:cs typeface="Arial" charset="0"/>
              </a:rPr>
              <a:t>cell </a:t>
            </a:r>
            <a:r>
              <a:rPr lang="en-US" sz="1800" dirty="0">
                <a:ea typeface="ＭＳ Ｐゴシック" charset="0"/>
                <a:cs typeface="Arial" charset="0"/>
              </a:rPr>
              <a:t>death </a:t>
            </a:r>
          </a:p>
          <a:p>
            <a:pPr marL="180000">
              <a:spcBef>
                <a:spcPts val="0"/>
              </a:spcBef>
            </a:pPr>
            <a:r>
              <a:rPr lang="en-US" sz="1800" dirty="0" smtClean="0">
                <a:ea typeface="ＭＳ Ｐゴシック" charset="0"/>
                <a:cs typeface="Arial" charset="0"/>
              </a:rPr>
              <a:t>antigen </a:t>
            </a:r>
            <a:r>
              <a:rPr lang="en-US" sz="1800" dirty="0">
                <a:ea typeface="ＭＳ Ｐゴシック" charset="0"/>
                <a:cs typeface="Arial" charset="0"/>
              </a:rPr>
              <a:t>presentation capability</a:t>
            </a:r>
          </a:p>
          <a:p>
            <a:pPr marL="180000">
              <a:spcBef>
                <a:spcPts val="0"/>
              </a:spcBef>
            </a:pPr>
            <a:r>
              <a:rPr lang="en-US" sz="1800" dirty="0" smtClean="0">
                <a:ea typeface="ＭＳ Ｐゴシック" charset="0"/>
                <a:cs typeface="Arial" charset="0"/>
              </a:rPr>
              <a:t>differentiation </a:t>
            </a:r>
            <a:r>
              <a:rPr lang="en-US" sz="1800" dirty="0">
                <a:ea typeface="ＭＳ Ｐゴシック" charset="0"/>
                <a:cs typeface="Arial" charset="0"/>
              </a:rPr>
              <a:t>potential</a:t>
            </a:r>
          </a:p>
          <a:p>
            <a:endParaRPr lang="en-US" sz="1800" dirty="0">
              <a:latin typeface="Arial" charset="0"/>
              <a:ea typeface="ＭＳ Ｐゴシック" charset="0"/>
              <a:cs typeface="Arial" charset="0"/>
            </a:endParaRPr>
          </a:p>
          <a:p>
            <a:endParaRPr lang="en-US" sz="1800" dirty="0"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34820" name="Rectangle 5"/>
          <p:cNvSpPr>
            <a:spLocks noChangeArrowheads="1"/>
          </p:cNvSpPr>
          <p:nvPr/>
        </p:nvSpPr>
        <p:spPr bwMode="auto">
          <a:xfrm>
            <a:off x="4732338" y="1109389"/>
            <a:ext cx="4284662" cy="5355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buFont typeface="Arial" charset="0"/>
              <a:buNone/>
            </a:pPr>
            <a:r>
              <a:rPr lang="en-US" b="1" u="sng" dirty="0">
                <a:cs typeface="Arial" charset="0"/>
              </a:rPr>
              <a:t>Immunology</a:t>
            </a:r>
          </a:p>
          <a:p>
            <a:pPr>
              <a:buFont typeface="Arial" charset="0"/>
              <a:buNone/>
            </a:pPr>
            <a:r>
              <a:rPr lang="en-US" i="1" dirty="0" err="1">
                <a:cs typeface="Arial" charset="0"/>
              </a:rPr>
              <a:t>Splenocytes</a:t>
            </a:r>
            <a:r>
              <a:rPr lang="en-US" i="1" dirty="0">
                <a:cs typeface="Arial" charset="0"/>
              </a:rPr>
              <a:t>, lymph nodes cells, CD3+, CD4, CD8 T cells, dendritic cells, B cells, macrophages from spleen, LN or CNS: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cs typeface="Arial" charset="0"/>
              </a:rPr>
              <a:t>number </a:t>
            </a:r>
            <a:r>
              <a:rPr lang="en-US" dirty="0">
                <a:cs typeface="Arial" charset="0"/>
              </a:rPr>
              <a:t>or percentage of cells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cs typeface="Arial" charset="0"/>
              </a:rPr>
              <a:t>proliferation </a:t>
            </a:r>
            <a:r>
              <a:rPr lang="en-US" dirty="0">
                <a:cs typeface="Arial" charset="0"/>
              </a:rPr>
              <a:t>rate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cs typeface="Arial" charset="0"/>
              </a:rPr>
              <a:t>activation </a:t>
            </a:r>
            <a:r>
              <a:rPr lang="en-US" dirty="0">
                <a:cs typeface="Arial" charset="0"/>
              </a:rPr>
              <a:t>(cytokine and chemokine secretion)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cs typeface="Arial" charset="0"/>
              </a:rPr>
              <a:t>cell </a:t>
            </a:r>
            <a:r>
              <a:rPr lang="en-US" dirty="0">
                <a:cs typeface="Arial" charset="0"/>
              </a:rPr>
              <a:t>death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cs typeface="Arial" charset="0"/>
              </a:rPr>
              <a:t>antigen </a:t>
            </a:r>
            <a:r>
              <a:rPr lang="en-US" dirty="0">
                <a:cs typeface="Arial" charset="0"/>
              </a:rPr>
              <a:t>presentation capability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cs typeface="Arial" charset="0"/>
              </a:rPr>
              <a:t>adhesion </a:t>
            </a:r>
            <a:r>
              <a:rPr lang="en-US" dirty="0">
                <a:cs typeface="Arial" charset="0"/>
              </a:rPr>
              <a:t>and migration</a:t>
            </a:r>
          </a:p>
          <a:p>
            <a:pPr>
              <a:buFont typeface="Arial" charset="0"/>
              <a:buNone/>
            </a:pPr>
            <a:endParaRPr lang="en-US" dirty="0">
              <a:cs typeface="Arial" charset="0"/>
            </a:endParaRPr>
          </a:p>
          <a:p>
            <a:pPr>
              <a:buFont typeface="Arial" charset="0"/>
              <a:buNone/>
            </a:pPr>
            <a:r>
              <a:rPr lang="en-US" b="1" u="sng" dirty="0">
                <a:cs typeface="Arial" charset="0"/>
              </a:rPr>
              <a:t>Histology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cs typeface="Arial" charset="0"/>
              </a:rPr>
              <a:t>number </a:t>
            </a:r>
            <a:r>
              <a:rPr lang="en-US" dirty="0">
                <a:cs typeface="Arial" charset="0"/>
              </a:rPr>
              <a:t>of immune cells in CNS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cs typeface="Arial" charset="0"/>
              </a:rPr>
              <a:t>demyelination </a:t>
            </a:r>
            <a:endParaRPr lang="en-US" dirty="0">
              <a:cs typeface="Arial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cs typeface="Arial" charset="0"/>
              </a:rPr>
              <a:t>glial </a:t>
            </a:r>
            <a:r>
              <a:rPr lang="en-US" dirty="0">
                <a:cs typeface="Arial" charset="0"/>
              </a:rPr>
              <a:t>and neuronal cell death </a:t>
            </a:r>
          </a:p>
          <a:p>
            <a:pPr>
              <a:buFont typeface="Arial" charset="0"/>
              <a:buNone/>
            </a:pPr>
            <a:endParaRPr lang="en-US" dirty="0">
              <a:cs typeface="Arial" charset="0"/>
            </a:endParaRPr>
          </a:p>
          <a:p>
            <a:pPr>
              <a:buFont typeface="Arial" charset="0"/>
              <a:buNone/>
            </a:pPr>
            <a:endParaRPr lang="en-US" i="1" dirty="0">
              <a:cs typeface="Arial" charset="0"/>
            </a:endParaRPr>
          </a:p>
          <a:p>
            <a:pPr>
              <a:buFont typeface="Arial" charset="0"/>
              <a:buNone/>
            </a:pPr>
            <a:endParaRPr lang="en-US" dirty="0">
              <a:cs typeface="Arial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654168" y="6326744"/>
            <a:ext cx="336759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i="1" dirty="0" smtClean="0"/>
              <a:t>Slide courtesy of Dr. </a:t>
            </a:r>
            <a:r>
              <a:rPr lang="en-US" sz="1400" i="1" dirty="0" err="1" smtClean="0"/>
              <a:t>Shalina</a:t>
            </a:r>
            <a:r>
              <a:rPr lang="en-US" sz="1400" i="1" dirty="0" smtClean="0"/>
              <a:t> </a:t>
            </a:r>
            <a:r>
              <a:rPr lang="en-US" sz="1400" i="1" dirty="0" err="1" smtClean="0"/>
              <a:t>Ousman</a:t>
            </a:r>
            <a:endParaRPr lang="en-US" sz="1400" i="1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714429" y="-180000"/>
            <a:ext cx="7715143" cy="1339009"/>
          </a:xfrm>
        </p:spPr>
        <p:txBody>
          <a:bodyPr>
            <a:normAutofit/>
          </a:bodyPr>
          <a:lstStyle/>
          <a:p>
            <a:r>
              <a:rPr lang="en-US" sz="2800" dirty="0" smtClean="0">
                <a:solidFill>
                  <a:srgbClr val="C80000"/>
                </a:solidFill>
              </a:rPr>
              <a:t>Examples of experiments in TMEV</a:t>
            </a:r>
            <a:endParaRPr lang="en-US" sz="2800" dirty="0">
              <a:solidFill>
                <a:srgbClr val="C80000"/>
              </a:solidFill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474898" y="792000"/>
            <a:ext cx="8211902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79400" y="792000"/>
            <a:ext cx="378944" cy="37894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1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4429" y="-180000"/>
            <a:ext cx="7715143" cy="1339009"/>
          </a:xfrm>
        </p:spPr>
        <p:txBody>
          <a:bodyPr>
            <a:normAutofit/>
          </a:bodyPr>
          <a:lstStyle/>
          <a:p>
            <a:r>
              <a:rPr lang="en-US" sz="2800" dirty="0" smtClean="0">
                <a:solidFill>
                  <a:srgbClr val="C80000"/>
                </a:solidFill>
              </a:rPr>
              <a:t>Toxin-induced demyelination</a:t>
            </a:r>
            <a:endParaRPr lang="en-US" sz="2800" dirty="0">
              <a:solidFill>
                <a:srgbClr val="C8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91666"/>
            <a:ext cx="8229600" cy="4525963"/>
          </a:xfrm>
        </p:spPr>
        <p:txBody>
          <a:bodyPr/>
          <a:lstStyle/>
          <a:p>
            <a:pPr>
              <a:spcAft>
                <a:spcPts val="1000"/>
              </a:spcAft>
            </a:pPr>
            <a:r>
              <a:rPr lang="en-US" sz="2000" dirty="0"/>
              <a:t>Precise location and timing of demyelination</a:t>
            </a:r>
          </a:p>
          <a:p>
            <a:pPr>
              <a:spcAft>
                <a:spcPts val="1000"/>
              </a:spcAft>
            </a:pPr>
            <a:r>
              <a:rPr lang="en-US" sz="2000" dirty="0" smtClean="0"/>
              <a:t>Focal</a:t>
            </a:r>
          </a:p>
          <a:p>
            <a:pPr lvl="1">
              <a:spcAft>
                <a:spcPts val="1000"/>
              </a:spcAft>
            </a:pPr>
            <a:r>
              <a:rPr lang="en-US" sz="2000" dirty="0" err="1" smtClean="0"/>
              <a:t>Lysophosphatidylcholine</a:t>
            </a:r>
            <a:r>
              <a:rPr lang="en-US" sz="2000" dirty="0" smtClean="0"/>
              <a:t> (</a:t>
            </a:r>
            <a:r>
              <a:rPr lang="en-US" sz="2000" dirty="0" err="1" smtClean="0"/>
              <a:t>lysolecithin</a:t>
            </a:r>
            <a:r>
              <a:rPr lang="en-US" sz="2000" dirty="0" smtClean="0"/>
              <a:t>)</a:t>
            </a:r>
          </a:p>
          <a:p>
            <a:pPr lvl="1">
              <a:spcAft>
                <a:spcPts val="1000"/>
              </a:spcAft>
            </a:pPr>
            <a:r>
              <a:rPr lang="en-US" sz="2000" dirty="0" err="1"/>
              <a:t>Ethidium</a:t>
            </a:r>
            <a:r>
              <a:rPr lang="en-US" sz="2000" dirty="0"/>
              <a:t> </a:t>
            </a:r>
            <a:r>
              <a:rPr lang="en-US" sz="2000" dirty="0" smtClean="0"/>
              <a:t>bromide</a:t>
            </a:r>
          </a:p>
          <a:p>
            <a:pPr>
              <a:spcAft>
                <a:spcPts val="1000"/>
              </a:spcAft>
            </a:pPr>
            <a:r>
              <a:rPr lang="en-US" sz="2000" dirty="0" smtClean="0"/>
              <a:t>Systemic</a:t>
            </a:r>
          </a:p>
          <a:p>
            <a:pPr lvl="1">
              <a:spcAft>
                <a:spcPts val="1000"/>
              </a:spcAft>
            </a:pPr>
            <a:r>
              <a:rPr lang="en-US" sz="2000" dirty="0" err="1" smtClean="0"/>
              <a:t>Cuprizone</a:t>
            </a:r>
            <a:endParaRPr lang="en-US" sz="2000" dirty="0" smtClean="0"/>
          </a:p>
          <a:p>
            <a:pPr>
              <a:spcAft>
                <a:spcPts val="1000"/>
              </a:spcAft>
            </a:pPr>
            <a:endParaRPr lang="en-US" sz="2000" dirty="0" smtClean="0">
              <a:solidFill>
                <a:srgbClr val="404040"/>
              </a:solidFill>
            </a:endParaRPr>
          </a:p>
          <a:p>
            <a:pPr>
              <a:spcAft>
                <a:spcPts val="1000"/>
              </a:spcAft>
            </a:pPr>
            <a:endParaRPr lang="en-US" sz="2000" dirty="0" smtClean="0">
              <a:solidFill>
                <a:srgbClr val="404040"/>
              </a:solidFill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474898" y="792000"/>
            <a:ext cx="8211902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Sound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517872" y="1159009"/>
            <a:ext cx="440114" cy="440114"/>
          </a:xfrm>
          <a:prstGeom prst="rect">
            <a:avLst/>
          </a:prstGeom>
        </p:spPr>
      </p:pic>
      <p:pic>
        <p:nvPicPr>
          <p:cNvPr id="8" name="Sound 7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570928" y="1704945"/>
            <a:ext cx="390233" cy="390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55642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71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453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-180000"/>
            <a:ext cx="9144000" cy="1339009"/>
          </a:xfrm>
        </p:spPr>
        <p:txBody>
          <a:bodyPr>
            <a:normAutofit/>
          </a:bodyPr>
          <a:lstStyle/>
          <a:p>
            <a:r>
              <a:rPr lang="en-US" sz="2800" dirty="0" err="1" smtClean="0">
                <a:solidFill>
                  <a:srgbClr val="C80000"/>
                </a:solidFill>
              </a:rPr>
              <a:t>Lysophosphatidylcholine</a:t>
            </a:r>
            <a:r>
              <a:rPr lang="en-US" sz="2800" dirty="0" smtClean="0">
                <a:solidFill>
                  <a:srgbClr val="C80000"/>
                </a:solidFill>
              </a:rPr>
              <a:t>-induced demyelination</a:t>
            </a:r>
            <a:endParaRPr lang="en-US" sz="2800" dirty="0">
              <a:solidFill>
                <a:srgbClr val="C8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2963"/>
            <a:ext cx="8229600" cy="4525963"/>
          </a:xfrm>
        </p:spPr>
        <p:txBody>
          <a:bodyPr/>
          <a:lstStyle/>
          <a:p>
            <a:pPr>
              <a:spcAft>
                <a:spcPts val="1000"/>
              </a:spcAft>
            </a:pPr>
            <a:r>
              <a:rPr lang="en-US" sz="2000" dirty="0" smtClean="0"/>
              <a:t>Focal injection into white matter tracts, e.g. dorsal column of spinal cord at thoracic level, corpus callosum</a:t>
            </a:r>
          </a:p>
          <a:p>
            <a:pPr>
              <a:spcAft>
                <a:spcPts val="1000"/>
              </a:spcAft>
            </a:pPr>
            <a:r>
              <a:rPr lang="en-US" sz="2000" dirty="0" smtClean="0"/>
              <a:t>Inserts into membrane, forms micelles, causes membrane breakdown</a:t>
            </a:r>
          </a:p>
          <a:p>
            <a:pPr>
              <a:spcAft>
                <a:spcPts val="1000"/>
              </a:spcAft>
            </a:pPr>
            <a:r>
              <a:rPr lang="en-US" sz="2000" dirty="0"/>
              <a:t>L</a:t>
            </a:r>
            <a:r>
              <a:rPr lang="en-US" sz="2000" dirty="0" smtClean="0"/>
              <a:t>ocal loss of myelin and most oligodendrocytes</a:t>
            </a:r>
          </a:p>
          <a:p>
            <a:pPr>
              <a:spcAft>
                <a:spcPts val="1000"/>
              </a:spcAft>
            </a:pPr>
            <a:r>
              <a:rPr lang="en-US" sz="2000" dirty="0" smtClean="0"/>
              <a:t>Spontaneous </a:t>
            </a:r>
            <a:r>
              <a:rPr lang="en-US" sz="2000" dirty="0" err="1"/>
              <a:t>r</a:t>
            </a:r>
            <a:r>
              <a:rPr lang="en-US" sz="2000" dirty="0" err="1" smtClean="0"/>
              <a:t>emyelination</a:t>
            </a:r>
            <a:r>
              <a:rPr lang="en-US" sz="2000" dirty="0" smtClean="0"/>
              <a:t> via OPC repopulation, differentiation to oligodendrocytes, new myelin formation</a:t>
            </a:r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09551" y="3791764"/>
            <a:ext cx="5924898" cy="16791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159876" y="5462786"/>
            <a:ext cx="337457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CA" sz="1400" i="1" dirty="0" smtClean="0"/>
              <a:t>Lau et al. (2012) </a:t>
            </a:r>
            <a:r>
              <a:rPr lang="de-DE" sz="1400" i="1" dirty="0"/>
              <a:t>Ann </a:t>
            </a:r>
            <a:r>
              <a:rPr lang="de-DE" sz="1400" i="1" dirty="0" smtClean="0"/>
              <a:t>Neurol 72(3</a:t>
            </a:r>
            <a:r>
              <a:rPr lang="de-DE" sz="1400" i="1" dirty="0"/>
              <a:t>):419-32</a:t>
            </a:r>
            <a:endParaRPr lang="en-CA" sz="1400" i="1" dirty="0"/>
          </a:p>
        </p:txBody>
      </p:sp>
      <p:cxnSp>
        <p:nvCxnSpPr>
          <p:cNvPr id="7" name="Straight Connector 6"/>
          <p:cNvCxnSpPr/>
          <p:nvPr/>
        </p:nvCxnSpPr>
        <p:spPr>
          <a:xfrm>
            <a:off x="474898" y="792000"/>
            <a:ext cx="8211902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" name="Sound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25066" y="792000"/>
            <a:ext cx="499663" cy="499663"/>
          </a:xfrm>
          <a:prstGeom prst="rect">
            <a:avLst/>
          </a:prstGeom>
        </p:spPr>
      </p:pic>
      <p:pic>
        <p:nvPicPr>
          <p:cNvPr id="6" name="Sound 5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534449" y="3668574"/>
            <a:ext cx="529590" cy="529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03058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17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5602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-180000"/>
            <a:ext cx="9144000" cy="1339009"/>
          </a:xfrm>
        </p:spPr>
        <p:txBody>
          <a:bodyPr>
            <a:normAutofit/>
          </a:bodyPr>
          <a:lstStyle/>
          <a:p>
            <a:r>
              <a:rPr lang="en-US" sz="2800" dirty="0" err="1" smtClean="0">
                <a:solidFill>
                  <a:srgbClr val="C80000"/>
                </a:solidFill>
              </a:rPr>
              <a:t>Ethidium</a:t>
            </a:r>
            <a:r>
              <a:rPr lang="en-US" sz="2800" dirty="0" smtClean="0">
                <a:solidFill>
                  <a:srgbClr val="C80000"/>
                </a:solidFill>
              </a:rPr>
              <a:t> bromide-induced demyelination</a:t>
            </a:r>
            <a:endParaRPr lang="en-US" sz="2800" dirty="0">
              <a:solidFill>
                <a:srgbClr val="C8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98183"/>
            <a:ext cx="8229600" cy="4525963"/>
          </a:xfrm>
        </p:spPr>
        <p:txBody>
          <a:bodyPr/>
          <a:lstStyle/>
          <a:p>
            <a:pPr>
              <a:spcAft>
                <a:spcPts val="1000"/>
              </a:spcAft>
            </a:pPr>
            <a:r>
              <a:rPr lang="en-US" sz="2000" dirty="0" smtClean="0"/>
              <a:t>Focal injection into white matter tracts</a:t>
            </a:r>
          </a:p>
          <a:p>
            <a:pPr>
              <a:spcAft>
                <a:spcPts val="1000"/>
              </a:spcAft>
            </a:pPr>
            <a:r>
              <a:rPr lang="en-US" sz="2000" dirty="0" smtClean="0"/>
              <a:t>DNA intercalating agent; affects all nucleated cells</a:t>
            </a:r>
          </a:p>
          <a:p>
            <a:pPr>
              <a:spcAft>
                <a:spcPts val="1000"/>
              </a:spcAft>
            </a:pPr>
            <a:r>
              <a:rPr lang="en-US" sz="2000" dirty="0" smtClean="0"/>
              <a:t>Local loss of oligodendrocytes and astrocytes</a:t>
            </a:r>
          </a:p>
          <a:p>
            <a:pPr>
              <a:spcAft>
                <a:spcPts val="1000"/>
              </a:spcAft>
            </a:pPr>
            <a:r>
              <a:rPr lang="en-US" sz="2000" dirty="0" smtClean="0"/>
              <a:t>Spontaneous </a:t>
            </a:r>
            <a:r>
              <a:rPr lang="en-US" sz="2000" dirty="0" err="1" smtClean="0"/>
              <a:t>remyelination</a:t>
            </a:r>
            <a:r>
              <a:rPr lang="en-US" sz="2000" dirty="0" smtClean="0"/>
              <a:t> involves OPCs and Schwann cells</a:t>
            </a:r>
          </a:p>
        </p:txBody>
      </p:sp>
      <p:pic>
        <p:nvPicPr>
          <p:cNvPr id="7" name="Picture 3" descr="Picture 1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04888" y="3191348"/>
            <a:ext cx="7134224" cy="2306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918843" y="5487188"/>
            <a:ext cx="522026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CA" sz="1400" i="1" dirty="0" smtClean="0"/>
              <a:t>Franklin and </a:t>
            </a:r>
            <a:r>
              <a:rPr lang="en-CA" sz="1400" i="1" dirty="0" err="1" smtClean="0"/>
              <a:t>ffrench</a:t>
            </a:r>
            <a:r>
              <a:rPr lang="en-CA" sz="1400" i="1" dirty="0" smtClean="0"/>
              <a:t>-Constant (2008) Nat Rev </a:t>
            </a:r>
            <a:r>
              <a:rPr lang="en-CA" sz="1400" i="1" dirty="0" err="1" smtClean="0"/>
              <a:t>Neurosci</a:t>
            </a:r>
            <a:r>
              <a:rPr lang="en-CA" sz="1400" i="1" dirty="0"/>
              <a:t> </a:t>
            </a:r>
            <a:r>
              <a:rPr lang="en-CA" sz="1400" i="1" dirty="0" smtClean="0"/>
              <a:t>9(11</a:t>
            </a:r>
            <a:r>
              <a:rPr lang="en-CA" sz="1400" i="1" dirty="0"/>
              <a:t>):</a:t>
            </a:r>
            <a:r>
              <a:rPr lang="en-CA" sz="1400" i="1" dirty="0" smtClean="0"/>
              <a:t>839-55</a:t>
            </a:r>
            <a:endParaRPr lang="en-CA" sz="1400" i="1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474898" y="792000"/>
            <a:ext cx="8211902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" name="Sound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381809" y="897205"/>
            <a:ext cx="537302" cy="537302"/>
          </a:xfrm>
          <a:prstGeom prst="rect">
            <a:avLst/>
          </a:prstGeom>
        </p:spPr>
      </p:pic>
      <p:pic>
        <p:nvPicPr>
          <p:cNvPr id="9" name="Sound 8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139112" y="3797914"/>
            <a:ext cx="443885" cy="443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8244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52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4760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898" y="995233"/>
            <a:ext cx="8229600" cy="6069215"/>
          </a:xfrm>
          <a:ln>
            <a:noFill/>
          </a:ln>
        </p:spPr>
        <p:txBody>
          <a:bodyPr>
            <a:normAutofit/>
          </a:bodyPr>
          <a:lstStyle/>
          <a:p>
            <a:pPr>
              <a:spcAft>
                <a:spcPts val="1000"/>
              </a:spcAft>
            </a:pPr>
            <a:r>
              <a:rPr lang="en-US" sz="2000" dirty="0" err="1" smtClean="0"/>
              <a:t>Cuprizone</a:t>
            </a:r>
            <a:r>
              <a:rPr lang="en-US" sz="2000" dirty="0" smtClean="0"/>
              <a:t> [oxalic </a:t>
            </a:r>
            <a:r>
              <a:rPr lang="en-US" sz="2000" dirty="0"/>
              <a:t>acid </a:t>
            </a:r>
            <a:r>
              <a:rPr lang="en-US" sz="2000" dirty="0" err="1"/>
              <a:t>bis</a:t>
            </a:r>
            <a:r>
              <a:rPr lang="en-US" sz="2000" dirty="0"/>
              <a:t>(</a:t>
            </a:r>
            <a:r>
              <a:rPr lang="en-US" sz="2000" dirty="0" err="1"/>
              <a:t>cyclohexylidene</a:t>
            </a:r>
            <a:r>
              <a:rPr lang="en-US" sz="2000" dirty="0"/>
              <a:t> </a:t>
            </a:r>
            <a:r>
              <a:rPr lang="en-US" sz="2000" dirty="0" err="1" smtClean="0"/>
              <a:t>hydrazide</a:t>
            </a:r>
            <a:r>
              <a:rPr lang="en-US" sz="2000" dirty="0" smtClean="0"/>
              <a:t>)] is a copper </a:t>
            </a:r>
            <a:r>
              <a:rPr lang="en-US" sz="2000" dirty="0" err="1" smtClean="0"/>
              <a:t>chelator</a:t>
            </a:r>
            <a:endParaRPr lang="en-US" sz="2000" dirty="0" smtClean="0"/>
          </a:p>
          <a:p>
            <a:pPr>
              <a:spcAft>
                <a:spcPts val="1000"/>
              </a:spcAft>
            </a:pPr>
            <a:r>
              <a:rPr lang="en-US" sz="2000" dirty="0" smtClean="0"/>
              <a:t>Oral administration by adding to food (0.2%)</a:t>
            </a:r>
          </a:p>
          <a:p>
            <a:pPr>
              <a:spcAft>
                <a:spcPts val="1000"/>
              </a:spcAft>
            </a:pPr>
            <a:r>
              <a:rPr lang="en-US" sz="2000" dirty="0" smtClean="0"/>
              <a:t>Mitochondrial dysfunction </a:t>
            </a:r>
            <a:r>
              <a:rPr lang="en-US" sz="2000" dirty="0" smtClean="0">
                <a:sym typeface="Wingdings" panose="05000000000000000000" pitchFamily="2" charset="2"/>
              </a:rPr>
              <a:t> </a:t>
            </a:r>
            <a:r>
              <a:rPr lang="en-US" sz="2000" dirty="0" smtClean="0"/>
              <a:t>metabolic stress </a:t>
            </a:r>
            <a:r>
              <a:rPr lang="en-US" sz="2000" dirty="0" smtClean="0">
                <a:sym typeface="Wingdings" panose="05000000000000000000" pitchFamily="2" charset="2"/>
              </a:rPr>
              <a:t> </a:t>
            </a:r>
            <a:r>
              <a:rPr lang="en-US" sz="2000" dirty="0" smtClean="0"/>
              <a:t>oligodendrocyte death </a:t>
            </a:r>
            <a:r>
              <a:rPr lang="en-US" sz="2000" dirty="0" smtClean="0">
                <a:sym typeface="Wingdings" panose="05000000000000000000" pitchFamily="2" charset="2"/>
              </a:rPr>
              <a:t> </a:t>
            </a:r>
            <a:r>
              <a:rPr lang="en-US" sz="2000" dirty="0" smtClean="0"/>
              <a:t>CNS demyelination in specific areas, e.g. corpus callosum</a:t>
            </a:r>
          </a:p>
          <a:p>
            <a:pPr marL="457200" lvl="1" indent="0">
              <a:spcAft>
                <a:spcPts val="600"/>
              </a:spcAft>
              <a:buNone/>
            </a:pPr>
            <a:endParaRPr lang="en-US" sz="1900" dirty="0" smtClean="0"/>
          </a:p>
          <a:p>
            <a:pPr marL="457200" lvl="1" indent="0">
              <a:spcAft>
                <a:spcPts val="600"/>
              </a:spcAft>
              <a:buNone/>
            </a:pPr>
            <a:endParaRPr lang="en-US" sz="1900" dirty="0"/>
          </a:p>
          <a:p>
            <a:endParaRPr lang="en-US" sz="1800" dirty="0" smtClean="0"/>
          </a:p>
          <a:p>
            <a:pPr>
              <a:spcAft>
                <a:spcPts val="1000"/>
              </a:spcAft>
            </a:pPr>
            <a:endParaRPr lang="en-US" sz="2000" dirty="0" smtClean="0">
              <a:solidFill>
                <a:srgbClr val="40404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4429" y="-305292"/>
            <a:ext cx="7715143" cy="1339009"/>
          </a:xfrm>
        </p:spPr>
        <p:txBody>
          <a:bodyPr>
            <a:normAutofit/>
          </a:bodyPr>
          <a:lstStyle/>
          <a:p>
            <a:r>
              <a:rPr lang="en-US" sz="3200" dirty="0" err="1" smtClean="0">
                <a:solidFill>
                  <a:srgbClr val="C80000"/>
                </a:solidFill>
              </a:rPr>
              <a:t>Cuprizone</a:t>
            </a:r>
            <a:r>
              <a:rPr lang="en-US" sz="3200" dirty="0" smtClean="0">
                <a:solidFill>
                  <a:srgbClr val="C80000"/>
                </a:solidFill>
              </a:rPr>
              <a:t>-induced demyelination</a:t>
            </a:r>
            <a:endParaRPr lang="en-US" sz="3200" dirty="0">
              <a:solidFill>
                <a:srgbClr val="C80000"/>
              </a:solidFill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474898" y="756504"/>
            <a:ext cx="8211902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5" name="Group 4"/>
          <p:cNvGrpSpPr/>
          <p:nvPr/>
        </p:nvGrpSpPr>
        <p:grpSpPr>
          <a:xfrm>
            <a:off x="1483024" y="2732838"/>
            <a:ext cx="6328162" cy="3787712"/>
            <a:chOff x="1483024" y="1809222"/>
            <a:chExt cx="6328162" cy="3787712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483024" y="1809222"/>
              <a:ext cx="6328162" cy="3479935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4241042" y="5289157"/>
              <a:ext cx="357014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400" i="1" dirty="0" err="1" smtClean="0">
                  <a:latin typeface="Times New Roman"/>
                  <a:cs typeface="Times New Roman"/>
                </a:rPr>
                <a:t>Gudi</a:t>
              </a:r>
              <a:r>
                <a:rPr lang="en-US" sz="1400" i="1" dirty="0" smtClean="0">
                  <a:latin typeface="Times New Roman"/>
                  <a:cs typeface="Times New Roman"/>
                </a:rPr>
                <a:t> et al. (2014) Front Cell </a:t>
              </a:r>
              <a:r>
                <a:rPr lang="en-US" sz="1400" i="1" dirty="0" err="1" smtClean="0">
                  <a:latin typeface="Times New Roman"/>
                  <a:cs typeface="Times New Roman"/>
                </a:rPr>
                <a:t>Neurosci</a:t>
              </a:r>
              <a:r>
                <a:rPr lang="en-US" sz="1400" i="1" dirty="0" smtClean="0">
                  <a:latin typeface="Times New Roman"/>
                  <a:cs typeface="Times New Roman"/>
                </a:rPr>
                <a:t> 8:73</a:t>
              </a:r>
              <a:endParaRPr lang="en-US" sz="1400" i="1" dirty="0">
                <a:latin typeface="Times New Roman"/>
                <a:cs typeface="Times New Roman"/>
              </a:endParaRPr>
            </a:p>
          </p:txBody>
        </p:sp>
      </p:grpSp>
      <p:pic>
        <p:nvPicPr>
          <p:cNvPr id="6" name="Sound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29517" y="756504"/>
            <a:ext cx="394208" cy="394208"/>
          </a:xfrm>
          <a:prstGeom prst="rect">
            <a:avLst/>
          </a:prstGeom>
        </p:spPr>
      </p:pic>
      <p:pic>
        <p:nvPicPr>
          <p:cNvPr id="10" name="Sound 9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399612" y="3386376"/>
            <a:ext cx="343198" cy="343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9163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76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977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4429" y="-343776"/>
            <a:ext cx="7715143" cy="1339009"/>
          </a:xfrm>
        </p:spPr>
        <p:txBody>
          <a:bodyPr>
            <a:normAutofit/>
          </a:bodyPr>
          <a:lstStyle/>
          <a:p>
            <a:r>
              <a:rPr lang="en-US" sz="3200" dirty="0" err="1" smtClean="0">
                <a:solidFill>
                  <a:srgbClr val="C80000"/>
                </a:solidFill>
              </a:rPr>
              <a:t>Cuprizone</a:t>
            </a:r>
            <a:r>
              <a:rPr lang="en-US" sz="3200" dirty="0" smtClean="0">
                <a:solidFill>
                  <a:srgbClr val="C80000"/>
                </a:solidFill>
              </a:rPr>
              <a:t>-induced demyelination</a:t>
            </a:r>
            <a:endParaRPr lang="en-US" sz="3200" dirty="0">
              <a:solidFill>
                <a:srgbClr val="C8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804808"/>
            <a:ext cx="8229600" cy="6069215"/>
          </a:xfrm>
          <a:ln>
            <a:noFill/>
          </a:ln>
        </p:spPr>
        <p:txBody>
          <a:bodyPr>
            <a:normAutofit/>
          </a:bodyPr>
          <a:lstStyle/>
          <a:p>
            <a:r>
              <a:rPr lang="en-US" sz="2000" dirty="0" smtClean="0"/>
              <a:t>Acute demyelination followed by robust</a:t>
            </a:r>
            <a:r>
              <a:rPr lang="en-US" sz="2000" dirty="0"/>
              <a:t>, spontaneous remyelination upon cessation of </a:t>
            </a:r>
            <a:r>
              <a:rPr lang="en-US" sz="2000" dirty="0" smtClean="0"/>
              <a:t>cuprizone</a:t>
            </a:r>
          </a:p>
          <a:p>
            <a:pPr lvl="1">
              <a:spcAft>
                <a:spcPts val="600"/>
              </a:spcAft>
            </a:pPr>
            <a:r>
              <a:rPr lang="en-US" sz="1800" dirty="0" smtClean="0"/>
              <a:t>as </a:t>
            </a:r>
            <a:r>
              <a:rPr lang="en-US" sz="1800" dirty="0"/>
              <a:t>lesion evolves, demyelination and </a:t>
            </a:r>
            <a:r>
              <a:rPr lang="en-US" sz="1800" dirty="0" err="1"/>
              <a:t>remyelination</a:t>
            </a:r>
            <a:r>
              <a:rPr lang="en-US" sz="1800" dirty="0"/>
              <a:t> </a:t>
            </a:r>
            <a:r>
              <a:rPr lang="en-US" sz="1800" dirty="0" smtClean="0"/>
              <a:t>coincide</a:t>
            </a:r>
          </a:p>
        </p:txBody>
      </p:sp>
      <p:cxnSp>
        <p:nvCxnSpPr>
          <p:cNvPr id="8" name="Straight Connector 7"/>
          <p:cNvCxnSpPr/>
          <p:nvPr/>
        </p:nvCxnSpPr>
        <p:spPr>
          <a:xfrm>
            <a:off x="474898" y="743676"/>
            <a:ext cx="8211902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4996357" y="2277627"/>
            <a:ext cx="372583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400" i="1" dirty="0" err="1" smtClean="0">
                <a:latin typeface="Times New Roman"/>
                <a:cs typeface="Times New Roman"/>
              </a:rPr>
              <a:t>Steelman</a:t>
            </a:r>
            <a:r>
              <a:rPr lang="en-CA" sz="1400" i="1" dirty="0" smtClean="0">
                <a:latin typeface="Times New Roman"/>
                <a:cs typeface="Times New Roman"/>
              </a:rPr>
              <a:t> et al. (2012) </a:t>
            </a:r>
            <a:r>
              <a:rPr lang="en-CA" sz="1400" i="1" dirty="0" err="1" smtClean="0">
                <a:latin typeface="Times New Roman"/>
                <a:cs typeface="Times New Roman"/>
              </a:rPr>
              <a:t>Neurosci</a:t>
            </a:r>
            <a:r>
              <a:rPr lang="en-CA" sz="1400" i="1" dirty="0" smtClean="0">
                <a:latin typeface="Times New Roman"/>
                <a:cs typeface="Times New Roman"/>
              </a:rPr>
              <a:t> Res </a:t>
            </a:r>
            <a:r>
              <a:rPr lang="en-CA" sz="1400" i="1" dirty="0">
                <a:latin typeface="Times New Roman"/>
                <a:cs typeface="Times New Roman"/>
              </a:rPr>
              <a:t>72(1): </a:t>
            </a:r>
            <a:r>
              <a:rPr lang="en-CA" sz="1400" i="1" dirty="0" smtClean="0">
                <a:latin typeface="Times New Roman"/>
                <a:cs typeface="Times New Roman"/>
              </a:rPr>
              <a:t>32–42</a:t>
            </a:r>
            <a:endParaRPr lang="en-CA" sz="1400" i="1" dirty="0">
              <a:latin typeface="Times New Roman"/>
              <a:cs typeface="Times New Roman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2596" y="1436849"/>
            <a:ext cx="8211902" cy="7928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474898" y="3851913"/>
            <a:ext cx="8229600" cy="1708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Aft>
                <a:spcPts val="1000"/>
              </a:spcAft>
              <a:buFont typeface="Arial"/>
              <a:buChar char="•"/>
            </a:pPr>
            <a:r>
              <a:rPr lang="en-US" sz="2000" dirty="0"/>
              <a:t>Activation of astrocytes, microglia/macrophages</a:t>
            </a:r>
          </a:p>
          <a:p>
            <a:pPr marL="285750" indent="-285750">
              <a:spcAft>
                <a:spcPts val="1000"/>
              </a:spcAft>
              <a:buFont typeface="Arial"/>
              <a:buChar char="•"/>
            </a:pPr>
            <a:r>
              <a:rPr lang="en-US" sz="2000" dirty="0"/>
              <a:t>Chronic demyelination with prolonged cuprizone consumption (12 weeks</a:t>
            </a:r>
            <a:r>
              <a:rPr lang="en-US" sz="2000" dirty="0" smtClean="0"/>
              <a:t>)</a:t>
            </a:r>
          </a:p>
          <a:p>
            <a:pPr marL="285750" indent="-285750">
              <a:spcAft>
                <a:spcPts val="1000"/>
              </a:spcAft>
              <a:buFont typeface="Arial"/>
              <a:buChar char="•"/>
            </a:pPr>
            <a:r>
              <a:rPr lang="en-US" sz="2000" dirty="0" smtClean="0"/>
              <a:t>Minimal immune cell infiltration from the periphery</a:t>
            </a:r>
            <a:endParaRPr lang="en-US" sz="2000" dirty="0"/>
          </a:p>
          <a:p>
            <a:pPr marL="342900" indent="-342900">
              <a:spcAft>
                <a:spcPts val="1000"/>
              </a:spcAft>
              <a:buFont typeface="Arial"/>
              <a:buChar char="•"/>
            </a:pPr>
            <a:endParaRPr lang="en-US" sz="2000" dirty="0"/>
          </a:p>
        </p:txBody>
      </p:sp>
      <p:pic>
        <p:nvPicPr>
          <p:cNvPr id="6" name="Sound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343753" y="809895"/>
            <a:ext cx="370676" cy="370676"/>
          </a:xfrm>
          <a:prstGeom prst="rect">
            <a:avLst/>
          </a:prstGeom>
        </p:spPr>
      </p:pic>
      <p:pic>
        <p:nvPicPr>
          <p:cNvPr id="10" name="Sound 9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07482" y="2349133"/>
            <a:ext cx="472541" cy="472541"/>
          </a:xfrm>
          <a:prstGeom prst="rect">
            <a:avLst/>
          </a:prstGeom>
        </p:spPr>
      </p:pic>
      <p:pic>
        <p:nvPicPr>
          <p:cNvPr id="7" name="Sound 6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36667" y="5352987"/>
            <a:ext cx="443356" cy="443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6541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57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42422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288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4429" y="-180000"/>
            <a:ext cx="7715143" cy="1339009"/>
          </a:xfrm>
        </p:spPr>
        <p:txBody>
          <a:bodyPr>
            <a:normAutofit/>
          </a:bodyPr>
          <a:lstStyle/>
          <a:p>
            <a:r>
              <a:rPr lang="en-US" sz="2800" dirty="0" smtClean="0">
                <a:solidFill>
                  <a:srgbClr val="C80000"/>
                </a:solidFill>
              </a:rPr>
              <a:t>Targeted </a:t>
            </a:r>
            <a:r>
              <a:rPr lang="en-US" sz="2800" dirty="0" err="1" smtClean="0">
                <a:solidFill>
                  <a:srgbClr val="C80000"/>
                </a:solidFill>
              </a:rPr>
              <a:t>oligodendrocyte</a:t>
            </a:r>
            <a:r>
              <a:rPr lang="en-US" sz="2800" dirty="0" smtClean="0">
                <a:solidFill>
                  <a:srgbClr val="C80000"/>
                </a:solidFill>
              </a:rPr>
              <a:t> ablation</a:t>
            </a:r>
            <a:endParaRPr lang="en-US" sz="2800" dirty="0">
              <a:solidFill>
                <a:srgbClr val="C8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4429" y="1178603"/>
            <a:ext cx="7715144" cy="4525963"/>
          </a:xfrm>
        </p:spPr>
        <p:txBody>
          <a:bodyPr>
            <a:normAutofit/>
          </a:bodyPr>
          <a:lstStyle/>
          <a:p>
            <a:pPr>
              <a:spcAft>
                <a:spcPts val="1000"/>
              </a:spcAft>
            </a:pPr>
            <a:r>
              <a:rPr lang="en-US" sz="2400" dirty="0" smtClean="0"/>
              <a:t>Genetically-modified mice allow targeted oligodendrocyte death</a:t>
            </a:r>
          </a:p>
          <a:p>
            <a:pPr lvl="1">
              <a:spcAft>
                <a:spcPts val="1000"/>
              </a:spcAft>
            </a:pPr>
            <a:r>
              <a:rPr lang="en-US" sz="2000" dirty="0"/>
              <a:t>E</a:t>
            </a:r>
            <a:r>
              <a:rPr lang="en-US" sz="2000" dirty="0" smtClean="0"/>
              <a:t>xpression of inducible cell death genes in </a:t>
            </a:r>
            <a:r>
              <a:rPr lang="en-US" sz="2000" dirty="0" err="1" smtClean="0"/>
              <a:t>oligodendrocytes</a:t>
            </a:r>
            <a:r>
              <a:rPr lang="en-US" sz="2000" dirty="0" smtClean="0"/>
              <a:t> (OL) under control of specific promoters (e.g. myelin basic protein)</a:t>
            </a:r>
          </a:p>
          <a:p>
            <a:pPr lvl="1">
              <a:spcAft>
                <a:spcPts val="1000"/>
              </a:spcAft>
            </a:pPr>
            <a:r>
              <a:rPr lang="en-US" sz="2000" dirty="0" smtClean="0"/>
              <a:t>Conditional expression of genes upon addition of a chemical inducer; timing of OL death controlled</a:t>
            </a:r>
          </a:p>
          <a:p>
            <a:pPr marL="0" indent="0">
              <a:spcAft>
                <a:spcPts val="1000"/>
              </a:spcAft>
              <a:buNone/>
            </a:pPr>
            <a:endParaRPr lang="en-US" sz="2000" dirty="0" smtClean="0">
              <a:solidFill>
                <a:srgbClr val="404040"/>
              </a:solidFill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474898" y="792000"/>
            <a:ext cx="8211902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" name="Sound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45944" y="1178603"/>
            <a:ext cx="457907" cy="457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1579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15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Text Box 1"/>
          <p:cNvSpPr txBox="1">
            <a:spLocks noChangeArrowheads="1"/>
          </p:cNvSpPr>
          <p:nvPr/>
        </p:nvSpPr>
        <p:spPr bwMode="auto">
          <a:xfrm>
            <a:off x="325440" y="174258"/>
            <a:ext cx="8493120" cy="4147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FFFF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5pPr>
            <a:lvl6pPr marL="1536700" indent="-2159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6pPr>
            <a:lvl7pPr marL="1993900" indent="-2159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7pPr>
            <a:lvl8pPr marL="2451100" indent="-2159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8pPr>
            <a:lvl9pPr marL="2908300" indent="-2159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9pPr>
          </a:lstStyle>
          <a:p>
            <a:pPr algn="ctr"/>
            <a:r>
              <a:rPr lang="en-GB" dirty="0">
                <a:solidFill>
                  <a:srgbClr val="C80000"/>
                </a:solidFill>
                <a:latin typeface="Calibri"/>
                <a:cs typeface="Calibri"/>
              </a:rPr>
              <a:t>Increased microglial density and GFAP </a:t>
            </a:r>
            <a:r>
              <a:rPr lang="en-GB" dirty="0" err="1">
                <a:solidFill>
                  <a:srgbClr val="C80000"/>
                </a:solidFill>
                <a:latin typeface="Calibri"/>
                <a:cs typeface="Calibri"/>
              </a:rPr>
              <a:t>immunoreactivity</a:t>
            </a:r>
            <a:r>
              <a:rPr lang="en-GB" dirty="0">
                <a:solidFill>
                  <a:srgbClr val="C80000"/>
                </a:solidFill>
                <a:latin typeface="Calibri"/>
                <a:cs typeface="Calibri"/>
              </a:rPr>
              <a:t> </a:t>
            </a:r>
            <a:endParaRPr lang="en-GB" dirty="0" smtClean="0">
              <a:solidFill>
                <a:srgbClr val="C80000"/>
              </a:solidFill>
              <a:latin typeface="Calibri"/>
              <a:cs typeface="Calibri"/>
            </a:endParaRPr>
          </a:p>
          <a:p>
            <a:pPr algn="ctr"/>
            <a:r>
              <a:rPr lang="en-GB" dirty="0">
                <a:solidFill>
                  <a:srgbClr val="C80000"/>
                </a:solidFill>
                <a:latin typeface="Calibri"/>
                <a:cs typeface="Calibri"/>
              </a:rPr>
              <a:t>f</a:t>
            </a:r>
            <a:r>
              <a:rPr lang="en-GB" dirty="0" smtClean="0">
                <a:solidFill>
                  <a:srgbClr val="C80000"/>
                </a:solidFill>
                <a:latin typeface="Calibri"/>
                <a:cs typeface="Calibri"/>
              </a:rPr>
              <a:t>ollowing OL apoptosis </a:t>
            </a:r>
            <a:endParaRPr lang="en-GB" dirty="0">
              <a:solidFill>
                <a:srgbClr val="C80000"/>
              </a:solidFill>
              <a:latin typeface="Calibri"/>
              <a:cs typeface="Calibri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78211"/>
          <a:stretch/>
        </p:blipFill>
        <p:spPr bwMode="auto">
          <a:xfrm>
            <a:off x="936000" y="3998953"/>
            <a:ext cx="7274880" cy="48936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FFFF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3076" name="Text Box 4"/>
          <p:cNvSpPr txBox="1">
            <a:spLocks noChangeArrowheads="1"/>
          </p:cNvSpPr>
          <p:nvPr/>
        </p:nvSpPr>
        <p:spPr bwMode="auto">
          <a:xfrm>
            <a:off x="4292640" y="6213906"/>
            <a:ext cx="3918240" cy="2318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FFFF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5pPr>
            <a:lvl6pPr marL="1536700" indent="-2159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6pPr>
            <a:lvl7pPr marL="1993900" indent="-2159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7pPr>
            <a:lvl8pPr marL="2451100" indent="-2159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8pPr>
            <a:lvl9pPr marL="2908300" indent="-2159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9pPr>
          </a:lstStyle>
          <a:p>
            <a:r>
              <a:rPr lang="en-GB" sz="1200" i="1" dirty="0">
                <a:latin typeface="Arial" charset="0"/>
              </a:rPr>
              <a:t>Laura-Jane </a:t>
            </a:r>
            <a:r>
              <a:rPr lang="en-GB" sz="1200" i="1" dirty="0" err="1">
                <a:latin typeface="Arial" charset="0"/>
              </a:rPr>
              <a:t>Oluich</a:t>
            </a:r>
            <a:r>
              <a:rPr lang="en-GB" sz="1200" i="1" dirty="0">
                <a:latin typeface="Arial" charset="0"/>
              </a:rPr>
              <a:t> et al. J. </a:t>
            </a:r>
            <a:r>
              <a:rPr lang="en-GB" sz="1200" i="1" dirty="0" err="1">
                <a:latin typeface="Arial" charset="0"/>
              </a:rPr>
              <a:t>Neurosci</a:t>
            </a:r>
            <a:r>
              <a:rPr lang="en-GB" sz="1200" i="1" dirty="0">
                <a:latin typeface="Arial" charset="0"/>
              </a:rPr>
              <a:t>. 2012;32:8317-8330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474898" y="1010076"/>
            <a:ext cx="8211902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" name="Picture 3"/>
          <p:cNvPicPr>
            <a:picLocks noChangeAspect="1" noChangeArrowheads="1"/>
          </p:cNvPicPr>
          <p:nvPr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1"/>
          <a:stretch/>
        </p:blipFill>
        <p:spPr bwMode="auto">
          <a:xfrm>
            <a:off x="936000" y="1613841"/>
            <a:ext cx="7274880" cy="176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FFFF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688815" y="1193351"/>
            <a:ext cx="37697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  <a:effectLst>
                  <a:outerShdw blurRad="50800" dist="38100" dir="2700000" sx="101000" sy="101000" algn="tl" rotWithShape="0">
                    <a:srgbClr val="000000">
                      <a:alpha val="75000"/>
                    </a:srgbClr>
                  </a:outerShdw>
                </a:effectLst>
              </a:rPr>
              <a:t>Microglia</a:t>
            </a:r>
            <a:endParaRPr lang="en-US" dirty="0">
              <a:solidFill>
                <a:srgbClr val="FF0000"/>
              </a:solidFill>
              <a:effectLst>
                <a:outerShdw blurRad="50800" dist="38100" dir="2700000" sx="101000" sy="101000" algn="tl" rotWithShape="0">
                  <a:srgbClr val="000000">
                    <a:alpha val="75000"/>
                  </a:srgbClr>
                </a:outerShd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688815" y="3570335"/>
            <a:ext cx="37697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00FF00"/>
                </a:solidFill>
                <a:effectLst>
                  <a:outerShdw blurRad="50800" dist="38100" dir="2700000" sx="101000" sy="101000" algn="tl" rotWithShape="0">
                    <a:srgbClr val="000000">
                      <a:alpha val="75000"/>
                    </a:srgbClr>
                  </a:outerShdw>
                </a:effectLst>
              </a:rPr>
              <a:t>Astrocytes</a:t>
            </a:r>
            <a:endParaRPr lang="en-US" dirty="0">
              <a:solidFill>
                <a:srgbClr val="00FF00"/>
              </a:solidFill>
              <a:effectLst>
                <a:outerShdw blurRad="50800" dist="38100" dir="2700000" sx="101000" sy="101000" algn="tl" rotWithShape="0">
                  <a:srgbClr val="000000">
                    <a:alpha val="75000"/>
                  </a:srgbClr>
                </a:outerShdw>
              </a:effectLst>
            </a:endParaRPr>
          </a:p>
        </p:txBody>
      </p:sp>
      <p:pic>
        <p:nvPicPr>
          <p:cNvPr id="3" name="Sound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46119" y="2020241"/>
            <a:ext cx="457558" cy="457558"/>
          </a:xfrm>
          <a:prstGeom prst="rect">
            <a:avLst/>
          </a:prstGeom>
        </p:spPr>
      </p:pic>
      <p:pic>
        <p:nvPicPr>
          <p:cNvPr id="5" name="Sound 4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8498" y="3429000"/>
            <a:ext cx="812800" cy="812800"/>
          </a:xfrm>
          <a:prstGeom prst="rect">
            <a:avLst/>
          </a:prstGeom>
        </p:spPr>
      </p:pic>
      <p:pic>
        <p:nvPicPr>
          <p:cNvPr id="9" name="Sound 8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8498" y="4711347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147437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4530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3822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862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Text Box 1"/>
          <p:cNvSpPr txBox="1">
            <a:spLocks noChangeArrowheads="1"/>
          </p:cNvSpPr>
          <p:nvPr/>
        </p:nvSpPr>
        <p:spPr bwMode="auto">
          <a:xfrm>
            <a:off x="325440" y="163564"/>
            <a:ext cx="8493120" cy="4147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FFFF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5pPr>
            <a:lvl6pPr marL="1536700" indent="-2159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6pPr>
            <a:lvl7pPr marL="1993900" indent="-2159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7pPr>
            <a:lvl8pPr marL="2451100" indent="-2159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8pPr>
            <a:lvl9pPr marL="2908300" indent="-2159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9pPr>
          </a:lstStyle>
          <a:p>
            <a:pPr algn="ctr"/>
            <a:r>
              <a:rPr lang="en-GB" dirty="0">
                <a:solidFill>
                  <a:srgbClr val="C80000"/>
                </a:solidFill>
                <a:latin typeface="+mj-lt"/>
              </a:rPr>
              <a:t>Maintenance of normal levels of CNS myelin </a:t>
            </a:r>
            <a:endParaRPr lang="en-GB" dirty="0" smtClean="0">
              <a:solidFill>
                <a:srgbClr val="C80000"/>
              </a:solidFill>
              <a:latin typeface="+mj-lt"/>
            </a:endParaRPr>
          </a:p>
        </p:txBody>
      </p:sp>
      <p:sp>
        <p:nvSpPr>
          <p:cNvPr id="3076" name="Text Box 4"/>
          <p:cNvSpPr txBox="1">
            <a:spLocks noChangeArrowheads="1"/>
          </p:cNvSpPr>
          <p:nvPr/>
        </p:nvSpPr>
        <p:spPr bwMode="auto">
          <a:xfrm>
            <a:off x="2688789" y="4918529"/>
            <a:ext cx="3918240" cy="2318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FFFF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5pPr>
            <a:lvl6pPr marL="1536700" indent="-2159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6pPr>
            <a:lvl7pPr marL="1993900" indent="-2159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7pPr>
            <a:lvl8pPr marL="2451100" indent="-2159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8pPr>
            <a:lvl9pPr marL="2908300" indent="-2159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9pPr>
          </a:lstStyle>
          <a:p>
            <a:pPr algn="r"/>
            <a:r>
              <a:rPr lang="en-GB" sz="1100" i="1" dirty="0">
                <a:latin typeface="Arial" charset="0"/>
              </a:rPr>
              <a:t>Laura-Jane </a:t>
            </a:r>
            <a:r>
              <a:rPr lang="en-GB" sz="1100" i="1" dirty="0" err="1">
                <a:latin typeface="Arial" charset="0"/>
              </a:rPr>
              <a:t>Oluich</a:t>
            </a:r>
            <a:r>
              <a:rPr lang="en-GB" sz="1100" i="1" dirty="0">
                <a:latin typeface="Arial" charset="0"/>
              </a:rPr>
              <a:t> et al. J. </a:t>
            </a:r>
            <a:r>
              <a:rPr lang="en-GB" sz="1100" i="1" dirty="0" err="1">
                <a:latin typeface="Arial" charset="0"/>
              </a:rPr>
              <a:t>Neurosci</a:t>
            </a:r>
            <a:r>
              <a:rPr lang="en-GB" sz="1100" i="1" dirty="0">
                <a:latin typeface="Arial" charset="0"/>
              </a:rPr>
              <a:t>. 2012;32:8317-8330</a:t>
            </a:r>
          </a:p>
        </p:txBody>
      </p:sp>
      <p:cxnSp>
        <p:nvCxnSpPr>
          <p:cNvPr id="8" name="Straight Connector 7"/>
          <p:cNvCxnSpPr/>
          <p:nvPr/>
        </p:nvCxnSpPr>
        <p:spPr>
          <a:xfrm>
            <a:off x="474898" y="753386"/>
            <a:ext cx="8211902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5" name="Group 4"/>
          <p:cNvGrpSpPr/>
          <p:nvPr/>
        </p:nvGrpSpPr>
        <p:grpSpPr>
          <a:xfrm>
            <a:off x="1442093" y="1369434"/>
            <a:ext cx="6867402" cy="3078000"/>
            <a:chOff x="1442093" y="654110"/>
            <a:chExt cx="6867402" cy="3078000"/>
          </a:xfrm>
        </p:grpSpPr>
        <p:pic>
          <p:nvPicPr>
            <p:cNvPr id="3075" name="Picture 3"/>
            <p:cNvPicPr>
              <a:picLocks noChangeAspect="1" noChangeArrowheads="1"/>
            </p:cNvPicPr>
            <p:nvPr/>
          </p:nvPicPr>
          <p:blipFill rotWithShape="1"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-14511"/>
            <a:stretch/>
          </p:blipFill>
          <p:spPr bwMode="auto">
            <a:xfrm>
              <a:off x="1442093" y="654110"/>
              <a:ext cx="6293903" cy="3078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FFFFF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  <p:sp>
          <p:nvSpPr>
            <p:cNvPr id="2" name="Rectangle 1"/>
            <p:cNvSpPr/>
            <p:nvPr/>
          </p:nvSpPr>
          <p:spPr>
            <a:xfrm>
              <a:off x="6607029" y="987595"/>
              <a:ext cx="1282918" cy="271946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6607029" y="1648216"/>
              <a:ext cx="170246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Brain</a:t>
              </a:r>
              <a:endParaRPr lang="en-US" dirty="0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6607029" y="2908434"/>
              <a:ext cx="170246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Spinal cord</a:t>
              </a:r>
              <a:endParaRPr lang="en-US" dirty="0"/>
            </a:p>
          </p:txBody>
        </p:sp>
      </p:grpSp>
      <p:pic>
        <p:nvPicPr>
          <p:cNvPr id="4" name="Sound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74898" y="890119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180405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2751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56192"/>
            <a:ext cx="9144000" cy="1143000"/>
          </a:xfrm>
        </p:spPr>
        <p:txBody>
          <a:bodyPr>
            <a:noAutofit/>
          </a:bodyPr>
          <a:lstStyle/>
          <a:p>
            <a:r>
              <a:rPr lang="en-US" sz="3600" dirty="0" smtClean="0">
                <a:solidFill>
                  <a:srgbClr val="C80000"/>
                </a:solidFill>
                <a:cs typeface="Georgia"/>
              </a:rPr>
              <a:t>Multiple sclerosis (MS)</a:t>
            </a:r>
            <a:endParaRPr lang="en-US" sz="3600" dirty="0">
              <a:solidFill>
                <a:srgbClr val="C80000"/>
              </a:solidFill>
              <a:cs typeface="Georgia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91440" y="805938"/>
            <a:ext cx="896112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77622" y="881428"/>
            <a:ext cx="7809177" cy="4525963"/>
          </a:xfrm>
        </p:spPr>
        <p:txBody>
          <a:bodyPr>
            <a:normAutofit/>
          </a:bodyPr>
          <a:lstStyle/>
          <a:p>
            <a:r>
              <a:rPr lang="en-US" sz="1800" dirty="0" smtClean="0">
                <a:solidFill>
                  <a:srgbClr val="404040"/>
                </a:solidFill>
              </a:rPr>
              <a:t>MS affects 2.3 </a:t>
            </a:r>
            <a:r>
              <a:rPr lang="en-US" sz="1800" dirty="0">
                <a:solidFill>
                  <a:srgbClr val="404040"/>
                </a:solidFill>
              </a:rPr>
              <a:t>million people </a:t>
            </a:r>
            <a:r>
              <a:rPr lang="en-US" sz="1800" dirty="0" smtClean="0">
                <a:solidFill>
                  <a:srgbClr val="404040"/>
                </a:solidFill>
              </a:rPr>
              <a:t>worldwide</a:t>
            </a:r>
          </a:p>
          <a:p>
            <a:r>
              <a:rPr lang="en-US" sz="1800" dirty="0" smtClean="0">
                <a:solidFill>
                  <a:srgbClr val="404040"/>
                </a:solidFill>
              </a:rPr>
              <a:t>100 000 Canadians live with MS</a:t>
            </a:r>
          </a:p>
          <a:p>
            <a:r>
              <a:rPr lang="en-US" sz="1800" dirty="0" smtClean="0">
                <a:solidFill>
                  <a:srgbClr val="404040"/>
                </a:solidFill>
              </a:rPr>
              <a:t>Canada has highest rate of MS worldwide</a:t>
            </a:r>
          </a:p>
          <a:p>
            <a:r>
              <a:rPr lang="en-US" sz="1800" dirty="0" smtClean="0">
                <a:solidFill>
                  <a:srgbClr val="404040"/>
                </a:solidFill>
              </a:rPr>
              <a:t>Diagnosed most often from 15-40 years of age</a:t>
            </a:r>
          </a:p>
          <a:p>
            <a:r>
              <a:rPr lang="en-US" sz="1800" dirty="0" smtClean="0">
                <a:solidFill>
                  <a:srgbClr val="404040"/>
                </a:solidFill>
              </a:rPr>
              <a:t>Most common neurological disorder affecting young adults</a:t>
            </a:r>
            <a:endParaRPr lang="en-US" sz="1800" dirty="0">
              <a:solidFill>
                <a:srgbClr val="40404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7623" y="2407940"/>
            <a:ext cx="7379588" cy="3162681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4290761" y="5692836"/>
            <a:ext cx="39664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i="1" dirty="0">
                <a:latin typeface="Times New Roman"/>
                <a:cs typeface="Times New Roman"/>
              </a:rPr>
              <a:t>https://</a:t>
            </a:r>
            <a:r>
              <a:rPr lang="en-US" sz="1400" i="1" dirty="0" err="1">
                <a:latin typeface="Times New Roman"/>
                <a:cs typeface="Times New Roman"/>
              </a:rPr>
              <a:t>multiplesclerosis.net</a:t>
            </a:r>
            <a:r>
              <a:rPr lang="en-US" sz="1400" i="1" dirty="0">
                <a:latin typeface="Times New Roman"/>
                <a:cs typeface="Times New Roman"/>
              </a:rPr>
              <a:t>/what-is-</a:t>
            </a:r>
            <a:r>
              <a:rPr lang="en-US" sz="1400" i="1" dirty="0" err="1">
                <a:latin typeface="Times New Roman"/>
                <a:cs typeface="Times New Roman"/>
              </a:rPr>
              <a:t>ms</a:t>
            </a:r>
            <a:r>
              <a:rPr lang="en-US" sz="1400" i="1" dirty="0">
                <a:latin typeface="Times New Roman"/>
                <a:cs typeface="Times New Roman"/>
              </a:rPr>
              <a:t>/statistics/</a:t>
            </a:r>
          </a:p>
        </p:txBody>
      </p:sp>
      <p:pic>
        <p:nvPicPr>
          <p:cNvPr id="5" name="Sound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4637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98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Text Box 1"/>
          <p:cNvSpPr txBox="1">
            <a:spLocks noChangeArrowheads="1"/>
          </p:cNvSpPr>
          <p:nvPr/>
        </p:nvSpPr>
        <p:spPr bwMode="auto">
          <a:xfrm>
            <a:off x="325440" y="422258"/>
            <a:ext cx="8493120" cy="4147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FFFF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5pPr>
            <a:lvl6pPr marL="1536700" indent="-2159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6pPr>
            <a:lvl7pPr marL="1993900" indent="-2159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7pPr>
            <a:lvl8pPr marL="2451100" indent="-2159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8pPr>
            <a:lvl9pPr marL="2908300" indent="-2159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9pPr>
          </a:lstStyle>
          <a:p>
            <a:pPr algn="ctr"/>
            <a:r>
              <a:rPr lang="en-GB" dirty="0">
                <a:solidFill>
                  <a:srgbClr val="C80000"/>
                </a:solidFill>
                <a:latin typeface="Calibri"/>
                <a:cs typeface="Calibri"/>
              </a:rPr>
              <a:t>Pathological changes in </a:t>
            </a:r>
            <a:r>
              <a:rPr lang="en-GB" dirty="0" smtClean="0">
                <a:solidFill>
                  <a:srgbClr val="C80000"/>
                </a:solidFill>
                <a:latin typeface="Calibri"/>
                <a:cs typeface="Calibri"/>
              </a:rPr>
              <a:t>axons after OL ablation</a:t>
            </a:r>
            <a:endParaRPr lang="en-GB" dirty="0">
              <a:solidFill>
                <a:srgbClr val="C80000"/>
              </a:solidFill>
              <a:latin typeface="Calibri"/>
              <a:cs typeface="Calibri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878651" y="1912041"/>
            <a:ext cx="5395613" cy="15194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FFFF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3076" name="Text Box 4"/>
          <p:cNvSpPr txBox="1">
            <a:spLocks noChangeArrowheads="1"/>
          </p:cNvSpPr>
          <p:nvPr/>
        </p:nvSpPr>
        <p:spPr bwMode="auto">
          <a:xfrm>
            <a:off x="3356024" y="3768880"/>
            <a:ext cx="3918240" cy="2318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FFFF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5pPr>
            <a:lvl6pPr marL="1536700" indent="-2159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6pPr>
            <a:lvl7pPr marL="1993900" indent="-2159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7pPr>
            <a:lvl8pPr marL="2451100" indent="-2159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8pPr>
            <a:lvl9pPr marL="2908300" indent="-2159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9pPr>
          </a:lstStyle>
          <a:p>
            <a:r>
              <a:rPr lang="en-GB" sz="1200" i="1" dirty="0">
                <a:latin typeface="Arial" charset="0"/>
              </a:rPr>
              <a:t>Laura-Jane </a:t>
            </a:r>
            <a:r>
              <a:rPr lang="en-GB" sz="1200" i="1" dirty="0" err="1">
                <a:latin typeface="Arial" charset="0"/>
              </a:rPr>
              <a:t>Oluich</a:t>
            </a:r>
            <a:r>
              <a:rPr lang="en-GB" sz="1200" i="1" dirty="0">
                <a:latin typeface="Arial" charset="0"/>
              </a:rPr>
              <a:t> et al. J. </a:t>
            </a:r>
            <a:r>
              <a:rPr lang="en-GB" sz="1200" i="1" dirty="0" err="1">
                <a:latin typeface="Arial" charset="0"/>
              </a:rPr>
              <a:t>Neurosci</a:t>
            </a:r>
            <a:r>
              <a:rPr lang="en-GB" sz="1200" i="1" dirty="0">
                <a:latin typeface="Arial" charset="0"/>
              </a:rPr>
              <a:t>. 2012;32:8317-8330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474898" y="1010076"/>
            <a:ext cx="8211902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7274264" y="2485130"/>
            <a:ext cx="17024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Brain</a:t>
            </a:r>
            <a:endParaRPr lang="en-US" dirty="0"/>
          </a:p>
        </p:txBody>
      </p:sp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66235" y="2080336"/>
            <a:ext cx="540795" cy="540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603624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2765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7" name="Content Placeholder 3"/>
          <p:cNvSpPr>
            <a:spLocks noGrp="1"/>
          </p:cNvSpPr>
          <p:nvPr>
            <p:ph idx="1"/>
          </p:nvPr>
        </p:nvSpPr>
        <p:spPr>
          <a:xfrm>
            <a:off x="457200" y="1415007"/>
            <a:ext cx="8229600" cy="4525962"/>
          </a:xfrm>
        </p:spPr>
        <p:txBody>
          <a:bodyPr/>
          <a:lstStyle/>
          <a:p>
            <a:pPr>
              <a:buFont typeface="Wingdings" charset="0"/>
              <a:buChar char=""/>
            </a:pPr>
            <a:r>
              <a:rPr lang="en-US" sz="2000" dirty="0">
                <a:ea typeface="ＭＳ Ｐゴシック" charset="0"/>
                <a:cs typeface="Arial" charset="0"/>
              </a:rPr>
              <a:t>Extent of demyelination/remyelination in WT </a:t>
            </a:r>
            <a:r>
              <a:rPr lang="en-US" sz="2000" dirty="0" err="1">
                <a:ea typeface="ＭＳ Ｐゴシック" charset="0"/>
                <a:cs typeface="Arial" charset="0"/>
              </a:rPr>
              <a:t>vs</a:t>
            </a:r>
            <a:r>
              <a:rPr lang="en-US" sz="2000" dirty="0">
                <a:ea typeface="ＭＳ Ｐゴシック" charset="0"/>
                <a:cs typeface="Arial" charset="0"/>
              </a:rPr>
              <a:t> KO/transgenic/conditional knockout</a:t>
            </a:r>
          </a:p>
          <a:p>
            <a:pPr>
              <a:buFont typeface="Wingdings" charset="0"/>
              <a:buChar char=""/>
            </a:pPr>
            <a:endParaRPr lang="en-US" sz="1000" dirty="0" smtClean="0">
              <a:ea typeface="ＭＳ Ｐゴシック" charset="0"/>
              <a:cs typeface="Arial" charset="0"/>
            </a:endParaRPr>
          </a:p>
          <a:p>
            <a:pPr>
              <a:buFont typeface="Wingdings" charset="0"/>
              <a:buChar char=""/>
            </a:pPr>
            <a:r>
              <a:rPr lang="en-US" sz="2000" dirty="0">
                <a:ea typeface="ＭＳ Ｐゴシック" charset="0"/>
                <a:cs typeface="Arial" charset="0"/>
              </a:rPr>
              <a:t>Modulation of demyelination/</a:t>
            </a:r>
            <a:r>
              <a:rPr lang="en-US" sz="2000" dirty="0" smtClean="0">
                <a:ea typeface="ＭＳ Ｐゴシック" charset="0"/>
                <a:cs typeface="Arial" charset="0"/>
              </a:rPr>
              <a:t>remyelination by various agents</a:t>
            </a:r>
            <a:endParaRPr lang="en-US" sz="2000" dirty="0">
              <a:ea typeface="ＭＳ Ｐゴシック" charset="0"/>
              <a:cs typeface="Arial" charset="0"/>
            </a:endParaRPr>
          </a:p>
          <a:p>
            <a:pPr>
              <a:buFont typeface="Wingdings" charset="0"/>
              <a:buChar char=""/>
            </a:pPr>
            <a:endParaRPr lang="en-US" sz="1000" dirty="0" smtClean="0">
              <a:ea typeface="ＭＳ Ｐゴシック" charset="0"/>
              <a:cs typeface="Arial" charset="0"/>
            </a:endParaRPr>
          </a:p>
          <a:p>
            <a:pPr>
              <a:buFont typeface="Wingdings" charset="0"/>
              <a:buChar char=""/>
            </a:pPr>
            <a:r>
              <a:rPr lang="en-US" sz="2000" dirty="0" smtClean="0">
                <a:ea typeface="ＭＳ Ｐゴシック" charset="0"/>
                <a:cs typeface="Arial" charset="0"/>
              </a:rPr>
              <a:t>Number/function </a:t>
            </a:r>
            <a:r>
              <a:rPr lang="en-US" sz="2000" dirty="0">
                <a:ea typeface="ＭＳ Ｐゴシック" charset="0"/>
                <a:cs typeface="Arial" charset="0"/>
              </a:rPr>
              <a:t>of astrocytes, microglia, neurons, </a:t>
            </a:r>
            <a:r>
              <a:rPr lang="en-US" sz="2000" dirty="0" err="1">
                <a:ea typeface="ＭＳ Ｐゴシック" charset="0"/>
                <a:cs typeface="Arial" charset="0"/>
              </a:rPr>
              <a:t>oligodendrocyte</a:t>
            </a:r>
            <a:r>
              <a:rPr lang="en-US" sz="2000" dirty="0">
                <a:ea typeface="ＭＳ Ｐゴシック" charset="0"/>
                <a:cs typeface="Arial" charset="0"/>
              </a:rPr>
              <a:t> precursor cells and mature </a:t>
            </a:r>
            <a:r>
              <a:rPr lang="en-US" sz="2000" dirty="0" err="1">
                <a:ea typeface="ＭＳ Ｐゴシック" charset="0"/>
                <a:cs typeface="Arial" charset="0"/>
              </a:rPr>
              <a:t>oligodendrocytes</a:t>
            </a:r>
            <a:r>
              <a:rPr lang="en-US" sz="2000" dirty="0">
                <a:ea typeface="ＭＳ Ｐゴシック" charset="0"/>
                <a:cs typeface="Arial" charset="0"/>
              </a:rPr>
              <a:t> in WT </a:t>
            </a:r>
            <a:r>
              <a:rPr lang="en-US" sz="2000" dirty="0" err="1">
                <a:ea typeface="ＭＳ Ｐゴシック" charset="0"/>
                <a:cs typeface="Arial" charset="0"/>
              </a:rPr>
              <a:t>vs</a:t>
            </a:r>
            <a:r>
              <a:rPr lang="en-US" sz="2000" dirty="0">
                <a:ea typeface="ＭＳ Ｐゴシック" charset="0"/>
                <a:cs typeface="Arial" charset="0"/>
              </a:rPr>
              <a:t> KO/transgenic/conditional knockout</a:t>
            </a:r>
          </a:p>
          <a:p>
            <a:pPr>
              <a:buFont typeface="Wingdings" charset="0"/>
              <a:buChar char=""/>
            </a:pPr>
            <a:endParaRPr lang="en-US" sz="1000" dirty="0">
              <a:ea typeface="ＭＳ Ｐゴシック" charset="0"/>
              <a:cs typeface="Arial" charset="0"/>
            </a:endParaRPr>
          </a:p>
          <a:p>
            <a:pPr>
              <a:buFont typeface="Wingdings" charset="0"/>
              <a:buChar char=""/>
            </a:pPr>
            <a:r>
              <a:rPr lang="en-US" sz="2000" dirty="0">
                <a:ea typeface="ＭＳ Ｐゴシック" charset="0"/>
                <a:cs typeface="Arial" charset="0"/>
              </a:rPr>
              <a:t>Presence, number and function of various immune cells in WT </a:t>
            </a:r>
            <a:r>
              <a:rPr lang="en-US" sz="2000" dirty="0" err="1">
                <a:ea typeface="ＭＳ Ｐゴシック" charset="0"/>
                <a:cs typeface="Arial" charset="0"/>
              </a:rPr>
              <a:t>vs</a:t>
            </a:r>
            <a:r>
              <a:rPr lang="en-US" sz="2000" dirty="0">
                <a:ea typeface="ＭＳ Ｐゴシック" charset="0"/>
                <a:cs typeface="Arial" charset="0"/>
              </a:rPr>
              <a:t> KO/transgenic/conditional </a:t>
            </a:r>
            <a:r>
              <a:rPr lang="en-US" sz="2000" dirty="0" smtClean="0">
                <a:ea typeface="ＭＳ Ｐゴシック" charset="0"/>
                <a:cs typeface="Arial" charset="0"/>
              </a:rPr>
              <a:t>knockout</a:t>
            </a:r>
          </a:p>
          <a:p>
            <a:pPr>
              <a:buFont typeface="Wingdings" charset="0"/>
              <a:buChar char=""/>
            </a:pPr>
            <a:endParaRPr lang="en-US" sz="1000" dirty="0" smtClean="0">
              <a:ea typeface="ＭＳ Ｐゴシック" charset="0"/>
              <a:cs typeface="Arial" charset="0"/>
            </a:endParaRPr>
          </a:p>
          <a:p>
            <a:pPr>
              <a:buFont typeface="Wingdings" charset="0"/>
              <a:buChar char=""/>
            </a:pPr>
            <a:endParaRPr lang="en-US" sz="2000" dirty="0">
              <a:latin typeface="Arial" charset="0"/>
              <a:ea typeface="ＭＳ Ｐゴシック" charset="0"/>
              <a:cs typeface="Arial" charset="0"/>
            </a:endParaRPr>
          </a:p>
          <a:p>
            <a:pPr>
              <a:buFont typeface="Wingdings" charset="0"/>
              <a:buChar char=""/>
            </a:pPr>
            <a:endParaRPr lang="en-US" sz="2000" dirty="0">
              <a:latin typeface="Arial" charset="0"/>
              <a:ea typeface="ＭＳ Ｐゴシック" charset="0"/>
              <a:cs typeface="Arial" charset="0"/>
            </a:endParaRPr>
          </a:p>
          <a:p>
            <a:pPr>
              <a:buFont typeface="Wingdings" charset="0"/>
              <a:buChar char=""/>
            </a:pPr>
            <a:endParaRPr lang="en-US" sz="2000" dirty="0">
              <a:latin typeface="Arial" charset="0"/>
              <a:ea typeface="ＭＳ Ｐゴシック" charset="0"/>
              <a:cs typeface="Arial" charset="0"/>
            </a:endParaRPr>
          </a:p>
          <a:p>
            <a:endParaRPr lang="en-US" sz="2000" dirty="0">
              <a:latin typeface="Arial" charset="0"/>
              <a:ea typeface="ＭＳ Ｐゴシック" charset="0"/>
              <a:cs typeface="Arial" charset="0"/>
            </a:endParaRPr>
          </a:p>
          <a:p>
            <a:endParaRPr lang="en-US" sz="2000" dirty="0"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714429" y="-180000"/>
            <a:ext cx="7715143" cy="1339009"/>
          </a:xfrm>
        </p:spPr>
        <p:txBody>
          <a:bodyPr>
            <a:normAutofit/>
          </a:bodyPr>
          <a:lstStyle/>
          <a:p>
            <a:r>
              <a:rPr lang="en-CA" sz="2800" dirty="0">
                <a:solidFill>
                  <a:srgbClr val="C80000"/>
                </a:solidFill>
              </a:rPr>
              <a:t>E</a:t>
            </a:r>
            <a:r>
              <a:rPr lang="en-CA" sz="2800" dirty="0" smtClean="0">
                <a:solidFill>
                  <a:srgbClr val="C80000"/>
                </a:solidFill>
              </a:rPr>
              <a:t>xperiments </a:t>
            </a:r>
            <a:r>
              <a:rPr lang="en-CA" sz="2800" dirty="0">
                <a:solidFill>
                  <a:srgbClr val="C80000"/>
                </a:solidFill>
              </a:rPr>
              <a:t>in the </a:t>
            </a:r>
            <a:r>
              <a:rPr lang="en-CA" sz="2800" dirty="0" smtClean="0">
                <a:solidFill>
                  <a:srgbClr val="C80000"/>
                </a:solidFill>
              </a:rPr>
              <a:t/>
            </a:r>
            <a:br>
              <a:rPr lang="en-CA" sz="2800" dirty="0" smtClean="0">
                <a:solidFill>
                  <a:srgbClr val="C80000"/>
                </a:solidFill>
              </a:rPr>
            </a:br>
            <a:r>
              <a:rPr lang="en-CA" sz="2800" dirty="0" smtClean="0">
                <a:solidFill>
                  <a:srgbClr val="C80000"/>
                </a:solidFill>
              </a:rPr>
              <a:t>demyelination</a:t>
            </a:r>
            <a:r>
              <a:rPr lang="en-CA" sz="2800" dirty="0">
                <a:solidFill>
                  <a:srgbClr val="C80000"/>
                </a:solidFill>
              </a:rPr>
              <a:t>/</a:t>
            </a:r>
            <a:r>
              <a:rPr lang="en-CA" sz="2800" dirty="0" err="1" smtClean="0">
                <a:solidFill>
                  <a:srgbClr val="C80000"/>
                </a:solidFill>
              </a:rPr>
              <a:t>remyelination</a:t>
            </a:r>
            <a:r>
              <a:rPr lang="en-CA" sz="2800" dirty="0" smtClean="0">
                <a:solidFill>
                  <a:srgbClr val="C80000"/>
                </a:solidFill>
              </a:rPr>
              <a:t>/OL ablation </a:t>
            </a:r>
            <a:r>
              <a:rPr lang="en-CA" sz="2800" dirty="0">
                <a:solidFill>
                  <a:srgbClr val="C80000"/>
                </a:solidFill>
              </a:rPr>
              <a:t>models</a:t>
            </a:r>
            <a:endParaRPr lang="en-US" sz="2800" dirty="0">
              <a:solidFill>
                <a:srgbClr val="C80000"/>
              </a:solidFill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474898" y="1001008"/>
            <a:ext cx="8211902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" name="Sound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3227" y="1001008"/>
            <a:ext cx="503341" cy="503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0643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53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2713" y="1083115"/>
            <a:ext cx="4754501" cy="5546918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91440" y="104135"/>
            <a:ext cx="8961119" cy="114300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solidFill>
                  <a:srgbClr val="C80000"/>
                </a:solidFill>
              </a:rPr>
              <a:t>Studying </a:t>
            </a:r>
            <a:r>
              <a:rPr lang="en-US" sz="2800" dirty="0" err="1">
                <a:solidFill>
                  <a:srgbClr val="C80000"/>
                </a:solidFill>
              </a:rPr>
              <a:t>behavioural</a:t>
            </a:r>
            <a:r>
              <a:rPr lang="en-US" sz="2800" dirty="0">
                <a:solidFill>
                  <a:srgbClr val="C80000"/>
                </a:solidFill>
              </a:rPr>
              <a:t> aspects of MS in animal models</a:t>
            </a:r>
          </a:p>
        </p:txBody>
      </p:sp>
      <p:cxnSp>
        <p:nvCxnSpPr>
          <p:cNvPr id="6" name="Straight Connector 5"/>
          <p:cNvCxnSpPr/>
          <p:nvPr/>
        </p:nvCxnSpPr>
        <p:spPr>
          <a:xfrm>
            <a:off x="91440" y="816794"/>
            <a:ext cx="896112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Rounded Rectangle 6"/>
          <p:cNvSpPr/>
          <p:nvPr/>
        </p:nvSpPr>
        <p:spPr>
          <a:xfrm>
            <a:off x="2578666" y="2167875"/>
            <a:ext cx="1757598" cy="307865"/>
          </a:xfrm>
          <a:prstGeom prst="roundRect">
            <a:avLst/>
          </a:prstGeom>
          <a:noFill/>
          <a:ln w="381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ed Rectangle 7"/>
          <p:cNvSpPr/>
          <p:nvPr/>
        </p:nvSpPr>
        <p:spPr>
          <a:xfrm>
            <a:off x="4899197" y="2397239"/>
            <a:ext cx="1169006" cy="307865"/>
          </a:xfrm>
          <a:prstGeom prst="roundRect">
            <a:avLst/>
          </a:prstGeom>
          <a:noFill/>
          <a:ln w="381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le 8"/>
          <p:cNvSpPr/>
          <p:nvPr/>
        </p:nvSpPr>
        <p:spPr>
          <a:xfrm>
            <a:off x="5194264" y="3372145"/>
            <a:ext cx="796964" cy="307865"/>
          </a:xfrm>
          <a:prstGeom prst="roundRect">
            <a:avLst/>
          </a:prstGeom>
          <a:noFill/>
          <a:ln w="381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04240" y="994039"/>
            <a:ext cx="525914" cy="525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2285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93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Text Box 8"/>
          <p:cNvSpPr txBox="1">
            <a:spLocks noChangeArrowheads="1"/>
          </p:cNvSpPr>
          <p:nvPr/>
        </p:nvSpPr>
        <p:spPr bwMode="auto">
          <a:xfrm>
            <a:off x="543522" y="222421"/>
            <a:ext cx="8056956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eaLnBrk="0" hangingPunct="0"/>
            <a:r>
              <a:rPr lang="en-US" sz="2800" dirty="0" smtClean="0">
                <a:solidFill>
                  <a:srgbClr val="C80000"/>
                </a:solidFill>
                <a:latin typeface="+mj-lt"/>
                <a:cs typeface="Helvetica"/>
              </a:rPr>
              <a:t>Measuring pain sensitivity</a:t>
            </a:r>
          </a:p>
        </p:txBody>
      </p:sp>
      <p:sp>
        <p:nvSpPr>
          <p:cNvPr id="207" name="Text Box 214"/>
          <p:cNvSpPr txBox="1">
            <a:spLocks noChangeArrowheads="1"/>
          </p:cNvSpPr>
          <p:nvPr/>
        </p:nvSpPr>
        <p:spPr bwMode="auto">
          <a:xfrm>
            <a:off x="5093188" y="1289286"/>
            <a:ext cx="3593612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sz="1400" b="1" dirty="0"/>
              <a:t>v</a:t>
            </a:r>
            <a:r>
              <a:rPr lang="en-US" sz="1400" b="1" dirty="0" smtClean="0"/>
              <a:t>on </a:t>
            </a:r>
            <a:r>
              <a:rPr lang="en-US" sz="1400" b="1" dirty="0"/>
              <a:t>Frey </a:t>
            </a:r>
            <a:r>
              <a:rPr lang="en-US" sz="1400" b="1" dirty="0" smtClean="0"/>
              <a:t>filaments/hairs</a:t>
            </a:r>
            <a:endParaRPr lang="en-US" sz="1400" b="1" dirty="0"/>
          </a:p>
        </p:txBody>
      </p:sp>
      <p:sp>
        <p:nvSpPr>
          <p:cNvPr id="208" name="Rectangle 215"/>
          <p:cNvSpPr>
            <a:spLocks noChangeArrowheads="1"/>
          </p:cNvSpPr>
          <p:nvPr/>
        </p:nvSpPr>
        <p:spPr bwMode="auto">
          <a:xfrm>
            <a:off x="1036606" y="1460399"/>
            <a:ext cx="3396343" cy="20621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dirty="0" smtClean="0">
                <a:cs typeface="Arial"/>
              </a:rPr>
              <a:t>Measure threshold force to </a:t>
            </a:r>
            <a:r>
              <a:rPr lang="en-US" dirty="0" smtClean="0">
                <a:cs typeface="Arial"/>
              </a:rPr>
              <a:t>elicit </a:t>
            </a:r>
            <a:r>
              <a:rPr lang="en-US" dirty="0">
                <a:cs typeface="Arial"/>
              </a:rPr>
              <a:t>nociceptive </a:t>
            </a:r>
            <a:r>
              <a:rPr lang="en-US" dirty="0" smtClean="0">
                <a:cs typeface="Arial"/>
              </a:rPr>
              <a:t>response</a:t>
            </a:r>
          </a:p>
          <a:p>
            <a:pPr>
              <a:buFont typeface="Wingdings" charset="0"/>
              <a:buChar char="q"/>
            </a:pPr>
            <a:endParaRPr lang="en-US" sz="1000" dirty="0">
              <a:cs typeface="Arial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cs typeface="Arial"/>
              </a:rPr>
              <a:t>Re-assess </a:t>
            </a:r>
            <a:r>
              <a:rPr lang="en-US" dirty="0">
                <a:cs typeface="Arial"/>
              </a:rPr>
              <a:t>after </a:t>
            </a:r>
            <a:r>
              <a:rPr lang="en-US" dirty="0" smtClean="0">
                <a:cs typeface="Arial"/>
              </a:rPr>
              <a:t>injury/disease induction</a:t>
            </a:r>
            <a:endParaRPr lang="en-US" dirty="0">
              <a:cs typeface="Arial"/>
            </a:endParaRPr>
          </a:p>
          <a:p>
            <a:pPr>
              <a:buFont typeface="Wingdings" charset="0"/>
              <a:buChar char="q"/>
            </a:pPr>
            <a:endParaRPr lang="en-US" sz="1000" dirty="0">
              <a:cs typeface="Arial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cs typeface="Arial"/>
              </a:rPr>
              <a:t>Decreased threshold force indicates </a:t>
            </a:r>
            <a:r>
              <a:rPr lang="en-US" dirty="0" err="1">
                <a:cs typeface="Arial"/>
              </a:rPr>
              <a:t>allodynia</a:t>
            </a:r>
            <a:endParaRPr lang="en-US" dirty="0">
              <a:cs typeface="Arial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036606" y="992775"/>
            <a:ext cx="50161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u="sng" dirty="0" smtClean="0"/>
              <a:t>Mechanical </a:t>
            </a:r>
            <a:r>
              <a:rPr lang="en-CA" sz="2400" u="sng" dirty="0" err="1" smtClean="0"/>
              <a:t>allodynia</a:t>
            </a:r>
            <a:endParaRPr lang="en-CA" sz="2400" u="sng" dirty="0"/>
          </a:p>
        </p:txBody>
      </p:sp>
      <p:sp>
        <p:nvSpPr>
          <p:cNvPr id="14" name="TextBox 13"/>
          <p:cNvSpPr txBox="1"/>
          <p:nvPr/>
        </p:nvSpPr>
        <p:spPr>
          <a:xfrm>
            <a:off x="1036606" y="3680592"/>
            <a:ext cx="50161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u="sng" dirty="0" smtClean="0"/>
              <a:t>Cold </a:t>
            </a:r>
            <a:r>
              <a:rPr lang="en-CA" sz="2400" u="sng" dirty="0" err="1" smtClean="0"/>
              <a:t>allodynia</a:t>
            </a:r>
            <a:endParaRPr lang="en-CA" sz="2400" u="sng" dirty="0"/>
          </a:p>
        </p:txBody>
      </p:sp>
      <p:sp>
        <p:nvSpPr>
          <p:cNvPr id="15" name="Rectangle 215"/>
          <p:cNvSpPr>
            <a:spLocks noChangeArrowheads="1"/>
          </p:cNvSpPr>
          <p:nvPr/>
        </p:nvSpPr>
        <p:spPr bwMode="auto">
          <a:xfrm>
            <a:off x="1036606" y="4155431"/>
            <a:ext cx="3500847" cy="17851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dirty="0" smtClean="0">
                <a:cs typeface="Arial"/>
              </a:rPr>
              <a:t>Drop of acetone on paw</a:t>
            </a:r>
            <a:endParaRPr lang="en-US" dirty="0" smtClean="0">
              <a:cs typeface="Arial"/>
            </a:endParaRPr>
          </a:p>
          <a:p>
            <a:pPr>
              <a:buFont typeface="Wingdings" charset="0"/>
              <a:buChar char="q"/>
            </a:pPr>
            <a:endParaRPr lang="en-US" sz="1000" dirty="0">
              <a:cs typeface="Arial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cs typeface="Arial"/>
              </a:rPr>
              <a:t>Measure response time (licking, biting, lifting, guarding)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000" dirty="0" smtClean="0">
              <a:cs typeface="Arial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cs typeface="Arial"/>
              </a:rPr>
              <a:t>Increased response time indicates </a:t>
            </a:r>
            <a:r>
              <a:rPr lang="en-US" dirty="0" err="1" smtClean="0">
                <a:cs typeface="Arial"/>
              </a:rPr>
              <a:t>allodynia</a:t>
            </a:r>
            <a:endParaRPr lang="en-US" dirty="0">
              <a:cs typeface="Arial"/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>
            <a:off x="474898" y="792000"/>
            <a:ext cx="8211902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" name="Picture 2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93188" y="1564318"/>
            <a:ext cx="3587842" cy="2690882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5093188" y="4247525"/>
            <a:ext cx="358784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200" i="1" dirty="0">
                <a:latin typeface="Times New Roman"/>
                <a:cs typeface="Times New Roman"/>
              </a:rPr>
              <a:t>http://</a:t>
            </a:r>
            <a:r>
              <a:rPr lang="en-US" sz="1200" i="1" dirty="0" err="1">
                <a:latin typeface="Times New Roman"/>
                <a:cs typeface="Times New Roman"/>
              </a:rPr>
              <a:t>www.ugobasile.com</a:t>
            </a:r>
            <a:r>
              <a:rPr lang="en-US" sz="1200" i="1" dirty="0">
                <a:latin typeface="Times New Roman"/>
                <a:cs typeface="Times New Roman"/>
              </a:rPr>
              <a:t>/catalogue/category/</a:t>
            </a:r>
            <a:r>
              <a:rPr lang="en-US" sz="1200" i="1" dirty="0" err="1">
                <a:latin typeface="Times New Roman"/>
                <a:cs typeface="Times New Roman"/>
              </a:rPr>
              <a:t>pain_and_inflammation</a:t>
            </a:r>
            <a:r>
              <a:rPr lang="en-US" sz="1200" i="1" dirty="0">
                <a:latin typeface="Times New Roman"/>
                <a:cs typeface="Times New Roman"/>
              </a:rPr>
              <a:t>/product/37450_275_von_frey_hairs_.html</a:t>
            </a:r>
          </a:p>
        </p:txBody>
      </p:sp>
      <p:pic>
        <p:nvPicPr>
          <p:cNvPr id="5" name="Sound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00312" y="890702"/>
            <a:ext cx="461497" cy="461497"/>
          </a:xfrm>
          <a:prstGeom prst="rect">
            <a:avLst/>
          </a:prstGeom>
        </p:spPr>
      </p:pic>
      <p:pic>
        <p:nvPicPr>
          <p:cNvPr id="6" name="Sound 5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71816" y="2864114"/>
            <a:ext cx="489993" cy="489993"/>
          </a:xfrm>
          <a:prstGeom prst="rect">
            <a:avLst/>
          </a:prstGeom>
        </p:spPr>
      </p:pic>
      <p:pic>
        <p:nvPicPr>
          <p:cNvPr id="7" name="Sound 6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71816" y="4769020"/>
            <a:ext cx="531236" cy="531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5325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21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5233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503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23"/>
          <p:cNvSpPr>
            <a:spLocks noChangeArrowheads="1"/>
          </p:cNvSpPr>
          <p:nvPr/>
        </p:nvSpPr>
        <p:spPr bwMode="auto">
          <a:xfrm>
            <a:off x="4671159" y="4927674"/>
            <a:ext cx="3159839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200" i="1" dirty="0" err="1">
                <a:latin typeface="Arial"/>
                <a:cs typeface="Arial"/>
              </a:rPr>
              <a:t>Olechowski</a:t>
            </a:r>
            <a:r>
              <a:rPr lang="en-US" sz="1200" i="1" dirty="0">
                <a:latin typeface="Arial"/>
                <a:cs typeface="Arial"/>
              </a:rPr>
              <a:t> et al</a:t>
            </a:r>
            <a:r>
              <a:rPr lang="en-US" sz="1200" i="1" dirty="0" smtClean="0">
                <a:latin typeface="Arial"/>
                <a:cs typeface="Arial"/>
              </a:rPr>
              <a:t>. </a:t>
            </a:r>
            <a:r>
              <a:rPr lang="en-US" sz="1200" i="1" dirty="0">
                <a:latin typeface="Arial"/>
                <a:cs typeface="Arial"/>
              </a:rPr>
              <a:t>(2009) </a:t>
            </a:r>
            <a:r>
              <a:rPr lang="en-US" sz="1200" i="1" dirty="0" smtClean="0">
                <a:latin typeface="Arial"/>
                <a:cs typeface="Arial"/>
              </a:rPr>
              <a:t>Pain 141: 156-164</a:t>
            </a:r>
            <a:endParaRPr lang="en-US" sz="1200" i="1" dirty="0">
              <a:latin typeface="Arial"/>
              <a:cs typeface="Arial"/>
            </a:endParaRPr>
          </a:p>
        </p:txBody>
      </p:sp>
      <p:sp>
        <p:nvSpPr>
          <p:cNvPr id="200" name="Text Box 8"/>
          <p:cNvSpPr txBox="1">
            <a:spLocks noChangeArrowheads="1"/>
          </p:cNvSpPr>
          <p:nvPr/>
        </p:nvSpPr>
        <p:spPr bwMode="auto">
          <a:xfrm>
            <a:off x="543522" y="0"/>
            <a:ext cx="8056956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eaLnBrk="0" hangingPunct="0"/>
            <a:r>
              <a:rPr lang="en-US" sz="2800" dirty="0" smtClean="0">
                <a:solidFill>
                  <a:srgbClr val="C80000"/>
                </a:solidFill>
                <a:latin typeface="+mj-lt"/>
                <a:cs typeface="Helvetica"/>
              </a:rPr>
              <a:t>EAE mice are more sensitive to</a:t>
            </a:r>
          </a:p>
          <a:p>
            <a:pPr algn="ctr" eaLnBrk="0" hangingPunct="0"/>
            <a:r>
              <a:rPr lang="en-US" sz="2800" dirty="0">
                <a:solidFill>
                  <a:srgbClr val="C80000"/>
                </a:solidFill>
                <a:latin typeface="+mj-lt"/>
                <a:cs typeface="Helvetica"/>
              </a:rPr>
              <a:t>m</a:t>
            </a:r>
            <a:r>
              <a:rPr lang="en-US" sz="2800" dirty="0" smtClean="0">
                <a:solidFill>
                  <a:srgbClr val="C80000"/>
                </a:solidFill>
                <a:latin typeface="+mj-lt"/>
                <a:cs typeface="Helvetica"/>
              </a:rPr>
              <a:t>echanical and cold stimuli</a:t>
            </a:r>
          </a:p>
        </p:txBody>
      </p:sp>
      <p:cxnSp>
        <p:nvCxnSpPr>
          <p:cNvPr id="201" name="Straight Connector 200"/>
          <p:cNvCxnSpPr/>
          <p:nvPr/>
        </p:nvCxnSpPr>
        <p:spPr>
          <a:xfrm>
            <a:off x="474898" y="974882"/>
            <a:ext cx="8211902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3" name="Group 2"/>
          <p:cNvGrpSpPr/>
          <p:nvPr/>
        </p:nvGrpSpPr>
        <p:grpSpPr>
          <a:xfrm>
            <a:off x="1076501" y="1476103"/>
            <a:ext cx="6990999" cy="3302446"/>
            <a:chOff x="1227916" y="1476103"/>
            <a:chExt cx="6990999" cy="3302446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46383" y="2187749"/>
              <a:ext cx="2657475" cy="2590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TextBox 1"/>
            <p:cNvSpPr txBox="1"/>
            <p:nvPr/>
          </p:nvSpPr>
          <p:spPr>
            <a:xfrm>
              <a:off x="1227916" y="1476103"/>
              <a:ext cx="362078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CA" dirty="0" smtClean="0"/>
                <a:t>Response to mechanical stimulus (von Frey hairs)</a:t>
              </a:r>
              <a:endParaRPr lang="en-CA" dirty="0"/>
            </a:p>
          </p:txBody>
        </p:sp>
        <p:pic>
          <p:nvPicPr>
            <p:cNvPr id="1027" name="Picture 3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52421" y="2161625"/>
              <a:ext cx="2771775" cy="25812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2" name="TextBox 201"/>
            <p:cNvSpPr txBox="1"/>
            <p:nvPr/>
          </p:nvSpPr>
          <p:spPr>
            <a:xfrm>
              <a:off x="5131326" y="1476103"/>
              <a:ext cx="308758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CA" dirty="0" smtClean="0"/>
                <a:t>Response to cold stimulus (acetone)</a:t>
              </a:r>
              <a:endParaRPr lang="en-CA" dirty="0"/>
            </a:p>
          </p:txBody>
        </p:sp>
      </p:grpSp>
      <p:pic>
        <p:nvPicPr>
          <p:cNvPr id="4" name="Sound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43522" y="2364246"/>
            <a:ext cx="429786" cy="429786"/>
          </a:xfrm>
          <a:prstGeom prst="rect">
            <a:avLst/>
          </a:prstGeom>
        </p:spPr>
      </p:pic>
      <p:pic>
        <p:nvPicPr>
          <p:cNvPr id="5" name="Sound 4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242098" y="2187618"/>
            <a:ext cx="606414" cy="606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9667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68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769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8"/>
          <p:cNvSpPr txBox="1">
            <a:spLocks noChangeArrowheads="1"/>
          </p:cNvSpPr>
          <p:nvPr/>
        </p:nvSpPr>
        <p:spPr bwMode="auto">
          <a:xfrm>
            <a:off x="1467917" y="156023"/>
            <a:ext cx="6225864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eaLnBrk="0" hangingPunct="0"/>
            <a:r>
              <a:rPr lang="en-US" sz="2800" dirty="0" smtClean="0">
                <a:solidFill>
                  <a:srgbClr val="C80000"/>
                </a:solidFill>
                <a:latin typeface="+mj-lt"/>
                <a:cs typeface="Helvetica"/>
              </a:rPr>
              <a:t>Measuring anxiety and depression</a:t>
            </a:r>
          </a:p>
        </p:txBody>
      </p:sp>
      <p:sp>
        <p:nvSpPr>
          <p:cNvPr id="9" name="Rectangle 215"/>
          <p:cNvSpPr>
            <a:spLocks noChangeArrowheads="1"/>
          </p:cNvSpPr>
          <p:nvPr/>
        </p:nvSpPr>
        <p:spPr bwMode="auto">
          <a:xfrm>
            <a:off x="855209" y="4852164"/>
            <a:ext cx="3304986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cs typeface="Arial"/>
              </a:rPr>
              <a:t>Used to assess anxiety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cs typeface="Arial"/>
              </a:rPr>
              <a:t>Measure time spent in open arms vs. closed arms</a:t>
            </a:r>
            <a:endParaRPr lang="en-US" sz="1600" dirty="0">
              <a:cs typeface="Arial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828051" y="1100448"/>
            <a:ext cx="310828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CA" altLang="ja-JP" sz="2400" dirty="0">
                <a:cs typeface="Arial"/>
              </a:rPr>
              <a:t>E</a:t>
            </a:r>
            <a:r>
              <a:rPr lang="en-US" altLang="ja-JP" sz="2400" dirty="0" err="1" smtClean="0">
                <a:cs typeface="Arial"/>
              </a:rPr>
              <a:t>levated</a:t>
            </a:r>
            <a:r>
              <a:rPr lang="en-US" altLang="ja-JP" sz="2400" dirty="0" smtClean="0">
                <a:cs typeface="Arial"/>
              </a:rPr>
              <a:t> plus maze test</a:t>
            </a:r>
            <a:endParaRPr lang="en-US" sz="2400" dirty="0"/>
          </a:p>
        </p:txBody>
      </p:sp>
      <p:cxnSp>
        <p:nvCxnSpPr>
          <p:cNvPr id="11" name="Straight Connector 10"/>
          <p:cNvCxnSpPr/>
          <p:nvPr/>
        </p:nvCxnSpPr>
        <p:spPr>
          <a:xfrm>
            <a:off x="474898" y="812762"/>
            <a:ext cx="8211902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5724771" y="1100448"/>
            <a:ext cx="229646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CA" altLang="ja-JP" sz="2400" dirty="0" smtClean="0">
                <a:cs typeface="Arial"/>
              </a:rPr>
              <a:t>Forced swim test</a:t>
            </a:r>
            <a:endParaRPr lang="en-US" sz="2400" dirty="0"/>
          </a:p>
        </p:txBody>
      </p:sp>
      <p:sp>
        <p:nvSpPr>
          <p:cNvPr id="14" name="Rectangle 13"/>
          <p:cNvSpPr/>
          <p:nvPr/>
        </p:nvSpPr>
        <p:spPr>
          <a:xfrm>
            <a:off x="5430923" y="4861619"/>
            <a:ext cx="306773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1600" dirty="0">
                <a:cs typeface="Arial"/>
              </a:rPr>
              <a:t>Models learned helplessness as a depressive behaviour</a:t>
            </a:r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1600" dirty="0" smtClean="0">
                <a:cs typeface="Arial"/>
              </a:rPr>
              <a:t>Measure time to stop swimming (just floating)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7399" y="1692593"/>
            <a:ext cx="2854521" cy="297664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855209" y="4313390"/>
            <a:ext cx="3081129" cy="4616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1200" i="1" dirty="0">
                <a:latin typeface="Times New Roman"/>
                <a:cs typeface="Times New Roman"/>
              </a:rPr>
              <a:t>http://</a:t>
            </a:r>
            <a:r>
              <a:rPr lang="en-US" sz="1200" i="1" dirty="0" err="1">
                <a:latin typeface="Times New Roman"/>
                <a:cs typeface="Times New Roman"/>
              </a:rPr>
              <a:t>www.stoeltingco.com</a:t>
            </a:r>
            <a:r>
              <a:rPr lang="en-US" sz="1200" i="1" dirty="0">
                <a:latin typeface="Times New Roman"/>
                <a:cs typeface="Times New Roman"/>
              </a:rPr>
              <a:t>/</a:t>
            </a:r>
            <a:r>
              <a:rPr lang="en-US" sz="1200" i="1" dirty="0" err="1">
                <a:latin typeface="Times New Roman"/>
                <a:cs typeface="Times New Roman"/>
              </a:rPr>
              <a:t>anymaze</a:t>
            </a:r>
            <a:r>
              <a:rPr lang="en-US" sz="1200" i="1" dirty="0">
                <a:latin typeface="Times New Roman"/>
                <a:cs typeface="Times New Roman"/>
              </a:rPr>
              <a:t>/mazes/anxiety-depression/elevated-plus-</a:t>
            </a:r>
            <a:r>
              <a:rPr lang="en-US" sz="1200" i="1" dirty="0" err="1">
                <a:latin typeface="Times New Roman"/>
                <a:cs typeface="Times New Roman"/>
              </a:rPr>
              <a:t>maze.html</a:t>
            </a:r>
            <a:endParaRPr lang="en-US" sz="1200" i="1" dirty="0">
              <a:latin typeface="Times New Roman"/>
              <a:cs typeface="Times New Roman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153960" y="4341164"/>
            <a:ext cx="343877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1200" i="1" dirty="0">
                <a:latin typeface="Times New Roman"/>
                <a:cs typeface="Times New Roman"/>
              </a:rPr>
              <a:t>Rev. Bras. Psiquiatr</a:t>
            </a:r>
            <a:r>
              <a:rPr lang="pt-BR" sz="1200" i="1" dirty="0" smtClean="0">
                <a:latin typeface="Times New Roman"/>
                <a:cs typeface="Times New Roman"/>
              </a:rPr>
              <a:t>. (2013) </a:t>
            </a:r>
            <a:r>
              <a:rPr lang="pt-BR" sz="1200" i="1" dirty="0">
                <a:latin typeface="Times New Roman"/>
                <a:cs typeface="Times New Roman"/>
              </a:rPr>
              <a:t>vol.35  supl.</a:t>
            </a:r>
            <a:r>
              <a:rPr lang="pt-BR" sz="1200" i="1" dirty="0" smtClean="0">
                <a:latin typeface="Times New Roman"/>
                <a:cs typeface="Times New Roman"/>
              </a:rPr>
              <a:t>2, </a:t>
            </a:r>
            <a:r>
              <a:rPr lang="pt-BR" sz="1200" i="1" dirty="0" err="1" smtClean="0">
                <a:latin typeface="Times New Roman"/>
                <a:cs typeface="Times New Roman"/>
              </a:rPr>
              <a:t>http</a:t>
            </a:r>
            <a:r>
              <a:rPr lang="pt-BR" sz="1200" i="1" dirty="0">
                <a:latin typeface="Times New Roman"/>
                <a:cs typeface="Times New Roman"/>
              </a:rPr>
              <a:t>://</a:t>
            </a:r>
            <a:r>
              <a:rPr lang="pt-BR" sz="1200" i="1" dirty="0" err="1">
                <a:latin typeface="Times New Roman"/>
                <a:cs typeface="Times New Roman"/>
              </a:rPr>
              <a:t>dx.doi.org</a:t>
            </a:r>
            <a:r>
              <a:rPr lang="pt-BR" sz="1200" i="1" dirty="0">
                <a:latin typeface="Times New Roman"/>
                <a:cs typeface="Times New Roman"/>
              </a:rPr>
              <a:t>/10.1590/1516-4446-2013-1098</a:t>
            </a:r>
            <a:endParaRPr lang="en-US" sz="1200" i="1" dirty="0">
              <a:latin typeface="Times New Roman"/>
              <a:cs typeface="Times New Roman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30923" y="1847421"/>
            <a:ext cx="2867960" cy="2465965"/>
          </a:xfrm>
          <a:prstGeom prst="rect">
            <a:avLst/>
          </a:prstGeom>
        </p:spPr>
      </p:pic>
      <p:pic>
        <p:nvPicPr>
          <p:cNvPr id="8" name="Sound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73573" y="2945174"/>
            <a:ext cx="483826" cy="483826"/>
          </a:xfrm>
          <a:prstGeom prst="rect">
            <a:avLst/>
          </a:prstGeom>
        </p:spPr>
      </p:pic>
      <p:pic>
        <p:nvPicPr>
          <p:cNvPr id="15" name="Sound 14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609374" y="2945174"/>
            <a:ext cx="483826" cy="483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5172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01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6246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234040"/>
            <a:ext cx="9144000" cy="1339009"/>
          </a:xfrm>
        </p:spPr>
        <p:txBody>
          <a:bodyPr>
            <a:normAutofit/>
          </a:bodyPr>
          <a:lstStyle/>
          <a:p>
            <a:r>
              <a:rPr lang="en-US" sz="2800" dirty="0" smtClean="0">
                <a:solidFill>
                  <a:srgbClr val="C80000"/>
                </a:solidFill>
              </a:rPr>
              <a:t>EAE mice show anxiety and depressive-like </a:t>
            </a:r>
            <a:r>
              <a:rPr lang="en-US" sz="2800" dirty="0" err="1" smtClean="0">
                <a:solidFill>
                  <a:srgbClr val="C80000"/>
                </a:solidFill>
              </a:rPr>
              <a:t>behaviour</a:t>
            </a:r>
            <a:endParaRPr lang="en-US" sz="2800" dirty="0">
              <a:solidFill>
                <a:srgbClr val="C8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35000" y="4882171"/>
            <a:ext cx="7620000" cy="2173721"/>
          </a:xfrm>
          <a:prstGeom prst="rect">
            <a:avLst/>
          </a:prstGeom>
        </p:spPr>
        <p:txBody>
          <a:bodyPr/>
          <a:lstStyle/>
          <a:p>
            <a:endParaRPr lang="en-US" sz="1000" dirty="0">
              <a:latin typeface="Arial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118400" y="4574394"/>
            <a:ext cx="447646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CA" sz="1400" i="1" dirty="0" err="1" smtClean="0"/>
              <a:t>Acharjee</a:t>
            </a:r>
            <a:r>
              <a:rPr lang="en-CA" sz="1400" i="1" dirty="0" smtClean="0"/>
              <a:t> et al. (2013</a:t>
            </a:r>
            <a:r>
              <a:rPr lang="en-CA" sz="1400" i="1" dirty="0"/>
              <a:t>) Brain </a:t>
            </a:r>
            <a:r>
              <a:rPr lang="en-CA" sz="1400" i="1" dirty="0" err="1"/>
              <a:t>Behav</a:t>
            </a:r>
            <a:r>
              <a:rPr lang="en-CA" sz="1400" i="1" dirty="0"/>
              <a:t> </a:t>
            </a:r>
            <a:r>
              <a:rPr lang="en-CA" sz="1400" i="1" dirty="0" err="1" smtClean="0"/>
              <a:t>Immun</a:t>
            </a:r>
            <a:r>
              <a:rPr lang="en-CA" sz="1400" i="1" dirty="0" smtClean="0"/>
              <a:t> 33:164-72</a:t>
            </a:r>
            <a:endParaRPr lang="en-CA" sz="1400" i="1" dirty="0"/>
          </a:p>
        </p:txBody>
      </p:sp>
      <p:cxnSp>
        <p:nvCxnSpPr>
          <p:cNvPr id="7" name="Straight Connector 6"/>
          <p:cNvCxnSpPr/>
          <p:nvPr/>
        </p:nvCxnSpPr>
        <p:spPr>
          <a:xfrm>
            <a:off x="474898" y="792000"/>
            <a:ext cx="8211902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/>
        </p:nvSpPr>
        <p:spPr>
          <a:xfrm>
            <a:off x="1381994" y="1554347"/>
            <a:ext cx="317593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altLang="ja-JP" sz="2400" dirty="0">
                <a:cs typeface="Arial"/>
              </a:rPr>
              <a:t>E</a:t>
            </a:r>
            <a:r>
              <a:rPr lang="en-US" altLang="ja-JP" sz="2400" dirty="0" err="1" smtClean="0">
                <a:cs typeface="Arial"/>
              </a:rPr>
              <a:t>levated</a:t>
            </a:r>
            <a:r>
              <a:rPr lang="en-US" altLang="ja-JP" sz="2400" dirty="0" smtClean="0">
                <a:cs typeface="Arial"/>
              </a:rPr>
              <a:t> plus maze test</a:t>
            </a:r>
            <a:endParaRPr lang="en-US" sz="2400" dirty="0"/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3373" b="-4499"/>
          <a:stretch/>
        </p:blipFill>
        <p:spPr bwMode="auto">
          <a:xfrm>
            <a:off x="1225396" y="2206800"/>
            <a:ext cx="3489131" cy="221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3009" b="-2863"/>
          <a:stretch/>
        </p:blipFill>
        <p:spPr bwMode="auto">
          <a:xfrm>
            <a:off x="5853593" y="2160000"/>
            <a:ext cx="1788546" cy="223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5577129" y="1554347"/>
            <a:ext cx="234147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altLang="ja-JP" sz="2400" dirty="0" smtClean="0">
                <a:cs typeface="Arial"/>
              </a:rPr>
              <a:t>Forced swim </a:t>
            </a:r>
            <a:r>
              <a:rPr lang="en-US" altLang="ja-JP" sz="2400" dirty="0" smtClean="0">
                <a:cs typeface="Arial"/>
              </a:rPr>
              <a:t>test</a:t>
            </a:r>
            <a:endParaRPr lang="en-US" sz="2400" dirty="0"/>
          </a:p>
        </p:txBody>
      </p:sp>
      <p:pic>
        <p:nvPicPr>
          <p:cNvPr id="4" name="Sound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35000" y="2566400"/>
            <a:ext cx="406400" cy="406400"/>
          </a:xfrm>
          <a:prstGeom prst="rect">
            <a:avLst/>
          </a:prstGeom>
        </p:spPr>
      </p:pic>
      <p:pic>
        <p:nvPicPr>
          <p:cNvPr id="5" name="Sound 4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25004" y="25664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7462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42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792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0" y="-270"/>
            <a:ext cx="9144000" cy="1339009"/>
          </a:xfrm>
        </p:spPr>
        <p:txBody>
          <a:bodyPr>
            <a:normAutofit/>
          </a:bodyPr>
          <a:lstStyle/>
          <a:p>
            <a:r>
              <a:rPr lang="en-US" sz="2800" dirty="0" smtClean="0">
                <a:solidFill>
                  <a:srgbClr val="C80000"/>
                </a:solidFill>
              </a:rPr>
              <a:t>Summary: various aspects of MS can be studied </a:t>
            </a:r>
            <a:br>
              <a:rPr lang="en-US" sz="2800" dirty="0" smtClean="0">
                <a:solidFill>
                  <a:srgbClr val="C80000"/>
                </a:solidFill>
              </a:rPr>
            </a:br>
            <a:r>
              <a:rPr lang="en-US" sz="2800" dirty="0" smtClean="0">
                <a:solidFill>
                  <a:srgbClr val="C80000"/>
                </a:solidFill>
              </a:rPr>
              <a:t>using animal models</a:t>
            </a:r>
            <a:endParaRPr lang="en-US" sz="2800" dirty="0">
              <a:solidFill>
                <a:srgbClr val="C80000"/>
              </a:solidFill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474898" y="1247316"/>
            <a:ext cx="8211902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sz="2400" dirty="0" smtClean="0"/>
              <a:t>Several animal models are used to study MS</a:t>
            </a:r>
          </a:p>
          <a:p>
            <a:pPr lvl="1"/>
            <a:r>
              <a:rPr lang="en-US" sz="2000" dirty="0" smtClean="0"/>
              <a:t>EAE</a:t>
            </a:r>
          </a:p>
          <a:p>
            <a:pPr lvl="1"/>
            <a:r>
              <a:rPr lang="en-US" sz="2000" dirty="0" smtClean="0"/>
              <a:t>Virus-induced demyelination: e.g. TMEV</a:t>
            </a:r>
          </a:p>
          <a:p>
            <a:pPr lvl="1"/>
            <a:r>
              <a:rPr lang="en-US" sz="2000" dirty="0"/>
              <a:t>Toxin-based demyelination</a:t>
            </a:r>
          </a:p>
          <a:p>
            <a:pPr lvl="2"/>
            <a:r>
              <a:rPr lang="en-US" sz="1600" dirty="0"/>
              <a:t>Focal</a:t>
            </a:r>
            <a:r>
              <a:rPr lang="en-US" sz="1600" dirty="0" smtClean="0"/>
              <a:t>: </a:t>
            </a:r>
            <a:r>
              <a:rPr lang="en-US" sz="1600" dirty="0" err="1" smtClean="0"/>
              <a:t>lysophosphatidylcholine</a:t>
            </a:r>
            <a:r>
              <a:rPr lang="en-US" sz="1600" dirty="0" smtClean="0"/>
              <a:t>, </a:t>
            </a:r>
            <a:r>
              <a:rPr lang="en-US" sz="1600" dirty="0" err="1" smtClean="0"/>
              <a:t>ethidium</a:t>
            </a:r>
            <a:r>
              <a:rPr lang="en-US" sz="1600" dirty="0" smtClean="0"/>
              <a:t> bromide</a:t>
            </a:r>
            <a:endParaRPr lang="en-US" sz="1600" dirty="0"/>
          </a:p>
          <a:p>
            <a:pPr lvl="2"/>
            <a:r>
              <a:rPr lang="en-US" sz="1600" dirty="0"/>
              <a:t>Systemic: </a:t>
            </a:r>
            <a:r>
              <a:rPr lang="en-US" sz="1600" dirty="0" smtClean="0"/>
              <a:t>cuprizone</a:t>
            </a:r>
            <a:endParaRPr lang="en-US" sz="2000" dirty="0" smtClean="0"/>
          </a:p>
          <a:p>
            <a:pPr lvl="1"/>
            <a:r>
              <a:rPr lang="en-US" sz="2000" dirty="0" smtClean="0"/>
              <a:t>Targeted OL ablation</a:t>
            </a:r>
          </a:p>
          <a:p>
            <a:r>
              <a:rPr lang="en-US" sz="2400" dirty="0" smtClean="0"/>
              <a:t>Various </a:t>
            </a:r>
            <a:r>
              <a:rPr lang="en-US" sz="2400" dirty="0"/>
              <a:t>aspects of MS can </a:t>
            </a:r>
            <a:r>
              <a:rPr lang="en-US" sz="2400"/>
              <a:t>be </a:t>
            </a:r>
            <a:r>
              <a:rPr lang="en-US" sz="2400" smtClean="0"/>
              <a:t>studied</a:t>
            </a:r>
            <a:endParaRPr lang="en-US" sz="2400" dirty="0" smtClean="0"/>
          </a:p>
          <a:p>
            <a:pPr lvl="1"/>
            <a:r>
              <a:rPr lang="en-US" sz="2000" dirty="0" smtClean="0"/>
              <a:t>Immune responses</a:t>
            </a:r>
          </a:p>
          <a:p>
            <a:pPr lvl="1"/>
            <a:r>
              <a:rPr lang="en-US" sz="2000" dirty="0" smtClean="0"/>
              <a:t>Demyelination</a:t>
            </a:r>
            <a:endParaRPr lang="en-US" sz="2000" dirty="0"/>
          </a:p>
          <a:p>
            <a:pPr lvl="1"/>
            <a:r>
              <a:rPr lang="en-US" sz="2000" dirty="0" err="1"/>
              <a:t>Remyelination</a:t>
            </a:r>
            <a:endParaRPr lang="en-US" sz="2000" dirty="0"/>
          </a:p>
          <a:p>
            <a:pPr lvl="1"/>
            <a:r>
              <a:rPr lang="en-US" sz="2000" dirty="0" err="1"/>
              <a:t>Neurodegeneration</a:t>
            </a:r>
            <a:endParaRPr lang="en-US" sz="2000" dirty="0"/>
          </a:p>
          <a:p>
            <a:pPr lvl="1"/>
            <a:r>
              <a:rPr lang="en-US" sz="2000" dirty="0" err="1"/>
              <a:t>Behaviour</a:t>
            </a:r>
            <a:endParaRPr lang="en-US" sz="2000" dirty="0"/>
          </a:p>
          <a:p>
            <a:pPr lvl="1"/>
            <a:endParaRPr lang="en-US" sz="2000" dirty="0" smtClean="0"/>
          </a:p>
        </p:txBody>
      </p:sp>
      <p:pic>
        <p:nvPicPr>
          <p:cNvPr id="3" name="Sound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1247316"/>
            <a:ext cx="493846" cy="493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00619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7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43623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Questions?</a:t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sz="2700" dirty="0" smtClean="0"/>
              <a:t>Stefanie Black</a:t>
            </a:r>
            <a:br>
              <a:rPr lang="en-US" sz="2700" dirty="0" smtClean="0"/>
            </a:br>
            <a:r>
              <a:rPr lang="en-US" sz="2700" dirty="0" err="1" smtClean="0">
                <a:solidFill>
                  <a:srgbClr val="C80000"/>
                </a:solidFill>
              </a:rPr>
              <a:t>blacks@ucalgary.ca</a:t>
            </a:r>
            <a:endParaRPr lang="en-US" sz="2700" dirty="0">
              <a:solidFill>
                <a:srgbClr val="C80000"/>
              </a:solidFill>
            </a:endParaRPr>
          </a:p>
        </p:txBody>
      </p:sp>
      <p:pic>
        <p:nvPicPr>
          <p:cNvPr id="3" name="Sound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78187" y="2729474"/>
            <a:ext cx="519560" cy="519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0329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51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278" y="-180000"/>
            <a:ext cx="7715143" cy="1339009"/>
          </a:xfrm>
        </p:spPr>
        <p:txBody>
          <a:bodyPr>
            <a:normAutofit/>
          </a:bodyPr>
          <a:lstStyle/>
          <a:p>
            <a:r>
              <a:rPr lang="en-US" sz="3600" dirty="0" smtClean="0">
                <a:solidFill>
                  <a:srgbClr val="C80000"/>
                </a:solidFill>
              </a:rPr>
              <a:t>MS is a complex disease</a:t>
            </a:r>
            <a:endParaRPr lang="en-US" sz="3600" dirty="0">
              <a:solidFill>
                <a:srgbClr val="C8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96758"/>
            <a:ext cx="7684660" cy="4525963"/>
          </a:xfrm>
        </p:spPr>
        <p:txBody>
          <a:bodyPr>
            <a:normAutofit/>
          </a:bodyPr>
          <a:lstStyle/>
          <a:p>
            <a:pPr marL="457200" lvl="1" indent="0" algn="ctr">
              <a:spcAft>
                <a:spcPts val="1000"/>
              </a:spcAft>
              <a:buNone/>
            </a:pPr>
            <a:r>
              <a:rPr lang="en-US" sz="2400" dirty="0" smtClean="0">
                <a:latin typeface="Arial"/>
                <a:cs typeface="Arial"/>
              </a:rPr>
              <a:t>Central nervous system demyelination, inflammation, and </a:t>
            </a:r>
            <a:r>
              <a:rPr lang="en-US" sz="2400" dirty="0" err="1" smtClean="0">
                <a:latin typeface="Arial"/>
                <a:cs typeface="Arial"/>
              </a:rPr>
              <a:t>neurodegeneration</a:t>
            </a:r>
            <a:endParaRPr lang="en-US" sz="2400" dirty="0" smtClean="0">
              <a:latin typeface="Arial"/>
              <a:cs typeface="Arial"/>
            </a:endParaRPr>
          </a:p>
          <a:p>
            <a:pPr marL="457200" lvl="1" indent="0" algn="ctr">
              <a:spcAft>
                <a:spcPts val="1000"/>
              </a:spcAft>
              <a:buNone/>
            </a:pPr>
            <a:endParaRPr lang="en-US" sz="2400" dirty="0" smtClean="0">
              <a:latin typeface="Arial"/>
              <a:cs typeface="Arial"/>
            </a:endParaRPr>
          </a:p>
          <a:p>
            <a:pPr marL="457200" lvl="1" indent="0" algn="ctr">
              <a:spcAft>
                <a:spcPts val="1000"/>
              </a:spcAft>
              <a:buNone/>
            </a:pPr>
            <a:endParaRPr lang="en-US" sz="2400" dirty="0">
              <a:latin typeface="Arial"/>
              <a:cs typeface="Arial"/>
            </a:endParaRPr>
          </a:p>
          <a:p>
            <a:pPr marL="457200" lvl="1" indent="0" algn="ctr">
              <a:spcAft>
                <a:spcPts val="1000"/>
              </a:spcAft>
              <a:buNone/>
            </a:pPr>
            <a:r>
              <a:rPr lang="en-US" sz="2400" dirty="0" smtClean="0">
                <a:latin typeface="Arial"/>
                <a:cs typeface="Arial"/>
              </a:rPr>
              <a:t>Large </a:t>
            </a:r>
            <a:r>
              <a:rPr lang="en-US" sz="2400" dirty="0">
                <a:latin typeface="Arial"/>
                <a:cs typeface="Arial"/>
              </a:rPr>
              <a:t>variety of </a:t>
            </a:r>
            <a:r>
              <a:rPr lang="en-US" sz="2400" dirty="0" smtClean="0">
                <a:latin typeface="Arial"/>
                <a:cs typeface="Arial"/>
              </a:rPr>
              <a:t>symptoms and pathologies</a:t>
            </a:r>
            <a:endParaRPr lang="en-US" sz="2400" dirty="0">
              <a:latin typeface="Arial"/>
              <a:cs typeface="Arial"/>
            </a:endParaRPr>
          </a:p>
          <a:p>
            <a:pPr marL="457200" lvl="1" indent="0" algn="ctr">
              <a:spcAft>
                <a:spcPts val="1000"/>
              </a:spcAft>
              <a:buNone/>
            </a:pPr>
            <a:endParaRPr lang="en-US" sz="2400" dirty="0" smtClean="0">
              <a:latin typeface="Arial"/>
              <a:cs typeface="Arial"/>
            </a:endParaRPr>
          </a:p>
          <a:p>
            <a:pPr marL="457200" lvl="1" indent="0" algn="ctr">
              <a:spcAft>
                <a:spcPts val="1000"/>
              </a:spcAft>
              <a:buNone/>
            </a:pPr>
            <a:endParaRPr lang="en-US" sz="2400" dirty="0">
              <a:latin typeface="Arial"/>
              <a:cs typeface="Arial"/>
            </a:endParaRPr>
          </a:p>
          <a:p>
            <a:pPr marL="457200" lvl="1" indent="0" algn="ctr">
              <a:spcAft>
                <a:spcPts val="1000"/>
              </a:spcAft>
              <a:buNone/>
            </a:pPr>
            <a:r>
              <a:rPr lang="en-US" sz="2400" dirty="0" smtClean="0">
                <a:latin typeface="Arial"/>
                <a:cs typeface="Arial"/>
              </a:rPr>
              <a:t>Different disease courses of MS</a:t>
            </a:r>
          </a:p>
          <a:p>
            <a:pPr marL="0" indent="0">
              <a:buNone/>
            </a:pPr>
            <a:endParaRPr lang="en-US" sz="2400" dirty="0"/>
          </a:p>
        </p:txBody>
      </p:sp>
      <p:cxnSp>
        <p:nvCxnSpPr>
          <p:cNvPr id="5" name="Straight Connector 4"/>
          <p:cNvCxnSpPr/>
          <p:nvPr/>
        </p:nvCxnSpPr>
        <p:spPr>
          <a:xfrm>
            <a:off x="474898" y="954840"/>
            <a:ext cx="8211902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Down Arrow 3"/>
          <p:cNvSpPr/>
          <p:nvPr/>
        </p:nvSpPr>
        <p:spPr>
          <a:xfrm>
            <a:off x="4257349" y="2177315"/>
            <a:ext cx="362868" cy="941239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Down Arrow 5"/>
          <p:cNvSpPr/>
          <p:nvPr/>
        </p:nvSpPr>
        <p:spPr>
          <a:xfrm>
            <a:off x="4257349" y="3928686"/>
            <a:ext cx="362868" cy="941239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Sound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1940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66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6141" y="-166269"/>
            <a:ext cx="7691719" cy="1143000"/>
          </a:xfrm>
        </p:spPr>
        <p:txBody>
          <a:bodyPr>
            <a:normAutofit/>
          </a:bodyPr>
          <a:lstStyle/>
          <a:p>
            <a:r>
              <a:rPr lang="en-US" sz="3600" dirty="0" smtClean="0">
                <a:solidFill>
                  <a:srgbClr val="C80000"/>
                </a:solidFill>
              </a:rPr>
              <a:t>MS plaque types</a:t>
            </a:r>
            <a:endParaRPr lang="en-US" sz="3600" dirty="0">
              <a:solidFill>
                <a:srgbClr val="C80000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75807" y="1426530"/>
            <a:ext cx="3579681" cy="529389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061369" y="895505"/>
            <a:ext cx="12031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/>
              <a:t>m</a:t>
            </a:r>
            <a:r>
              <a:rPr lang="en-US" sz="1400" b="1" dirty="0" smtClean="0"/>
              <a:t>yelin </a:t>
            </a:r>
          </a:p>
          <a:p>
            <a:pPr algn="ctr"/>
            <a:r>
              <a:rPr lang="en-US" sz="1400" b="1" dirty="0" smtClean="0"/>
              <a:t>(PLP)</a:t>
            </a:r>
            <a:endParaRPr lang="en-US" sz="14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4122822" y="895505"/>
            <a:ext cx="26817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/>
              <a:t>Microglia/macrophages </a:t>
            </a:r>
          </a:p>
          <a:p>
            <a:pPr algn="ctr"/>
            <a:r>
              <a:rPr lang="en-US" sz="1400" b="1" dirty="0" smtClean="0"/>
              <a:t>(KiM1P)</a:t>
            </a:r>
            <a:endParaRPr lang="en-US" sz="14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1572649" y="1944833"/>
            <a:ext cx="120315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b="1" dirty="0" smtClean="0"/>
              <a:t>Early active</a:t>
            </a:r>
            <a:endParaRPr lang="en-US" sz="1400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752876" y="3283904"/>
            <a:ext cx="20229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b="1" dirty="0" smtClean="0"/>
              <a:t>Smoldering</a:t>
            </a:r>
          </a:p>
          <a:p>
            <a:pPr algn="r"/>
            <a:r>
              <a:rPr lang="en-US" sz="1400" b="1" dirty="0" smtClean="0"/>
              <a:t>(aka slowly expanding)</a:t>
            </a:r>
            <a:endParaRPr lang="en-US" sz="14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6312068" y="6492449"/>
            <a:ext cx="309598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i="1" dirty="0"/>
              <a:t>Ann </a:t>
            </a:r>
            <a:r>
              <a:rPr lang="de-DE" sz="1200" i="1" dirty="0" err="1"/>
              <a:t>Neurol</a:t>
            </a:r>
            <a:r>
              <a:rPr lang="de-DE" sz="1200" i="1" dirty="0"/>
              <a:t>. 2015 Nov; 78(5): 710–721.</a:t>
            </a:r>
            <a:endParaRPr lang="en-US" sz="1200" i="1" dirty="0">
              <a:latin typeface="Times New Roman"/>
              <a:cs typeface="Times New Roman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52876" y="4634922"/>
            <a:ext cx="202293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b="1" dirty="0" smtClean="0"/>
              <a:t>Inactive</a:t>
            </a:r>
            <a:endParaRPr lang="en-US" sz="1400" b="1" dirty="0"/>
          </a:p>
        </p:txBody>
      </p:sp>
      <p:sp>
        <p:nvSpPr>
          <p:cNvPr id="18" name="TextBox 17"/>
          <p:cNvSpPr txBox="1"/>
          <p:nvPr/>
        </p:nvSpPr>
        <p:spPr>
          <a:xfrm>
            <a:off x="752876" y="6002772"/>
            <a:ext cx="202293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b="1" dirty="0" smtClean="0"/>
              <a:t>Shadow</a:t>
            </a:r>
            <a:endParaRPr lang="en-US" sz="1400" b="1" dirty="0"/>
          </a:p>
        </p:txBody>
      </p:sp>
      <p:cxnSp>
        <p:nvCxnSpPr>
          <p:cNvPr id="19" name="Straight Connector 18"/>
          <p:cNvCxnSpPr/>
          <p:nvPr/>
        </p:nvCxnSpPr>
        <p:spPr>
          <a:xfrm>
            <a:off x="91440" y="816794"/>
            <a:ext cx="896112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Sound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7310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469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76902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dirty="0" smtClean="0">
                <a:solidFill>
                  <a:srgbClr val="C80000"/>
                </a:solidFill>
              </a:rPr>
              <a:t>MS disease courses</a:t>
            </a:r>
            <a:endParaRPr lang="en-US" sz="3600" dirty="0">
              <a:solidFill>
                <a:srgbClr val="C80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9790" y="1228455"/>
            <a:ext cx="6760175" cy="413121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189790" y="5644828"/>
            <a:ext cx="676017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400" i="1" dirty="0" smtClean="0">
                <a:latin typeface="Times New Roman"/>
                <a:cs typeface="Times New Roman"/>
              </a:rPr>
              <a:t>Adapted </a:t>
            </a:r>
            <a:r>
              <a:rPr lang="en-US" sz="1400" i="1" dirty="0">
                <a:latin typeface="Times New Roman"/>
                <a:cs typeface="Times New Roman"/>
              </a:rPr>
              <a:t>from Lublin FD, et al. Defining the clinical course of multiple sclerosis: results of an international survey. Neurology 1996; 46:907–911.</a:t>
            </a:r>
          </a:p>
        </p:txBody>
      </p:sp>
      <p:cxnSp>
        <p:nvCxnSpPr>
          <p:cNvPr id="6" name="Straight Connector 5"/>
          <p:cNvCxnSpPr/>
          <p:nvPr/>
        </p:nvCxnSpPr>
        <p:spPr>
          <a:xfrm>
            <a:off x="474898" y="911416"/>
            <a:ext cx="8211902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" name="Sound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2107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958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2713" y="1083115"/>
            <a:ext cx="4754501" cy="5546918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726141" y="39995"/>
            <a:ext cx="7691719" cy="114300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smtClean="0">
                <a:solidFill>
                  <a:srgbClr val="C80000"/>
                </a:solidFill>
              </a:rPr>
              <a:t>MS has a large variety of symptoms</a:t>
            </a:r>
            <a:endParaRPr lang="en-US" sz="3600" dirty="0">
              <a:solidFill>
                <a:srgbClr val="C80000"/>
              </a:solidFill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91440" y="816794"/>
            <a:ext cx="896112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5727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23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278" y="-274064"/>
            <a:ext cx="7715143" cy="1339009"/>
          </a:xfrm>
        </p:spPr>
        <p:txBody>
          <a:bodyPr>
            <a:normAutofit/>
          </a:bodyPr>
          <a:lstStyle/>
          <a:p>
            <a:r>
              <a:rPr lang="en-US" sz="3600" dirty="0" smtClean="0">
                <a:solidFill>
                  <a:srgbClr val="C80000"/>
                </a:solidFill>
              </a:rPr>
              <a:t>Various models are used to study MS</a:t>
            </a:r>
            <a:endParaRPr lang="en-US" sz="3600" dirty="0">
              <a:solidFill>
                <a:srgbClr val="C8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23278" y="1024796"/>
            <a:ext cx="7963522" cy="5434262"/>
          </a:xfrm>
        </p:spPr>
        <p:txBody>
          <a:bodyPr>
            <a:noAutofit/>
          </a:bodyPr>
          <a:lstStyle/>
          <a:p>
            <a:pPr>
              <a:spcAft>
                <a:spcPts val="1000"/>
              </a:spcAft>
            </a:pPr>
            <a:r>
              <a:rPr lang="en-US" sz="1800" dirty="0"/>
              <a:t>No known cause for MS, and thus no cure</a:t>
            </a:r>
          </a:p>
          <a:p>
            <a:pPr>
              <a:spcAft>
                <a:spcPts val="1000"/>
              </a:spcAft>
            </a:pPr>
            <a:r>
              <a:rPr lang="en-US" sz="1800" dirty="0"/>
              <a:t>Models needed to study </a:t>
            </a:r>
            <a:r>
              <a:rPr lang="en-US" sz="1800" dirty="0" smtClean="0"/>
              <a:t>the different aspects of MS</a:t>
            </a:r>
          </a:p>
          <a:p>
            <a:pPr lvl="1">
              <a:spcBef>
                <a:spcPts val="0"/>
              </a:spcBef>
              <a:spcAft>
                <a:spcPts val="400"/>
              </a:spcAft>
            </a:pPr>
            <a:r>
              <a:rPr lang="en-US" sz="1600" dirty="0" smtClean="0"/>
              <a:t>Disease mechanisms</a:t>
            </a:r>
          </a:p>
          <a:p>
            <a:pPr lvl="1">
              <a:spcBef>
                <a:spcPts val="0"/>
              </a:spcBef>
              <a:spcAft>
                <a:spcPts val="400"/>
              </a:spcAft>
            </a:pPr>
            <a:r>
              <a:rPr lang="en-US" sz="1600" dirty="0" err="1" smtClean="0"/>
              <a:t>Remyelination</a:t>
            </a:r>
            <a:endParaRPr lang="en-US" sz="1600" dirty="0" smtClean="0"/>
          </a:p>
          <a:p>
            <a:pPr lvl="1">
              <a:spcBef>
                <a:spcPts val="0"/>
              </a:spcBef>
              <a:spcAft>
                <a:spcPts val="400"/>
              </a:spcAft>
            </a:pPr>
            <a:r>
              <a:rPr lang="en-US" sz="1600" dirty="0" smtClean="0"/>
              <a:t>Symptoms</a:t>
            </a:r>
          </a:p>
          <a:p>
            <a:pPr lvl="1">
              <a:spcBef>
                <a:spcPts val="0"/>
              </a:spcBef>
              <a:spcAft>
                <a:spcPts val="400"/>
              </a:spcAft>
            </a:pPr>
            <a:r>
              <a:rPr lang="en-US" sz="1600" dirty="0" smtClean="0"/>
              <a:t>Treatments</a:t>
            </a:r>
          </a:p>
          <a:p>
            <a:pPr>
              <a:spcAft>
                <a:spcPts val="1000"/>
              </a:spcAft>
            </a:pPr>
            <a:r>
              <a:rPr lang="en-US" sz="1800" dirty="0" smtClean="0"/>
              <a:t>No spontaneous disease in animals equivalent to MS</a:t>
            </a:r>
          </a:p>
          <a:p>
            <a:pPr>
              <a:spcAft>
                <a:spcPts val="1000"/>
              </a:spcAft>
            </a:pPr>
            <a:r>
              <a:rPr lang="en-US" sz="1800" dirty="0" smtClean="0"/>
              <a:t>No one model recapitulates all aspects of MS</a:t>
            </a:r>
          </a:p>
          <a:p>
            <a:pPr>
              <a:spcAft>
                <a:spcPts val="1000"/>
              </a:spcAft>
            </a:pPr>
            <a:r>
              <a:rPr lang="en-US" sz="1800" dirty="0" smtClean="0"/>
              <a:t>A variety of animal models are used to study different aspects of MS</a:t>
            </a:r>
          </a:p>
          <a:p>
            <a:pPr lvl="1">
              <a:spcBef>
                <a:spcPts val="0"/>
              </a:spcBef>
              <a:spcAft>
                <a:spcPts val="400"/>
              </a:spcAft>
            </a:pPr>
            <a:r>
              <a:rPr lang="en-US" sz="1600" dirty="0" smtClean="0"/>
              <a:t>EAE: </a:t>
            </a:r>
            <a:r>
              <a:rPr lang="en-US" sz="1600" b="1" u="sng" dirty="0" smtClean="0"/>
              <a:t>e</a:t>
            </a:r>
            <a:r>
              <a:rPr lang="en-US" sz="1600" dirty="0" smtClean="0"/>
              <a:t>xperimental </a:t>
            </a:r>
            <a:r>
              <a:rPr lang="en-US" sz="1600" b="1" u="sng" dirty="0" smtClean="0"/>
              <a:t>a</a:t>
            </a:r>
            <a:r>
              <a:rPr lang="en-US" sz="1600" dirty="0" smtClean="0"/>
              <a:t>utoimmune </a:t>
            </a:r>
            <a:r>
              <a:rPr lang="en-US" sz="1600" b="1" u="sng" dirty="0" smtClean="0"/>
              <a:t>e</a:t>
            </a:r>
            <a:r>
              <a:rPr lang="en-US" sz="1600" dirty="0" smtClean="0"/>
              <a:t>ncephalomyelitis</a:t>
            </a:r>
          </a:p>
          <a:p>
            <a:pPr lvl="1">
              <a:spcBef>
                <a:spcPts val="0"/>
              </a:spcBef>
              <a:spcAft>
                <a:spcPts val="400"/>
              </a:spcAft>
            </a:pPr>
            <a:r>
              <a:rPr lang="en-US" sz="1600" dirty="0" smtClean="0"/>
              <a:t>Virus-induced demyelination</a:t>
            </a:r>
          </a:p>
          <a:p>
            <a:pPr lvl="1">
              <a:spcBef>
                <a:spcPts val="0"/>
              </a:spcBef>
              <a:spcAft>
                <a:spcPts val="400"/>
              </a:spcAft>
            </a:pPr>
            <a:r>
              <a:rPr lang="en-US" sz="1600" dirty="0" smtClean="0"/>
              <a:t>Toxin-induced demyelination</a:t>
            </a:r>
          </a:p>
          <a:p>
            <a:pPr lvl="1">
              <a:spcBef>
                <a:spcPts val="0"/>
              </a:spcBef>
              <a:spcAft>
                <a:spcPts val="400"/>
              </a:spcAft>
            </a:pPr>
            <a:r>
              <a:rPr lang="en-US" sz="1600" dirty="0" smtClean="0"/>
              <a:t>Conditional </a:t>
            </a:r>
            <a:r>
              <a:rPr lang="en-US" sz="1600" dirty="0" err="1" smtClean="0"/>
              <a:t>oligodendrocyte</a:t>
            </a:r>
            <a:r>
              <a:rPr lang="en-US" sz="1600" dirty="0" smtClean="0"/>
              <a:t> ablation</a:t>
            </a:r>
          </a:p>
          <a:p>
            <a:endParaRPr lang="en-US" sz="1800" dirty="0"/>
          </a:p>
        </p:txBody>
      </p:sp>
      <p:cxnSp>
        <p:nvCxnSpPr>
          <p:cNvPr id="6" name="Straight Connector 5"/>
          <p:cNvCxnSpPr/>
          <p:nvPr/>
        </p:nvCxnSpPr>
        <p:spPr>
          <a:xfrm>
            <a:off x="474898" y="792000"/>
            <a:ext cx="8211902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" name="Sound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2062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39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421" name="Group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39664693"/>
              </p:ext>
            </p:extLst>
          </p:nvPr>
        </p:nvGraphicFramePr>
        <p:xfrm>
          <a:off x="6347109" y="1368075"/>
          <a:ext cx="2659980" cy="4191004"/>
        </p:xfrm>
        <a:graphic>
          <a:graphicData uri="http://schemas.openxmlformats.org/drawingml/2006/table">
            <a:tbl>
              <a:tblPr/>
              <a:tblGrid>
                <a:gridCol w="924616"/>
                <a:gridCol w="1735364"/>
              </a:tblGrid>
              <a:tr h="105098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Score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(daily)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Phenotype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8731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5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Moribund/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death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4094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4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forelimb weakness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7278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3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complete </a:t>
                      </a:r>
                      <a:r>
                        <a:rPr kumimoji="0" lang="en-US" sz="1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hindlimb</a:t>
                      </a: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 paralysis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4094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2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weak </a:t>
                      </a:r>
                      <a:r>
                        <a:rPr kumimoji="0" lang="en-US" sz="1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hindlimb</a:t>
                      </a:r>
                      <a:endParaRPr kumimoji="0" 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8892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limp tail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911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0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healthy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8464" name="Picture 5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4847" y="982757"/>
            <a:ext cx="1850465" cy="1136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65" name="Rectangle 6"/>
          <p:cNvSpPr>
            <a:spLocks noChangeArrowheads="1"/>
          </p:cNvSpPr>
          <p:nvPr/>
        </p:nvSpPr>
        <p:spPr bwMode="auto">
          <a:xfrm>
            <a:off x="3610299" y="3955967"/>
            <a:ext cx="2041525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1600" b="1" dirty="0" smtClean="0">
                <a:solidFill>
                  <a:srgbClr val="C80000"/>
                </a:solidFill>
              </a:rPr>
              <a:t>ascending </a:t>
            </a:r>
            <a:endParaRPr lang="en-US" sz="1600" b="1" dirty="0">
              <a:solidFill>
                <a:srgbClr val="C80000"/>
              </a:solidFill>
            </a:endParaRPr>
          </a:p>
          <a:p>
            <a:pPr algn="ctr"/>
            <a:r>
              <a:rPr lang="en-US" sz="1600" b="1" dirty="0">
                <a:solidFill>
                  <a:srgbClr val="C80000"/>
                </a:solidFill>
              </a:rPr>
              <a:t>p</a:t>
            </a:r>
            <a:r>
              <a:rPr lang="en-US" sz="1600" b="1" dirty="0" smtClean="0">
                <a:solidFill>
                  <a:srgbClr val="C80000"/>
                </a:solidFill>
              </a:rPr>
              <a:t>aralysis</a:t>
            </a:r>
          </a:p>
          <a:p>
            <a:pPr algn="ctr"/>
            <a:r>
              <a:rPr lang="en-US" sz="1600" b="1" dirty="0" smtClean="0">
                <a:solidFill>
                  <a:srgbClr val="C80000"/>
                </a:solidFill>
              </a:rPr>
              <a:t>begins</a:t>
            </a:r>
            <a:endParaRPr lang="en-US" sz="1600" b="1" dirty="0">
              <a:solidFill>
                <a:srgbClr val="C80000"/>
              </a:solidFill>
            </a:endParaRPr>
          </a:p>
        </p:txBody>
      </p:sp>
      <p:sp>
        <p:nvSpPr>
          <p:cNvPr id="18466" name="Line 7"/>
          <p:cNvSpPr>
            <a:spLocks noChangeShapeType="1"/>
          </p:cNvSpPr>
          <p:nvPr/>
        </p:nvSpPr>
        <p:spPr bwMode="auto">
          <a:xfrm rot="1523" flipV="1">
            <a:off x="1069746" y="3375773"/>
            <a:ext cx="5143500" cy="317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>
              <a:latin typeface="Arial"/>
              <a:cs typeface="Arial"/>
            </a:endParaRPr>
          </a:p>
        </p:txBody>
      </p:sp>
      <p:pic>
        <p:nvPicPr>
          <p:cNvPr id="18467" name="Picture 8"/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4090" y="4026159"/>
            <a:ext cx="511210" cy="3604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68" name="Rectangle 9"/>
          <p:cNvSpPr>
            <a:spLocks noChangeArrowheads="1"/>
          </p:cNvSpPr>
          <p:nvPr/>
        </p:nvSpPr>
        <p:spPr bwMode="auto">
          <a:xfrm>
            <a:off x="1928104" y="4386613"/>
            <a:ext cx="1145295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sz="1400" b="1" dirty="0" err="1" smtClean="0"/>
              <a:t>i.p</a:t>
            </a:r>
            <a:r>
              <a:rPr lang="en-US" sz="1400" b="1" dirty="0" smtClean="0"/>
              <a:t>. injection of pertussis toxin</a:t>
            </a:r>
            <a:endParaRPr lang="en-US" sz="1400" b="1" dirty="0"/>
          </a:p>
        </p:txBody>
      </p:sp>
      <p:sp>
        <p:nvSpPr>
          <p:cNvPr id="18470" name="Rectangle 11"/>
          <p:cNvSpPr>
            <a:spLocks noChangeArrowheads="1"/>
          </p:cNvSpPr>
          <p:nvPr/>
        </p:nvSpPr>
        <p:spPr bwMode="auto">
          <a:xfrm>
            <a:off x="384508" y="4387493"/>
            <a:ext cx="1305545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sz="1400" b="1" dirty="0" err="1" smtClean="0">
                <a:latin typeface="+mj-lt"/>
              </a:rPr>
              <a:t>s.c.</a:t>
            </a:r>
            <a:r>
              <a:rPr lang="en-US" sz="1400" b="1" dirty="0" smtClean="0">
                <a:latin typeface="+mj-lt"/>
              </a:rPr>
              <a:t> injection of </a:t>
            </a:r>
            <a:r>
              <a:rPr lang="en-US" sz="1400" b="1" dirty="0">
                <a:latin typeface="+mj-lt"/>
              </a:rPr>
              <a:t>myelin peptide </a:t>
            </a:r>
            <a:r>
              <a:rPr lang="en-US" sz="1400" b="1" dirty="0" smtClean="0">
                <a:latin typeface="+mj-lt"/>
              </a:rPr>
              <a:t>in CFA</a:t>
            </a:r>
          </a:p>
          <a:p>
            <a:pPr algn="ctr"/>
            <a:r>
              <a:rPr lang="en-US" sz="1400" b="1" dirty="0">
                <a:latin typeface="+mj-lt"/>
              </a:rPr>
              <a:t>+</a:t>
            </a:r>
            <a:endParaRPr lang="en-US" sz="1400" b="1" dirty="0" smtClean="0">
              <a:latin typeface="+mj-lt"/>
            </a:endParaRPr>
          </a:p>
          <a:p>
            <a:pPr algn="ctr"/>
            <a:r>
              <a:rPr lang="en-US" sz="1400" b="1" dirty="0" err="1" smtClean="0">
                <a:latin typeface="+mj-lt"/>
              </a:rPr>
              <a:t>i.p</a:t>
            </a:r>
            <a:r>
              <a:rPr lang="en-US" sz="1400" b="1" dirty="0" smtClean="0">
                <a:latin typeface="+mj-lt"/>
              </a:rPr>
              <a:t>. injection of pertussis toxin</a:t>
            </a:r>
            <a:endParaRPr lang="en-US" sz="1400" b="1" dirty="0">
              <a:latin typeface="+mj-lt"/>
            </a:endParaRPr>
          </a:p>
        </p:txBody>
      </p:sp>
      <p:sp>
        <p:nvSpPr>
          <p:cNvPr id="18471" name="Rectangle 12"/>
          <p:cNvSpPr>
            <a:spLocks noChangeArrowheads="1"/>
          </p:cNvSpPr>
          <p:nvPr/>
        </p:nvSpPr>
        <p:spPr bwMode="auto">
          <a:xfrm>
            <a:off x="735965" y="1920404"/>
            <a:ext cx="95408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1400" b="1" dirty="0"/>
              <a:t>8-12 week </a:t>
            </a:r>
          </a:p>
          <a:p>
            <a:pPr algn="ctr"/>
            <a:r>
              <a:rPr lang="en-US" sz="1400" b="1" dirty="0"/>
              <a:t>old </a:t>
            </a:r>
            <a:r>
              <a:rPr lang="en-US" sz="1400" b="1" dirty="0">
                <a:sym typeface="Symbol" charset="0"/>
              </a:rPr>
              <a:t>mice</a:t>
            </a:r>
            <a:r>
              <a:rPr lang="en-US" sz="1400" b="1" dirty="0"/>
              <a:t> </a:t>
            </a:r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714429" y="-180000"/>
            <a:ext cx="7715143" cy="1339009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rgbClr val="C80000"/>
                </a:solidFill>
              </a:rPr>
              <a:t>EAE – active induction</a:t>
            </a:r>
            <a:endParaRPr lang="en-US" sz="3600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474898" y="942738"/>
            <a:ext cx="8211902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Line 7"/>
          <p:cNvSpPr>
            <a:spLocks noChangeShapeType="1"/>
          </p:cNvSpPr>
          <p:nvPr/>
        </p:nvSpPr>
        <p:spPr bwMode="auto">
          <a:xfrm rot="1523" flipH="1" flipV="1">
            <a:off x="1101823" y="3463578"/>
            <a:ext cx="222" cy="499424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" name="Line 7"/>
          <p:cNvSpPr>
            <a:spLocks noChangeShapeType="1"/>
          </p:cNvSpPr>
          <p:nvPr/>
        </p:nvSpPr>
        <p:spPr bwMode="auto">
          <a:xfrm rot="1523" flipH="1" flipV="1">
            <a:off x="2149554" y="3463574"/>
            <a:ext cx="222" cy="499424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882520" y="3010756"/>
            <a:ext cx="4427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Arial"/>
                <a:cs typeface="Arial"/>
              </a:rPr>
              <a:t>0</a:t>
            </a:r>
            <a:endParaRPr lang="en-US" b="1" dirty="0">
              <a:latin typeface="Arial"/>
              <a:cs typeface="Arial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928104" y="2997069"/>
            <a:ext cx="4427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Arial"/>
                <a:cs typeface="Arial"/>
              </a:rPr>
              <a:t>2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13481" y="3023438"/>
            <a:ext cx="76903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b="1" dirty="0" smtClean="0">
                <a:latin typeface="Arial"/>
                <a:cs typeface="Arial"/>
              </a:rPr>
              <a:t>Day</a:t>
            </a:r>
            <a:endParaRPr lang="en-US" sz="1400" b="1" dirty="0">
              <a:latin typeface="Arial"/>
              <a:cs typeface="Arial"/>
            </a:endParaRPr>
          </a:p>
        </p:txBody>
      </p:sp>
      <p:sp>
        <p:nvSpPr>
          <p:cNvPr id="21" name="Line 7"/>
          <p:cNvSpPr>
            <a:spLocks noChangeShapeType="1"/>
          </p:cNvSpPr>
          <p:nvPr/>
        </p:nvSpPr>
        <p:spPr bwMode="auto">
          <a:xfrm rot="1523" flipH="1" flipV="1">
            <a:off x="4631173" y="3463579"/>
            <a:ext cx="222" cy="499424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" name="TextBox 21"/>
          <p:cNvSpPr txBox="1"/>
          <p:nvPr/>
        </p:nvSpPr>
        <p:spPr>
          <a:xfrm>
            <a:off x="3786765" y="3010756"/>
            <a:ext cx="15454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Arial"/>
                <a:cs typeface="Arial"/>
              </a:rPr>
              <a:t>~</a:t>
            </a:r>
            <a:r>
              <a:rPr lang="en-US" b="1" dirty="0">
                <a:latin typeface="Arial"/>
                <a:cs typeface="Arial"/>
              </a:rPr>
              <a:t>9</a:t>
            </a:r>
            <a:r>
              <a:rPr lang="en-US" b="1" dirty="0" smtClean="0">
                <a:latin typeface="Arial"/>
                <a:cs typeface="Arial"/>
              </a:rPr>
              <a:t>-14</a:t>
            </a:r>
            <a:endParaRPr lang="en-US" b="1" dirty="0">
              <a:latin typeface="Arial"/>
              <a:cs typeface="Arial"/>
            </a:endParaRPr>
          </a:p>
        </p:txBody>
      </p:sp>
      <p:pic>
        <p:nvPicPr>
          <p:cNvPr id="23" name="Picture 8"/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85124" y="4026159"/>
            <a:ext cx="511210" cy="3604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043896" y="2586618"/>
            <a:ext cx="5111091" cy="338554"/>
          </a:xfrm>
          <a:prstGeom prst="rect">
            <a:avLst/>
          </a:prstGeom>
          <a:solidFill>
            <a:srgbClr val="FF6666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latin typeface="Arial"/>
                <a:cs typeface="Arial"/>
              </a:rPr>
              <a:t>DAILY SCORING OF EAE CLINICAL SEVERITY</a:t>
            </a:r>
            <a:endParaRPr lang="en-US" sz="1600" b="1" dirty="0">
              <a:latin typeface="Arial"/>
              <a:cs typeface="Arial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462965" y="6006861"/>
            <a:ext cx="6197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i="1" dirty="0" smtClean="0">
                <a:latin typeface="Arial"/>
                <a:cs typeface="Arial"/>
              </a:rPr>
              <a:t>CFA</a:t>
            </a:r>
            <a:r>
              <a:rPr lang="en-US" sz="1200" dirty="0" smtClean="0">
                <a:latin typeface="Arial"/>
                <a:cs typeface="Arial"/>
              </a:rPr>
              <a:t>, complete Freund’s adjuvant; </a:t>
            </a:r>
            <a:r>
              <a:rPr lang="en-US" sz="1200" i="1" dirty="0" err="1" smtClean="0">
                <a:latin typeface="Arial"/>
                <a:cs typeface="Arial"/>
              </a:rPr>
              <a:t>i.p</a:t>
            </a:r>
            <a:r>
              <a:rPr lang="en-US" sz="1200" i="1" dirty="0">
                <a:latin typeface="Arial"/>
                <a:cs typeface="Arial"/>
              </a:rPr>
              <a:t>.</a:t>
            </a:r>
            <a:r>
              <a:rPr lang="en-US" sz="1200" dirty="0">
                <a:latin typeface="Arial"/>
                <a:cs typeface="Arial"/>
              </a:rPr>
              <a:t>, </a:t>
            </a:r>
            <a:r>
              <a:rPr lang="en-US" sz="1200" dirty="0" err="1" smtClean="0">
                <a:latin typeface="Arial"/>
                <a:cs typeface="Arial"/>
              </a:rPr>
              <a:t>intraperitoneal</a:t>
            </a:r>
            <a:r>
              <a:rPr lang="en-US" sz="1200" dirty="0" smtClean="0">
                <a:latin typeface="Arial"/>
                <a:cs typeface="Arial"/>
              </a:rPr>
              <a:t>; </a:t>
            </a:r>
            <a:r>
              <a:rPr lang="en-US" sz="1200" i="1" dirty="0" err="1" smtClean="0">
                <a:latin typeface="Arial"/>
                <a:cs typeface="Arial"/>
              </a:rPr>
              <a:t>s.c.</a:t>
            </a:r>
            <a:r>
              <a:rPr lang="en-US" sz="1200" dirty="0" smtClean="0">
                <a:latin typeface="Arial"/>
                <a:cs typeface="Arial"/>
              </a:rPr>
              <a:t>, subcutaneous</a:t>
            </a:r>
            <a:endParaRPr lang="en-US" sz="1200" dirty="0">
              <a:latin typeface="Arial"/>
              <a:cs typeface="Arial"/>
            </a:endParaRPr>
          </a:p>
        </p:txBody>
      </p:sp>
      <p:pic>
        <p:nvPicPr>
          <p:cNvPr id="9" name="Sound 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64185" y="3532372"/>
            <a:ext cx="500487" cy="500487"/>
          </a:xfrm>
          <a:prstGeom prst="rect">
            <a:avLst/>
          </a:prstGeom>
        </p:spPr>
      </p:pic>
      <p:pic>
        <p:nvPicPr>
          <p:cNvPr id="10" name="Sound 9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7423191" y="5508595"/>
            <a:ext cx="498266" cy="498266"/>
          </a:xfrm>
          <a:prstGeom prst="rect">
            <a:avLst/>
          </a:prstGeom>
        </p:spPr>
      </p:pic>
      <p:pic>
        <p:nvPicPr>
          <p:cNvPr id="5" name="Sound 4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05797" y="748232"/>
            <a:ext cx="469049" cy="469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7533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02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3103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338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5387</TotalTime>
  <Words>1609</Words>
  <Application>Microsoft Office PowerPoint</Application>
  <PresentationFormat>On-screen Show (4:3)</PresentationFormat>
  <Paragraphs>382</Paragraphs>
  <Slides>38</Slides>
  <Notes>22</Notes>
  <HiddenSlides>0</HiddenSlides>
  <MMClips>59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48" baseType="lpstr">
      <vt:lpstr>ＭＳ Ｐゴシック</vt:lpstr>
      <vt:lpstr>Arial</vt:lpstr>
      <vt:lpstr>Calibri</vt:lpstr>
      <vt:lpstr>Georgia</vt:lpstr>
      <vt:lpstr>Helvetica</vt:lpstr>
      <vt:lpstr>msgothic</vt:lpstr>
      <vt:lpstr>Symbol</vt:lpstr>
      <vt:lpstr>Times New Roman</vt:lpstr>
      <vt:lpstr>Wingdings</vt:lpstr>
      <vt:lpstr>Office Theme</vt:lpstr>
      <vt:lpstr>Animal models of MS</vt:lpstr>
      <vt:lpstr>Outline</vt:lpstr>
      <vt:lpstr>Multiple sclerosis (MS)</vt:lpstr>
      <vt:lpstr>MS is a complex disease</vt:lpstr>
      <vt:lpstr>MS plaque types</vt:lpstr>
      <vt:lpstr>MS disease courses</vt:lpstr>
      <vt:lpstr>PowerPoint Presentation</vt:lpstr>
      <vt:lpstr>Various models are used to study MS</vt:lpstr>
      <vt:lpstr>EAE – active induction</vt:lpstr>
      <vt:lpstr>EAE – passive induction</vt:lpstr>
      <vt:lpstr>Clinical assessment of EAE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Virus-induced demyelination</vt:lpstr>
      <vt:lpstr>Virus-induced demyelination</vt:lpstr>
      <vt:lpstr>Theiler’s murine encephalomyelitis virus (TMEV)</vt:lpstr>
      <vt:lpstr>TMEV histopathology</vt:lpstr>
      <vt:lpstr>Examples of experiments in TMEV</vt:lpstr>
      <vt:lpstr>Toxin-induced demyelination</vt:lpstr>
      <vt:lpstr>Lysophosphatidylcholine-induced demyelination</vt:lpstr>
      <vt:lpstr>Ethidium bromide-induced demyelination</vt:lpstr>
      <vt:lpstr>Cuprizone-induced demyelination</vt:lpstr>
      <vt:lpstr>Cuprizone-induced demyelination</vt:lpstr>
      <vt:lpstr>Targeted oligodendrocyte ablation</vt:lpstr>
      <vt:lpstr>PowerPoint Presentation</vt:lpstr>
      <vt:lpstr>PowerPoint Presentation</vt:lpstr>
      <vt:lpstr>PowerPoint Presentation</vt:lpstr>
      <vt:lpstr>Experiments in the  demyelination/remyelination/OL ablation models</vt:lpstr>
      <vt:lpstr>PowerPoint Presentation</vt:lpstr>
      <vt:lpstr>PowerPoint Presentation</vt:lpstr>
      <vt:lpstr>PowerPoint Presentation</vt:lpstr>
      <vt:lpstr>PowerPoint Presentation</vt:lpstr>
      <vt:lpstr>EAE mice show anxiety and depressive-like behaviour</vt:lpstr>
      <vt:lpstr>Summary: various aspects of MS can be studied  using animal models</vt:lpstr>
      <vt:lpstr>Questions?  Stefanie Black blacks@ucalgary.ca</vt:lpstr>
    </vt:vector>
  </TitlesOfParts>
  <Company>University of Calgary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Stefanie Black</dc:creator>
  <cp:lastModifiedBy>Jessie Keough</cp:lastModifiedBy>
  <cp:revision>558</cp:revision>
  <dcterms:created xsi:type="dcterms:W3CDTF">2014-04-08T21:15:28Z</dcterms:created>
  <dcterms:modified xsi:type="dcterms:W3CDTF">2017-02-16T18:55:06Z</dcterms:modified>
</cp:coreProperties>
</file>