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79" r:id="rId2"/>
    <p:sldId id="286" r:id="rId3"/>
    <p:sldId id="280" r:id="rId4"/>
    <p:sldId id="287" r:id="rId5"/>
    <p:sldId id="272" r:id="rId6"/>
    <p:sldId id="257" r:id="rId7"/>
    <p:sldId id="259" r:id="rId8"/>
    <p:sldId id="260" r:id="rId9"/>
    <p:sldId id="262" r:id="rId10"/>
    <p:sldId id="288" r:id="rId11"/>
    <p:sldId id="289" r:id="rId12"/>
    <p:sldId id="263" r:id="rId13"/>
    <p:sldId id="264" r:id="rId14"/>
    <p:sldId id="290" r:id="rId15"/>
    <p:sldId id="266" r:id="rId16"/>
    <p:sldId id="277" r:id="rId17"/>
    <p:sldId id="275" r:id="rId18"/>
    <p:sldId id="278" r:id="rId19"/>
    <p:sldId id="270" r:id="rId20"/>
    <p:sldId id="284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  <a:srgbClr val="996633"/>
    <a:srgbClr val="993300"/>
    <a:srgbClr val="0000FF"/>
    <a:srgbClr val="3333CC"/>
    <a:srgbClr val="0033CC"/>
    <a:srgbClr val="669900"/>
    <a:srgbClr val="3399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9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A42F8C2-0985-49FC-8698-65016E617AB6}" type="datetimeFigureOut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5572934-A94C-4B0E-ADB9-97F5C4268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832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11507-DAE7-4561-A707-AE7012412D6E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0F607-D0BE-4426-8B3D-673A76DBB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DEAAB-AE96-4DCE-B6A3-DD08DCD2FA23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50B24-DAFD-472B-9D22-A21FAFAD8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5C5EB-7089-4653-828D-5DB86CAD66F5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5266C-413F-4A3B-A930-D3DC42DEE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CB956-F44D-4203-9CA1-18B1D5600273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67250-ABB1-4670-9044-08D3AF5BE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0A92A-7FDB-4205-90D2-328D1989619C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8F566-BD71-40F9-988E-80835EF92F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98E85-5D5F-404D-880E-B2A4502DD6F7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1140A-DE03-4FE8-9FEB-D3B772C8A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26F05-88F0-483E-94FD-E7D979AA68DC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627C-2538-4AAF-A5A6-4C25B37F9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63383-5528-45DC-8B01-78AEDF16D06C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3156B-2810-45B9-AFD6-D6FDBAEEF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DED6-9117-47D2-8B73-246898F51151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C2A97-D008-474E-866E-E403484F6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D6FEE-B52C-4FBA-80D4-CE3143F29FF2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9123C-24A7-4C61-B741-9495E62B8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5B678-5DFC-4877-A6D5-3114FE1B75CC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EEC5B-2443-4324-AA9E-7E9DF2E43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6F5512-AFD4-49CA-90F2-D2F6B9A6E6F2}" type="datetime1">
              <a:rPr lang="ru-RU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4F28BD-59B1-4950-B0BE-5348C817B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text=%D0%B4%D0%B0%D0%BB%D1%8C%20%D0%B2%D0%BB%D0%B0%D0%B4%D0%B8%D0%BC%D0%B8%D1%80%20%D0%B8%D0%B2%D0%B0%D0%BD%D0%BE%D0%B2%D0%B8%D1%87%20%D1%84%D0%BE%D1%82%D0%BE&amp;img_url=http://img03.rl0.ru/pgc/432x288/506da56d-4077-2a91-4077-2a9e35ddfa33.photo.0.jpg&amp;pos=10&amp;rpt=simage&amp;lr=10710&amp;noreask=1&amp;source=wiz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hyperlink" Target="http://images.yandex.ru/yandsearch?source=psearch&amp;fp=1&amp;uinfo=ww-1419-wh-662-fw-1194-fh-456-pd-1&amp;p=1&amp;text=%D0%BA%D0%BD%D0%B8%D0%B3%D0%B8%20%D1%82%D0%B5%D0%BC%D0%B0%D1%82%D0%B8%D1%87%D0%B5%D1%81%D0%BA%D0%B8%D0%B5%20%D1%81%D0%B1%D0%BE%D1%80%D0%BD%D0%B8%D0%BA%D0%B8%20%D0%BF%D0%BE%D1%81%D0%BB%D0%BE%D0%B2%D0%B8%D1%86%20%D0%B8%20%D0%BF%D0%BE%D0%B3%D0%BE%D0%B2%D0%BE%D1%80%D0%BE%D0%BA&amp;pos=32&amp;lr=10710&amp;rpt=simage&amp;img_url=http://ru-admin.net/uploads/posts/2012-04/1335049697_poslovicy-russkogo-naroda.-tom-i-i-ii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96752"/>
            <a:ext cx="7772400" cy="1470025"/>
          </a:xfrm>
        </p:spPr>
        <p:txBody>
          <a:bodyPr/>
          <a:lstStyle/>
          <a:p>
            <a:pPr algn="r"/>
            <a:r>
              <a:rPr lang="ru-RU" sz="3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dessaScript" pitchFamily="2" charset="0"/>
              </a:rPr>
              <a:t/>
            </a:r>
            <a:br>
              <a:rPr lang="ru-RU" sz="3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dessaScript" pitchFamily="2" charset="0"/>
              </a:rPr>
            </a:br>
            <a:r>
              <a:rPr lang="ru-RU" sz="3600" b="1" dirty="0" err="1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Шмыгарева</a:t>
            </a:r>
            <a:r>
              <a:rPr lang="ru-RU" sz="3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Вера Николаевна,</a:t>
            </a:r>
            <a:br>
              <a:rPr lang="ru-RU" sz="3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учитель начальных классов </a:t>
            </a:r>
            <a:br>
              <a:rPr lang="ru-RU" sz="3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МОУ «Лицей №12»</a:t>
            </a:r>
            <a:br>
              <a:rPr lang="ru-RU" sz="3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г.Железногорска, Курской  области</a:t>
            </a:r>
            <a:endParaRPr lang="ru-RU" sz="3600" b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3501008"/>
            <a:ext cx="6400800" cy="1752600"/>
          </a:xfrm>
        </p:spPr>
        <p:txBody>
          <a:bodyPr/>
          <a:lstStyle/>
          <a:p>
            <a:pPr algn="r"/>
            <a:r>
              <a:rPr lang="ru-RU" sz="2000" b="1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«Литературное чтение» в 3 классе </a:t>
            </a:r>
          </a:p>
          <a:p>
            <a:pPr algn="r"/>
            <a:r>
              <a:rPr lang="ru-RU" sz="2000" b="1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тему «Устное народное творчество»</a:t>
            </a:r>
          </a:p>
          <a:p>
            <a:pPr algn="r"/>
            <a:endParaRPr lang="ru-RU" sz="2000" b="1" i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www.vgf.ru/Portals/0/Images/Proekty/4278_20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27300">
            <a:off x="292149" y="3071396"/>
            <a:ext cx="2285305" cy="287948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Групповая работа</a:t>
            </a:r>
            <a:endParaRPr lang="ru-RU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4525963"/>
          </a:xfrm>
        </p:spPr>
        <p:txBody>
          <a:bodyPr/>
          <a:lstStyle/>
          <a:p>
            <a:pPr algn="just"/>
            <a:r>
              <a:rPr lang="ru-RU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группа: из предложенных пословиц выбрать пословицы о Родине, об учении, о труде </a:t>
            </a:r>
          </a:p>
          <a:p>
            <a:pPr algn="just"/>
            <a:r>
              <a:rPr lang="ru-RU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группа: подобрать к зарубежным пословицам близкие по значению русские пословицы</a:t>
            </a:r>
          </a:p>
          <a:p>
            <a:pPr algn="just"/>
            <a:r>
              <a:rPr lang="ru-RU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группа: подсчитать количество пословиц с числами </a:t>
            </a:r>
          </a:p>
          <a:p>
            <a:pPr algn="just"/>
            <a:r>
              <a:rPr lang="ru-RU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 группа: вспомнить пословицы с числами </a:t>
            </a:r>
            <a:endParaRPr lang="ru-RU" b="1" i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Отчёт 1 группы</a:t>
            </a:r>
            <a:endParaRPr lang="ru-RU" b="1" i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CB956-F44D-4203-9CA1-18B1D5600273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67250-ABB1-4670-9044-08D3AF5BE72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1361673"/>
            <a:ext cx="449999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Родине</a:t>
            </a:r>
            <a:endParaRPr kumimoji="0" lang="ru-RU" sz="1600" b="1" i="1" u="sng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Жить - родине служить.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Береги землю родимую, как мать любимую.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Родина – мать умей за нее постоять.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Родная земля - матушка, чужая сторона – мачеха.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 без родины, что соловей без песни.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427984" y="2348880"/>
            <a:ext cx="496855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 учении</a:t>
            </a:r>
            <a:endParaRPr kumimoji="0" lang="ru-RU" sz="1600" b="1" i="1" u="sng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Ученье и труд все перетрут. 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Ученье – свет, а не ученье – тьма.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Будешь стараться – все будет получаться.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Чужим умом умен не будешь.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Красна птица пером, а человек  - умом.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Чему смолоду не научился, того и под старость не будешь знать.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Рисунок 1" descr="Пословицы и поговорки о человек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221088"/>
            <a:ext cx="1994223" cy="1994223"/>
          </a:xfrm>
          <a:prstGeom prst="rect">
            <a:avLst/>
          </a:prstGeom>
          <a:noFill/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539552" y="4725144"/>
            <a:ext cx="448283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Труд человека кормит, а лень портит.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Семь раз примерь, один раз отрежь.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Маленькое дело лучше большого безделья.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Смотри дерево в плодах, а человека в делах.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Длинная нитка – ленивая швея.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Откладывай безделье, да не откладывай дела.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-1476672" y="4478343"/>
            <a:ext cx="59036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труде</a:t>
            </a:r>
            <a:endParaRPr kumimoji="0" lang="ru-RU" sz="1600" b="0" i="1" u="sng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8229600" cy="1143000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Отчёт 2 группы</a:t>
            </a:r>
            <a:r>
              <a:rPr lang="ru-RU" sz="2000" b="1" i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Русские пословицы и</a:t>
            </a:r>
            <a:br>
              <a:rPr lang="ru-RU" sz="4000" b="1" i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пословицы разных народов</a:t>
            </a:r>
            <a:endParaRPr lang="ru-RU" sz="4000" b="1" i="1" dirty="0">
              <a:solidFill>
                <a:srgbClr val="33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4525963"/>
          </a:xfrm>
        </p:spPr>
        <p:txBody>
          <a:bodyPr/>
          <a:lstStyle/>
          <a:p>
            <a:pPr marL="457200" indent="-457200">
              <a:buBlip>
                <a:blip r:embed="rId2"/>
              </a:buBlip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Булочника на хлебе не проведёшь. (Испанская пословица) </a:t>
            </a:r>
          </a:p>
          <a:p>
            <a:pPr marL="457200" indent="-457200">
              <a:buNone/>
            </a:pPr>
            <a:r>
              <a:rPr lang="ru-RU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                      Старого воробья на мякине не проведёшь.</a:t>
            </a:r>
            <a:endParaRPr lang="ru-RU" sz="2000" b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Blip>
                <a:blip r:embed="rId2"/>
              </a:buBlip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 кого болтливый рот, у того тело в синяках. (Английская пословица)</a:t>
            </a:r>
          </a:p>
          <a:p>
            <a:pPr marL="457200" indent="-457200">
              <a:buNone/>
            </a:pPr>
            <a:r>
              <a:rPr lang="ru-RU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                     Язык мой -  враг мой.</a:t>
            </a:r>
            <a:endParaRPr lang="ru-RU" sz="2000" b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Blip>
                <a:blip r:embed="rId2"/>
              </a:buBlip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Тот не заблудится, кто спрашивает. (Финская пословица)</a:t>
            </a:r>
          </a:p>
          <a:p>
            <a:pPr marL="457200" indent="-457200">
              <a:buNone/>
            </a:pP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Язык до Киева доведёт.</a:t>
            </a:r>
          </a:p>
          <a:p>
            <a:pPr marL="457200" indent="-457200">
              <a:buBlip>
                <a:blip r:embed="rId2"/>
              </a:buBlip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Сын  леопарда – тоже леопард. (Африканская пословица)</a:t>
            </a:r>
          </a:p>
          <a:p>
            <a:pPr marL="457200" indent="-457200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Яблоко от яблоньки недалеко падает.</a:t>
            </a:r>
          </a:p>
          <a:p>
            <a:pPr marL="457200" indent="-457200">
              <a:buBlip>
                <a:blip r:embed="rId2"/>
              </a:buBlip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Бойся тихой реки, а не шумной. (Греческая пословица)</a:t>
            </a:r>
          </a:p>
          <a:p>
            <a:pPr marL="457200" indent="-457200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 тихом омуте черти водятся.</a:t>
            </a:r>
            <a:endParaRPr lang="ru-RU" sz="2000" b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endParaRPr lang="ru-RU" sz="1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endPara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556792"/>
            <a:ext cx="8337104" cy="720080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Числа в пословицах </a:t>
            </a:r>
            <a:b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(домашнее задание группе)</a:t>
            </a:r>
            <a:r>
              <a:rPr lang="ru-RU" sz="6000" dirty="0" smtClean="0">
                <a:solidFill>
                  <a:srgbClr val="669900"/>
                </a:solidFill>
                <a:latin typeface="OdessaScript" pitchFamily="2" charset="0"/>
              </a:rPr>
              <a:t/>
            </a:r>
            <a:br>
              <a:rPr lang="ru-RU" sz="6000" dirty="0" smtClean="0">
                <a:solidFill>
                  <a:srgbClr val="669900"/>
                </a:solidFill>
                <a:latin typeface="OdessaScript" pitchFamily="2" charset="0"/>
              </a:rPr>
            </a:br>
            <a:endParaRPr lang="ru-RU" sz="6000" dirty="0">
              <a:solidFill>
                <a:srgbClr val="669900"/>
              </a:solidFill>
              <a:latin typeface="OdessaScript" pitchFamily="2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7" name="Рисунок 6" descr="C:\Documents and Settings\1\Рабочий стол\poslovi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5157192"/>
            <a:ext cx="115212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9512" y="2132856"/>
          <a:ext cx="8712972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60"/>
                <a:gridCol w="504056"/>
                <a:gridCol w="720080"/>
                <a:gridCol w="648072"/>
                <a:gridCol w="576064"/>
                <a:gridCol w="576064"/>
                <a:gridCol w="576064"/>
                <a:gridCol w="576064"/>
                <a:gridCol w="576064"/>
                <a:gridCol w="576064"/>
                <a:gridCol w="576064"/>
                <a:gridCol w="5040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Пословица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(поговорка)</a:t>
                      </a: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с числом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2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79512" y="3933056"/>
          <a:ext cx="7416824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576064"/>
                <a:gridCol w="648072"/>
                <a:gridCol w="648072"/>
                <a:gridCol w="504056"/>
                <a:gridCol w="648072"/>
                <a:gridCol w="576064"/>
                <a:gridCol w="648072"/>
                <a:gridCol w="9361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Пословица (поговорка) с числом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30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40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45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1000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635896" y="620688"/>
            <a:ext cx="2447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Отчёт 3 группы</a:t>
            </a:r>
            <a:endParaRPr lang="ru-RU" sz="2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Отчёт 4 группы</a:t>
            </a:r>
            <a:endParaRPr lang="ru-RU" sz="3200" b="1" i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Лучше один раз увидеть, чем сто раз услышать.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одном месте и камень мхом зарастает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двумя зайцами погонишься - ни одного не поймаешь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Старый друг лучше новых двух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Чтобы научиться трудолюбию, нужно три года, чтобы научиться лени - только три дня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четырех углов изба не рубится.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Конь о четырех ногах, да и то спотыкается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Семеро с ложкой - один с плошкой.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Лук от семи недуг.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семью морями.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 не дерусь, семерых не боюсь</a:t>
            </a:r>
          </a:p>
          <a:p>
            <a:r>
              <a:rPr lang="ru-RU" sz="1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имей сто рублей, а имей сто друзей</a:t>
            </a:r>
          </a:p>
          <a:p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Пословичные суждения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789040"/>
            <a:ext cx="3442916" cy="194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4463976" cy="223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55576" y="3933056"/>
            <a:ext cx="41764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 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- 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ты, брат Иван?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       -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горнице.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    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А что делаешь?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     -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Помогаю Петру.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     -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Петр что делает?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    - 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 на печи лежит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77281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Тит, иди молотить! 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Брюхо болит!</a:t>
            </a:r>
          </a:p>
          <a:p>
            <a:r>
              <a:rPr lang="ru-RU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Тит, иди щи хлебать! </a:t>
            </a:r>
          </a:p>
          <a:p>
            <a:r>
              <a:rPr lang="ru-RU" sz="24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А где моя большая ложка? </a:t>
            </a:r>
            <a:endParaRPr lang="ru-RU" sz="24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/>
          <a:lstStyle/>
          <a:p>
            <a:r>
              <a:rPr lang="ru-RU" sz="80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dessaScript" pitchFamily="2" charset="0"/>
              </a:rPr>
              <a:t>Анкета </a:t>
            </a:r>
            <a:endParaRPr lang="ru-RU" sz="8000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dessaScrip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пословица?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каких уроках вы встречаетесь с пословицами?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из знакомых вам взрослых людей или ровесников использует в своей речи пословицы?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Любимые пословицы вашей семьи, ваших друзей, учителей.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Хотели бы вы знать больше пословиц, чтобы употреблять их в речи? Почему?</a:t>
            </a:r>
            <a:endParaRPr lang="ru-RU" sz="2800" b="1" i="1" dirty="0">
              <a:solidFill>
                <a:srgbClr val="9966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CB956-F44D-4203-9CA1-18B1D5600273}" type="datetime1">
              <a:rPr lang="ru-RU" smtClean="0"/>
              <a:pPr>
                <a:defRPr/>
              </a:pPr>
              <a:t>31.05.2015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67250-ABB1-4670-9044-08D3AF5BE721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116632"/>
          <a:ext cx="8496944" cy="652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057"/>
                <a:gridCol w="2852168"/>
                <a:gridCol w="42897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 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Учитель 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Пословица 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«А»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Ангелина  Валентиновна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Без труда не выловишь и рыбку из пруда.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«Б»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Оксана Николаевна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 имей сто рублей, а имей сто друзей.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«В»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Елена Вячеславовна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Без труда не выловишь и рыбку из пруда.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«А»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Римма Александровна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Лицом к лицу лица не увидать.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«Б»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Светлана Валентиновна 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Делу время, а потехе час.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35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«В»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Ирина   Николаевна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Делу время, а потехе час.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«А»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Вера Николаевна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Относись к людям так, как хочешь,  чтобы относились к тебе.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«Б»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1" dirty="0" err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Нелля</a:t>
                      </a: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Юрьевна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Куй железо пока горячо.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«А»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Лидия  Дмитриевна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Без труда не выловишь и рыбку из пруда.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«Б»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Ирина  Евгеньевна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Тише едешь, дальше будешь.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Учитель 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музыки</a:t>
                      </a:r>
                      <a:endParaRPr lang="ru-RU" sz="16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Виктория Анатольевна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 откладывай на завтра то, что можно сделать сегодня.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Восп</a:t>
                      </a: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. ГПД</a:t>
                      </a:r>
                      <a:endParaRPr lang="ru-RU" sz="16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Жанна Николаевна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Что имеем не храним, потерявши  плачем.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Учителя</a:t>
                      </a:r>
                      <a:r>
                        <a:rPr lang="ru-RU" sz="16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60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ин. языка</a:t>
                      </a:r>
                      <a:endParaRPr lang="ru-RU" sz="16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Елена Станиславовна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Кто рано встаёт, тому Бог подаёт.</a:t>
                      </a:r>
                      <a:endParaRPr lang="ru-RU" sz="14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Ирина Васильевна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Делу время, а потехе час.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Уч</a:t>
                      </a:r>
                      <a:r>
                        <a:rPr lang="ru-RU" sz="1600" b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. физ-ры</a:t>
                      </a:r>
                      <a:endParaRPr lang="ru-RU" sz="16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Дмитрий Юрьевич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Тише едешь, дальше будешь.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/>
          <a:lstStyle/>
          <a:p>
            <a:r>
              <a:rPr lang="ru-RU" sz="80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dessaScript" pitchFamily="2" charset="0"/>
              </a:rPr>
              <a:t>Анкета </a:t>
            </a:r>
            <a:endParaRPr lang="ru-RU" sz="8000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dessaScrip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пословица?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каких уроках вы встречаетесь с пословицами?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из знакомых вам взрослых людей или ровесников использует в своей речи пословицы?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Любимые пословицы вашей семьи, ваших друзей, учителей.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Хотели бы вы знать больше пословиц, чтобы употреблять их в речи? Почему?</a:t>
            </a:r>
            <a:endParaRPr lang="ru-RU" sz="2800" b="1" i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CB956-F44D-4203-9CA1-18B1D5600273}" type="datetime1">
              <a:rPr lang="ru-RU" smtClean="0"/>
              <a:pPr>
                <a:defRPr/>
              </a:pPr>
              <a:t>31.05.2015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67250-ABB1-4670-9044-08D3AF5BE721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1196975"/>
            <a:ext cx="8229600" cy="11430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crw_195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4824536" cy="50405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44008" y="1628800"/>
            <a:ext cx="449999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Пословицы недаром молвятся,</a:t>
            </a:r>
          </a:p>
          <a:p>
            <a:pPr algn="ctr"/>
            <a:r>
              <a:rPr lang="ru-RU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Без них прожить никак нельзя!</a:t>
            </a:r>
          </a:p>
          <a:p>
            <a:pPr algn="ctr"/>
            <a:r>
              <a:rPr lang="ru-RU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Они великие помощницы</a:t>
            </a:r>
          </a:p>
          <a:p>
            <a:pPr algn="ctr"/>
            <a:r>
              <a:rPr lang="ru-RU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в жизни верные друзья.</a:t>
            </a:r>
          </a:p>
          <a:p>
            <a:pPr algn="ctr"/>
            <a:r>
              <a:rPr lang="ru-RU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Порой они нас наставляют,</a:t>
            </a:r>
          </a:p>
          <a:p>
            <a:pPr algn="ctr"/>
            <a:r>
              <a:rPr lang="ru-RU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Советы мудрые дают,</a:t>
            </a:r>
          </a:p>
          <a:p>
            <a:pPr algn="ctr"/>
            <a:r>
              <a:rPr lang="ru-RU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Порой чему- то поучают</a:t>
            </a:r>
          </a:p>
          <a:p>
            <a:pPr algn="ctr"/>
            <a:r>
              <a:rPr lang="ru-RU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от беды нас берегут.</a:t>
            </a:r>
          </a:p>
          <a:p>
            <a:endParaRPr lang="ru-RU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39552" y="1556792"/>
            <a:ext cx="7772400" cy="1470025"/>
          </a:xfrm>
        </p:spPr>
        <p:txBody>
          <a:bodyPr/>
          <a:lstStyle/>
          <a:p>
            <a:r>
              <a:rPr lang="ru-RU" sz="9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dessaScript" pitchFamily="2" charset="0"/>
              </a:rPr>
              <a:t>Пословица ввек не сломится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501008"/>
            <a:ext cx="302433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C5DED6-9117-47D2-8B73-246898F51151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0C2A97-D008-474E-866E-E403484F604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0" y="2132856"/>
            <a:ext cx="8855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0000FF"/>
                </a:solidFill>
                <a:latin typeface="Monotype Corsiva" pitchFamily="66" charset="0"/>
              </a:rPr>
              <a:t>Спасибо за </a:t>
            </a:r>
            <a:r>
              <a:rPr lang="ru-RU" sz="8000" b="1" dirty="0" smtClean="0">
                <a:solidFill>
                  <a:srgbClr val="0000FF"/>
                </a:solidFill>
                <a:latin typeface="Monotype Corsiva" pitchFamily="66" charset="0"/>
              </a:rPr>
              <a:t>внимание!</a:t>
            </a:r>
            <a:endParaRPr lang="ru-RU" sz="8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Цели: </a:t>
            </a:r>
            <a:r>
              <a:rPr lang="ru-RU" sz="20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расширить знания обучающихся о пословицах, </a:t>
            </a:r>
            <a:r>
              <a:rPr lang="ru-RU" sz="20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пополнить </a:t>
            </a:r>
            <a:r>
              <a:rPr lang="ru-RU" sz="20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активный словарный запас </a:t>
            </a:r>
            <a:r>
              <a:rPr lang="ru-RU" sz="20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пословицами</a:t>
            </a:r>
            <a:r>
              <a:rPr lang="ru-RU" sz="20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уточнить их смысл и значение, научиться применять  пословицы в речи.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1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Личностные результаты: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чувствовать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красоту художественного слова, 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стремиться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к совершенствованию собственной речи; 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любовь и уважение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к Отечеству, его языку, культуре, истории;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Регулятивные УУД:</a:t>
            </a:r>
            <a:endParaRPr lang="ru-RU" sz="16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самостоятельно 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формулировать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тему и цели урока; 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составлять план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решения учебной проблемы совместно с учителем; 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работать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по плану, 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корректировать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свою деятельность; в диалоге с учителем 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вырабатывать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критерии оценки и 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определять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степень успешности своей работы и работы других в соответствии с этими критериями.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Познавательные УУД:</a:t>
            </a:r>
            <a:endParaRPr lang="ru-RU" sz="16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формировать умение употреблять пословицы и поговорки в обычной речи в нужном контексте; 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пользоваться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словарями, справочниками; 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осуществлять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анализ и синтез; 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строить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рассуждения;</a:t>
            </a:r>
          </a:p>
          <a:p>
            <a:pPr algn="just">
              <a:buNone/>
            </a:pP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Коммуникативные УУД:</a:t>
            </a:r>
            <a:endParaRPr lang="ru-RU" sz="16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формировать умение взаимодействовать с членами группы, умение договариваться, находить общее решение; </a:t>
            </a:r>
            <a:r>
              <a:rPr lang="ru-RU" sz="1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задавать вопросы.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CB956-F44D-4203-9CA1-18B1D5600273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67250-ABB1-4670-9044-08D3AF5BE72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CB956-F44D-4203-9CA1-18B1D5600273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67250-ABB1-4670-9044-08D3AF5BE72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9592" y="807676"/>
            <a:ext cx="7632848" cy="45243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за роскошь, что за смысл в каждой поговорке нашей. Что за золото                                                                                       (А.С.Пушкин)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Пословицы - это цвет народного ума, самобытной стати, это житейская народная правда, своего рода судебник, никем не судимый.                                                                                      (В.И.Даль)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простоте слова - самая великая мудрость. Пословицы всегда кратки, а ума и чувства в них на целые книги.                                                                                    (А.М.Горький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/>
          <a:lstStyle/>
          <a:p>
            <a:r>
              <a:rPr lang="ru-RU" sz="80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dessaScript" pitchFamily="2" charset="0"/>
              </a:rPr>
              <a:t>Анкета </a:t>
            </a:r>
            <a:endParaRPr lang="ru-RU" sz="8000" dirty="0">
              <a:solidFill>
                <a:srgbClr val="99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dessaScrip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пословица?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каких уроках вы встречаетесь с пословицами?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из знакомых вам взрослых людей или ровесников использует в своей речи пословицы?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Любимые пословицы вашей семьи, ваших друзей, учителей.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i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Хотели бы вы знать больше пословиц, чтобы употреблять их в речи? Почему?</a:t>
            </a:r>
            <a:endParaRPr lang="ru-RU" sz="2800" b="1" i="1" dirty="0">
              <a:solidFill>
                <a:srgbClr val="9966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CB956-F44D-4203-9CA1-18B1D5600273}" type="datetime1">
              <a:rPr lang="ru-RU" smtClean="0"/>
              <a:pPr>
                <a:defRPr/>
              </a:pPr>
              <a:t>31.05.2015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867250-ABB1-4670-9044-08D3AF5BE721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dessaScript" pitchFamily="2" charset="0"/>
              </a:rPr>
              <a:t>Что такое пословица?</a:t>
            </a:r>
            <a:endParaRPr lang="ru-RU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dessaScript" pitchFamily="2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E44DDE-F5AE-431D-9AD7-3A3A73BB004A}" type="datetime1">
              <a:rPr lang="ru-RU"/>
              <a:pPr>
                <a:defRPr/>
              </a:pPr>
              <a:t>31.05.2015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FF6859-90E4-4262-A31D-6361BDB12132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8" name="Рисунок 7" descr="http://signis.by/2013/images/jmovies/img_copertine/2012-292-ua-stranitsy_dlia_dushy-5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38872">
            <a:off x="645398" y="3415977"/>
            <a:ext cx="1590734" cy="95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9512" y="4509120"/>
            <a:ext cx="590465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«Пословица – краткое изреченье, поученье более в виде притчи, иносказанья или в виде житейского приговора; пословица есть </a:t>
            </a:r>
            <a:r>
              <a:rPr lang="ru-RU" sz="1600" b="1" i="1" dirty="0" err="1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собь</a:t>
            </a:r>
            <a:r>
              <a:rPr lang="ru-RU" sz="1600" b="1" i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языка народной речи, не сочиняется, а рождается сама; это ходячий ум народа, она переходит в поговорку или простой оборот речи, а сама о себе говорит: Пословица не даром молвится. На пословицу, что на </a:t>
            </a:r>
            <a:r>
              <a:rPr lang="ru-RU" sz="1600" b="1" i="1" dirty="0" err="1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дурака</a:t>
            </a:r>
            <a:r>
              <a:rPr lang="ru-RU" sz="1600" b="1" i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, и суда нет»</a:t>
            </a:r>
          </a:p>
          <a:p>
            <a:endParaRPr lang="ru-RU" dirty="0"/>
          </a:p>
        </p:txBody>
      </p:sp>
      <p:pic>
        <p:nvPicPr>
          <p:cNvPr id="11" name="Рисунок 10" descr="http://sonic002.ucoz.ru/_nw/707/86351797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03947">
            <a:off x="6951551" y="4631406"/>
            <a:ext cx="936534" cy="133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3528" y="162880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 учебнике по литературному чтению даётся такое определение пословицы. ПОСЛОВИЦА – ЭТО ПРОИЗВЕДЕНИЕ ФОЛЬКЛОРА, КРАТКОЕ, МУДРОЕ ИЗРЕЧЕНИЕ. (Летний день за зимнюю неделю. Семь раз примерь, а один отрежь.)</a:t>
            </a:r>
            <a:endParaRPr lang="ru-RU" sz="1600" b="1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endParaRPr lang="ru-RU" sz="1600" b="1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hangingPunct="0"/>
            <a:r>
              <a:rPr lang="ru-RU" sz="1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толковом словаре С. И. Ожегова «ПОСЛОВИЦА –  ЭТО КРАТКОЕ НАРОДНОЕ ИЗРЕЧЕНИЕ С НАЗИДАТЕЛЬНЫМ СОДЕРЖАНИЕМ, НАРОДНЫЙ АФОРИЗМ.</a:t>
            </a:r>
            <a:endParaRPr lang="ru-RU" sz="1600" b="1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3284984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dessaScript" pitchFamily="2" charset="0"/>
              </a:rPr>
              <a:t>Владимир Иванович Даль даёт такое определение :</a:t>
            </a:r>
            <a:endParaRPr lang="ru-RU" sz="36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68952" cy="1143000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Значение пословиц в нашей жизни</a:t>
            </a:r>
            <a:endParaRPr lang="ru-RU" sz="3600" b="1" i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Познавательная ценность пословиц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них сообщается много сведений, обобщается богатый жизненный опыт русского народа: Земля мать – подаёт клад. Где цветок, там медок.)</a:t>
            </a: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Воспитательная ценность пословиц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пословицах передаётся опыт молодым поколениям: Мастера по работе видно. У ленивой пряхи и для себя нет рубахи. Они служат воспитанию положительных качеств человека, таких как: трудолюбия, стремление  к знаниям, дружбы, правдивости, патриотизма.)</a:t>
            </a:r>
            <a:endParaRPr lang="ru-RU" sz="2000" b="1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Эстетическая ценность пословиц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простота, краткость, содержательность, образность, выразительность. Пословицы кратки, в них нет лишних слов. Они легко и быстро запоминается) </a:t>
            </a:r>
          </a:p>
          <a:p>
            <a:pPr algn="just">
              <a:buFont typeface="Wingdings" pitchFamily="2" charset="2"/>
              <a:buChar char="Ø"/>
            </a:pPr>
            <a:endParaRPr lang="ru-RU" sz="1800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6" name="Рисунок 5" descr="NA00058_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5157192"/>
            <a:ext cx="1728192" cy="12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604448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Пословицы образно характеризуют человека. 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pPr lvl="0">
              <a:buBlip>
                <a:blip r:embed="rId2"/>
              </a:buBlip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 осторожном: За тину ногой не заденет</a:t>
            </a:r>
          </a:p>
          <a:p>
            <a:pPr lvl="0">
              <a:buBlip>
                <a:blip r:embed="rId2"/>
              </a:buBlip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злом: Где ногой ступит – трава не растёт</a:t>
            </a:r>
          </a:p>
          <a:p>
            <a:pPr lvl="0">
              <a:buBlip>
                <a:blip r:embed="rId2"/>
              </a:buBlip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жадном: его копейка нищему руку прожжёт </a:t>
            </a:r>
          </a:p>
          <a:p>
            <a:pPr lvl="0">
              <a:buBlip>
                <a:blip r:embed="rId2"/>
              </a:buBlip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лгуне: Не в подъём человеку врёт</a:t>
            </a:r>
          </a:p>
          <a:p>
            <a:pPr lvl="0">
              <a:buBlip>
                <a:blip r:embed="rId2"/>
              </a:buBlip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простаке: Сам корову за рога держит, а люди молоко доят</a:t>
            </a:r>
          </a:p>
          <a:p>
            <a:pPr lvl="0">
              <a:buBlip>
                <a:blip r:embed="rId2"/>
              </a:buBlip>
            </a:pP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 имеющем чувство собственного достоинства: Он не даст себе в кашу наплевать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7" name="Рисунок 6" descr="http://ollforkids.ru/uploads/posts/2012-07/1341919087_c47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5848" y="1628800"/>
            <a:ext cx="136815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Тематическое разнообразие пословиц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E63383-5528-45DC-8B01-78AEDF16D06C}" type="datetime1">
              <a:rPr lang="ru-RU" smtClean="0"/>
              <a:pPr>
                <a:defRPr/>
              </a:pPr>
              <a:t>31.05.2015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3156B-2810-45B9-AFD6-D6FDBAEEF6C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5" name="Рисунок 4" descr="http://ollforkids.ru/uploads/posts/2012-07/1341918857_6c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180020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051720" y="1988840"/>
            <a:ext cx="619268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нашем языке есть пословицы  о Родине, о доме и семье, о труде, о дружбе, об уме и глупости, о счастье и несчастье, о еде и питье, о книге и грамоте, о здоровье и болезни, о душевных свойствах людей и их поведении, о временах года.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ач.школа 9. ИЗО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нач.школа 9. ИЗО.</Template>
  <TotalTime>584</TotalTime>
  <Words>1417</Words>
  <Application>Microsoft Office PowerPoint</Application>
  <PresentationFormat>Экран (4:3)</PresentationFormat>
  <Paragraphs>251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нач.школа 9. ИЗО.</vt:lpstr>
      <vt:lpstr> Шмыгарева Вера Николаевна, учитель начальных классов  МОУ «Лицей №12» г.Железногорска, Курской  области</vt:lpstr>
      <vt:lpstr>Пословица ввек не сломится</vt:lpstr>
      <vt:lpstr>Цели: расширить знания обучающихся о пословицах, пополнить активный словарный запас пословицами, уточнить их смысл и значение, научиться применять  пословицы в речи.  </vt:lpstr>
      <vt:lpstr>Слайд 4</vt:lpstr>
      <vt:lpstr>Анкета </vt:lpstr>
      <vt:lpstr>Что такое пословица?</vt:lpstr>
      <vt:lpstr>Значение пословиц в нашей жизни</vt:lpstr>
      <vt:lpstr>Пословицы образно характеризуют человека. </vt:lpstr>
      <vt:lpstr>Тематическое разнообразие пословиц </vt:lpstr>
      <vt:lpstr>Групповая работа</vt:lpstr>
      <vt:lpstr>Отчёт 1 группы</vt:lpstr>
      <vt:lpstr>Отчёт 2 группы Русские пословицы и  пословицы разных народов</vt:lpstr>
      <vt:lpstr>Числа в пословицах   (домашнее задание группе) </vt:lpstr>
      <vt:lpstr>Отчёт 4 группы</vt:lpstr>
      <vt:lpstr>Пословичные суждения  </vt:lpstr>
      <vt:lpstr>Анкета </vt:lpstr>
      <vt:lpstr>Слайд 17</vt:lpstr>
      <vt:lpstr>Анкета </vt:lpstr>
      <vt:lpstr> 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Пословица ввек не сломится</dc:title>
  <dc:creator>Шмыгарёва</dc:creator>
  <dc:description>http://aida.ucoz.ru</dc:description>
  <cp:lastModifiedBy>Шмыгарёва</cp:lastModifiedBy>
  <cp:revision>61</cp:revision>
  <dcterms:created xsi:type="dcterms:W3CDTF">2013-11-02T13:38:29Z</dcterms:created>
  <dcterms:modified xsi:type="dcterms:W3CDTF">2015-05-31T19:07:13Z</dcterms:modified>
</cp:coreProperties>
</file>