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7" r:id="rId4"/>
    <p:sldId id="259" r:id="rId5"/>
    <p:sldId id="261" r:id="rId6"/>
    <p:sldId id="265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2962"/>
    <p:restoredTop sz="94694"/>
  </p:normalViewPr>
  <p:slideViewPr>
    <p:cSldViewPr>
      <p:cViewPr varScale="1">
        <p:scale>
          <a:sx n="110" d="100"/>
          <a:sy n="110" d="100"/>
        </p:scale>
        <p:origin x="173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8458200" cy="1066799"/>
          </a:xfrm>
        </p:spPr>
        <p:txBody>
          <a:bodyPr>
            <a:normAutofit/>
          </a:bodyPr>
          <a:lstStyle>
            <a:lvl1pPr algn="r">
              <a:defRPr sz="4000" b="1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1524000"/>
            <a:ext cx="60198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5FA1-38ED-4943-9B39-AC4515126A01}" type="datetimeFigureOut">
              <a:rPr lang="en-US" smtClean="0"/>
              <a:pPr/>
              <a:t>10/29/19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D42A-946A-4E61-B3B6-1A7B892D9D0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NSFlogoTran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257683" y="5638547"/>
            <a:ext cx="1217425" cy="1219453"/>
          </a:xfrm>
          <a:prstGeom prst="rect">
            <a:avLst/>
          </a:prstGeom>
        </p:spPr>
      </p:pic>
      <p:pic>
        <p:nvPicPr>
          <p:cNvPr id="12" name="Picture 11" descr="gmu_coa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476883" y="5638683"/>
            <a:ext cx="1219317" cy="1219317"/>
          </a:xfrm>
          <a:prstGeom prst="rect">
            <a:avLst/>
          </a:prstGeom>
        </p:spPr>
      </p:pic>
      <p:pic>
        <p:nvPicPr>
          <p:cNvPr id="13" name="Picture 12" descr="harvard_coat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696083" y="5638683"/>
            <a:ext cx="1219317" cy="12193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87" y="3384319"/>
            <a:ext cx="3827120" cy="3362556"/>
          </a:xfrm>
          <a:prstGeom prst="rect">
            <a:avLst/>
          </a:prstGeom>
        </p:spPr>
      </p:pic>
      <p:sp>
        <p:nvSpPr>
          <p:cNvPr id="15" name="TextBox 1">
            <a:extLst>
              <a:ext uri="{FF2B5EF4-FFF2-40B4-BE49-F238E27FC236}">
                <a16:creationId xmlns:a16="http://schemas.microsoft.com/office/drawing/2014/main" id="{3AA7DC04-C35A-4A4A-9C39-7B96E2C83E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5285" y="6477000"/>
            <a:ext cx="35711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000" dirty="0">
                <a:solidFill>
                  <a:schemeClr val="accent1">
                    <a:lumMod val="50000"/>
                  </a:schemeClr>
                </a:solidFill>
              </a:rPr>
              <a:t>https://</a:t>
            </a:r>
            <a:r>
              <a:rPr lang="en-US" altLang="en-US" sz="2000" dirty="0" err="1">
                <a:solidFill>
                  <a:schemeClr val="accent1">
                    <a:lumMod val="50000"/>
                  </a:schemeClr>
                </a:solidFill>
              </a:rPr>
              <a:t>www.stcenter.net</a:t>
            </a:r>
            <a:r>
              <a:rPr lang="en-US" altLang="en-US" sz="2000" dirty="0">
                <a:solidFill>
                  <a:schemeClr val="accent1">
                    <a:lumMod val="50000"/>
                  </a:schemeClr>
                </a:solidFill>
              </a:rPr>
              <a:t>/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81C3B8-B189-B446-8DC7-C2DFAEEB8CA0}"/>
              </a:ext>
            </a:extLst>
          </p:cNvPr>
          <p:cNvSpPr/>
          <p:nvPr userDrawn="1"/>
        </p:nvSpPr>
        <p:spPr>
          <a:xfrm>
            <a:off x="1181100" y="40111"/>
            <a:ext cx="6781800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134937" eaLnBrk="1" hangingPunct="1">
              <a:lnSpc>
                <a:spcPct val="120000"/>
              </a:lnSpc>
              <a:defRPr/>
            </a:pPr>
            <a:r>
              <a:rPr lang="en-US" sz="1000" dirty="0">
                <a:solidFill>
                  <a:schemeClr val="tx1"/>
                </a:solidFill>
              </a:rPr>
              <a:t>The content is Center Proprietary and the Terms of the Center membership agreement apply.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467600" cy="838200"/>
          </a:xfrm>
        </p:spPr>
        <p:txBody>
          <a:bodyPr/>
          <a:lstStyle>
            <a:lvl1pPr algn="r">
              <a:defRPr sz="3600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953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yriad Pro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5FA1-38ED-4943-9B39-AC4515126A01}" type="datetimeFigureOut">
              <a:rPr lang="en-US" smtClean="0"/>
              <a:pPr/>
              <a:t>10/29/19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00342" cy="365125"/>
          </a:xfrm>
        </p:spPr>
        <p:txBody>
          <a:bodyPr/>
          <a:lstStyle/>
          <a:p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D42A-946A-4E61-B3B6-1A7B892D9D0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NSFlogoTran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887" y="6324600"/>
            <a:ext cx="532513" cy="533400"/>
          </a:xfrm>
          <a:prstGeom prst="rect">
            <a:avLst/>
          </a:prstGeom>
        </p:spPr>
      </p:pic>
      <p:pic>
        <p:nvPicPr>
          <p:cNvPr id="9" name="Picture 8" descr="gmu_coa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620059" y="6324659"/>
            <a:ext cx="533341" cy="533341"/>
          </a:xfrm>
          <a:prstGeom prst="rect">
            <a:avLst/>
          </a:prstGeom>
        </p:spPr>
      </p:pic>
      <p:pic>
        <p:nvPicPr>
          <p:cNvPr id="10" name="Picture 9" descr="harvard_coat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382059" y="6324659"/>
            <a:ext cx="533341" cy="53334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8263"/>
            <a:ext cx="1133011" cy="995478"/>
          </a:xfrm>
          <a:prstGeom prst="rect">
            <a:avLst/>
          </a:prstGeom>
        </p:spPr>
      </p:pic>
      <p:sp>
        <p:nvSpPr>
          <p:cNvPr id="13" name="TextBox 1">
            <a:extLst>
              <a:ext uri="{FF2B5EF4-FFF2-40B4-BE49-F238E27FC236}">
                <a16:creationId xmlns:a16="http://schemas.microsoft.com/office/drawing/2014/main" id="{76B2A859-7C9B-5644-AE4E-31D8F7CAEB5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52400" y="1100214"/>
            <a:ext cx="14478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sz="800" dirty="0">
                <a:solidFill>
                  <a:schemeClr val="accent1">
                    <a:lumMod val="50000"/>
                  </a:schemeClr>
                </a:solidFill>
              </a:rPr>
              <a:t>https://</a:t>
            </a:r>
            <a:r>
              <a:rPr lang="en-US" altLang="en-US" sz="800" dirty="0" err="1">
                <a:solidFill>
                  <a:schemeClr val="accent1">
                    <a:lumMod val="50000"/>
                  </a:schemeClr>
                </a:solidFill>
              </a:rPr>
              <a:t>www.stcenter.net</a:t>
            </a:r>
            <a:r>
              <a:rPr lang="en-US" altLang="en-US" sz="800" dirty="0">
                <a:solidFill>
                  <a:schemeClr val="accent1">
                    <a:lumMod val="50000"/>
                  </a:schemeClr>
                </a:solidFill>
              </a:rPr>
              <a:t>/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07B5CA-632E-7F4F-8277-E35A0D798917}"/>
              </a:ext>
            </a:extLst>
          </p:cNvPr>
          <p:cNvSpPr/>
          <p:nvPr userDrawn="1"/>
        </p:nvSpPr>
        <p:spPr>
          <a:xfrm>
            <a:off x="1181100" y="40111"/>
            <a:ext cx="6781800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134937" eaLnBrk="1" hangingPunct="1">
              <a:lnSpc>
                <a:spcPct val="120000"/>
              </a:lnSpc>
              <a:defRPr/>
            </a:pPr>
            <a:r>
              <a:rPr lang="en-US" sz="1000" dirty="0">
                <a:solidFill>
                  <a:schemeClr val="tx1"/>
                </a:solidFill>
              </a:rPr>
              <a:t>The content is Center Proprietary and that the Terms of the Center membership agreement apply.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05FA1-38ED-4943-9B39-AC4515126A01}" type="datetimeFigureOut">
              <a:rPr lang="en-US" smtClean="0"/>
              <a:pPr/>
              <a:t>10/29/19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8D42A-946A-4E61-B3B6-1A7B892D9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Myriad Pro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Project Name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1524000"/>
            <a:ext cx="5791200" cy="22098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Project Manager: e.g. </a:t>
            </a:r>
            <a:r>
              <a:rPr lang="en-US" altLang="zh-CN" dirty="0">
                <a:latin typeface="+mj-lt"/>
              </a:rPr>
              <a:t>Kai Liu</a:t>
            </a:r>
          </a:p>
          <a:p>
            <a:r>
              <a:rPr lang="en-US" altLang="zh-CN" dirty="0">
                <a:latin typeface="+mj-lt"/>
              </a:rPr>
              <a:t>IAB Manager: </a:t>
            </a:r>
          </a:p>
          <a:p>
            <a:r>
              <a:rPr lang="en-US" dirty="0">
                <a:latin typeface="+mj-lt"/>
              </a:rPr>
              <a:t>Program Name: Crosscutting technology</a:t>
            </a:r>
          </a:p>
          <a:p>
            <a:r>
              <a:rPr lang="en-US" dirty="0">
                <a:latin typeface="+mj-lt"/>
              </a:rPr>
              <a:t>Program Manager: </a:t>
            </a:r>
            <a:r>
              <a:rPr lang="en-US" dirty="0" err="1">
                <a:latin typeface="+mj-lt"/>
              </a:rPr>
              <a:t>Chaowei</a:t>
            </a:r>
            <a:r>
              <a:rPr lang="en-US" dirty="0">
                <a:latin typeface="+mj-lt"/>
              </a:rPr>
              <a:t> Yang and Wendy Guan</a:t>
            </a:r>
          </a:p>
          <a:p>
            <a:r>
              <a:rPr lang="en-US" dirty="0">
                <a:latin typeface="+mj-lt"/>
              </a:rPr>
              <a:t>Reporting Period: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696200" cy="457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Project Overview</a:t>
            </a:r>
          </a:p>
          <a:p>
            <a:r>
              <a:rPr lang="en-US" sz="2800" dirty="0">
                <a:latin typeface="+mj-lt"/>
              </a:rPr>
              <a:t>Major Activities and Accomplishments</a:t>
            </a:r>
          </a:p>
          <a:p>
            <a:r>
              <a:rPr lang="en-US" sz="2800" dirty="0">
                <a:latin typeface="+mj-lt"/>
              </a:rPr>
              <a:t>Deliverable to IAB and Other Products</a:t>
            </a:r>
          </a:p>
          <a:p>
            <a:r>
              <a:rPr lang="en-US" sz="2800" dirty="0">
                <a:latin typeface="+mj-lt"/>
              </a:rPr>
              <a:t>Impact</a:t>
            </a:r>
          </a:p>
          <a:p>
            <a:r>
              <a:rPr lang="en-US" sz="2800" dirty="0">
                <a:latin typeface="+mj-lt"/>
              </a:rPr>
              <a:t>Plan for the Next Reporting Period</a:t>
            </a:r>
          </a:p>
          <a:p>
            <a:r>
              <a:rPr lang="en-US" sz="2800" dirty="0">
                <a:latin typeface="+mj-lt"/>
              </a:rPr>
              <a:t>Changes</a:t>
            </a:r>
          </a:p>
          <a:p>
            <a:pPr>
              <a:lnSpc>
                <a:spcPct val="50000"/>
              </a:lnSpc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7854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Project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6934200" cy="4038600"/>
          </a:xfrm>
        </p:spPr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7948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Major Activities and Accomplishments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772400" cy="3657600"/>
          </a:xfrm>
        </p:spPr>
        <p:txBody>
          <a:bodyPr/>
          <a:lstStyle/>
          <a:p>
            <a:pPr lvl="0">
              <a:lnSpc>
                <a:spcPct val="50000"/>
              </a:lnSpc>
            </a:pPr>
            <a:r>
              <a:rPr lang="en-US" dirty="0">
                <a:latin typeface="+mj-lt"/>
              </a:rPr>
              <a:t>Specific Objectives in the reporting period: </a:t>
            </a:r>
          </a:p>
          <a:p>
            <a:pPr marL="0" indent="0">
              <a:lnSpc>
                <a:spcPct val="50000"/>
              </a:lnSpc>
              <a:buNone/>
            </a:pPr>
            <a:endParaRPr lang="en-US" dirty="0">
              <a:latin typeface="+mj-lt"/>
            </a:endParaRPr>
          </a:p>
          <a:p>
            <a:pPr lvl="0">
              <a:lnSpc>
                <a:spcPct val="50000"/>
              </a:lnSpc>
            </a:pPr>
            <a:r>
              <a:rPr lang="en-US" dirty="0">
                <a:latin typeface="+mj-lt"/>
              </a:rPr>
              <a:t>Activities or Research methods: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dirty="0">
                <a:latin typeface="+mj-lt"/>
              </a:rPr>
              <a:t> </a:t>
            </a:r>
          </a:p>
          <a:p>
            <a:pPr lvl="0">
              <a:lnSpc>
                <a:spcPct val="50000"/>
              </a:lnSpc>
            </a:pPr>
            <a:r>
              <a:rPr lang="en-US" dirty="0">
                <a:latin typeface="+mj-lt"/>
              </a:rPr>
              <a:t>Significant Results: </a:t>
            </a:r>
          </a:p>
          <a:p>
            <a:pPr>
              <a:lnSpc>
                <a:spcPct val="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+mj-lt"/>
              </a:rPr>
              <a:t>Delverable</a:t>
            </a:r>
            <a:r>
              <a:rPr lang="en-US" dirty="0">
                <a:latin typeface="+mj-lt"/>
              </a:rPr>
              <a:t> to IAB and other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22695"/>
            <a:ext cx="3581400" cy="496778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400" b="1" dirty="0">
                <a:latin typeface="+mj-lt"/>
              </a:rPr>
              <a:t>Such as </a:t>
            </a:r>
          </a:p>
          <a:p>
            <a:pPr lvl="0"/>
            <a:r>
              <a:rPr lang="en-US" dirty="0">
                <a:latin typeface="+mj-lt"/>
              </a:rPr>
              <a:t>Websites: </a:t>
            </a:r>
          </a:p>
          <a:p>
            <a:pPr lvl="0"/>
            <a:r>
              <a:rPr lang="en-US" dirty="0">
                <a:latin typeface="+mj-lt"/>
              </a:rPr>
              <a:t>Algorithm:</a:t>
            </a:r>
          </a:p>
          <a:p>
            <a:pPr lvl="0"/>
            <a:r>
              <a:rPr lang="en-US" dirty="0">
                <a:latin typeface="+mj-lt"/>
              </a:rPr>
              <a:t>Software package:</a:t>
            </a:r>
          </a:p>
          <a:p>
            <a:pPr lvl="0"/>
            <a:r>
              <a:rPr lang="en-US" dirty="0">
                <a:latin typeface="+mj-lt"/>
              </a:rPr>
              <a:t>Techniques: </a:t>
            </a:r>
          </a:p>
          <a:p>
            <a:pPr lvl="0"/>
            <a:r>
              <a:rPr lang="en-US" dirty="0">
                <a:latin typeface="+mj-lt"/>
              </a:rPr>
              <a:t>Patents: </a:t>
            </a:r>
          </a:p>
          <a:p>
            <a:pPr lvl="0"/>
            <a:r>
              <a:rPr lang="en-US" dirty="0">
                <a:latin typeface="+mj-lt"/>
              </a:rPr>
              <a:t>Inventions:</a:t>
            </a:r>
          </a:p>
          <a:p>
            <a:r>
              <a:rPr lang="en-US" dirty="0">
                <a:latin typeface="+mj-lt"/>
              </a:rPr>
              <a:t>Licenses: 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95800" y="1966416"/>
            <a:ext cx="4419600" cy="4434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Myriad Pro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+mj-lt"/>
              </a:rPr>
              <a:t>Journals: </a:t>
            </a:r>
          </a:p>
          <a:p>
            <a:r>
              <a:rPr lang="en-US" dirty="0">
                <a:latin typeface="+mj-lt"/>
              </a:rPr>
              <a:t>Books: </a:t>
            </a:r>
          </a:p>
          <a:p>
            <a:r>
              <a:rPr lang="en-US" dirty="0">
                <a:latin typeface="+mj-lt"/>
              </a:rPr>
              <a:t>Book Chapters: </a:t>
            </a:r>
          </a:p>
          <a:p>
            <a:r>
              <a:rPr lang="en-US" dirty="0">
                <a:latin typeface="+mj-lt"/>
              </a:rPr>
              <a:t>Thesis/Dissertations: </a:t>
            </a:r>
          </a:p>
          <a:p>
            <a:r>
              <a:rPr lang="en-US" dirty="0">
                <a:latin typeface="+mj-lt"/>
              </a:rPr>
              <a:t>Conference Papers and Presentations: </a:t>
            </a:r>
          </a:p>
          <a:p>
            <a:r>
              <a:rPr lang="en-US" dirty="0">
                <a:latin typeface="+mj-lt"/>
              </a:rPr>
              <a:t>Other Publications: </a:t>
            </a:r>
          </a:p>
        </p:txBody>
      </p:sp>
    </p:spTree>
    <p:extLst>
      <p:ext uri="{BB962C8B-B14F-4D97-AF65-F5344CB8AC3E}">
        <p14:creationId xmlns:p14="http://schemas.microsoft.com/office/powerpoint/2010/main" val="763215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6781800" cy="3581400"/>
          </a:xfrm>
        </p:spPr>
        <p:txBody>
          <a:bodyPr/>
          <a:lstStyle/>
          <a:p>
            <a:r>
              <a:rPr lang="en-US" dirty="0">
                <a:latin typeface="+mj-lt"/>
              </a:rPr>
              <a:t>The impact of your result to IAB, our domain, Human resource and the society</a:t>
            </a:r>
          </a:p>
        </p:txBody>
      </p:sp>
    </p:spTree>
    <p:extLst>
      <p:ext uri="{BB962C8B-B14F-4D97-AF65-F5344CB8AC3E}">
        <p14:creationId xmlns:p14="http://schemas.microsoft.com/office/powerpoint/2010/main" val="2926388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Plan for the next reporting period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52600"/>
            <a:ext cx="6858000" cy="4114800"/>
          </a:xfrm>
        </p:spPr>
        <p:txBody>
          <a:bodyPr/>
          <a:lstStyle/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3171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24000"/>
            <a:ext cx="69342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+mj-lt"/>
              </a:rPr>
              <a:t>Such as: </a:t>
            </a:r>
          </a:p>
          <a:p>
            <a:pPr lvl="0"/>
            <a:r>
              <a:rPr lang="en-US" sz="2400" dirty="0">
                <a:latin typeface="+mj-lt"/>
              </a:rPr>
              <a:t>Changes in approach and reason for change </a:t>
            </a:r>
          </a:p>
          <a:p>
            <a:pPr lvl="0"/>
            <a:r>
              <a:rPr lang="en-US" sz="2400" dirty="0">
                <a:latin typeface="+mj-lt"/>
              </a:rPr>
              <a:t>Changes in planned deliverable and reason for change</a:t>
            </a:r>
          </a:p>
          <a:p>
            <a:pPr lvl="0"/>
            <a:r>
              <a:rPr lang="en-US" sz="2400" dirty="0">
                <a:latin typeface="+mj-lt"/>
              </a:rPr>
              <a:t>Actual or Anticipated problems or delays and actions or plans to resolve them </a:t>
            </a:r>
          </a:p>
          <a:p>
            <a:pPr lvl="0"/>
            <a:r>
              <a:rPr lang="en-US" sz="2400" dirty="0">
                <a:latin typeface="+mj-lt"/>
              </a:rPr>
              <a:t>Changes that have a significant impact on expenditures</a:t>
            </a:r>
          </a:p>
          <a:p>
            <a:pPr lvl="0"/>
            <a:r>
              <a:rPr lang="en-US" sz="2400" dirty="0">
                <a:latin typeface="+mj-lt"/>
              </a:rPr>
              <a:t>Changes in human resource and reason for change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4707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186</Words>
  <Application>Microsoft Macintosh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Myriad Pro</vt:lpstr>
      <vt:lpstr>Arial</vt:lpstr>
      <vt:lpstr>Calibri</vt:lpstr>
      <vt:lpstr>Office Theme</vt:lpstr>
      <vt:lpstr>Project Name</vt:lpstr>
      <vt:lpstr>Outline</vt:lpstr>
      <vt:lpstr>Project Overview</vt:lpstr>
      <vt:lpstr>Major Activities and Accomplishments</vt:lpstr>
      <vt:lpstr>Delverable to IAB and other Products</vt:lpstr>
      <vt:lpstr>Impact</vt:lpstr>
      <vt:lpstr>Plan for the next reporting period</vt:lpstr>
      <vt:lpstr>Changes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qliu6</cp:lastModifiedBy>
  <cp:revision>34</cp:revision>
  <dcterms:created xsi:type="dcterms:W3CDTF">2012-08-08T16:53:22Z</dcterms:created>
  <dcterms:modified xsi:type="dcterms:W3CDTF">2019-10-29T20:05:43Z</dcterms:modified>
</cp:coreProperties>
</file>