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1" r:id="rId4"/>
    <p:sldId id="262" r:id="rId5"/>
    <p:sldId id="263" r:id="rId6"/>
    <p:sldId id="265" r:id="rId7"/>
    <p:sldId id="269" r:id="rId8"/>
    <p:sldId id="266" r:id="rId9"/>
    <p:sldId id="267" r:id="rId10"/>
    <p:sldId id="270" r:id="rId11"/>
    <p:sldId id="271" r:id="rId12"/>
    <p:sldId id="272" r:id="rId13"/>
    <p:sldId id="273" r:id="rId14"/>
    <p:sldId id="275" r:id="rId15"/>
    <p:sldId id="276" r:id="rId16"/>
    <p:sldId id="274" r:id="rId17"/>
    <p:sldId id="280" r:id="rId18"/>
    <p:sldId id="279" r:id="rId19"/>
    <p:sldId id="281" r:id="rId20"/>
    <p:sldId id="284" r:id="rId21"/>
    <p:sldId id="28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273" autoAdjust="0"/>
  </p:normalViewPr>
  <p:slideViewPr>
    <p:cSldViewPr snapToGrid="0">
      <p:cViewPr varScale="1">
        <p:scale>
          <a:sx n="81" d="100"/>
          <a:sy n="81" d="100"/>
        </p:scale>
        <p:origin x="-89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BC484-118C-4E20-98F5-30DFDACF6CD9}" type="datetimeFigureOut">
              <a:rPr lang="ru-RU" smtClean="0"/>
              <a:pPr/>
              <a:t>29.05.2016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F4C51-3B5A-4CCF-828B-5F5C9C8C20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851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em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3.png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3600" y="-1171442"/>
            <a:ext cx="10058400" cy="356616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defRPr/>
            </a:pPr>
            <a:r>
              <a:rPr lang="ru-RU" sz="4000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уроку по учебному предмету «Алгебра и начала анализа» в 10-ом классе на тему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814559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«Тригонометрические</a:t>
            </a:r>
            <a:r>
              <a:rPr lang="ru-RU" sz="4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функции»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51374" y="4543943"/>
            <a:ext cx="458271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Пери В.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</a:t>
            </a:r>
          </a:p>
          <a:p>
            <a:pPr lvl="0" defTabSz="91440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</a:p>
          <a:p>
            <a:pPr lvl="0" defTabSz="91440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Пятигорска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ANTN0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54" y="391399"/>
            <a:ext cx="2500330" cy="231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84738" y="4196862"/>
            <a:ext cx="10222524" cy="257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246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Учитель\Рабочий стол\Вторая версия\растяжение x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" y="657225"/>
            <a:ext cx="10953750" cy="55435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Сжатие и растяжение графика функции у =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вдоль оси О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итель\Рабочий стол\Вторая версия\растяжение y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" y="657225"/>
            <a:ext cx="10953750" cy="55435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Сжатие или растяжение функции 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вдоль оси О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Учитель\Рабочий стол\Вторая версия\сдвиг y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" y="657225"/>
            <a:ext cx="10953750" cy="55435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Сдвиг функции 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вдоль оси О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0233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Назовите: а) наибольшее и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наименьшее значения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функции у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б) нули этой функции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708" y="1506401"/>
            <a:ext cx="11195538" cy="4624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Учитель\Рабочий стол\Вторая версия\t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855" y="1184031"/>
            <a:ext cx="11660282" cy="48929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31574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область определения и область значений функции 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Учитель\Рабочий стол\Вторая версия\ct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46" y="1266093"/>
            <a:ext cx="11633908" cy="502333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97359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промежутки, в которых функция 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ctgx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положительные значения,  б) отрицательные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4021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работа: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варианта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0933" y="1882569"/>
            <a:ext cx="2414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8871" y="2575706"/>
            <a:ext cx="2486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sin x +1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83126" y="1797358"/>
            <a:ext cx="2023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27495" y="2512786"/>
            <a:ext cx="1955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sin x -1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66101" y="3619951"/>
            <a:ext cx="21816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9547" y="4395152"/>
            <a:ext cx="19223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= - </a:t>
            </a:r>
            <a:r>
              <a:rPr lang="en-US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5433" y="3303429"/>
            <a:ext cx="2183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27495" y="4170388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latin typeface="Century Schoolbook" pitchFamily="18" charset="0"/>
              </a:rPr>
              <a:t>y = | </a:t>
            </a:r>
            <a:r>
              <a:rPr lang="en-US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n-US" sz="3200" i="1" dirty="0" smtClean="0">
                <a:latin typeface="Century Schoolbook" pitchFamily="18" charset="0"/>
              </a:rPr>
              <a:t> x |</a:t>
            </a:r>
            <a:endParaRPr lang="ru-RU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07828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функции 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cos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24904"/>
            <a:ext cx="12192000" cy="522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122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2" y="217117"/>
            <a:ext cx="11996057" cy="830424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функции у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│cos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│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1970" y="2404287"/>
            <a:ext cx="9144000" cy="39442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5754" y="1559170"/>
            <a:ext cx="10222524" cy="257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44062" y="1107390"/>
            <a:ext cx="103983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Симметричное отражение графика функции </a:t>
            </a:r>
            <a:r>
              <a:rPr lang="en-US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cosx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оси абсцисс. </a:t>
            </a:r>
          </a:p>
        </p:txBody>
      </p:sp>
    </p:spTree>
    <p:extLst>
      <p:ext uri="{BB962C8B-B14F-4D97-AF65-F5344CB8AC3E}">
        <p14:creationId xmlns:p14="http://schemas.microsoft.com/office/powerpoint/2010/main" xmlns="" val="12107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92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7907" y="797168"/>
            <a:ext cx="1124243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треугольнике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ABC, AC=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◦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0,3.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№2,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диагностическая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раб.,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Стат-град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фронтально, с комментированием решения у доски.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Найдите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 A,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 A=4/5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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(</a:t>
            </a:r>
            <a:r>
              <a:rPr lang="el-GR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π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/2;</a:t>
            </a:r>
            <a:r>
              <a:rPr lang="el-GR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π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)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     самостоятельное решение 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последующим разбором.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Задача № 5 по вариантам: 6 и 7 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соответственно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(Подготовка к ЕГЭ,  2016, А.Л.Семенов, И.В.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Ященко) самостоятельное решение с последующей сверкой с ответом.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92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603" y="169372"/>
            <a:ext cx="10058400" cy="145075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949" y="1842869"/>
            <a:ext cx="10575314" cy="438208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знаний учащихся. </a:t>
            </a:r>
          </a:p>
          <a:p>
            <a:pPr lvl="0">
              <a:spcBef>
                <a:spcPct val="0"/>
              </a:spcBef>
            </a:pP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2.Развие логического мышления, внимания, навыков самостоятельной работы, навыков  самооценки.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</a:pP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3. Воспитание интереса к предмету, умения работать в коллективе, культуры общения.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</a:pP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4.Подготовка учащихся к ЕГЭ.</a:t>
            </a:r>
          </a:p>
          <a:p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7138" y="1570892"/>
            <a:ext cx="10222524" cy="257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37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333183"/>
            <a:ext cx="120278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2338" y="2098430"/>
            <a:ext cx="113596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itchFamily="18" charset="0"/>
              </a:rPr>
              <a:t>1.Карточки: </a:t>
            </a:r>
            <a:r>
              <a:rPr lang="ru-RU" sz="4000" dirty="0">
                <a:latin typeface="Times New Roman" pitchFamily="18" charset="0"/>
              </a:rPr>
              <a:t>№15.8, 15.11;</a:t>
            </a:r>
          </a:p>
          <a:p>
            <a:pPr defTabSz="685800" fontAlgn="auto"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</a:rPr>
              <a:t>2.По </a:t>
            </a:r>
            <a:r>
              <a:rPr lang="ru-RU" sz="4000" dirty="0" smtClean="0">
                <a:latin typeface="Times New Roman" pitchFamily="18" charset="0"/>
              </a:rPr>
              <a:t>задачнику А.Г.Мордковича</a:t>
            </a:r>
            <a:r>
              <a:rPr lang="ru-RU" sz="4000" dirty="0">
                <a:latin typeface="Times New Roman" pitchFamily="18" charset="0"/>
              </a:rPr>
              <a:t>: №13.18(</a:t>
            </a:r>
            <a:r>
              <a:rPr lang="ru-RU" sz="4000" dirty="0" err="1">
                <a:latin typeface="Times New Roman" pitchFamily="18" charset="0"/>
              </a:rPr>
              <a:t>а,б</a:t>
            </a:r>
            <a:r>
              <a:rPr lang="ru-RU" sz="4000" dirty="0">
                <a:latin typeface="Times New Roman" pitchFamily="18" charset="0"/>
              </a:rPr>
              <a:t>) </a:t>
            </a:r>
          </a:p>
          <a:p>
            <a:pPr defTabSz="68580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itchFamily="18" charset="0"/>
              </a:rPr>
              <a:t>3.По</a:t>
            </a:r>
            <a:r>
              <a:rPr lang="en-US" sz="4000" dirty="0" smtClean="0">
                <a:latin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</a:rPr>
              <a:t>желанию:</a:t>
            </a:r>
            <a:r>
              <a:rPr lang="en-US" sz="4000" dirty="0" smtClean="0">
                <a:latin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</a:rPr>
              <a:t>№9,</a:t>
            </a:r>
            <a:r>
              <a:rPr lang="en-US" sz="4000" dirty="0">
                <a:latin typeface="Times New Roman" pitchFamily="18" charset="0"/>
              </a:rPr>
              <a:t> II </a:t>
            </a:r>
            <a:r>
              <a:rPr lang="ru-RU" sz="4000" dirty="0">
                <a:latin typeface="Times New Roman" pitchFamily="18" charset="0"/>
              </a:rPr>
              <a:t>часть демоверсии </a:t>
            </a:r>
            <a:r>
              <a:rPr lang="ru-RU" sz="4000" dirty="0" smtClean="0">
                <a:latin typeface="Times New Roman" pitchFamily="18" charset="0"/>
              </a:rPr>
              <a:t>ЕГЭ-2016</a:t>
            </a:r>
            <a:r>
              <a:rPr lang="ru-RU" sz="4000" dirty="0">
                <a:latin typeface="Times New Roman" pitchFamily="18" charset="0"/>
              </a:rPr>
              <a:t>, профильный уровень.</a:t>
            </a:r>
          </a:p>
        </p:txBody>
      </p:sp>
    </p:spTree>
    <p:extLst>
      <p:ext uri="{BB962C8B-B14F-4D97-AF65-F5344CB8AC3E}">
        <p14:creationId xmlns:p14="http://schemas.microsoft.com/office/powerpoint/2010/main" xmlns="" val="247483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Gcy;&amp;icy;&amp;acy; &amp;scy;&amp;iecy;&amp;ncy;&amp;icy;&amp;ncy;&amp;acy;2012 &amp;gcy;&amp;ocy;&amp;dcy; 5 &amp;vcy;&amp;acy;&amp;rcy;&amp;icy;&amp;acy;&amp;ncy;&amp;tcy; 9 &amp;kcy;&amp;lcy;&amp;acy;&amp;scy;&amp;s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8461" y="192310"/>
            <a:ext cx="8675079" cy="593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852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6554" y="2728914"/>
            <a:ext cx="2471737" cy="27394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0314" y="2740638"/>
            <a:ext cx="1900238" cy="27639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5330" y="2575174"/>
            <a:ext cx="2686275" cy="288664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187270" y="5624119"/>
            <a:ext cx="32022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Аполлоний </a:t>
            </a:r>
            <a:r>
              <a:rPr lang="ru-RU" sz="24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Пергский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69968" y="5602713"/>
            <a:ext cx="1241045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Евклид</a:t>
            </a:r>
            <a:endParaRPr lang="ru-RU" sz="24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81030" y="5577227"/>
            <a:ext cx="1408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Архимед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271027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Тригонометрические функции встречаются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 в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веке до н.э. в работах великих математиков Древней Греции: Архимеда, Евклида, Аполлония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Пергского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139" y="278396"/>
            <a:ext cx="112424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Математик, механик, физик, астроном </a:t>
            </a:r>
            <a:endParaRPr lang="ru-RU" sz="4400" dirty="0"/>
          </a:p>
        </p:txBody>
      </p:sp>
      <p:pic>
        <p:nvPicPr>
          <p:cNvPr id="3" name="Рисунок 2" descr="Leonhard_Euler_by_Handman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3071433" cy="40050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201" y="5532512"/>
            <a:ext cx="3235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Леонард Эйлер</a:t>
            </a:r>
          </a:p>
          <a:p>
            <a:pPr algn="ctr"/>
            <a:r>
              <a:rPr lang="ru-RU" sz="2400" dirty="0" smtClean="0"/>
              <a:t>(1707 – 1783)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44462" y="1172308"/>
            <a:ext cx="7842738" cy="4853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Самый значительный вклад в развитие тригонометрических функций внес академик Петербургской Академии наук Леонард Эйлер.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веке  Леонард Эйлер дал современные, более общие определения, расширив область определения тригонометрических функций на всю числовую ось.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 ввел и само понятие функции и принятую в наши дни символику.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Группа 67"/>
          <p:cNvGrpSpPr/>
          <p:nvPr/>
        </p:nvGrpSpPr>
        <p:grpSpPr>
          <a:xfrm>
            <a:off x="3376244" y="644769"/>
            <a:ext cx="6975231" cy="5709138"/>
            <a:chOff x="1259632" y="29816"/>
            <a:chExt cx="7776864" cy="6828184"/>
          </a:xfrm>
        </p:grpSpPr>
        <p:pic>
          <p:nvPicPr>
            <p:cNvPr id="47" name="Рисунок 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9632" y="236537"/>
              <a:ext cx="6107113" cy="6621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8" name="Прямая соединительная линия 47"/>
            <p:cNvCxnSpPr>
              <a:endCxn id="59" idx="1"/>
            </p:cNvCxnSpPr>
            <p:nvPr/>
          </p:nvCxnSpPr>
          <p:spPr>
            <a:xfrm flipV="1">
              <a:off x="4284663" y="1279525"/>
              <a:ext cx="1439862" cy="2220913"/>
            </a:xfrm>
            <a:prstGeom prst="line">
              <a:avLst/>
            </a:prstGeom>
            <a:ln w="7620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Овал 48"/>
            <p:cNvSpPr/>
            <p:nvPr/>
          </p:nvSpPr>
          <p:spPr>
            <a:xfrm>
              <a:off x="1547813" y="836613"/>
              <a:ext cx="5472112" cy="5329237"/>
            </a:xfrm>
            <a:prstGeom prst="ellipse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Овал 49"/>
            <p:cNvSpPr/>
            <p:nvPr/>
          </p:nvSpPr>
          <p:spPr>
            <a:xfrm>
              <a:off x="6959600" y="3429000"/>
              <a:ext cx="122238" cy="1444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cxnSp>
          <p:nvCxnSpPr>
            <p:cNvPr id="51" name="Прямая соединительная линия 50"/>
            <p:cNvCxnSpPr>
              <a:endCxn id="50" idx="2"/>
            </p:cNvCxnSpPr>
            <p:nvPr/>
          </p:nvCxnSpPr>
          <p:spPr>
            <a:xfrm>
              <a:off x="4284663" y="3500438"/>
              <a:ext cx="2674937" cy="0"/>
            </a:xfrm>
            <a:prstGeom prst="line">
              <a:avLst/>
            </a:prstGeom>
            <a:ln w="7620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98938" y="3368675"/>
              <a:ext cx="146050" cy="16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3" name="Прямая соединительная линия 52"/>
            <p:cNvCxnSpPr>
              <a:stCxn id="59" idx="2"/>
            </p:cNvCxnSpPr>
            <p:nvPr/>
          </p:nvCxnSpPr>
          <p:spPr>
            <a:xfrm>
              <a:off x="5797550" y="1362075"/>
              <a:ext cx="0" cy="2138363"/>
            </a:xfrm>
            <a:prstGeom prst="line">
              <a:avLst/>
            </a:prstGeom>
            <a:ln w="57150">
              <a:solidFill>
                <a:srgbClr val="00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>
              <a:stCxn id="59" idx="1"/>
            </p:cNvCxnSpPr>
            <p:nvPr/>
          </p:nvCxnSpPr>
          <p:spPr>
            <a:xfrm flipH="1">
              <a:off x="4319588" y="1279525"/>
              <a:ext cx="1404937" cy="0"/>
            </a:xfrm>
            <a:prstGeom prst="line">
              <a:avLst/>
            </a:prstGeom>
            <a:ln w="57150">
              <a:solidFill>
                <a:srgbClr val="00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Выгнутая вниз стрелка 54"/>
            <p:cNvSpPr/>
            <p:nvPr/>
          </p:nvSpPr>
          <p:spPr>
            <a:xfrm rot="14824614">
              <a:off x="4713287" y="2909888"/>
              <a:ext cx="809625" cy="3429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graphicFrame>
          <p:nvGraphicFramePr>
            <p:cNvPr id="56" name="Object 111"/>
            <p:cNvGraphicFramePr>
              <a:graphicFrameLocks noChangeAspect="1"/>
            </p:cNvGraphicFramePr>
            <p:nvPr/>
          </p:nvGraphicFramePr>
          <p:xfrm>
            <a:off x="5237163" y="2565400"/>
            <a:ext cx="560387" cy="576263"/>
          </p:xfrm>
          <a:graphic>
            <a:graphicData uri="http://schemas.openxmlformats.org/presentationml/2006/ole">
              <p:oleObj spid="_x0000_s15431" name="Формула" r:id="rId5" imgW="152334" imgH="139639" progId="Equation.3">
                <p:embed/>
              </p:oleObj>
            </a:graphicData>
          </a:graphic>
        </p:graphicFrame>
        <p:graphicFrame>
          <p:nvGraphicFramePr>
            <p:cNvPr id="57" name="Object 1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09807897"/>
                </p:ext>
              </p:extLst>
            </p:nvPr>
          </p:nvGraphicFramePr>
          <p:xfrm>
            <a:off x="6813600" y="1462059"/>
            <a:ext cx="2222896" cy="774645"/>
          </p:xfrm>
          <a:graphic>
            <a:graphicData uri="http://schemas.openxmlformats.org/presentationml/2006/ole">
              <p:oleObj spid="_x0000_s15432" name="Equation" r:id="rId6" imgW="583947" imgH="203112" progId="Equation.3">
                <p:embed/>
              </p:oleObj>
            </a:graphicData>
          </a:graphic>
        </p:graphicFrame>
        <p:graphicFrame>
          <p:nvGraphicFramePr>
            <p:cNvPr id="58" name="Object 1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280163034"/>
                </p:ext>
              </p:extLst>
            </p:nvPr>
          </p:nvGraphicFramePr>
          <p:xfrm>
            <a:off x="6598146" y="29816"/>
            <a:ext cx="2438350" cy="571063"/>
          </p:xfrm>
          <a:graphic>
            <a:graphicData uri="http://schemas.openxmlformats.org/presentationml/2006/ole">
              <p:oleObj spid="_x0000_s15433" name="Equation" r:id="rId7" imgW="596900" imgH="139700" progId="Equation.3">
                <p:embed/>
              </p:oleObj>
            </a:graphicData>
          </a:graphic>
        </p:graphicFrame>
        <p:pic>
          <p:nvPicPr>
            <p:cNvPr id="5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525" y="1196975"/>
              <a:ext cx="146050" cy="16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Box 59"/>
            <p:cNvSpPr txBox="1"/>
            <p:nvPr/>
          </p:nvSpPr>
          <p:spPr>
            <a:xfrm>
              <a:off x="5634038" y="3659188"/>
              <a:ext cx="349250" cy="523875"/>
            </a:xfrm>
            <a:prstGeom prst="rect">
              <a:avLst/>
            </a:prstGeom>
            <a:solidFill>
              <a:srgbClr val="CCFFCC"/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х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46513" y="1100138"/>
              <a:ext cx="352425" cy="5238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у</a:t>
              </a: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610100" y="3548063"/>
              <a:ext cx="141288" cy="2286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63" name="Picture 1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9425" y="2930525"/>
              <a:ext cx="165100" cy="255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Box 1041"/>
            <p:cNvSpPr txBox="1">
              <a:spLocks noChangeArrowheads="1"/>
            </p:cNvSpPr>
            <p:nvPr/>
          </p:nvSpPr>
          <p:spPr bwMode="auto">
            <a:xfrm>
              <a:off x="7019925" y="3552825"/>
              <a:ext cx="3190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65" name="Прямоугольник 1042"/>
            <p:cNvSpPr>
              <a:spLocks noChangeArrowheads="1"/>
            </p:cNvSpPr>
            <p:nvPr/>
          </p:nvSpPr>
          <p:spPr bwMode="auto">
            <a:xfrm>
              <a:off x="3897313" y="444500"/>
              <a:ext cx="3016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solidFill>
                    <a:srgbClr val="000000"/>
                  </a:solidFill>
                  <a:latin typeface="Calibri" pitchFamily="34" charset="0"/>
                </a:rPr>
                <a:t>1</a:t>
              </a:r>
            </a:p>
          </p:txBody>
        </p:sp>
        <p:graphicFrame>
          <p:nvGraphicFramePr>
            <p:cNvPr id="66" name="Object 114"/>
            <p:cNvGraphicFramePr>
              <a:graphicFrameLocks noChangeAspect="1"/>
            </p:cNvGraphicFramePr>
            <p:nvPr/>
          </p:nvGraphicFramePr>
          <p:xfrm>
            <a:off x="7019925" y="2797175"/>
            <a:ext cx="1230313" cy="631825"/>
          </p:xfrm>
          <a:graphic>
            <a:graphicData uri="http://schemas.openxmlformats.org/presentationml/2006/ole">
              <p:oleObj spid="_x0000_s15434" name="Формула" r:id="rId9" imgW="444307" imgH="228501" progId="Equation.3">
                <p:embed/>
              </p:oleObj>
            </a:graphicData>
          </a:graphic>
        </p:graphicFrame>
        <p:graphicFrame>
          <p:nvGraphicFramePr>
            <p:cNvPr id="67" name="Object 115"/>
            <p:cNvGraphicFramePr>
              <a:graphicFrameLocks noChangeAspect="1"/>
            </p:cNvGraphicFramePr>
            <p:nvPr/>
          </p:nvGraphicFramePr>
          <p:xfrm>
            <a:off x="5870575" y="595313"/>
            <a:ext cx="1811338" cy="776287"/>
          </p:xfrm>
          <a:graphic>
            <a:graphicData uri="http://schemas.openxmlformats.org/presentationml/2006/ole">
              <p:oleObj spid="_x0000_s15435" name="Формула" r:id="rId10" imgW="533169" imgH="228501" progId="Equation.3">
                <p:embed/>
              </p:oleObj>
            </a:graphicData>
          </a:graphic>
        </p:graphicFrame>
      </p:grpSp>
      <p:sp>
        <p:nvSpPr>
          <p:cNvPr id="26" name="Прямоугольник 25"/>
          <p:cNvSpPr/>
          <p:nvPr/>
        </p:nvSpPr>
        <p:spPr>
          <a:xfrm>
            <a:off x="0" y="-2956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Тригонометрический </a:t>
            </a:r>
            <a:r>
              <a:rPr lang="ru-RU" sz="4400" dirty="0" smtClean="0"/>
              <a:t>круг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Учитель\Рабочий стол\Вторая версия\четвер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0431" y="1531143"/>
            <a:ext cx="6541476" cy="480739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311987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Знаки синуса, косинуса, тангенса и котангенса в координатных четвертях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8892" y="468922"/>
            <a:ext cx="11207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Объясните,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почему:  </a:t>
            </a:r>
            <a:endParaRPr lang="ru-RU" sz="40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265854" y="1250461"/>
          <a:ext cx="2120900" cy="2717800"/>
        </p:xfrm>
        <a:graphic>
          <a:graphicData uri="http://schemas.openxmlformats.org/presentationml/2006/ole">
            <p:oleObj spid="_x0000_s2098" name="Equation" r:id="rId3" imgW="736600" imgH="9398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784002" y="1153869"/>
          <a:ext cx="2125662" cy="2630487"/>
        </p:xfrm>
        <a:graphic>
          <a:graphicData uri="http://schemas.openxmlformats.org/presentationml/2006/ole">
            <p:oleObj spid="_x0000_s2099" name="Формула" r:id="rId4" imgW="761669" imgH="939392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97573" y="3244334"/>
            <a:ext cx="48181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с нулем: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446585" y="4329724"/>
          <a:ext cx="2197100" cy="1384300"/>
        </p:xfrm>
        <a:graphic>
          <a:graphicData uri="http://schemas.openxmlformats.org/presentationml/2006/ole">
            <p:oleObj spid="_x0000_s2100" name="Формула" r:id="rId5" imgW="761669" imgH="482391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8065355" y="4257431"/>
          <a:ext cx="1970087" cy="1339850"/>
        </p:xfrm>
        <a:graphic>
          <a:graphicData uri="http://schemas.openxmlformats.org/presentationml/2006/ole">
            <p:oleObj spid="_x0000_s2101" name="Формула" r:id="rId6" imgW="710891" imgH="4823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277" y="337011"/>
            <a:ext cx="107418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Тригонометрические тождества.</a:t>
            </a:r>
            <a:endParaRPr lang="ru-RU" sz="48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3603274" y="1310425"/>
                <a:ext cx="503586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1.</m:t>
                    </m:r>
                    <m:sSup>
                      <m:sSup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4800" dirty="0" smtClean="0"/>
                  <a:t>=1</a:t>
                </a:r>
                <a:endParaRPr lang="ru-RU" sz="4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274" y="1310425"/>
                <a:ext cx="5035866" cy="738664"/>
              </a:xfrm>
              <a:prstGeom prst="rect">
                <a:avLst/>
              </a:prstGeom>
              <a:blipFill rotWithShape="0">
                <a:blip r:embed="rId2"/>
                <a:stretch>
                  <a:fillRect t="-24793" r="-6538" b="-49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750277" y="2191506"/>
                <a:ext cx="3803349" cy="13781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2. 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77" y="2191506"/>
                <a:ext cx="3803349" cy="137813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750277" y="3713964"/>
                <a:ext cx="4087081" cy="1265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3. 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77" y="3713964"/>
                <a:ext cx="4087081" cy="126509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750277" y="5123378"/>
                <a:ext cx="459946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77" y="5123378"/>
                <a:ext cx="4599464" cy="7386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6003648" y="2325955"/>
                <a:ext cx="5488490" cy="1388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5. 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+1=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648" y="2325955"/>
                <a:ext cx="5488490" cy="138800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6003648" y="4104701"/>
                <a:ext cx="5689443" cy="1388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.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+1=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648" y="4104701"/>
                <a:ext cx="5689443" cy="138800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62635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свойства функции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dirty="0"/>
          </a:p>
        </p:txBody>
      </p:sp>
      <p:pic>
        <p:nvPicPr>
          <p:cNvPr id="3074" name="Picture 2" descr="C:\Documents and Settings\Учитель\Рабочий стол\Вторая версия\s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8462"/>
            <a:ext cx="12192000" cy="4701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976</TotalTime>
  <Words>487</Words>
  <Application>Microsoft Office PowerPoint</Application>
  <PresentationFormat>Произвольный</PresentationFormat>
  <Paragraphs>74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Ретро</vt:lpstr>
      <vt:lpstr>Формула</vt:lpstr>
      <vt:lpstr>Equation</vt:lpstr>
      <vt:lpstr>Презентация к уроку по учебному предмету «Алгебра и начала анализа» в 10-ом классе на тему:</vt:lpstr>
      <vt:lpstr>ЦЕЛИ И 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График функции у = │cos х│</vt:lpstr>
      <vt:lpstr>Слайд 19</vt:lpstr>
      <vt:lpstr>Слайд 20</vt:lpstr>
      <vt:lpstr>Слайд 21</vt:lpstr>
    </vt:vector>
  </TitlesOfParts>
  <Company>Const_math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Const</dc:creator>
  <cp:lastModifiedBy>каб 24</cp:lastModifiedBy>
  <cp:revision>86</cp:revision>
  <dcterms:created xsi:type="dcterms:W3CDTF">2016-05-06T09:32:21Z</dcterms:created>
  <dcterms:modified xsi:type="dcterms:W3CDTF">2016-05-29T08:04:18Z</dcterms:modified>
</cp:coreProperties>
</file>