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s-V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V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4EF16-610F-4A09-82D9-0DDEDEEB221E}" type="datetimeFigureOut">
              <a:rPr lang="es-VE" smtClean="0"/>
              <a:t>04/10/2013</a:t>
            </a:fld>
            <a:endParaRPr lang="es-V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CEF99-B171-4C59-B378-B9C8F68844DD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38681481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V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4EF16-610F-4A09-82D9-0DDEDEEB221E}" type="datetimeFigureOut">
              <a:rPr lang="es-VE" smtClean="0"/>
              <a:t>04/10/2013</a:t>
            </a:fld>
            <a:endParaRPr lang="es-V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CEF99-B171-4C59-B378-B9C8F68844DD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22479801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V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4EF16-610F-4A09-82D9-0DDEDEEB221E}" type="datetimeFigureOut">
              <a:rPr lang="es-VE" smtClean="0"/>
              <a:t>04/10/2013</a:t>
            </a:fld>
            <a:endParaRPr lang="es-V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CEF99-B171-4C59-B378-B9C8F68844DD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3869135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V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4EF16-610F-4A09-82D9-0DDEDEEB221E}" type="datetimeFigureOut">
              <a:rPr lang="es-VE" smtClean="0"/>
              <a:t>04/10/2013</a:t>
            </a:fld>
            <a:endParaRPr lang="es-V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CEF99-B171-4C59-B378-B9C8F68844DD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3499663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4EF16-610F-4A09-82D9-0DDEDEEB221E}" type="datetimeFigureOut">
              <a:rPr lang="es-VE" smtClean="0"/>
              <a:t>04/10/2013</a:t>
            </a:fld>
            <a:endParaRPr lang="es-V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CEF99-B171-4C59-B378-B9C8F68844DD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7351230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VE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VE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4EF16-610F-4A09-82D9-0DDEDEEB221E}" type="datetimeFigureOut">
              <a:rPr lang="es-VE" smtClean="0"/>
              <a:t>04/10/2013</a:t>
            </a:fld>
            <a:endParaRPr lang="es-VE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CEF99-B171-4C59-B378-B9C8F68844DD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1626339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VE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VE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4EF16-610F-4A09-82D9-0DDEDEEB221E}" type="datetimeFigureOut">
              <a:rPr lang="es-VE" smtClean="0"/>
              <a:t>04/10/2013</a:t>
            </a:fld>
            <a:endParaRPr lang="es-VE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CEF99-B171-4C59-B378-B9C8F68844DD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42155437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4EF16-610F-4A09-82D9-0DDEDEEB221E}" type="datetimeFigureOut">
              <a:rPr lang="es-VE" smtClean="0"/>
              <a:t>04/10/2013</a:t>
            </a:fld>
            <a:endParaRPr lang="es-VE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CEF99-B171-4C59-B378-B9C8F68844DD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284750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4EF16-610F-4A09-82D9-0DDEDEEB221E}" type="datetimeFigureOut">
              <a:rPr lang="es-VE" smtClean="0"/>
              <a:t>04/10/2013</a:t>
            </a:fld>
            <a:endParaRPr lang="es-VE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CEF99-B171-4C59-B378-B9C8F68844DD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24126723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VE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4EF16-610F-4A09-82D9-0DDEDEEB221E}" type="datetimeFigureOut">
              <a:rPr lang="es-VE" smtClean="0"/>
              <a:t>04/10/2013</a:t>
            </a:fld>
            <a:endParaRPr lang="es-VE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CEF99-B171-4C59-B378-B9C8F68844DD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11563205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VE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4EF16-610F-4A09-82D9-0DDEDEEB221E}" type="datetimeFigureOut">
              <a:rPr lang="es-VE" smtClean="0"/>
              <a:t>04/10/2013</a:t>
            </a:fld>
            <a:endParaRPr lang="es-VE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CEF99-B171-4C59-B378-B9C8F68844DD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3343559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V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44EF16-610F-4A09-82D9-0DDEDEEB221E}" type="datetimeFigureOut">
              <a:rPr lang="es-VE" smtClean="0"/>
              <a:t>04/10/2013</a:t>
            </a:fld>
            <a:endParaRPr lang="es-V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V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7CEF99-B171-4C59-B378-B9C8F68844DD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660673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V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187624" y="1268760"/>
            <a:ext cx="653447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VE" sz="2800" b="1" u="heavy" dirty="0" smtClean="0">
                <a:latin typeface="Andalus" pitchFamily="18" charset="-78"/>
                <a:cs typeface="Andalus" pitchFamily="18" charset="-78"/>
              </a:rPr>
              <a:t>ESTILOS  ARQUITECTÓNICOS</a:t>
            </a:r>
            <a:endParaRPr lang="es-VE" sz="2800" dirty="0">
              <a:latin typeface="Andalus" pitchFamily="18" charset="-78"/>
              <a:cs typeface="Andalus" pitchFamily="18" charset="-78"/>
            </a:endParaRPr>
          </a:p>
          <a:p>
            <a:pPr algn="just"/>
            <a:r>
              <a:rPr lang="es-VE" sz="2800" dirty="0"/>
              <a:t>Un  estilo arquitectónico define una familia de  sistemas de software en   términos de  su  organización estructural.  Un estilo arquitectónico representa los  componentes y las relaciones entre ellos con las restricciones de  su aplicación y las asociaciones y reglas de  diseño para su construcción. Shaw y  Garlan  (Shaw y  Garlan,  1996) precisan  además, que un estilo arquitectónico define un vocabulario de componentes y tipos de  conectores</a:t>
            </a:r>
            <a:r>
              <a:rPr lang="es-VE" sz="2800" dirty="0" smtClean="0"/>
              <a:t>.</a:t>
            </a:r>
          </a:p>
        </p:txBody>
      </p:sp>
      <p:pic>
        <p:nvPicPr>
          <p:cNvPr id="5" name="5 Imagen" descr="iutm"/>
          <p:cNvPicPr/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20272" y="425229"/>
            <a:ext cx="958578" cy="861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6 Imagen" descr="logo ministerio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12482" y="403255"/>
            <a:ext cx="962660" cy="865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CuadroTexto"/>
          <p:cNvSpPr txBox="1"/>
          <p:nvPr/>
        </p:nvSpPr>
        <p:spPr>
          <a:xfrm>
            <a:off x="6970738" y="6331418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VE" dirty="0" smtClean="0"/>
              <a:t>Ing. </a:t>
            </a:r>
            <a:r>
              <a:rPr lang="es-VE" dirty="0" err="1" smtClean="0"/>
              <a:t>Simon</a:t>
            </a:r>
            <a:r>
              <a:rPr lang="es-VE" dirty="0" smtClean="0"/>
              <a:t> Romero</a:t>
            </a:r>
            <a:endParaRPr lang="es-VE" dirty="0"/>
          </a:p>
        </p:txBody>
      </p:sp>
    </p:spTree>
    <p:extLst>
      <p:ext uri="{BB962C8B-B14F-4D97-AF65-F5344CB8AC3E}">
        <p14:creationId xmlns:p14="http://schemas.microsoft.com/office/powerpoint/2010/main" val="3083844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106 Rectángulo"/>
          <p:cNvSpPr/>
          <p:nvPr/>
        </p:nvSpPr>
        <p:spPr>
          <a:xfrm>
            <a:off x="683568" y="3789040"/>
            <a:ext cx="799288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VE" sz="2000" dirty="0"/>
              <a:t>• Un componente lee   la   ráfaga  (</a:t>
            </a:r>
            <a:r>
              <a:rPr lang="es-VE" sz="2000" dirty="0" err="1"/>
              <a:t>stream</a:t>
            </a:r>
            <a:r>
              <a:rPr lang="es-VE" sz="2000" dirty="0"/>
              <a:t>) de   datos  en sus  entradas  y produce una ráfaga de  datos en sus salidas.</a:t>
            </a:r>
          </a:p>
          <a:p>
            <a:pPr algn="just"/>
            <a:r>
              <a:rPr lang="es-VE" sz="2000" dirty="0"/>
              <a:t>• Los componentes se  conocen como filtros y son independientes.</a:t>
            </a:r>
          </a:p>
          <a:p>
            <a:pPr algn="just"/>
            <a:r>
              <a:rPr lang="es-VE" sz="2000" dirty="0"/>
              <a:t>• Los   conectores  se  comportan  como  conductores   de    las  ráfagas, transmitiendo salidas de  un componente hacia entradas de  otro.</a:t>
            </a:r>
          </a:p>
          <a:p>
            <a:pPr algn="just"/>
            <a:r>
              <a:rPr lang="es-VE" sz="2000" dirty="0"/>
              <a:t>• El  mejor ejemplo de  este estilo son los  programas escritos en el  Shell de 	Unix   (Bach,  1986).  Otros  ejemplos  se   observan  en  el   área  de procesamiento   de     señales,    programación   paralela   y    sistemas distribuidos.</a:t>
            </a:r>
          </a:p>
        </p:txBody>
      </p:sp>
      <p:grpSp>
        <p:nvGrpSpPr>
          <p:cNvPr id="108" name="Group 104"/>
          <p:cNvGrpSpPr>
            <a:grpSpLocks/>
          </p:cNvGrpSpPr>
          <p:nvPr/>
        </p:nvGrpSpPr>
        <p:grpSpPr bwMode="auto">
          <a:xfrm>
            <a:off x="237506" y="2087149"/>
            <a:ext cx="7939088" cy="1666875"/>
            <a:chOff x="974" y="-78"/>
            <a:chExt cx="12503" cy="2625"/>
          </a:xfrm>
        </p:grpSpPr>
        <p:sp>
          <p:nvSpPr>
            <p:cNvPr id="109" name="Freeform 105"/>
            <p:cNvSpPr>
              <a:spLocks/>
            </p:cNvSpPr>
            <p:nvPr/>
          </p:nvSpPr>
          <p:spPr bwMode="auto">
            <a:xfrm>
              <a:off x="4949" y="75"/>
              <a:ext cx="1560" cy="720"/>
            </a:xfrm>
            <a:custGeom>
              <a:avLst/>
              <a:gdLst>
                <a:gd name="T0" fmla="*/ 1560 w 1560"/>
                <a:gd name="T1" fmla="*/ 720 h 720"/>
                <a:gd name="T2" fmla="*/ 1560 w 1560"/>
                <a:gd name="T3" fmla="*/ 0 h 720"/>
                <a:gd name="T4" fmla="*/ 0 w 1560"/>
                <a:gd name="T5" fmla="*/ 0 h 720"/>
                <a:gd name="T6" fmla="*/ 0 w 1560"/>
                <a:gd name="T7" fmla="*/ 720 h 720"/>
                <a:gd name="T8" fmla="*/ 1560 w 1560"/>
                <a:gd name="T9" fmla="*/ 720 h 7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60" h="720">
                  <a:moveTo>
                    <a:pt x="1560" y="720"/>
                  </a:moveTo>
                  <a:lnTo>
                    <a:pt x="1560" y="0"/>
                  </a:lnTo>
                  <a:lnTo>
                    <a:pt x="0" y="0"/>
                  </a:lnTo>
                  <a:lnTo>
                    <a:pt x="0" y="720"/>
                  </a:lnTo>
                  <a:lnTo>
                    <a:pt x="1560" y="720"/>
                  </a:lnTo>
                  <a:close/>
                </a:path>
              </a:pathLst>
            </a:custGeom>
            <a:noFill/>
            <a:ln w="9525">
              <a:solidFill>
                <a:srgbClr val="01010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VE"/>
            </a:p>
          </p:txBody>
        </p:sp>
        <p:sp>
          <p:nvSpPr>
            <p:cNvPr id="110" name="Rectangle 106"/>
            <p:cNvSpPr>
              <a:spLocks/>
            </p:cNvSpPr>
            <p:nvPr/>
          </p:nvSpPr>
          <p:spPr bwMode="auto">
            <a:xfrm>
              <a:off x="1949" y="675"/>
              <a:ext cx="1560" cy="720"/>
            </a:xfrm>
            <a:prstGeom prst="rect">
              <a:avLst/>
            </a:prstGeom>
            <a:noFill/>
            <a:ln w="9525">
              <a:solidFill>
                <a:srgbClr val="01010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VE"/>
            </a:p>
          </p:txBody>
        </p:sp>
        <p:grpSp>
          <p:nvGrpSpPr>
            <p:cNvPr id="111" name="Group 107"/>
            <p:cNvGrpSpPr>
              <a:grpSpLocks/>
            </p:cNvGrpSpPr>
            <p:nvPr/>
          </p:nvGrpSpPr>
          <p:grpSpPr bwMode="auto">
            <a:xfrm>
              <a:off x="3502" y="375"/>
              <a:ext cx="1447" cy="547"/>
              <a:chOff x="3502" y="375"/>
              <a:chExt cx="1447" cy="547"/>
            </a:xfrm>
          </p:grpSpPr>
          <p:sp>
            <p:nvSpPr>
              <p:cNvPr id="193" name="Freeform 108"/>
              <p:cNvSpPr>
                <a:spLocks/>
              </p:cNvSpPr>
              <p:nvPr/>
            </p:nvSpPr>
            <p:spPr bwMode="auto">
              <a:xfrm>
                <a:off x="3502" y="375"/>
                <a:ext cx="1447" cy="547"/>
              </a:xfrm>
              <a:custGeom>
                <a:avLst/>
                <a:gdLst>
                  <a:gd name="T0" fmla="*/ 1351 w 1447"/>
                  <a:gd name="T1" fmla="*/ 67 h 547"/>
                  <a:gd name="T2" fmla="*/ 1327 w 1447"/>
                  <a:gd name="T3" fmla="*/ 67 h 547"/>
                  <a:gd name="T4" fmla="*/ 1327 w 1447"/>
                  <a:gd name="T5" fmla="*/ 120 h 547"/>
                  <a:gd name="T6" fmla="*/ 1447 w 1447"/>
                  <a:gd name="T7" fmla="*/ 60 h 547"/>
                  <a:gd name="T8" fmla="*/ 1351 w 1447"/>
                  <a:gd name="T9" fmla="*/ 67 h 5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47" h="547">
                    <a:moveTo>
                      <a:pt x="1351" y="67"/>
                    </a:moveTo>
                    <a:lnTo>
                      <a:pt x="1327" y="67"/>
                    </a:lnTo>
                    <a:lnTo>
                      <a:pt x="1327" y="120"/>
                    </a:lnTo>
                    <a:lnTo>
                      <a:pt x="1447" y="60"/>
                    </a:lnTo>
                    <a:lnTo>
                      <a:pt x="1351" y="67"/>
                    </a:lnTo>
                    <a:close/>
                  </a:path>
                </a:pathLst>
              </a:custGeom>
              <a:solidFill>
                <a:srgbClr val="01010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VE"/>
              </a:p>
            </p:txBody>
          </p:sp>
          <p:sp>
            <p:nvSpPr>
              <p:cNvPr id="194" name="Freeform 109"/>
              <p:cNvSpPr>
                <a:spLocks/>
              </p:cNvSpPr>
              <p:nvPr/>
            </p:nvSpPr>
            <p:spPr bwMode="auto">
              <a:xfrm>
                <a:off x="3502" y="375"/>
                <a:ext cx="1447" cy="547"/>
              </a:xfrm>
              <a:custGeom>
                <a:avLst/>
                <a:gdLst>
                  <a:gd name="T0" fmla="*/ 1351 w 1447"/>
                  <a:gd name="T1" fmla="*/ 52 h 547"/>
                  <a:gd name="T2" fmla="*/ 1327 w 1447"/>
                  <a:gd name="T3" fmla="*/ 0 h 547"/>
                  <a:gd name="T4" fmla="*/ 1327 w 1447"/>
                  <a:gd name="T5" fmla="*/ 52 h 547"/>
                  <a:gd name="T6" fmla="*/ 1353 w 1447"/>
                  <a:gd name="T7" fmla="*/ 55 h 547"/>
                  <a:gd name="T8" fmla="*/ 1327 w 1447"/>
                  <a:gd name="T9" fmla="*/ 0 h 547"/>
                  <a:gd name="T10" fmla="*/ 1351 w 1447"/>
                  <a:gd name="T11" fmla="*/ 52 h 547"/>
                  <a:gd name="T12" fmla="*/ 1346 w 1447"/>
                  <a:gd name="T13" fmla="*/ 52 h 547"/>
                  <a:gd name="T14" fmla="*/ 1351 w 1447"/>
                  <a:gd name="T15" fmla="*/ 52 h 5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47" h="547">
                    <a:moveTo>
                      <a:pt x="1351" y="52"/>
                    </a:moveTo>
                    <a:lnTo>
                      <a:pt x="1327" y="0"/>
                    </a:lnTo>
                    <a:lnTo>
                      <a:pt x="1327" y="52"/>
                    </a:lnTo>
                    <a:lnTo>
                      <a:pt x="1353" y="55"/>
                    </a:lnTo>
                    <a:lnTo>
                      <a:pt x="1327" y="0"/>
                    </a:lnTo>
                    <a:lnTo>
                      <a:pt x="1351" y="52"/>
                    </a:lnTo>
                    <a:lnTo>
                      <a:pt x="1346" y="52"/>
                    </a:lnTo>
                    <a:lnTo>
                      <a:pt x="1351" y="52"/>
                    </a:lnTo>
                    <a:close/>
                  </a:path>
                </a:pathLst>
              </a:custGeom>
              <a:solidFill>
                <a:srgbClr val="01010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VE"/>
              </a:p>
            </p:txBody>
          </p:sp>
          <p:sp>
            <p:nvSpPr>
              <p:cNvPr id="195" name="Freeform 110"/>
              <p:cNvSpPr>
                <a:spLocks/>
              </p:cNvSpPr>
              <p:nvPr/>
            </p:nvSpPr>
            <p:spPr bwMode="auto">
              <a:xfrm>
                <a:off x="3502" y="375"/>
                <a:ext cx="1447" cy="547"/>
              </a:xfrm>
              <a:custGeom>
                <a:avLst/>
                <a:gdLst>
                  <a:gd name="T0" fmla="*/ 1353 w 1447"/>
                  <a:gd name="T1" fmla="*/ 64 h 547"/>
                  <a:gd name="T2" fmla="*/ 1447 w 1447"/>
                  <a:gd name="T3" fmla="*/ 60 h 547"/>
                  <a:gd name="T4" fmla="*/ 1353 w 1447"/>
                  <a:gd name="T5" fmla="*/ 60 h 547"/>
                  <a:gd name="T6" fmla="*/ 1353 w 1447"/>
                  <a:gd name="T7" fmla="*/ 64 h 5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47" h="547">
                    <a:moveTo>
                      <a:pt x="1353" y="64"/>
                    </a:moveTo>
                    <a:lnTo>
                      <a:pt x="1447" y="60"/>
                    </a:lnTo>
                    <a:lnTo>
                      <a:pt x="1353" y="60"/>
                    </a:lnTo>
                    <a:lnTo>
                      <a:pt x="1353" y="64"/>
                    </a:lnTo>
                    <a:close/>
                  </a:path>
                </a:pathLst>
              </a:custGeom>
              <a:solidFill>
                <a:srgbClr val="01010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VE"/>
              </a:p>
            </p:txBody>
          </p:sp>
          <p:sp>
            <p:nvSpPr>
              <p:cNvPr id="196" name="Freeform 111"/>
              <p:cNvSpPr>
                <a:spLocks/>
              </p:cNvSpPr>
              <p:nvPr/>
            </p:nvSpPr>
            <p:spPr bwMode="auto">
              <a:xfrm>
                <a:off x="3502" y="375"/>
                <a:ext cx="1447" cy="547"/>
              </a:xfrm>
              <a:custGeom>
                <a:avLst/>
                <a:gdLst>
                  <a:gd name="T0" fmla="*/ 727 w 1447"/>
                  <a:gd name="T1" fmla="*/ 532 h 547"/>
                  <a:gd name="T2" fmla="*/ 734 w 1447"/>
                  <a:gd name="T3" fmla="*/ 540 h 547"/>
                  <a:gd name="T4" fmla="*/ 734 w 1447"/>
                  <a:gd name="T5" fmla="*/ 67 h 547"/>
                  <a:gd name="T6" fmla="*/ 727 w 1447"/>
                  <a:gd name="T7" fmla="*/ 532 h 5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47" h="547">
                    <a:moveTo>
                      <a:pt x="727" y="532"/>
                    </a:moveTo>
                    <a:lnTo>
                      <a:pt x="734" y="540"/>
                    </a:lnTo>
                    <a:lnTo>
                      <a:pt x="734" y="67"/>
                    </a:lnTo>
                    <a:lnTo>
                      <a:pt x="727" y="532"/>
                    </a:lnTo>
                    <a:close/>
                  </a:path>
                </a:pathLst>
              </a:custGeom>
              <a:solidFill>
                <a:srgbClr val="01010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VE"/>
              </a:p>
            </p:txBody>
          </p:sp>
          <p:sp>
            <p:nvSpPr>
              <p:cNvPr id="197" name="Freeform 112"/>
              <p:cNvSpPr>
                <a:spLocks/>
              </p:cNvSpPr>
              <p:nvPr/>
            </p:nvSpPr>
            <p:spPr bwMode="auto">
              <a:xfrm>
                <a:off x="3502" y="375"/>
                <a:ext cx="1447" cy="547"/>
              </a:xfrm>
              <a:custGeom>
                <a:avLst/>
                <a:gdLst>
                  <a:gd name="T0" fmla="*/ 719 w 1447"/>
                  <a:gd name="T1" fmla="*/ 532 h 547"/>
                  <a:gd name="T2" fmla="*/ 727 w 1447"/>
                  <a:gd name="T3" fmla="*/ 67 h 547"/>
                  <a:gd name="T4" fmla="*/ 720 w 1447"/>
                  <a:gd name="T5" fmla="*/ 60 h 547"/>
                  <a:gd name="T6" fmla="*/ 719 w 1447"/>
                  <a:gd name="T7" fmla="*/ 532 h 5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47" h="547">
                    <a:moveTo>
                      <a:pt x="719" y="532"/>
                    </a:moveTo>
                    <a:lnTo>
                      <a:pt x="727" y="67"/>
                    </a:lnTo>
                    <a:lnTo>
                      <a:pt x="720" y="60"/>
                    </a:lnTo>
                    <a:lnTo>
                      <a:pt x="719" y="532"/>
                    </a:lnTo>
                    <a:close/>
                  </a:path>
                </a:pathLst>
              </a:custGeom>
              <a:solidFill>
                <a:srgbClr val="01010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VE"/>
              </a:p>
            </p:txBody>
          </p:sp>
          <p:sp>
            <p:nvSpPr>
              <p:cNvPr id="198" name="Freeform 113"/>
              <p:cNvSpPr>
                <a:spLocks/>
              </p:cNvSpPr>
              <p:nvPr/>
            </p:nvSpPr>
            <p:spPr bwMode="auto">
              <a:xfrm>
                <a:off x="3502" y="375"/>
                <a:ext cx="1447" cy="547"/>
              </a:xfrm>
              <a:custGeom>
                <a:avLst/>
                <a:gdLst>
                  <a:gd name="T0" fmla="*/ 722 w 1447"/>
                  <a:gd name="T1" fmla="*/ 52 h 547"/>
                  <a:gd name="T2" fmla="*/ 720 w 1447"/>
                  <a:gd name="T3" fmla="*/ 55 h 547"/>
                  <a:gd name="T4" fmla="*/ 720 w 1447"/>
                  <a:gd name="T5" fmla="*/ 60 h 547"/>
                  <a:gd name="T6" fmla="*/ 727 w 1447"/>
                  <a:gd name="T7" fmla="*/ 67 h 547"/>
                  <a:gd name="T8" fmla="*/ 719 w 1447"/>
                  <a:gd name="T9" fmla="*/ 532 h 547"/>
                  <a:gd name="T10" fmla="*/ 720 w 1447"/>
                  <a:gd name="T11" fmla="*/ 540 h 547"/>
                  <a:gd name="T12" fmla="*/ 0 w 1447"/>
                  <a:gd name="T13" fmla="*/ 540 h 547"/>
                  <a:gd name="T14" fmla="*/ 0 w 1447"/>
                  <a:gd name="T15" fmla="*/ 544 h 547"/>
                  <a:gd name="T16" fmla="*/ 2 w 1447"/>
                  <a:gd name="T17" fmla="*/ 547 h 547"/>
                  <a:gd name="T18" fmla="*/ 732 w 1447"/>
                  <a:gd name="T19" fmla="*/ 547 h 547"/>
                  <a:gd name="T20" fmla="*/ 734 w 1447"/>
                  <a:gd name="T21" fmla="*/ 544 h 547"/>
                  <a:gd name="T22" fmla="*/ 734 w 1447"/>
                  <a:gd name="T23" fmla="*/ 540 h 547"/>
                  <a:gd name="T24" fmla="*/ 727 w 1447"/>
                  <a:gd name="T25" fmla="*/ 532 h 547"/>
                  <a:gd name="T26" fmla="*/ 734 w 1447"/>
                  <a:gd name="T27" fmla="*/ 67 h 547"/>
                  <a:gd name="T28" fmla="*/ 734 w 1447"/>
                  <a:gd name="T29" fmla="*/ 60 h 547"/>
                  <a:gd name="T30" fmla="*/ 1327 w 1447"/>
                  <a:gd name="T31" fmla="*/ 52 h 547"/>
                  <a:gd name="T32" fmla="*/ 722 w 1447"/>
                  <a:gd name="T33" fmla="*/ 52 h 5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447" h="547">
                    <a:moveTo>
                      <a:pt x="722" y="52"/>
                    </a:moveTo>
                    <a:lnTo>
                      <a:pt x="720" y="55"/>
                    </a:lnTo>
                    <a:lnTo>
                      <a:pt x="720" y="60"/>
                    </a:lnTo>
                    <a:lnTo>
                      <a:pt x="727" y="67"/>
                    </a:lnTo>
                    <a:lnTo>
                      <a:pt x="719" y="532"/>
                    </a:lnTo>
                    <a:lnTo>
                      <a:pt x="720" y="540"/>
                    </a:lnTo>
                    <a:lnTo>
                      <a:pt x="0" y="540"/>
                    </a:lnTo>
                    <a:lnTo>
                      <a:pt x="0" y="544"/>
                    </a:lnTo>
                    <a:lnTo>
                      <a:pt x="2" y="547"/>
                    </a:lnTo>
                    <a:lnTo>
                      <a:pt x="732" y="547"/>
                    </a:lnTo>
                    <a:lnTo>
                      <a:pt x="734" y="544"/>
                    </a:lnTo>
                    <a:lnTo>
                      <a:pt x="734" y="540"/>
                    </a:lnTo>
                    <a:lnTo>
                      <a:pt x="727" y="532"/>
                    </a:lnTo>
                    <a:lnTo>
                      <a:pt x="734" y="67"/>
                    </a:lnTo>
                    <a:lnTo>
                      <a:pt x="734" y="60"/>
                    </a:lnTo>
                    <a:lnTo>
                      <a:pt x="1327" y="52"/>
                    </a:lnTo>
                    <a:lnTo>
                      <a:pt x="722" y="52"/>
                    </a:lnTo>
                    <a:close/>
                  </a:path>
                </a:pathLst>
              </a:custGeom>
              <a:solidFill>
                <a:srgbClr val="01010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VE"/>
              </a:p>
            </p:txBody>
          </p:sp>
          <p:sp>
            <p:nvSpPr>
              <p:cNvPr id="199" name="Freeform 114"/>
              <p:cNvSpPr>
                <a:spLocks/>
              </p:cNvSpPr>
              <p:nvPr/>
            </p:nvSpPr>
            <p:spPr bwMode="auto">
              <a:xfrm>
                <a:off x="3502" y="375"/>
                <a:ext cx="1447" cy="547"/>
              </a:xfrm>
              <a:custGeom>
                <a:avLst/>
                <a:gdLst>
                  <a:gd name="T0" fmla="*/ 719 w 1447"/>
                  <a:gd name="T1" fmla="*/ 532 h 547"/>
                  <a:gd name="T2" fmla="*/ 2 w 1447"/>
                  <a:gd name="T3" fmla="*/ 532 h 547"/>
                  <a:gd name="T4" fmla="*/ 0 w 1447"/>
                  <a:gd name="T5" fmla="*/ 535 h 547"/>
                  <a:gd name="T6" fmla="*/ 0 w 1447"/>
                  <a:gd name="T7" fmla="*/ 540 h 547"/>
                  <a:gd name="T8" fmla="*/ 720 w 1447"/>
                  <a:gd name="T9" fmla="*/ 540 h 547"/>
                  <a:gd name="T10" fmla="*/ 719 w 1447"/>
                  <a:gd name="T11" fmla="*/ 532 h 5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47" h="547">
                    <a:moveTo>
                      <a:pt x="719" y="532"/>
                    </a:moveTo>
                    <a:lnTo>
                      <a:pt x="2" y="532"/>
                    </a:lnTo>
                    <a:lnTo>
                      <a:pt x="0" y="535"/>
                    </a:lnTo>
                    <a:lnTo>
                      <a:pt x="0" y="540"/>
                    </a:lnTo>
                    <a:lnTo>
                      <a:pt x="720" y="540"/>
                    </a:lnTo>
                    <a:lnTo>
                      <a:pt x="719" y="532"/>
                    </a:lnTo>
                    <a:close/>
                  </a:path>
                </a:pathLst>
              </a:custGeom>
              <a:solidFill>
                <a:srgbClr val="01010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VE"/>
              </a:p>
            </p:txBody>
          </p:sp>
          <p:sp>
            <p:nvSpPr>
              <p:cNvPr id="200" name="Freeform 115"/>
              <p:cNvSpPr>
                <a:spLocks/>
              </p:cNvSpPr>
              <p:nvPr/>
            </p:nvSpPr>
            <p:spPr bwMode="auto">
              <a:xfrm>
                <a:off x="3502" y="375"/>
                <a:ext cx="1447" cy="547"/>
              </a:xfrm>
              <a:custGeom>
                <a:avLst/>
                <a:gdLst>
                  <a:gd name="T0" fmla="*/ 1447 w 1447"/>
                  <a:gd name="T1" fmla="*/ 60 h 547"/>
                  <a:gd name="T2" fmla="*/ 1353 w 1447"/>
                  <a:gd name="T3" fmla="*/ 64 h 547"/>
                  <a:gd name="T4" fmla="*/ 1346 w 1447"/>
                  <a:gd name="T5" fmla="*/ 67 h 547"/>
                  <a:gd name="T6" fmla="*/ 1353 w 1447"/>
                  <a:gd name="T7" fmla="*/ 64 h 547"/>
                  <a:gd name="T8" fmla="*/ 1353 w 1447"/>
                  <a:gd name="T9" fmla="*/ 60 h 547"/>
                  <a:gd name="T10" fmla="*/ 1447 w 1447"/>
                  <a:gd name="T11" fmla="*/ 60 h 547"/>
                  <a:gd name="T12" fmla="*/ 1327 w 1447"/>
                  <a:gd name="T13" fmla="*/ 0 h 547"/>
                  <a:gd name="T14" fmla="*/ 1353 w 1447"/>
                  <a:gd name="T15" fmla="*/ 55 h 547"/>
                  <a:gd name="T16" fmla="*/ 1327 w 1447"/>
                  <a:gd name="T17" fmla="*/ 52 h 547"/>
                  <a:gd name="T18" fmla="*/ 734 w 1447"/>
                  <a:gd name="T19" fmla="*/ 60 h 547"/>
                  <a:gd name="T20" fmla="*/ 734 w 1447"/>
                  <a:gd name="T21" fmla="*/ 67 h 547"/>
                  <a:gd name="T22" fmla="*/ 1351 w 1447"/>
                  <a:gd name="T23" fmla="*/ 67 h 547"/>
                  <a:gd name="T24" fmla="*/ 1447 w 1447"/>
                  <a:gd name="T25" fmla="*/ 60 h 5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47" h="547">
                    <a:moveTo>
                      <a:pt x="1447" y="60"/>
                    </a:moveTo>
                    <a:lnTo>
                      <a:pt x="1353" y="64"/>
                    </a:lnTo>
                    <a:lnTo>
                      <a:pt x="1346" y="67"/>
                    </a:lnTo>
                    <a:lnTo>
                      <a:pt x="1353" y="64"/>
                    </a:lnTo>
                    <a:lnTo>
                      <a:pt x="1353" y="60"/>
                    </a:lnTo>
                    <a:lnTo>
                      <a:pt x="1447" y="60"/>
                    </a:lnTo>
                    <a:lnTo>
                      <a:pt x="1327" y="0"/>
                    </a:lnTo>
                    <a:lnTo>
                      <a:pt x="1353" y="55"/>
                    </a:lnTo>
                    <a:lnTo>
                      <a:pt x="1327" y="52"/>
                    </a:lnTo>
                    <a:lnTo>
                      <a:pt x="734" y="60"/>
                    </a:lnTo>
                    <a:lnTo>
                      <a:pt x="734" y="67"/>
                    </a:lnTo>
                    <a:lnTo>
                      <a:pt x="1351" y="67"/>
                    </a:lnTo>
                    <a:lnTo>
                      <a:pt x="1447" y="60"/>
                    </a:lnTo>
                    <a:close/>
                  </a:path>
                </a:pathLst>
              </a:custGeom>
              <a:solidFill>
                <a:srgbClr val="01010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VE"/>
              </a:p>
            </p:txBody>
          </p:sp>
        </p:grpSp>
        <p:sp>
          <p:nvSpPr>
            <p:cNvPr id="112" name="Freeform 116"/>
            <p:cNvSpPr>
              <a:spLocks/>
            </p:cNvSpPr>
            <p:nvPr/>
          </p:nvSpPr>
          <p:spPr bwMode="auto">
            <a:xfrm>
              <a:off x="4949" y="1275"/>
              <a:ext cx="1560" cy="720"/>
            </a:xfrm>
            <a:custGeom>
              <a:avLst/>
              <a:gdLst>
                <a:gd name="T0" fmla="*/ 1560 w 1560"/>
                <a:gd name="T1" fmla="*/ 720 h 720"/>
                <a:gd name="T2" fmla="*/ 1560 w 1560"/>
                <a:gd name="T3" fmla="*/ 0 h 720"/>
                <a:gd name="T4" fmla="*/ 0 w 1560"/>
                <a:gd name="T5" fmla="*/ 0 h 720"/>
                <a:gd name="T6" fmla="*/ 0 w 1560"/>
                <a:gd name="T7" fmla="*/ 720 h 720"/>
                <a:gd name="T8" fmla="*/ 1560 w 1560"/>
                <a:gd name="T9" fmla="*/ 720 h 7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60" h="720">
                  <a:moveTo>
                    <a:pt x="1560" y="720"/>
                  </a:moveTo>
                  <a:lnTo>
                    <a:pt x="1560" y="0"/>
                  </a:lnTo>
                  <a:lnTo>
                    <a:pt x="0" y="0"/>
                  </a:lnTo>
                  <a:lnTo>
                    <a:pt x="0" y="720"/>
                  </a:lnTo>
                  <a:lnTo>
                    <a:pt x="1560" y="720"/>
                  </a:lnTo>
                  <a:close/>
                </a:path>
              </a:pathLst>
            </a:custGeom>
            <a:noFill/>
            <a:ln w="9525">
              <a:solidFill>
                <a:srgbClr val="01010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VE"/>
            </a:p>
          </p:txBody>
        </p:sp>
        <p:grpSp>
          <p:nvGrpSpPr>
            <p:cNvPr id="113" name="Group 117"/>
            <p:cNvGrpSpPr>
              <a:grpSpLocks/>
            </p:cNvGrpSpPr>
            <p:nvPr/>
          </p:nvGrpSpPr>
          <p:grpSpPr bwMode="auto">
            <a:xfrm>
              <a:off x="3502" y="1148"/>
              <a:ext cx="1447" cy="427"/>
              <a:chOff x="3502" y="1148"/>
              <a:chExt cx="1447" cy="427"/>
            </a:xfrm>
          </p:grpSpPr>
          <p:sp>
            <p:nvSpPr>
              <p:cNvPr id="187" name="Freeform 118"/>
              <p:cNvSpPr>
                <a:spLocks/>
              </p:cNvSpPr>
              <p:nvPr/>
            </p:nvSpPr>
            <p:spPr bwMode="auto">
              <a:xfrm>
                <a:off x="3502" y="1148"/>
                <a:ext cx="1447" cy="427"/>
              </a:xfrm>
              <a:custGeom>
                <a:avLst/>
                <a:gdLst>
                  <a:gd name="T0" fmla="*/ 0 w 1447"/>
                  <a:gd name="T1" fmla="*/ 11 h 427"/>
                  <a:gd name="T2" fmla="*/ 720 w 1447"/>
                  <a:gd name="T3" fmla="*/ 7 h 427"/>
                  <a:gd name="T4" fmla="*/ 734 w 1447"/>
                  <a:gd name="T5" fmla="*/ 2 h 427"/>
                  <a:gd name="T6" fmla="*/ 732 w 1447"/>
                  <a:gd name="T7" fmla="*/ 0 h 427"/>
                  <a:gd name="T8" fmla="*/ 2 w 1447"/>
                  <a:gd name="T9" fmla="*/ 0 h 427"/>
                  <a:gd name="T10" fmla="*/ 0 w 1447"/>
                  <a:gd name="T11" fmla="*/ 2 h 427"/>
                  <a:gd name="T12" fmla="*/ 0 w 1447"/>
                  <a:gd name="T13" fmla="*/ 11 h 4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7" h="427">
                    <a:moveTo>
                      <a:pt x="0" y="11"/>
                    </a:moveTo>
                    <a:lnTo>
                      <a:pt x="720" y="7"/>
                    </a:lnTo>
                    <a:lnTo>
                      <a:pt x="734" y="2"/>
                    </a:lnTo>
                    <a:lnTo>
                      <a:pt x="732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11"/>
                    </a:lnTo>
                    <a:close/>
                  </a:path>
                </a:pathLst>
              </a:custGeom>
              <a:solidFill>
                <a:srgbClr val="01010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VE"/>
              </a:p>
            </p:txBody>
          </p:sp>
          <p:sp>
            <p:nvSpPr>
              <p:cNvPr id="188" name="Freeform 119"/>
              <p:cNvSpPr>
                <a:spLocks/>
              </p:cNvSpPr>
              <p:nvPr/>
            </p:nvSpPr>
            <p:spPr bwMode="auto">
              <a:xfrm>
                <a:off x="3502" y="1148"/>
                <a:ext cx="1447" cy="427"/>
              </a:xfrm>
              <a:custGeom>
                <a:avLst/>
                <a:gdLst>
                  <a:gd name="T0" fmla="*/ 1351 w 1447"/>
                  <a:gd name="T1" fmla="*/ 360 h 427"/>
                  <a:gd name="T2" fmla="*/ 1327 w 1447"/>
                  <a:gd name="T3" fmla="*/ 307 h 427"/>
                  <a:gd name="T4" fmla="*/ 1327 w 1447"/>
                  <a:gd name="T5" fmla="*/ 360 h 427"/>
                  <a:gd name="T6" fmla="*/ 1353 w 1447"/>
                  <a:gd name="T7" fmla="*/ 362 h 427"/>
                  <a:gd name="T8" fmla="*/ 1327 w 1447"/>
                  <a:gd name="T9" fmla="*/ 307 h 427"/>
                  <a:gd name="T10" fmla="*/ 1351 w 1447"/>
                  <a:gd name="T11" fmla="*/ 360 h 427"/>
                  <a:gd name="T12" fmla="*/ 1346 w 1447"/>
                  <a:gd name="T13" fmla="*/ 360 h 427"/>
                  <a:gd name="T14" fmla="*/ 1351 w 1447"/>
                  <a:gd name="T15" fmla="*/ 360 h 4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47" h="427">
                    <a:moveTo>
                      <a:pt x="1351" y="360"/>
                    </a:moveTo>
                    <a:lnTo>
                      <a:pt x="1327" y="307"/>
                    </a:lnTo>
                    <a:lnTo>
                      <a:pt x="1327" y="360"/>
                    </a:lnTo>
                    <a:lnTo>
                      <a:pt x="1353" y="362"/>
                    </a:lnTo>
                    <a:lnTo>
                      <a:pt x="1327" y="307"/>
                    </a:lnTo>
                    <a:lnTo>
                      <a:pt x="1351" y="360"/>
                    </a:lnTo>
                    <a:lnTo>
                      <a:pt x="1346" y="360"/>
                    </a:lnTo>
                    <a:lnTo>
                      <a:pt x="1351" y="360"/>
                    </a:lnTo>
                    <a:close/>
                  </a:path>
                </a:pathLst>
              </a:custGeom>
              <a:solidFill>
                <a:srgbClr val="01010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VE"/>
              </a:p>
            </p:txBody>
          </p:sp>
          <p:sp>
            <p:nvSpPr>
              <p:cNvPr id="189" name="Freeform 120"/>
              <p:cNvSpPr>
                <a:spLocks/>
              </p:cNvSpPr>
              <p:nvPr/>
            </p:nvSpPr>
            <p:spPr bwMode="auto">
              <a:xfrm>
                <a:off x="3502" y="1148"/>
                <a:ext cx="1447" cy="427"/>
              </a:xfrm>
              <a:custGeom>
                <a:avLst/>
                <a:gdLst>
                  <a:gd name="T0" fmla="*/ 1353 w 1447"/>
                  <a:gd name="T1" fmla="*/ 371 h 427"/>
                  <a:gd name="T2" fmla="*/ 1447 w 1447"/>
                  <a:gd name="T3" fmla="*/ 367 h 427"/>
                  <a:gd name="T4" fmla="*/ 1353 w 1447"/>
                  <a:gd name="T5" fmla="*/ 367 h 427"/>
                  <a:gd name="T6" fmla="*/ 1353 w 1447"/>
                  <a:gd name="T7" fmla="*/ 371 h 4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47" h="427">
                    <a:moveTo>
                      <a:pt x="1353" y="371"/>
                    </a:moveTo>
                    <a:lnTo>
                      <a:pt x="1447" y="367"/>
                    </a:lnTo>
                    <a:lnTo>
                      <a:pt x="1353" y="367"/>
                    </a:lnTo>
                    <a:lnTo>
                      <a:pt x="1353" y="371"/>
                    </a:lnTo>
                    <a:close/>
                  </a:path>
                </a:pathLst>
              </a:custGeom>
              <a:solidFill>
                <a:srgbClr val="01010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VE"/>
              </a:p>
            </p:txBody>
          </p:sp>
          <p:sp>
            <p:nvSpPr>
              <p:cNvPr id="190" name="Freeform 121"/>
              <p:cNvSpPr>
                <a:spLocks/>
              </p:cNvSpPr>
              <p:nvPr/>
            </p:nvSpPr>
            <p:spPr bwMode="auto">
              <a:xfrm>
                <a:off x="3502" y="1148"/>
                <a:ext cx="1447" cy="427"/>
              </a:xfrm>
              <a:custGeom>
                <a:avLst/>
                <a:gdLst>
                  <a:gd name="T0" fmla="*/ 1351 w 1447"/>
                  <a:gd name="T1" fmla="*/ 374 h 427"/>
                  <a:gd name="T2" fmla="*/ 1327 w 1447"/>
                  <a:gd name="T3" fmla="*/ 374 h 427"/>
                  <a:gd name="T4" fmla="*/ 1327 w 1447"/>
                  <a:gd name="T5" fmla="*/ 427 h 427"/>
                  <a:gd name="T6" fmla="*/ 1447 w 1447"/>
                  <a:gd name="T7" fmla="*/ 367 h 427"/>
                  <a:gd name="T8" fmla="*/ 1351 w 1447"/>
                  <a:gd name="T9" fmla="*/ 374 h 4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47" h="427">
                    <a:moveTo>
                      <a:pt x="1351" y="374"/>
                    </a:moveTo>
                    <a:lnTo>
                      <a:pt x="1327" y="374"/>
                    </a:lnTo>
                    <a:lnTo>
                      <a:pt x="1327" y="427"/>
                    </a:lnTo>
                    <a:lnTo>
                      <a:pt x="1447" y="367"/>
                    </a:lnTo>
                    <a:lnTo>
                      <a:pt x="1351" y="374"/>
                    </a:lnTo>
                    <a:close/>
                  </a:path>
                </a:pathLst>
              </a:custGeom>
              <a:solidFill>
                <a:srgbClr val="01010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VE"/>
              </a:p>
            </p:txBody>
          </p:sp>
          <p:sp>
            <p:nvSpPr>
              <p:cNvPr id="191" name="Freeform 122"/>
              <p:cNvSpPr>
                <a:spLocks/>
              </p:cNvSpPr>
              <p:nvPr/>
            </p:nvSpPr>
            <p:spPr bwMode="auto">
              <a:xfrm>
                <a:off x="3502" y="1148"/>
                <a:ext cx="1447" cy="427"/>
              </a:xfrm>
              <a:custGeom>
                <a:avLst/>
                <a:gdLst>
                  <a:gd name="T0" fmla="*/ 7 w 1447"/>
                  <a:gd name="T1" fmla="*/ 14 h 427"/>
                  <a:gd name="T2" fmla="*/ 727 w 1447"/>
                  <a:gd name="T3" fmla="*/ 14 h 427"/>
                  <a:gd name="T4" fmla="*/ 727 w 1447"/>
                  <a:gd name="T5" fmla="*/ 360 h 427"/>
                  <a:gd name="T6" fmla="*/ 734 w 1447"/>
                  <a:gd name="T7" fmla="*/ 367 h 427"/>
                  <a:gd name="T8" fmla="*/ 720 w 1447"/>
                  <a:gd name="T9" fmla="*/ 371 h 427"/>
                  <a:gd name="T10" fmla="*/ 722 w 1447"/>
                  <a:gd name="T11" fmla="*/ 374 h 427"/>
                  <a:gd name="T12" fmla="*/ 1351 w 1447"/>
                  <a:gd name="T13" fmla="*/ 374 h 427"/>
                  <a:gd name="T14" fmla="*/ 1447 w 1447"/>
                  <a:gd name="T15" fmla="*/ 367 h 427"/>
                  <a:gd name="T16" fmla="*/ 1353 w 1447"/>
                  <a:gd name="T17" fmla="*/ 371 h 427"/>
                  <a:gd name="T18" fmla="*/ 1346 w 1447"/>
                  <a:gd name="T19" fmla="*/ 374 h 427"/>
                  <a:gd name="T20" fmla="*/ 1353 w 1447"/>
                  <a:gd name="T21" fmla="*/ 371 h 427"/>
                  <a:gd name="T22" fmla="*/ 1353 w 1447"/>
                  <a:gd name="T23" fmla="*/ 367 h 427"/>
                  <a:gd name="T24" fmla="*/ 1447 w 1447"/>
                  <a:gd name="T25" fmla="*/ 367 h 427"/>
                  <a:gd name="T26" fmla="*/ 1327 w 1447"/>
                  <a:gd name="T27" fmla="*/ 307 h 427"/>
                  <a:gd name="T28" fmla="*/ 1353 w 1447"/>
                  <a:gd name="T29" fmla="*/ 362 h 427"/>
                  <a:gd name="T30" fmla="*/ 1327 w 1447"/>
                  <a:gd name="T31" fmla="*/ 360 h 427"/>
                  <a:gd name="T32" fmla="*/ 734 w 1447"/>
                  <a:gd name="T33" fmla="*/ 360 h 427"/>
                  <a:gd name="T34" fmla="*/ 734 w 1447"/>
                  <a:gd name="T35" fmla="*/ 2 h 427"/>
                  <a:gd name="T36" fmla="*/ 720 w 1447"/>
                  <a:gd name="T37" fmla="*/ 7 h 427"/>
                  <a:gd name="T38" fmla="*/ 0 w 1447"/>
                  <a:gd name="T39" fmla="*/ 11 h 427"/>
                  <a:gd name="T40" fmla="*/ 2 w 1447"/>
                  <a:gd name="T41" fmla="*/ 14 h 427"/>
                  <a:gd name="T42" fmla="*/ 7 w 1447"/>
                  <a:gd name="T43" fmla="*/ 14 h 4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47" h="427">
                    <a:moveTo>
                      <a:pt x="7" y="14"/>
                    </a:moveTo>
                    <a:lnTo>
                      <a:pt x="727" y="14"/>
                    </a:lnTo>
                    <a:lnTo>
                      <a:pt x="727" y="360"/>
                    </a:lnTo>
                    <a:lnTo>
                      <a:pt x="734" y="367"/>
                    </a:lnTo>
                    <a:lnTo>
                      <a:pt x="720" y="371"/>
                    </a:lnTo>
                    <a:lnTo>
                      <a:pt x="722" y="374"/>
                    </a:lnTo>
                    <a:lnTo>
                      <a:pt x="1351" y="374"/>
                    </a:lnTo>
                    <a:lnTo>
                      <a:pt x="1447" y="367"/>
                    </a:lnTo>
                    <a:lnTo>
                      <a:pt x="1353" y="371"/>
                    </a:lnTo>
                    <a:lnTo>
                      <a:pt x="1346" y="374"/>
                    </a:lnTo>
                    <a:lnTo>
                      <a:pt x="1353" y="371"/>
                    </a:lnTo>
                    <a:lnTo>
                      <a:pt x="1353" y="367"/>
                    </a:lnTo>
                    <a:lnTo>
                      <a:pt x="1447" y="367"/>
                    </a:lnTo>
                    <a:lnTo>
                      <a:pt x="1327" y="307"/>
                    </a:lnTo>
                    <a:lnTo>
                      <a:pt x="1353" y="362"/>
                    </a:lnTo>
                    <a:lnTo>
                      <a:pt x="1327" y="360"/>
                    </a:lnTo>
                    <a:lnTo>
                      <a:pt x="734" y="360"/>
                    </a:lnTo>
                    <a:lnTo>
                      <a:pt x="734" y="2"/>
                    </a:lnTo>
                    <a:lnTo>
                      <a:pt x="720" y="7"/>
                    </a:lnTo>
                    <a:lnTo>
                      <a:pt x="0" y="11"/>
                    </a:lnTo>
                    <a:lnTo>
                      <a:pt x="2" y="14"/>
                    </a:lnTo>
                    <a:lnTo>
                      <a:pt x="7" y="14"/>
                    </a:lnTo>
                    <a:close/>
                  </a:path>
                </a:pathLst>
              </a:custGeom>
              <a:solidFill>
                <a:srgbClr val="01010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VE"/>
              </a:p>
            </p:txBody>
          </p:sp>
          <p:sp>
            <p:nvSpPr>
              <p:cNvPr id="192" name="Freeform 123"/>
              <p:cNvSpPr>
                <a:spLocks/>
              </p:cNvSpPr>
              <p:nvPr/>
            </p:nvSpPr>
            <p:spPr bwMode="auto">
              <a:xfrm>
                <a:off x="3502" y="1148"/>
                <a:ext cx="1447" cy="427"/>
              </a:xfrm>
              <a:custGeom>
                <a:avLst/>
                <a:gdLst>
                  <a:gd name="T0" fmla="*/ 720 w 1447"/>
                  <a:gd name="T1" fmla="*/ 371 h 427"/>
                  <a:gd name="T2" fmla="*/ 734 w 1447"/>
                  <a:gd name="T3" fmla="*/ 367 h 427"/>
                  <a:gd name="T4" fmla="*/ 727 w 1447"/>
                  <a:gd name="T5" fmla="*/ 360 h 427"/>
                  <a:gd name="T6" fmla="*/ 727 w 1447"/>
                  <a:gd name="T7" fmla="*/ 14 h 427"/>
                  <a:gd name="T8" fmla="*/ 719 w 1447"/>
                  <a:gd name="T9" fmla="*/ 14 h 427"/>
                  <a:gd name="T10" fmla="*/ 720 w 1447"/>
                  <a:gd name="T11" fmla="*/ 371 h 4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47" h="427">
                    <a:moveTo>
                      <a:pt x="720" y="371"/>
                    </a:moveTo>
                    <a:lnTo>
                      <a:pt x="734" y="367"/>
                    </a:lnTo>
                    <a:lnTo>
                      <a:pt x="727" y="360"/>
                    </a:lnTo>
                    <a:lnTo>
                      <a:pt x="727" y="14"/>
                    </a:lnTo>
                    <a:lnTo>
                      <a:pt x="719" y="14"/>
                    </a:lnTo>
                    <a:lnTo>
                      <a:pt x="720" y="371"/>
                    </a:lnTo>
                    <a:close/>
                  </a:path>
                </a:pathLst>
              </a:custGeom>
              <a:solidFill>
                <a:srgbClr val="01010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VE"/>
              </a:p>
            </p:txBody>
          </p:sp>
        </p:grpSp>
        <p:sp>
          <p:nvSpPr>
            <p:cNvPr id="114" name="Rectangle 124"/>
            <p:cNvSpPr>
              <a:spLocks/>
            </p:cNvSpPr>
            <p:nvPr/>
          </p:nvSpPr>
          <p:spPr bwMode="auto">
            <a:xfrm>
              <a:off x="7949" y="675"/>
              <a:ext cx="1560" cy="720"/>
            </a:xfrm>
            <a:prstGeom prst="rect">
              <a:avLst/>
            </a:prstGeom>
            <a:noFill/>
            <a:ln w="9525">
              <a:solidFill>
                <a:srgbClr val="01010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VE"/>
            </a:p>
          </p:txBody>
        </p:sp>
        <p:grpSp>
          <p:nvGrpSpPr>
            <p:cNvPr id="115" name="Group 125"/>
            <p:cNvGrpSpPr>
              <a:grpSpLocks/>
            </p:cNvGrpSpPr>
            <p:nvPr/>
          </p:nvGrpSpPr>
          <p:grpSpPr bwMode="auto">
            <a:xfrm>
              <a:off x="6502" y="428"/>
              <a:ext cx="1447" cy="547"/>
              <a:chOff x="6502" y="428"/>
              <a:chExt cx="1447" cy="547"/>
            </a:xfrm>
          </p:grpSpPr>
          <p:sp>
            <p:nvSpPr>
              <p:cNvPr id="181" name="Freeform 126"/>
              <p:cNvSpPr>
                <a:spLocks/>
              </p:cNvSpPr>
              <p:nvPr/>
            </p:nvSpPr>
            <p:spPr bwMode="auto">
              <a:xfrm>
                <a:off x="6502" y="428"/>
                <a:ext cx="1447" cy="547"/>
              </a:xfrm>
              <a:custGeom>
                <a:avLst/>
                <a:gdLst>
                  <a:gd name="T0" fmla="*/ 0 w 1447"/>
                  <a:gd name="T1" fmla="*/ 12 h 547"/>
                  <a:gd name="T2" fmla="*/ 720 w 1447"/>
                  <a:gd name="T3" fmla="*/ 7 h 547"/>
                  <a:gd name="T4" fmla="*/ 734 w 1447"/>
                  <a:gd name="T5" fmla="*/ 2 h 547"/>
                  <a:gd name="T6" fmla="*/ 732 w 1447"/>
                  <a:gd name="T7" fmla="*/ 0 h 547"/>
                  <a:gd name="T8" fmla="*/ 2 w 1447"/>
                  <a:gd name="T9" fmla="*/ 0 h 547"/>
                  <a:gd name="T10" fmla="*/ 0 w 1447"/>
                  <a:gd name="T11" fmla="*/ 2 h 547"/>
                  <a:gd name="T12" fmla="*/ 0 w 1447"/>
                  <a:gd name="T13" fmla="*/ 12 h 5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7" h="547">
                    <a:moveTo>
                      <a:pt x="0" y="12"/>
                    </a:moveTo>
                    <a:lnTo>
                      <a:pt x="720" y="7"/>
                    </a:lnTo>
                    <a:lnTo>
                      <a:pt x="734" y="2"/>
                    </a:lnTo>
                    <a:lnTo>
                      <a:pt x="732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01010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VE"/>
              </a:p>
            </p:txBody>
          </p:sp>
          <p:sp>
            <p:nvSpPr>
              <p:cNvPr id="182" name="Freeform 127"/>
              <p:cNvSpPr>
                <a:spLocks/>
              </p:cNvSpPr>
              <p:nvPr/>
            </p:nvSpPr>
            <p:spPr bwMode="auto">
              <a:xfrm>
                <a:off x="6502" y="428"/>
                <a:ext cx="1447" cy="547"/>
              </a:xfrm>
              <a:custGeom>
                <a:avLst/>
                <a:gdLst>
                  <a:gd name="T0" fmla="*/ 1351 w 1447"/>
                  <a:gd name="T1" fmla="*/ 480 h 547"/>
                  <a:gd name="T2" fmla="*/ 1327 w 1447"/>
                  <a:gd name="T3" fmla="*/ 427 h 547"/>
                  <a:gd name="T4" fmla="*/ 1327 w 1447"/>
                  <a:gd name="T5" fmla="*/ 480 h 547"/>
                  <a:gd name="T6" fmla="*/ 1353 w 1447"/>
                  <a:gd name="T7" fmla="*/ 482 h 547"/>
                  <a:gd name="T8" fmla="*/ 1327 w 1447"/>
                  <a:gd name="T9" fmla="*/ 427 h 547"/>
                  <a:gd name="T10" fmla="*/ 1351 w 1447"/>
                  <a:gd name="T11" fmla="*/ 480 h 547"/>
                  <a:gd name="T12" fmla="*/ 1346 w 1447"/>
                  <a:gd name="T13" fmla="*/ 480 h 547"/>
                  <a:gd name="T14" fmla="*/ 1351 w 1447"/>
                  <a:gd name="T15" fmla="*/ 480 h 5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47" h="547">
                    <a:moveTo>
                      <a:pt x="1351" y="480"/>
                    </a:moveTo>
                    <a:lnTo>
                      <a:pt x="1327" y="427"/>
                    </a:lnTo>
                    <a:lnTo>
                      <a:pt x="1327" y="480"/>
                    </a:lnTo>
                    <a:lnTo>
                      <a:pt x="1353" y="482"/>
                    </a:lnTo>
                    <a:lnTo>
                      <a:pt x="1327" y="427"/>
                    </a:lnTo>
                    <a:lnTo>
                      <a:pt x="1351" y="480"/>
                    </a:lnTo>
                    <a:lnTo>
                      <a:pt x="1346" y="480"/>
                    </a:lnTo>
                    <a:lnTo>
                      <a:pt x="1351" y="480"/>
                    </a:lnTo>
                    <a:close/>
                  </a:path>
                </a:pathLst>
              </a:custGeom>
              <a:solidFill>
                <a:srgbClr val="01010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VE"/>
              </a:p>
            </p:txBody>
          </p:sp>
          <p:sp>
            <p:nvSpPr>
              <p:cNvPr id="183" name="Freeform 128"/>
              <p:cNvSpPr>
                <a:spLocks/>
              </p:cNvSpPr>
              <p:nvPr/>
            </p:nvSpPr>
            <p:spPr bwMode="auto">
              <a:xfrm>
                <a:off x="6502" y="428"/>
                <a:ext cx="1447" cy="547"/>
              </a:xfrm>
              <a:custGeom>
                <a:avLst/>
                <a:gdLst>
                  <a:gd name="T0" fmla="*/ 1353 w 1447"/>
                  <a:gd name="T1" fmla="*/ 492 h 547"/>
                  <a:gd name="T2" fmla="*/ 1447 w 1447"/>
                  <a:gd name="T3" fmla="*/ 487 h 547"/>
                  <a:gd name="T4" fmla="*/ 1353 w 1447"/>
                  <a:gd name="T5" fmla="*/ 487 h 547"/>
                  <a:gd name="T6" fmla="*/ 1353 w 1447"/>
                  <a:gd name="T7" fmla="*/ 492 h 5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47" h="547">
                    <a:moveTo>
                      <a:pt x="1353" y="492"/>
                    </a:moveTo>
                    <a:lnTo>
                      <a:pt x="1447" y="487"/>
                    </a:lnTo>
                    <a:lnTo>
                      <a:pt x="1353" y="487"/>
                    </a:lnTo>
                    <a:lnTo>
                      <a:pt x="1353" y="492"/>
                    </a:lnTo>
                    <a:close/>
                  </a:path>
                </a:pathLst>
              </a:custGeom>
              <a:solidFill>
                <a:srgbClr val="01010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VE"/>
              </a:p>
            </p:txBody>
          </p:sp>
          <p:sp>
            <p:nvSpPr>
              <p:cNvPr id="184" name="Freeform 129"/>
              <p:cNvSpPr>
                <a:spLocks/>
              </p:cNvSpPr>
              <p:nvPr/>
            </p:nvSpPr>
            <p:spPr bwMode="auto">
              <a:xfrm>
                <a:off x="6502" y="428"/>
                <a:ext cx="1447" cy="547"/>
              </a:xfrm>
              <a:custGeom>
                <a:avLst/>
                <a:gdLst>
                  <a:gd name="T0" fmla="*/ 1351 w 1447"/>
                  <a:gd name="T1" fmla="*/ 494 h 547"/>
                  <a:gd name="T2" fmla="*/ 1327 w 1447"/>
                  <a:gd name="T3" fmla="*/ 494 h 547"/>
                  <a:gd name="T4" fmla="*/ 1327 w 1447"/>
                  <a:gd name="T5" fmla="*/ 547 h 547"/>
                  <a:gd name="T6" fmla="*/ 1447 w 1447"/>
                  <a:gd name="T7" fmla="*/ 487 h 547"/>
                  <a:gd name="T8" fmla="*/ 1351 w 1447"/>
                  <a:gd name="T9" fmla="*/ 494 h 5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47" h="547">
                    <a:moveTo>
                      <a:pt x="1351" y="494"/>
                    </a:moveTo>
                    <a:lnTo>
                      <a:pt x="1327" y="494"/>
                    </a:lnTo>
                    <a:lnTo>
                      <a:pt x="1327" y="547"/>
                    </a:lnTo>
                    <a:lnTo>
                      <a:pt x="1447" y="487"/>
                    </a:lnTo>
                    <a:lnTo>
                      <a:pt x="1351" y="494"/>
                    </a:lnTo>
                    <a:close/>
                  </a:path>
                </a:pathLst>
              </a:custGeom>
              <a:solidFill>
                <a:srgbClr val="01010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VE"/>
              </a:p>
            </p:txBody>
          </p:sp>
          <p:sp>
            <p:nvSpPr>
              <p:cNvPr id="185" name="Freeform 130"/>
              <p:cNvSpPr>
                <a:spLocks/>
              </p:cNvSpPr>
              <p:nvPr/>
            </p:nvSpPr>
            <p:spPr bwMode="auto">
              <a:xfrm>
                <a:off x="6502" y="428"/>
                <a:ext cx="1447" cy="547"/>
              </a:xfrm>
              <a:custGeom>
                <a:avLst/>
                <a:gdLst>
                  <a:gd name="T0" fmla="*/ 7 w 1447"/>
                  <a:gd name="T1" fmla="*/ 14 h 547"/>
                  <a:gd name="T2" fmla="*/ 727 w 1447"/>
                  <a:gd name="T3" fmla="*/ 14 h 547"/>
                  <a:gd name="T4" fmla="*/ 727 w 1447"/>
                  <a:gd name="T5" fmla="*/ 480 h 547"/>
                  <a:gd name="T6" fmla="*/ 734 w 1447"/>
                  <a:gd name="T7" fmla="*/ 487 h 547"/>
                  <a:gd name="T8" fmla="*/ 720 w 1447"/>
                  <a:gd name="T9" fmla="*/ 492 h 547"/>
                  <a:gd name="T10" fmla="*/ 722 w 1447"/>
                  <a:gd name="T11" fmla="*/ 494 h 547"/>
                  <a:gd name="T12" fmla="*/ 1351 w 1447"/>
                  <a:gd name="T13" fmla="*/ 494 h 547"/>
                  <a:gd name="T14" fmla="*/ 1447 w 1447"/>
                  <a:gd name="T15" fmla="*/ 487 h 547"/>
                  <a:gd name="T16" fmla="*/ 1353 w 1447"/>
                  <a:gd name="T17" fmla="*/ 492 h 547"/>
                  <a:gd name="T18" fmla="*/ 1346 w 1447"/>
                  <a:gd name="T19" fmla="*/ 494 h 547"/>
                  <a:gd name="T20" fmla="*/ 1353 w 1447"/>
                  <a:gd name="T21" fmla="*/ 492 h 547"/>
                  <a:gd name="T22" fmla="*/ 1353 w 1447"/>
                  <a:gd name="T23" fmla="*/ 487 h 547"/>
                  <a:gd name="T24" fmla="*/ 1447 w 1447"/>
                  <a:gd name="T25" fmla="*/ 487 h 547"/>
                  <a:gd name="T26" fmla="*/ 1327 w 1447"/>
                  <a:gd name="T27" fmla="*/ 427 h 547"/>
                  <a:gd name="T28" fmla="*/ 1353 w 1447"/>
                  <a:gd name="T29" fmla="*/ 482 h 547"/>
                  <a:gd name="T30" fmla="*/ 1327 w 1447"/>
                  <a:gd name="T31" fmla="*/ 480 h 547"/>
                  <a:gd name="T32" fmla="*/ 734 w 1447"/>
                  <a:gd name="T33" fmla="*/ 480 h 547"/>
                  <a:gd name="T34" fmla="*/ 734 w 1447"/>
                  <a:gd name="T35" fmla="*/ 2 h 547"/>
                  <a:gd name="T36" fmla="*/ 720 w 1447"/>
                  <a:gd name="T37" fmla="*/ 7 h 547"/>
                  <a:gd name="T38" fmla="*/ 0 w 1447"/>
                  <a:gd name="T39" fmla="*/ 12 h 547"/>
                  <a:gd name="T40" fmla="*/ 2 w 1447"/>
                  <a:gd name="T41" fmla="*/ 14 h 547"/>
                  <a:gd name="T42" fmla="*/ 7 w 1447"/>
                  <a:gd name="T43" fmla="*/ 14 h 5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47" h="547">
                    <a:moveTo>
                      <a:pt x="7" y="14"/>
                    </a:moveTo>
                    <a:lnTo>
                      <a:pt x="727" y="14"/>
                    </a:lnTo>
                    <a:lnTo>
                      <a:pt x="727" y="480"/>
                    </a:lnTo>
                    <a:lnTo>
                      <a:pt x="734" y="487"/>
                    </a:lnTo>
                    <a:lnTo>
                      <a:pt x="720" y="492"/>
                    </a:lnTo>
                    <a:lnTo>
                      <a:pt x="722" y="494"/>
                    </a:lnTo>
                    <a:lnTo>
                      <a:pt x="1351" y="494"/>
                    </a:lnTo>
                    <a:lnTo>
                      <a:pt x="1447" y="487"/>
                    </a:lnTo>
                    <a:lnTo>
                      <a:pt x="1353" y="492"/>
                    </a:lnTo>
                    <a:lnTo>
                      <a:pt x="1346" y="494"/>
                    </a:lnTo>
                    <a:lnTo>
                      <a:pt x="1353" y="492"/>
                    </a:lnTo>
                    <a:lnTo>
                      <a:pt x="1353" y="487"/>
                    </a:lnTo>
                    <a:lnTo>
                      <a:pt x="1447" y="487"/>
                    </a:lnTo>
                    <a:lnTo>
                      <a:pt x="1327" y="427"/>
                    </a:lnTo>
                    <a:lnTo>
                      <a:pt x="1353" y="482"/>
                    </a:lnTo>
                    <a:lnTo>
                      <a:pt x="1327" y="480"/>
                    </a:lnTo>
                    <a:lnTo>
                      <a:pt x="734" y="480"/>
                    </a:lnTo>
                    <a:lnTo>
                      <a:pt x="734" y="2"/>
                    </a:lnTo>
                    <a:lnTo>
                      <a:pt x="720" y="7"/>
                    </a:lnTo>
                    <a:lnTo>
                      <a:pt x="0" y="12"/>
                    </a:lnTo>
                    <a:lnTo>
                      <a:pt x="2" y="14"/>
                    </a:lnTo>
                    <a:lnTo>
                      <a:pt x="7" y="14"/>
                    </a:lnTo>
                    <a:close/>
                  </a:path>
                </a:pathLst>
              </a:custGeom>
              <a:solidFill>
                <a:srgbClr val="01010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VE"/>
              </a:p>
            </p:txBody>
          </p:sp>
          <p:sp>
            <p:nvSpPr>
              <p:cNvPr id="186" name="Freeform 131"/>
              <p:cNvSpPr>
                <a:spLocks/>
              </p:cNvSpPr>
              <p:nvPr/>
            </p:nvSpPr>
            <p:spPr bwMode="auto">
              <a:xfrm>
                <a:off x="6502" y="428"/>
                <a:ext cx="1447" cy="547"/>
              </a:xfrm>
              <a:custGeom>
                <a:avLst/>
                <a:gdLst>
                  <a:gd name="T0" fmla="*/ 720 w 1447"/>
                  <a:gd name="T1" fmla="*/ 492 h 547"/>
                  <a:gd name="T2" fmla="*/ 734 w 1447"/>
                  <a:gd name="T3" fmla="*/ 487 h 547"/>
                  <a:gd name="T4" fmla="*/ 727 w 1447"/>
                  <a:gd name="T5" fmla="*/ 480 h 547"/>
                  <a:gd name="T6" fmla="*/ 727 w 1447"/>
                  <a:gd name="T7" fmla="*/ 14 h 547"/>
                  <a:gd name="T8" fmla="*/ 719 w 1447"/>
                  <a:gd name="T9" fmla="*/ 14 h 547"/>
                  <a:gd name="T10" fmla="*/ 720 w 1447"/>
                  <a:gd name="T11" fmla="*/ 492 h 5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47" h="547">
                    <a:moveTo>
                      <a:pt x="720" y="492"/>
                    </a:moveTo>
                    <a:lnTo>
                      <a:pt x="734" y="487"/>
                    </a:lnTo>
                    <a:lnTo>
                      <a:pt x="727" y="480"/>
                    </a:lnTo>
                    <a:lnTo>
                      <a:pt x="727" y="14"/>
                    </a:lnTo>
                    <a:lnTo>
                      <a:pt x="719" y="14"/>
                    </a:lnTo>
                    <a:lnTo>
                      <a:pt x="720" y="492"/>
                    </a:lnTo>
                    <a:close/>
                  </a:path>
                </a:pathLst>
              </a:custGeom>
              <a:solidFill>
                <a:srgbClr val="01010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VE"/>
              </a:p>
            </p:txBody>
          </p:sp>
        </p:grpSp>
        <p:grpSp>
          <p:nvGrpSpPr>
            <p:cNvPr id="116" name="Group 132"/>
            <p:cNvGrpSpPr>
              <a:grpSpLocks/>
            </p:cNvGrpSpPr>
            <p:nvPr/>
          </p:nvGrpSpPr>
          <p:grpSpPr bwMode="auto">
            <a:xfrm>
              <a:off x="6502" y="1095"/>
              <a:ext cx="1447" cy="547"/>
              <a:chOff x="6502" y="1095"/>
              <a:chExt cx="1447" cy="547"/>
            </a:xfrm>
          </p:grpSpPr>
          <p:sp>
            <p:nvSpPr>
              <p:cNvPr id="173" name="Freeform 133"/>
              <p:cNvSpPr>
                <a:spLocks/>
              </p:cNvSpPr>
              <p:nvPr/>
            </p:nvSpPr>
            <p:spPr bwMode="auto">
              <a:xfrm>
                <a:off x="6502" y="1095"/>
                <a:ext cx="1447" cy="547"/>
              </a:xfrm>
              <a:custGeom>
                <a:avLst/>
                <a:gdLst>
                  <a:gd name="T0" fmla="*/ 1351 w 1447"/>
                  <a:gd name="T1" fmla="*/ 67 h 547"/>
                  <a:gd name="T2" fmla="*/ 1327 w 1447"/>
                  <a:gd name="T3" fmla="*/ 67 h 547"/>
                  <a:gd name="T4" fmla="*/ 1327 w 1447"/>
                  <a:gd name="T5" fmla="*/ 120 h 547"/>
                  <a:gd name="T6" fmla="*/ 1447 w 1447"/>
                  <a:gd name="T7" fmla="*/ 60 h 547"/>
                  <a:gd name="T8" fmla="*/ 1351 w 1447"/>
                  <a:gd name="T9" fmla="*/ 67 h 5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47" h="547">
                    <a:moveTo>
                      <a:pt x="1351" y="67"/>
                    </a:moveTo>
                    <a:lnTo>
                      <a:pt x="1327" y="67"/>
                    </a:lnTo>
                    <a:lnTo>
                      <a:pt x="1327" y="120"/>
                    </a:lnTo>
                    <a:lnTo>
                      <a:pt x="1447" y="60"/>
                    </a:lnTo>
                    <a:lnTo>
                      <a:pt x="1351" y="67"/>
                    </a:lnTo>
                    <a:close/>
                  </a:path>
                </a:pathLst>
              </a:custGeom>
              <a:solidFill>
                <a:srgbClr val="01010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VE"/>
              </a:p>
            </p:txBody>
          </p:sp>
          <p:sp>
            <p:nvSpPr>
              <p:cNvPr id="174" name="Freeform 134"/>
              <p:cNvSpPr>
                <a:spLocks/>
              </p:cNvSpPr>
              <p:nvPr/>
            </p:nvSpPr>
            <p:spPr bwMode="auto">
              <a:xfrm>
                <a:off x="6502" y="1095"/>
                <a:ext cx="1447" cy="547"/>
              </a:xfrm>
              <a:custGeom>
                <a:avLst/>
                <a:gdLst>
                  <a:gd name="T0" fmla="*/ 1351 w 1447"/>
                  <a:gd name="T1" fmla="*/ 52 h 547"/>
                  <a:gd name="T2" fmla="*/ 1327 w 1447"/>
                  <a:gd name="T3" fmla="*/ 0 h 547"/>
                  <a:gd name="T4" fmla="*/ 1327 w 1447"/>
                  <a:gd name="T5" fmla="*/ 52 h 547"/>
                  <a:gd name="T6" fmla="*/ 1353 w 1447"/>
                  <a:gd name="T7" fmla="*/ 55 h 547"/>
                  <a:gd name="T8" fmla="*/ 1327 w 1447"/>
                  <a:gd name="T9" fmla="*/ 0 h 547"/>
                  <a:gd name="T10" fmla="*/ 1351 w 1447"/>
                  <a:gd name="T11" fmla="*/ 52 h 547"/>
                  <a:gd name="T12" fmla="*/ 1346 w 1447"/>
                  <a:gd name="T13" fmla="*/ 52 h 547"/>
                  <a:gd name="T14" fmla="*/ 1351 w 1447"/>
                  <a:gd name="T15" fmla="*/ 52 h 5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47" h="547">
                    <a:moveTo>
                      <a:pt x="1351" y="52"/>
                    </a:moveTo>
                    <a:lnTo>
                      <a:pt x="1327" y="0"/>
                    </a:lnTo>
                    <a:lnTo>
                      <a:pt x="1327" y="52"/>
                    </a:lnTo>
                    <a:lnTo>
                      <a:pt x="1353" y="55"/>
                    </a:lnTo>
                    <a:lnTo>
                      <a:pt x="1327" y="0"/>
                    </a:lnTo>
                    <a:lnTo>
                      <a:pt x="1351" y="52"/>
                    </a:lnTo>
                    <a:lnTo>
                      <a:pt x="1346" y="52"/>
                    </a:lnTo>
                    <a:lnTo>
                      <a:pt x="1351" y="52"/>
                    </a:lnTo>
                    <a:close/>
                  </a:path>
                </a:pathLst>
              </a:custGeom>
              <a:solidFill>
                <a:srgbClr val="01010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VE"/>
              </a:p>
            </p:txBody>
          </p:sp>
          <p:sp>
            <p:nvSpPr>
              <p:cNvPr id="175" name="Freeform 135"/>
              <p:cNvSpPr>
                <a:spLocks/>
              </p:cNvSpPr>
              <p:nvPr/>
            </p:nvSpPr>
            <p:spPr bwMode="auto">
              <a:xfrm>
                <a:off x="6502" y="1095"/>
                <a:ext cx="1447" cy="547"/>
              </a:xfrm>
              <a:custGeom>
                <a:avLst/>
                <a:gdLst>
                  <a:gd name="T0" fmla="*/ 1353 w 1447"/>
                  <a:gd name="T1" fmla="*/ 64 h 547"/>
                  <a:gd name="T2" fmla="*/ 1447 w 1447"/>
                  <a:gd name="T3" fmla="*/ 60 h 547"/>
                  <a:gd name="T4" fmla="*/ 1353 w 1447"/>
                  <a:gd name="T5" fmla="*/ 60 h 547"/>
                  <a:gd name="T6" fmla="*/ 1353 w 1447"/>
                  <a:gd name="T7" fmla="*/ 64 h 5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47" h="547">
                    <a:moveTo>
                      <a:pt x="1353" y="64"/>
                    </a:moveTo>
                    <a:lnTo>
                      <a:pt x="1447" y="60"/>
                    </a:lnTo>
                    <a:lnTo>
                      <a:pt x="1353" y="60"/>
                    </a:lnTo>
                    <a:lnTo>
                      <a:pt x="1353" y="64"/>
                    </a:lnTo>
                    <a:close/>
                  </a:path>
                </a:pathLst>
              </a:custGeom>
              <a:solidFill>
                <a:srgbClr val="01010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VE"/>
              </a:p>
            </p:txBody>
          </p:sp>
          <p:sp>
            <p:nvSpPr>
              <p:cNvPr id="176" name="Freeform 136"/>
              <p:cNvSpPr>
                <a:spLocks/>
              </p:cNvSpPr>
              <p:nvPr/>
            </p:nvSpPr>
            <p:spPr bwMode="auto">
              <a:xfrm>
                <a:off x="6502" y="1095"/>
                <a:ext cx="1447" cy="547"/>
              </a:xfrm>
              <a:custGeom>
                <a:avLst/>
                <a:gdLst>
                  <a:gd name="T0" fmla="*/ 727 w 1447"/>
                  <a:gd name="T1" fmla="*/ 532 h 547"/>
                  <a:gd name="T2" fmla="*/ 734 w 1447"/>
                  <a:gd name="T3" fmla="*/ 540 h 547"/>
                  <a:gd name="T4" fmla="*/ 734 w 1447"/>
                  <a:gd name="T5" fmla="*/ 67 h 547"/>
                  <a:gd name="T6" fmla="*/ 727 w 1447"/>
                  <a:gd name="T7" fmla="*/ 532 h 5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47" h="547">
                    <a:moveTo>
                      <a:pt x="727" y="532"/>
                    </a:moveTo>
                    <a:lnTo>
                      <a:pt x="734" y="540"/>
                    </a:lnTo>
                    <a:lnTo>
                      <a:pt x="734" y="67"/>
                    </a:lnTo>
                    <a:lnTo>
                      <a:pt x="727" y="532"/>
                    </a:lnTo>
                    <a:close/>
                  </a:path>
                </a:pathLst>
              </a:custGeom>
              <a:solidFill>
                <a:srgbClr val="01010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VE"/>
              </a:p>
            </p:txBody>
          </p:sp>
          <p:sp>
            <p:nvSpPr>
              <p:cNvPr id="177" name="Freeform 137"/>
              <p:cNvSpPr>
                <a:spLocks/>
              </p:cNvSpPr>
              <p:nvPr/>
            </p:nvSpPr>
            <p:spPr bwMode="auto">
              <a:xfrm>
                <a:off x="6502" y="1095"/>
                <a:ext cx="1447" cy="547"/>
              </a:xfrm>
              <a:custGeom>
                <a:avLst/>
                <a:gdLst>
                  <a:gd name="T0" fmla="*/ 719 w 1447"/>
                  <a:gd name="T1" fmla="*/ 532 h 547"/>
                  <a:gd name="T2" fmla="*/ 727 w 1447"/>
                  <a:gd name="T3" fmla="*/ 67 h 547"/>
                  <a:gd name="T4" fmla="*/ 720 w 1447"/>
                  <a:gd name="T5" fmla="*/ 60 h 547"/>
                  <a:gd name="T6" fmla="*/ 719 w 1447"/>
                  <a:gd name="T7" fmla="*/ 532 h 5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47" h="547">
                    <a:moveTo>
                      <a:pt x="719" y="532"/>
                    </a:moveTo>
                    <a:lnTo>
                      <a:pt x="727" y="67"/>
                    </a:lnTo>
                    <a:lnTo>
                      <a:pt x="720" y="60"/>
                    </a:lnTo>
                    <a:lnTo>
                      <a:pt x="719" y="532"/>
                    </a:lnTo>
                    <a:close/>
                  </a:path>
                </a:pathLst>
              </a:custGeom>
              <a:solidFill>
                <a:srgbClr val="01010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VE"/>
              </a:p>
            </p:txBody>
          </p:sp>
          <p:sp>
            <p:nvSpPr>
              <p:cNvPr id="178" name="Freeform 138"/>
              <p:cNvSpPr>
                <a:spLocks/>
              </p:cNvSpPr>
              <p:nvPr/>
            </p:nvSpPr>
            <p:spPr bwMode="auto">
              <a:xfrm>
                <a:off x="6502" y="1095"/>
                <a:ext cx="1447" cy="547"/>
              </a:xfrm>
              <a:custGeom>
                <a:avLst/>
                <a:gdLst>
                  <a:gd name="T0" fmla="*/ 722 w 1447"/>
                  <a:gd name="T1" fmla="*/ 52 h 547"/>
                  <a:gd name="T2" fmla="*/ 720 w 1447"/>
                  <a:gd name="T3" fmla="*/ 55 h 547"/>
                  <a:gd name="T4" fmla="*/ 720 w 1447"/>
                  <a:gd name="T5" fmla="*/ 60 h 547"/>
                  <a:gd name="T6" fmla="*/ 727 w 1447"/>
                  <a:gd name="T7" fmla="*/ 67 h 547"/>
                  <a:gd name="T8" fmla="*/ 719 w 1447"/>
                  <a:gd name="T9" fmla="*/ 532 h 547"/>
                  <a:gd name="T10" fmla="*/ 720 w 1447"/>
                  <a:gd name="T11" fmla="*/ 540 h 547"/>
                  <a:gd name="T12" fmla="*/ 0 w 1447"/>
                  <a:gd name="T13" fmla="*/ 540 h 547"/>
                  <a:gd name="T14" fmla="*/ 0 w 1447"/>
                  <a:gd name="T15" fmla="*/ 544 h 547"/>
                  <a:gd name="T16" fmla="*/ 2 w 1447"/>
                  <a:gd name="T17" fmla="*/ 547 h 547"/>
                  <a:gd name="T18" fmla="*/ 732 w 1447"/>
                  <a:gd name="T19" fmla="*/ 547 h 547"/>
                  <a:gd name="T20" fmla="*/ 734 w 1447"/>
                  <a:gd name="T21" fmla="*/ 544 h 547"/>
                  <a:gd name="T22" fmla="*/ 734 w 1447"/>
                  <a:gd name="T23" fmla="*/ 540 h 547"/>
                  <a:gd name="T24" fmla="*/ 727 w 1447"/>
                  <a:gd name="T25" fmla="*/ 532 h 547"/>
                  <a:gd name="T26" fmla="*/ 734 w 1447"/>
                  <a:gd name="T27" fmla="*/ 67 h 547"/>
                  <a:gd name="T28" fmla="*/ 734 w 1447"/>
                  <a:gd name="T29" fmla="*/ 60 h 547"/>
                  <a:gd name="T30" fmla="*/ 1327 w 1447"/>
                  <a:gd name="T31" fmla="*/ 52 h 547"/>
                  <a:gd name="T32" fmla="*/ 722 w 1447"/>
                  <a:gd name="T33" fmla="*/ 52 h 5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447" h="547">
                    <a:moveTo>
                      <a:pt x="722" y="52"/>
                    </a:moveTo>
                    <a:lnTo>
                      <a:pt x="720" y="55"/>
                    </a:lnTo>
                    <a:lnTo>
                      <a:pt x="720" y="60"/>
                    </a:lnTo>
                    <a:lnTo>
                      <a:pt x="727" y="67"/>
                    </a:lnTo>
                    <a:lnTo>
                      <a:pt x="719" y="532"/>
                    </a:lnTo>
                    <a:lnTo>
                      <a:pt x="720" y="540"/>
                    </a:lnTo>
                    <a:lnTo>
                      <a:pt x="0" y="540"/>
                    </a:lnTo>
                    <a:lnTo>
                      <a:pt x="0" y="544"/>
                    </a:lnTo>
                    <a:lnTo>
                      <a:pt x="2" y="547"/>
                    </a:lnTo>
                    <a:lnTo>
                      <a:pt x="732" y="547"/>
                    </a:lnTo>
                    <a:lnTo>
                      <a:pt x="734" y="544"/>
                    </a:lnTo>
                    <a:lnTo>
                      <a:pt x="734" y="540"/>
                    </a:lnTo>
                    <a:lnTo>
                      <a:pt x="727" y="532"/>
                    </a:lnTo>
                    <a:lnTo>
                      <a:pt x="734" y="67"/>
                    </a:lnTo>
                    <a:lnTo>
                      <a:pt x="734" y="60"/>
                    </a:lnTo>
                    <a:lnTo>
                      <a:pt x="1327" y="52"/>
                    </a:lnTo>
                    <a:lnTo>
                      <a:pt x="722" y="52"/>
                    </a:lnTo>
                    <a:close/>
                  </a:path>
                </a:pathLst>
              </a:custGeom>
              <a:solidFill>
                <a:srgbClr val="01010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VE"/>
              </a:p>
            </p:txBody>
          </p:sp>
          <p:sp>
            <p:nvSpPr>
              <p:cNvPr id="179" name="Freeform 139"/>
              <p:cNvSpPr>
                <a:spLocks/>
              </p:cNvSpPr>
              <p:nvPr/>
            </p:nvSpPr>
            <p:spPr bwMode="auto">
              <a:xfrm>
                <a:off x="6502" y="1095"/>
                <a:ext cx="1447" cy="547"/>
              </a:xfrm>
              <a:custGeom>
                <a:avLst/>
                <a:gdLst>
                  <a:gd name="T0" fmla="*/ 719 w 1447"/>
                  <a:gd name="T1" fmla="*/ 532 h 547"/>
                  <a:gd name="T2" fmla="*/ 2 w 1447"/>
                  <a:gd name="T3" fmla="*/ 532 h 547"/>
                  <a:gd name="T4" fmla="*/ 0 w 1447"/>
                  <a:gd name="T5" fmla="*/ 535 h 547"/>
                  <a:gd name="T6" fmla="*/ 0 w 1447"/>
                  <a:gd name="T7" fmla="*/ 540 h 547"/>
                  <a:gd name="T8" fmla="*/ 720 w 1447"/>
                  <a:gd name="T9" fmla="*/ 540 h 547"/>
                  <a:gd name="T10" fmla="*/ 719 w 1447"/>
                  <a:gd name="T11" fmla="*/ 532 h 5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47" h="547">
                    <a:moveTo>
                      <a:pt x="719" y="532"/>
                    </a:moveTo>
                    <a:lnTo>
                      <a:pt x="2" y="532"/>
                    </a:lnTo>
                    <a:lnTo>
                      <a:pt x="0" y="535"/>
                    </a:lnTo>
                    <a:lnTo>
                      <a:pt x="0" y="540"/>
                    </a:lnTo>
                    <a:lnTo>
                      <a:pt x="720" y="540"/>
                    </a:lnTo>
                    <a:lnTo>
                      <a:pt x="719" y="532"/>
                    </a:lnTo>
                    <a:close/>
                  </a:path>
                </a:pathLst>
              </a:custGeom>
              <a:solidFill>
                <a:srgbClr val="01010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VE"/>
              </a:p>
            </p:txBody>
          </p:sp>
          <p:sp>
            <p:nvSpPr>
              <p:cNvPr id="180" name="Freeform 140"/>
              <p:cNvSpPr>
                <a:spLocks/>
              </p:cNvSpPr>
              <p:nvPr/>
            </p:nvSpPr>
            <p:spPr bwMode="auto">
              <a:xfrm>
                <a:off x="6502" y="1095"/>
                <a:ext cx="1447" cy="547"/>
              </a:xfrm>
              <a:custGeom>
                <a:avLst/>
                <a:gdLst>
                  <a:gd name="T0" fmla="*/ 1447 w 1447"/>
                  <a:gd name="T1" fmla="*/ 60 h 547"/>
                  <a:gd name="T2" fmla="*/ 1353 w 1447"/>
                  <a:gd name="T3" fmla="*/ 64 h 547"/>
                  <a:gd name="T4" fmla="*/ 1346 w 1447"/>
                  <a:gd name="T5" fmla="*/ 67 h 547"/>
                  <a:gd name="T6" fmla="*/ 1353 w 1447"/>
                  <a:gd name="T7" fmla="*/ 64 h 547"/>
                  <a:gd name="T8" fmla="*/ 1353 w 1447"/>
                  <a:gd name="T9" fmla="*/ 60 h 547"/>
                  <a:gd name="T10" fmla="*/ 1447 w 1447"/>
                  <a:gd name="T11" fmla="*/ 60 h 547"/>
                  <a:gd name="T12" fmla="*/ 1327 w 1447"/>
                  <a:gd name="T13" fmla="*/ 0 h 547"/>
                  <a:gd name="T14" fmla="*/ 1353 w 1447"/>
                  <a:gd name="T15" fmla="*/ 55 h 547"/>
                  <a:gd name="T16" fmla="*/ 1327 w 1447"/>
                  <a:gd name="T17" fmla="*/ 52 h 547"/>
                  <a:gd name="T18" fmla="*/ 734 w 1447"/>
                  <a:gd name="T19" fmla="*/ 60 h 547"/>
                  <a:gd name="T20" fmla="*/ 734 w 1447"/>
                  <a:gd name="T21" fmla="*/ 67 h 547"/>
                  <a:gd name="T22" fmla="*/ 1351 w 1447"/>
                  <a:gd name="T23" fmla="*/ 67 h 547"/>
                  <a:gd name="T24" fmla="*/ 1447 w 1447"/>
                  <a:gd name="T25" fmla="*/ 60 h 5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47" h="547">
                    <a:moveTo>
                      <a:pt x="1447" y="60"/>
                    </a:moveTo>
                    <a:lnTo>
                      <a:pt x="1353" y="64"/>
                    </a:lnTo>
                    <a:lnTo>
                      <a:pt x="1346" y="67"/>
                    </a:lnTo>
                    <a:lnTo>
                      <a:pt x="1353" y="64"/>
                    </a:lnTo>
                    <a:lnTo>
                      <a:pt x="1353" y="60"/>
                    </a:lnTo>
                    <a:lnTo>
                      <a:pt x="1447" y="60"/>
                    </a:lnTo>
                    <a:lnTo>
                      <a:pt x="1327" y="0"/>
                    </a:lnTo>
                    <a:lnTo>
                      <a:pt x="1353" y="55"/>
                    </a:lnTo>
                    <a:lnTo>
                      <a:pt x="1327" y="52"/>
                    </a:lnTo>
                    <a:lnTo>
                      <a:pt x="734" y="60"/>
                    </a:lnTo>
                    <a:lnTo>
                      <a:pt x="734" y="67"/>
                    </a:lnTo>
                    <a:lnTo>
                      <a:pt x="1351" y="67"/>
                    </a:lnTo>
                    <a:lnTo>
                      <a:pt x="1447" y="60"/>
                    </a:lnTo>
                    <a:close/>
                  </a:path>
                </a:pathLst>
              </a:custGeom>
              <a:solidFill>
                <a:srgbClr val="01010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VE"/>
              </a:p>
            </p:txBody>
          </p:sp>
        </p:grpSp>
        <p:sp>
          <p:nvSpPr>
            <p:cNvPr id="117" name="Freeform 141"/>
            <p:cNvSpPr>
              <a:spLocks/>
            </p:cNvSpPr>
            <p:nvPr/>
          </p:nvSpPr>
          <p:spPr bwMode="auto">
            <a:xfrm>
              <a:off x="10949" y="675"/>
              <a:ext cx="1560" cy="720"/>
            </a:xfrm>
            <a:custGeom>
              <a:avLst/>
              <a:gdLst>
                <a:gd name="T0" fmla="*/ 1560 w 1560"/>
                <a:gd name="T1" fmla="*/ 720 h 720"/>
                <a:gd name="T2" fmla="*/ 1560 w 1560"/>
                <a:gd name="T3" fmla="*/ 0 h 720"/>
                <a:gd name="T4" fmla="*/ 0 w 1560"/>
                <a:gd name="T5" fmla="*/ 0 h 720"/>
                <a:gd name="T6" fmla="*/ 0 w 1560"/>
                <a:gd name="T7" fmla="*/ 720 h 720"/>
                <a:gd name="T8" fmla="*/ 1560 w 1560"/>
                <a:gd name="T9" fmla="*/ 720 h 7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60" h="720">
                  <a:moveTo>
                    <a:pt x="1560" y="720"/>
                  </a:moveTo>
                  <a:lnTo>
                    <a:pt x="1560" y="0"/>
                  </a:lnTo>
                  <a:lnTo>
                    <a:pt x="0" y="0"/>
                  </a:lnTo>
                  <a:lnTo>
                    <a:pt x="0" y="720"/>
                  </a:lnTo>
                  <a:lnTo>
                    <a:pt x="1560" y="720"/>
                  </a:lnTo>
                  <a:close/>
                </a:path>
              </a:pathLst>
            </a:custGeom>
            <a:noFill/>
            <a:ln w="9525">
              <a:solidFill>
                <a:srgbClr val="01010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VE"/>
            </a:p>
          </p:txBody>
        </p:sp>
        <p:grpSp>
          <p:nvGrpSpPr>
            <p:cNvPr id="118" name="Group 142"/>
            <p:cNvGrpSpPr>
              <a:grpSpLocks/>
            </p:cNvGrpSpPr>
            <p:nvPr/>
          </p:nvGrpSpPr>
          <p:grpSpPr bwMode="auto">
            <a:xfrm>
              <a:off x="9502" y="1095"/>
              <a:ext cx="1447" cy="120"/>
              <a:chOff x="9502" y="1095"/>
              <a:chExt cx="1447" cy="120"/>
            </a:xfrm>
          </p:grpSpPr>
          <p:sp>
            <p:nvSpPr>
              <p:cNvPr id="169" name="Freeform 143"/>
              <p:cNvSpPr>
                <a:spLocks/>
              </p:cNvSpPr>
              <p:nvPr/>
            </p:nvSpPr>
            <p:spPr bwMode="auto">
              <a:xfrm>
                <a:off x="9502" y="1095"/>
                <a:ext cx="1447" cy="120"/>
              </a:xfrm>
              <a:custGeom>
                <a:avLst/>
                <a:gdLst>
                  <a:gd name="T0" fmla="*/ 1351 w 1447"/>
                  <a:gd name="T1" fmla="*/ 67 h 120"/>
                  <a:gd name="T2" fmla="*/ 1327 w 1447"/>
                  <a:gd name="T3" fmla="*/ 67 h 120"/>
                  <a:gd name="T4" fmla="*/ 1327 w 1447"/>
                  <a:gd name="T5" fmla="*/ 120 h 120"/>
                  <a:gd name="T6" fmla="*/ 1447 w 1447"/>
                  <a:gd name="T7" fmla="*/ 60 h 120"/>
                  <a:gd name="T8" fmla="*/ 1351 w 1447"/>
                  <a:gd name="T9" fmla="*/ 67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47" h="120">
                    <a:moveTo>
                      <a:pt x="1351" y="67"/>
                    </a:moveTo>
                    <a:lnTo>
                      <a:pt x="1327" y="67"/>
                    </a:lnTo>
                    <a:lnTo>
                      <a:pt x="1327" y="120"/>
                    </a:lnTo>
                    <a:lnTo>
                      <a:pt x="1447" y="60"/>
                    </a:lnTo>
                    <a:lnTo>
                      <a:pt x="1351" y="67"/>
                    </a:lnTo>
                    <a:close/>
                  </a:path>
                </a:pathLst>
              </a:custGeom>
              <a:solidFill>
                <a:srgbClr val="01010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VE"/>
              </a:p>
            </p:txBody>
          </p:sp>
          <p:sp>
            <p:nvSpPr>
              <p:cNvPr id="170" name="Freeform 144"/>
              <p:cNvSpPr>
                <a:spLocks/>
              </p:cNvSpPr>
              <p:nvPr/>
            </p:nvSpPr>
            <p:spPr bwMode="auto">
              <a:xfrm>
                <a:off x="9502" y="1095"/>
                <a:ext cx="1447" cy="120"/>
              </a:xfrm>
              <a:custGeom>
                <a:avLst/>
                <a:gdLst>
                  <a:gd name="T0" fmla="*/ 1351 w 1447"/>
                  <a:gd name="T1" fmla="*/ 52 h 120"/>
                  <a:gd name="T2" fmla="*/ 1327 w 1447"/>
                  <a:gd name="T3" fmla="*/ 0 h 120"/>
                  <a:gd name="T4" fmla="*/ 1327 w 1447"/>
                  <a:gd name="T5" fmla="*/ 52 h 120"/>
                  <a:gd name="T6" fmla="*/ 1353 w 1447"/>
                  <a:gd name="T7" fmla="*/ 55 h 120"/>
                  <a:gd name="T8" fmla="*/ 1327 w 1447"/>
                  <a:gd name="T9" fmla="*/ 0 h 120"/>
                  <a:gd name="T10" fmla="*/ 1351 w 1447"/>
                  <a:gd name="T11" fmla="*/ 52 h 120"/>
                  <a:gd name="T12" fmla="*/ 1346 w 1447"/>
                  <a:gd name="T13" fmla="*/ 52 h 120"/>
                  <a:gd name="T14" fmla="*/ 1351 w 1447"/>
                  <a:gd name="T15" fmla="*/ 52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47" h="120">
                    <a:moveTo>
                      <a:pt x="1351" y="52"/>
                    </a:moveTo>
                    <a:lnTo>
                      <a:pt x="1327" y="0"/>
                    </a:lnTo>
                    <a:lnTo>
                      <a:pt x="1327" y="52"/>
                    </a:lnTo>
                    <a:lnTo>
                      <a:pt x="1353" y="55"/>
                    </a:lnTo>
                    <a:lnTo>
                      <a:pt x="1327" y="0"/>
                    </a:lnTo>
                    <a:lnTo>
                      <a:pt x="1351" y="52"/>
                    </a:lnTo>
                    <a:lnTo>
                      <a:pt x="1346" y="52"/>
                    </a:lnTo>
                    <a:lnTo>
                      <a:pt x="1351" y="52"/>
                    </a:lnTo>
                    <a:close/>
                  </a:path>
                </a:pathLst>
              </a:custGeom>
              <a:solidFill>
                <a:srgbClr val="01010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VE"/>
              </a:p>
            </p:txBody>
          </p:sp>
          <p:sp>
            <p:nvSpPr>
              <p:cNvPr id="171" name="Freeform 145"/>
              <p:cNvSpPr>
                <a:spLocks/>
              </p:cNvSpPr>
              <p:nvPr/>
            </p:nvSpPr>
            <p:spPr bwMode="auto">
              <a:xfrm>
                <a:off x="9502" y="1095"/>
                <a:ext cx="1447" cy="120"/>
              </a:xfrm>
              <a:custGeom>
                <a:avLst/>
                <a:gdLst>
                  <a:gd name="T0" fmla="*/ 1353 w 1447"/>
                  <a:gd name="T1" fmla="*/ 64 h 120"/>
                  <a:gd name="T2" fmla="*/ 1447 w 1447"/>
                  <a:gd name="T3" fmla="*/ 60 h 120"/>
                  <a:gd name="T4" fmla="*/ 1353 w 1447"/>
                  <a:gd name="T5" fmla="*/ 60 h 120"/>
                  <a:gd name="T6" fmla="*/ 1353 w 1447"/>
                  <a:gd name="T7" fmla="*/ 64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47" h="120">
                    <a:moveTo>
                      <a:pt x="1353" y="64"/>
                    </a:moveTo>
                    <a:lnTo>
                      <a:pt x="1447" y="60"/>
                    </a:lnTo>
                    <a:lnTo>
                      <a:pt x="1353" y="60"/>
                    </a:lnTo>
                    <a:lnTo>
                      <a:pt x="1353" y="64"/>
                    </a:lnTo>
                    <a:close/>
                  </a:path>
                </a:pathLst>
              </a:custGeom>
              <a:solidFill>
                <a:srgbClr val="01010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VE"/>
              </a:p>
            </p:txBody>
          </p:sp>
          <p:sp>
            <p:nvSpPr>
              <p:cNvPr id="172" name="Freeform 146"/>
              <p:cNvSpPr>
                <a:spLocks/>
              </p:cNvSpPr>
              <p:nvPr/>
            </p:nvSpPr>
            <p:spPr bwMode="auto">
              <a:xfrm>
                <a:off x="9502" y="1095"/>
                <a:ext cx="1447" cy="120"/>
              </a:xfrm>
              <a:custGeom>
                <a:avLst/>
                <a:gdLst>
                  <a:gd name="T0" fmla="*/ 1447 w 1447"/>
                  <a:gd name="T1" fmla="*/ 60 h 120"/>
                  <a:gd name="T2" fmla="*/ 1353 w 1447"/>
                  <a:gd name="T3" fmla="*/ 64 h 120"/>
                  <a:gd name="T4" fmla="*/ 1346 w 1447"/>
                  <a:gd name="T5" fmla="*/ 67 h 120"/>
                  <a:gd name="T6" fmla="*/ 1353 w 1447"/>
                  <a:gd name="T7" fmla="*/ 64 h 120"/>
                  <a:gd name="T8" fmla="*/ 1353 w 1447"/>
                  <a:gd name="T9" fmla="*/ 60 h 120"/>
                  <a:gd name="T10" fmla="*/ 1447 w 1447"/>
                  <a:gd name="T11" fmla="*/ 60 h 120"/>
                  <a:gd name="T12" fmla="*/ 1327 w 1447"/>
                  <a:gd name="T13" fmla="*/ 0 h 120"/>
                  <a:gd name="T14" fmla="*/ 1353 w 1447"/>
                  <a:gd name="T15" fmla="*/ 55 h 120"/>
                  <a:gd name="T16" fmla="*/ 1327 w 1447"/>
                  <a:gd name="T17" fmla="*/ 52 h 120"/>
                  <a:gd name="T18" fmla="*/ 2 w 1447"/>
                  <a:gd name="T19" fmla="*/ 52 h 120"/>
                  <a:gd name="T20" fmla="*/ 0 w 1447"/>
                  <a:gd name="T21" fmla="*/ 55 h 120"/>
                  <a:gd name="T22" fmla="*/ 0 w 1447"/>
                  <a:gd name="T23" fmla="*/ 64 h 120"/>
                  <a:gd name="T24" fmla="*/ 2 w 1447"/>
                  <a:gd name="T25" fmla="*/ 67 h 120"/>
                  <a:gd name="T26" fmla="*/ 1351 w 1447"/>
                  <a:gd name="T27" fmla="*/ 67 h 120"/>
                  <a:gd name="T28" fmla="*/ 1447 w 1447"/>
                  <a:gd name="T29" fmla="*/ 6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447" h="120">
                    <a:moveTo>
                      <a:pt x="1447" y="60"/>
                    </a:moveTo>
                    <a:lnTo>
                      <a:pt x="1353" y="64"/>
                    </a:lnTo>
                    <a:lnTo>
                      <a:pt x="1346" y="67"/>
                    </a:lnTo>
                    <a:lnTo>
                      <a:pt x="1353" y="64"/>
                    </a:lnTo>
                    <a:lnTo>
                      <a:pt x="1353" y="60"/>
                    </a:lnTo>
                    <a:lnTo>
                      <a:pt x="1447" y="60"/>
                    </a:lnTo>
                    <a:lnTo>
                      <a:pt x="1327" y="0"/>
                    </a:lnTo>
                    <a:lnTo>
                      <a:pt x="1353" y="55"/>
                    </a:lnTo>
                    <a:lnTo>
                      <a:pt x="1327" y="52"/>
                    </a:lnTo>
                    <a:lnTo>
                      <a:pt x="2" y="52"/>
                    </a:lnTo>
                    <a:lnTo>
                      <a:pt x="0" y="55"/>
                    </a:lnTo>
                    <a:lnTo>
                      <a:pt x="0" y="64"/>
                    </a:lnTo>
                    <a:lnTo>
                      <a:pt x="2" y="67"/>
                    </a:lnTo>
                    <a:lnTo>
                      <a:pt x="1351" y="67"/>
                    </a:lnTo>
                    <a:lnTo>
                      <a:pt x="1447" y="60"/>
                    </a:lnTo>
                    <a:close/>
                  </a:path>
                </a:pathLst>
              </a:custGeom>
              <a:solidFill>
                <a:srgbClr val="01010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VE"/>
              </a:p>
            </p:txBody>
          </p:sp>
        </p:grpSp>
        <p:grpSp>
          <p:nvGrpSpPr>
            <p:cNvPr id="119" name="Group 147"/>
            <p:cNvGrpSpPr>
              <a:grpSpLocks/>
            </p:cNvGrpSpPr>
            <p:nvPr/>
          </p:nvGrpSpPr>
          <p:grpSpPr bwMode="auto">
            <a:xfrm>
              <a:off x="9502" y="855"/>
              <a:ext cx="1447" cy="120"/>
              <a:chOff x="9502" y="855"/>
              <a:chExt cx="1447" cy="120"/>
            </a:xfrm>
          </p:grpSpPr>
          <p:sp>
            <p:nvSpPr>
              <p:cNvPr id="165" name="Freeform 148"/>
              <p:cNvSpPr>
                <a:spLocks/>
              </p:cNvSpPr>
              <p:nvPr/>
            </p:nvSpPr>
            <p:spPr bwMode="auto">
              <a:xfrm>
                <a:off x="9502" y="855"/>
                <a:ext cx="1447" cy="120"/>
              </a:xfrm>
              <a:custGeom>
                <a:avLst/>
                <a:gdLst>
                  <a:gd name="T0" fmla="*/ 1351 w 1447"/>
                  <a:gd name="T1" fmla="*/ 67 h 120"/>
                  <a:gd name="T2" fmla="*/ 1327 w 1447"/>
                  <a:gd name="T3" fmla="*/ 67 h 120"/>
                  <a:gd name="T4" fmla="*/ 1327 w 1447"/>
                  <a:gd name="T5" fmla="*/ 120 h 120"/>
                  <a:gd name="T6" fmla="*/ 1447 w 1447"/>
                  <a:gd name="T7" fmla="*/ 60 h 120"/>
                  <a:gd name="T8" fmla="*/ 1351 w 1447"/>
                  <a:gd name="T9" fmla="*/ 67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47" h="120">
                    <a:moveTo>
                      <a:pt x="1351" y="67"/>
                    </a:moveTo>
                    <a:lnTo>
                      <a:pt x="1327" y="67"/>
                    </a:lnTo>
                    <a:lnTo>
                      <a:pt x="1327" y="120"/>
                    </a:lnTo>
                    <a:lnTo>
                      <a:pt x="1447" y="60"/>
                    </a:lnTo>
                    <a:lnTo>
                      <a:pt x="1351" y="67"/>
                    </a:lnTo>
                    <a:close/>
                  </a:path>
                </a:pathLst>
              </a:custGeom>
              <a:solidFill>
                <a:srgbClr val="01010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VE"/>
              </a:p>
            </p:txBody>
          </p:sp>
          <p:sp>
            <p:nvSpPr>
              <p:cNvPr id="166" name="Freeform 149"/>
              <p:cNvSpPr>
                <a:spLocks/>
              </p:cNvSpPr>
              <p:nvPr/>
            </p:nvSpPr>
            <p:spPr bwMode="auto">
              <a:xfrm>
                <a:off x="9502" y="855"/>
                <a:ext cx="1447" cy="120"/>
              </a:xfrm>
              <a:custGeom>
                <a:avLst/>
                <a:gdLst>
                  <a:gd name="T0" fmla="*/ 1351 w 1447"/>
                  <a:gd name="T1" fmla="*/ 52 h 120"/>
                  <a:gd name="T2" fmla="*/ 1327 w 1447"/>
                  <a:gd name="T3" fmla="*/ 0 h 120"/>
                  <a:gd name="T4" fmla="*/ 1327 w 1447"/>
                  <a:gd name="T5" fmla="*/ 52 h 120"/>
                  <a:gd name="T6" fmla="*/ 1353 w 1447"/>
                  <a:gd name="T7" fmla="*/ 55 h 120"/>
                  <a:gd name="T8" fmla="*/ 1327 w 1447"/>
                  <a:gd name="T9" fmla="*/ 0 h 120"/>
                  <a:gd name="T10" fmla="*/ 1351 w 1447"/>
                  <a:gd name="T11" fmla="*/ 52 h 120"/>
                  <a:gd name="T12" fmla="*/ 1346 w 1447"/>
                  <a:gd name="T13" fmla="*/ 52 h 120"/>
                  <a:gd name="T14" fmla="*/ 1351 w 1447"/>
                  <a:gd name="T15" fmla="*/ 52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47" h="120">
                    <a:moveTo>
                      <a:pt x="1351" y="52"/>
                    </a:moveTo>
                    <a:lnTo>
                      <a:pt x="1327" y="0"/>
                    </a:lnTo>
                    <a:lnTo>
                      <a:pt x="1327" y="52"/>
                    </a:lnTo>
                    <a:lnTo>
                      <a:pt x="1353" y="55"/>
                    </a:lnTo>
                    <a:lnTo>
                      <a:pt x="1327" y="0"/>
                    </a:lnTo>
                    <a:lnTo>
                      <a:pt x="1351" y="52"/>
                    </a:lnTo>
                    <a:lnTo>
                      <a:pt x="1346" y="52"/>
                    </a:lnTo>
                    <a:lnTo>
                      <a:pt x="1351" y="52"/>
                    </a:lnTo>
                    <a:close/>
                  </a:path>
                </a:pathLst>
              </a:custGeom>
              <a:solidFill>
                <a:srgbClr val="01010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VE"/>
              </a:p>
            </p:txBody>
          </p:sp>
          <p:sp>
            <p:nvSpPr>
              <p:cNvPr id="167" name="Freeform 150"/>
              <p:cNvSpPr>
                <a:spLocks/>
              </p:cNvSpPr>
              <p:nvPr/>
            </p:nvSpPr>
            <p:spPr bwMode="auto">
              <a:xfrm>
                <a:off x="9502" y="855"/>
                <a:ext cx="1447" cy="120"/>
              </a:xfrm>
              <a:custGeom>
                <a:avLst/>
                <a:gdLst>
                  <a:gd name="T0" fmla="*/ 1353 w 1447"/>
                  <a:gd name="T1" fmla="*/ 64 h 120"/>
                  <a:gd name="T2" fmla="*/ 1447 w 1447"/>
                  <a:gd name="T3" fmla="*/ 60 h 120"/>
                  <a:gd name="T4" fmla="*/ 1353 w 1447"/>
                  <a:gd name="T5" fmla="*/ 60 h 120"/>
                  <a:gd name="T6" fmla="*/ 1353 w 1447"/>
                  <a:gd name="T7" fmla="*/ 64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47" h="120">
                    <a:moveTo>
                      <a:pt x="1353" y="64"/>
                    </a:moveTo>
                    <a:lnTo>
                      <a:pt x="1447" y="60"/>
                    </a:lnTo>
                    <a:lnTo>
                      <a:pt x="1353" y="60"/>
                    </a:lnTo>
                    <a:lnTo>
                      <a:pt x="1353" y="64"/>
                    </a:lnTo>
                    <a:close/>
                  </a:path>
                </a:pathLst>
              </a:custGeom>
              <a:solidFill>
                <a:srgbClr val="01010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VE"/>
              </a:p>
            </p:txBody>
          </p:sp>
          <p:sp>
            <p:nvSpPr>
              <p:cNvPr id="168" name="Freeform 151"/>
              <p:cNvSpPr>
                <a:spLocks/>
              </p:cNvSpPr>
              <p:nvPr/>
            </p:nvSpPr>
            <p:spPr bwMode="auto">
              <a:xfrm>
                <a:off x="9502" y="855"/>
                <a:ext cx="1447" cy="120"/>
              </a:xfrm>
              <a:custGeom>
                <a:avLst/>
                <a:gdLst>
                  <a:gd name="T0" fmla="*/ 1447 w 1447"/>
                  <a:gd name="T1" fmla="*/ 60 h 120"/>
                  <a:gd name="T2" fmla="*/ 1353 w 1447"/>
                  <a:gd name="T3" fmla="*/ 64 h 120"/>
                  <a:gd name="T4" fmla="*/ 1346 w 1447"/>
                  <a:gd name="T5" fmla="*/ 67 h 120"/>
                  <a:gd name="T6" fmla="*/ 1353 w 1447"/>
                  <a:gd name="T7" fmla="*/ 64 h 120"/>
                  <a:gd name="T8" fmla="*/ 1353 w 1447"/>
                  <a:gd name="T9" fmla="*/ 60 h 120"/>
                  <a:gd name="T10" fmla="*/ 1447 w 1447"/>
                  <a:gd name="T11" fmla="*/ 60 h 120"/>
                  <a:gd name="T12" fmla="*/ 1327 w 1447"/>
                  <a:gd name="T13" fmla="*/ 0 h 120"/>
                  <a:gd name="T14" fmla="*/ 1353 w 1447"/>
                  <a:gd name="T15" fmla="*/ 55 h 120"/>
                  <a:gd name="T16" fmla="*/ 1327 w 1447"/>
                  <a:gd name="T17" fmla="*/ 52 h 120"/>
                  <a:gd name="T18" fmla="*/ 2 w 1447"/>
                  <a:gd name="T19" fmla="*/ 52 h 120"/>
                  <a:gd name="T20" fmla="*/ 0 w 1447"/>
                  <a:gd name="T21" fmla="*/ 55 h 120"/>
                  <a:gd name="T22" fmla="*/ 0 w 1447"/>
                  <a:gd name="T23" fmla="*/ 64 h 120"/>
                  <a:gd name="T24" fmla="*/ 2 w 1447"/>
                  <a:gd name="T25" fmla="*/ 67 h 120"/>
                  <a:gd name="T26" fmla="*/ 1351 w 1447"/>
                  <a:gd name="T27" fmla="*/ 67 h 120"/>
                  <a:gd name="T28" fmla="*/ 1447 w 1447"/>
                  <a:gd name="T29" fmla="*/ 6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447" h="120">
                    <a:moveTo>
                      <a:pt x="1447" y="60"/>
                    </a:moveTo>
                    <a:lnTo>
                      <a:pt x="1353" y="64"/>
                    </a:lnTo>
                    <a:lnTo>
                      <a:pt x="1346" y="67"/>
                    </a:lnTo>
                    <a:lnTo>
                      <a:pt x="1353" y="64"/>
                    </a:lnTo>
                    <a:lnTo>
                      <a:pt x="1353" y="60"/>
                    </a:lnTo>
                    <a:lnTo>
                      <a:pt x="1447" y="60"/>
                    </a:lnTo>
                    <a:lnTo>
                      <a:pt x="1327" y="0"/>
                    </a:lnTo>
                    <a:lnTo>
                      <a:pt x="1353" y="55"/>
                    </a:lnTo>
                    <a:lnTo>
                      <a:pt x="1327" y="52"/>
                    </a:lnTo>
                    <a:lnTo>
                      <a:pt x="2" y="52"/>
                    </a:lnTo>
                    <a:lnTo>
                      <a:pt x="0" y="55"/>
                    </a:lnTo>
                    <a:lnTo>
                      <a:pt x="0" y="64"/>
                    </a:lnTo>
                    <a:lnTo>
                      <a:pt x="2" y="67"/>
                    </a:lnTo>
                    <a:lnTo>
                      <a:pt x="1351" y="67"/>
                    </a:lnTo>
                    <a:lnTo>
                      <a:pt x="1447" y="60"/>
                    </a:lnTo>
                    <a:close/>
                  </a:path>
                </a:pathLst>
              </a:custGeom>
              <a:solidFill>
                <a:srgbClr val="01010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VE"/>
              </a:p>
            </p:txBody>
          </p:sp>
        </p:grpSp>
        <p:sp>
          <p:nvSpPr>
            <p:cNvPr id="120" name="Freeform 152"/>
            <p:cNvSpPr>
              <a:spLocks/>
            </p:cNvSpPr>
            <p:nvPr/>
          </p:nvSpPr>
          <p:spPr bwMode="auto">
            <a:xfrm>
              <a:off x="10949" y="1635"/>
              <a:ext cx="1560" cy="720"/>
            </a:xfrm>
            <a:custGeom>
              <a:avLst/>
              <a:gdLst>
                <a:gd name="T0" fmla="*/ 1560 w 1560"/>
                <a:gd name="T1" fmla="*/ 720 h 720"/>
                <a:gd name="T2" fmla="*/ 1560 w 1560"/>
                <a:gd name="T3" fmla="*/ 0 h 720"/>
                <a:gd name="T4" fmla="*/ 0 w 1560"/>
                <a:gd name="T5" fmla="*/ 0 h 720"/>
                <a:gd name="T6" fmla="*/ 0 w 1560"/>
                <a:gd name="T7" fmla="*/ 720 h 720"/>
                <a:gd name="T8" fmla="*/ 1560 w 1560"/>
                <a:gd name="T9" fmla="*/ 720 h 7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60" h="720">
                  <a:moveTo>
                    <a:pt x="1560" y="720"/>
                  </a:moveTo>
                  <a:lnTo>
                    <a:pt x="1560" y="0"/>
                  </a:lnTo>
                  <a:lnTo>
                    <a:pt x="0" y="0"/>
                  </a:lnTo>
                  <a:lnTo>
                    <a:pt x="0" y="720"/>
                  </a:lnTo>
                  <a:lnTo>
                    <a:pt x="1560" y="720"/>
                  </a:lnTo>
                  <a:close/>
                </a:path>
              </a:pathLst>
            </a:custGeom>
            <a:noFill/>
            <a:ln w="9525">
              <a:solidFill>
                <a:srgbClr val="01010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VE"/>
            </a:p>
          </p:txBody>
        </p:sp>
        <p:grpSp>
          <p:nvGrpSpPr>
            <p:cNvPr id="121" name="Group 153"/>
            <p:cNvGrpSpPr>
              <a:grpSpLocks/>
            </p:cNvGrpSpPr>
            <p:nvPr/>
          </p:nvGrpSpPr>
          <p:grpSpPr bwMode="auto">
            <a:xfrm>
              <a:off x="4582" y="1748"/>
              <a:ext cx="8294" cy="845"/>
              <a:chOff x="4582" y="1748"/>
              <a:chExt cx="8294" cy="845"/>
            </a:xfrm>
          </p:grpSpPr>
          <p:sp>
            <p:nvSpPr>
              <p:cNvPr id="158" name="Freeform 154"/>
              <p:cNvSpPr>
                <a:spLocks/>
              </p:cNvSpPr>
              <p:nvPr/>
            </p:nvSpPr>
            <p:spPr bwMode="auto">
              <a:xfrm>
                <a:off x="4582" y="1748"/>
                <a:ext cx="8294" cy="845"/>
              </a:xfrm>
              <a:custGeom>
                <a:avLst/>
                <a:gdLst>
                  <a:gd name="T0" fmla="*/ 247 w 8294"/>
                  <a:gd name="T1" fmla="*/ 0 h 845"/>
                  <a:gd name="T2" fmla="*/ 2 w 8294"/>
                  <a:gd name="T3" fmla="*/ 0 h 845"/>
                  <a:gd name="T4" fmla="*/ 0 w 8294"/>
                  <a:gd name="T5" fmla="*/ 2 h 845"/>
                  <a:gd name="T6" fmla="*/ 0 w 8294"/>
                  <a:gd name="T7" fmla="*/ 7 h 845"/>
                  <a:gd name="T8" fmla="*/ 14 w 8294"/>
                  <a:gd name="T9" fmla="*/ 7 h 845"/>
                  <a:gd name="T10" fmla="*/ 247 w 8294"/>
                  <a:gd name="T11" fmla="*/ 0 h 8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294" h="845">
                    <a:moveTo>
                      <a:pt x="247" y="0"/>
                    </a:moveTo>
                    <a:lnTo>
                      <a:pt x="2" y="0"/>
                    </a:lnTo>
                    <a:lnTo>
                      <a:pt x="0" y="2"/>
                    </a:lnTo>
                    <a:lnTo>
                      <a:pt x="0" y="7"/>
                    </a:lnTo>
                    <a:lnTo>
                      <a:pt x="14" y="7"/>
                    </a:lnTo>
                    <a:lnTo>
                      <a:pt x="247" y="0"/>
                    </a:lnTo>
                    <a:close/>
                  </a:path>
                </a:pathLst>
              </a:custGeom>
              <a:solidFill>
                <a:srgbClr val="01010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VE"/>
              </a:p>
            </p:txBody>
          </p:sp>
          <p:sp>
            <p:nvSpPr>
              <p:cNvPr id="159" name="Freeform 155"/>
              <p:cNvSpPr>
                <a:spLocks/>
              </p:cNvSpPr>
              <p:nvPr/>
            </p:nvSpPr>
            <p:spPr bwMode="auto">
              <a:xfrm>
                <a:off x="4582" y="1748"/>
                <a:ext cx="8294" cy="845"/>
              </a:xfrm>
              <a:custGeom>
                <a:avLst/>
                <a:gdLst>
                  <a:gd name="T0" fmla="*/ 271 w 8294"/>
                  <a:gd name="T1" fmla="*/ 14 h 845"/>
                  <a:gd name="T2" fmla="*/ 247 w 8294"/>
                  <a:gd name="T3" fmla="*/ 67 h 845"/>
                  <a:gd name="T4" fmla="*/ 367 w 8294"/>
                  <a:gd name="T5" fmla="*/ 7 h 845"/>
                  <a:gd name="T6" fmla="*/ 273 w 8294"/>
                  <a:gd name="T7" fmla="*/ 11 h 845"/>
                  <a:gd name="T8" fmla="*/ 271 w 8294"/>
                  <a:gd name="T9" fmla="*/ 14 h 8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294" h="845">
                    <a:moveTo>
                      <a:pt x="271" y="14"/>
                    </a:moveTo>
                    <a:lnTo>
                      <a:pt x="247" y="67"/>
                    </a:lnTo>
                    <a:lnTo>
                      <a:pt x="367" y="7"/>
                    </a:lnTo>
                    <a:lnTo>
                      <a:pt x="273" y="11"/>
                    </a:lnTo>
                    <a:lnTo>
                      <a:pt x="271" y="14"/>
                    </a:lnTo>
                    <a:close/>
                  </a:path>
                </a:pathLst>
              </a:custGeom>
              <a:solidFill>
                <a:srgbClr val="01010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VE"/>
              </a:p>
            </p:txBody>
          </p:sp>
          <p:sp>
            <p:nvSpPr>
              <p:cNvPr id="160" name="Freeform 156"/>
              <p:cNvSpPr>
                <a:spLocks/>
              </p:cNvSpPr>
              <p:nvPr/>
            </p:nvSpPr>
            <p:spPr bwMode="auto">
              <a:xfrm>
                <a:off x="4582" y="1748"/>
                <a:ext cx="8294" cy="845"/>
              </a:xfrm>
              <a:custGeom>
                <a:avLst/>
                <a:gdLst>
                  <a:gd name="T0" fmla="*/ 8294 w 8294"/>
                  <a:gd name="T1" fmla="*/ 784 h 845"/>
                  <a:gd name="T2" fmla="*/ 8294 w 8294"/>
                  <a:gd name="T3" fmla="*/ 362 h 845"/>
                  <a:gd name="T4" fmla="*/ 8292 w 8294"/>
                  <a:gd name="T5" fmla="*/ 359 h 845"/>
                  <a:gd name="T6" fmla="*/ 7922 w 8294"/>
                  <a:gd name="T7" fmla="*/ 359 h 845"/>
                  <a:gd name="T8" fmla="*/ 7920 w 8294"/>
                  <a:gd name="T9" fmla="*/ 362 h 845"/>
                  <a:gd name="T10" fmla="*/ 7920 w 8294"/>
                  <a:gd name="T11" fmla="*/ 367 h 845"/>
                  <a:gd name="T12" fmla="*/ 8280 w 8294"/>
                  <a:gd name="T13" fmla="*/ 367 h 845"/>
                  <a:gd name="T14" fmla="*/ 8287 w 8294"/>
                  <a:gd name="T15" fmla="*/ 374 h 845"/>
                  <a:gd name="T16" fmla="*/ 8279 w 8294"/>
                  <a:gd name="T17" fmla="*/ 374 h 845"/>
                  <a:gd name="T18" fmla="*/ 8279 w 8294"/>
                  <a:gd name="T19" fmla="*/ 777 h 845"/>
                  <a:gd name="T20" fmla="*/ 14 w 8294"/>
                  <a:gd name="T21" fmla="*/ 784 h 845"/>
                  <a:gd name="T22" fmla="*/ 7 w 8294"/>
                  <a:gd name="T23" fmla="*/ 777 h 845"/>
                  <a:gd name="T24" fmla="*/ 7 w 8294"/>
                  <a:gd name="T25" fmla="*/ 14 h 845"/>
                  <a:gd name="T26" fmla="*/ 266 w 8294"/>
                  <a:gd name="T27" fmla="*/ 14 h 845"/>
                  <a:gd name="T28" fmla="*/ 247 w 8294"/>
                  <a:gd name="T29" fmla="*/ 14 h 845"/>
                  <a:gd name="T30" fmla="*/ 247 w 8294"/>
                  <a:gd name="T31" fmla="*/ 67 h 845"/>
                  <a:gd name="T32" fmla="*/ 271 w 8294"/>
                  <a:gd name="T33" fmla="*/ 14 h 845"/>
                  <a:gd name="T34" fmla="*/ 273 w 8294"/>
                  <a:gd name="T35" fmla="*/ 11 h 845"/>
                  <a:gd name="T36" fmla="*/ 367 w 8294"/>
                  <a:gd name="T37" fmla="*/ 7 h 845"/>
                  <a:gd name="T38" fmla="*/ 247 w 8294"/>
                  <a:gd name="T39" fmla="*/ -52 h 845"/>
                  <a:gd name="T40" fmla="*/ 266 w 8294"/>
                  <a:gd name="T41" fmla="*/ 0 h 845"/>
                  <a:gd name="T42" fmla="*/ 247 w 8294"/>
                  <a:gd name="T43" fmla="*/ -52 h 845"/>
                  <a:gd name="T44" fmla="*/ 247 w 8294"/>
                  <a:gd name="T45" fmla="*/ 0 h 845"/>
                  <a:gd name="T46" fmla="*/ 271 w 8294"/>
                  <a:gd name="T47" fmla="*/ 0 h 845"/>
                  <a:gd name="T48" fmla="*/ 273 w 8294"/>
                  <a:gd name="T49" fmla="*/ 2 h 845"/>
                  <a:gd name="T50" fmla="*/ 273 w 8294"/>
                  <a:gd name="T51" fmla="*/ 7 h 845"/>
                  <a:gd name="T52" fmla="*/ 247 w 8294"/>
                  <a:gd name="T53" fmla="*/ 0 h 845"/>
                  <a:gd name="T54" fmla="*/ 14 w 8294"/>
                  <a:gd name="T55" fmla="*/ 7 h 845"/>
                  <a:gd name="T56" fmla="*/ 0 w 8294"/>
                  <a:gd name="T57" fmla="*/ 7 h 845"/>
                  <a:gd name="T58" fmla="*/ 0 w 8294"/>
                  <a:gd name="T59" fmla="*/ 784 h 845"/>
                  <a:gd name="T60" fmla="*/ 8280 w 8294"/>
                  <a:gd name="T61" fmla="*/ 784 h 845"/>
                  <a:gd name="T62" fmla="*/ 8287 w 8294"/>
                  <a:gd name="T63" fmla="*/ 777 h 845"/>
                  <a:gd name="T64" fmla="*/ 8294 w 8294"/>
                  <a:gd name="T65" fmla="*/ 784 h 8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8294" h="845">
                    <a:moveTo>
                      <a:pt x="8294" y="784"/>
                    </a:moveTo>
                    <a:lnTo>
                      <a:pt x="8294" y="362"/>
                    </a:lnTo>
                    <a:lnTo>
                      <a:pt x="8292" y="359"/>
                    </a:lnTo>
                    <a:lnTo>
                      <a:pt x="7922" y="359"/>
                    </a:lnTo>
                    <a:lnTo>
                      <a:pt x="7920" y="362"/>
                    </a:lnTo>
                    <a:lnTo>
                      <a:pt x="7920" y="367"/>
                    </a:lnTo>
                    <a:lnTo>
                      <a:pt x="8280" y="367"/>
                    </a:lnTo>
                    <a:lnTo>
                      <a:pt x="8287" y="374"/>
                    </a:lnTo>
                    <a:lnTo>
                      <a:pt x="8279" y="374"/>
                    </a:lnTo>
                    <a:lnTo>
                      <a:pt x="8279" y="777"/>
                    </a:lnTo>
                    <a:lnTo>
                      <a:pt x="14" y="784"/>
                    </a:lnTo>
                    <a:lnTo>
                      <a:pt x="7" y="777"/>
                    </a:lnTo>
                    <a:lnTo>
                      <a:pt x="7" y="14"/>
                    </a:lnTo>
                    <a:lnTo>
                      <a:pt x="266" y="14"/>
                    </a:lnTo>
                    <a:lnTo>
                      <a:pt x="247" y="14"/>
                    </a:lnTo>
                    <a:lnTo>
                      <a:pt x="247" y="67"/>
                    </a:lnTo>
                    <a:lnTo>
                      <a:pt x="271" y="14"/>
                    </a:lnTo>
                    <a:lnTo>
                      <a:pt x="273" y="11"/>
                    </a:lnTo>
                    <a:lnTo>
                      <a:pt x="367" y="7"/>
                    </a:lnTo>
                    <a:lnTo>
                      <a:pt x="247" y="-52"/>
                    </a:lnTo>
                    <a:lnTo>
                      <a:pt x="266" y="0"/>
                    </a:lnTo>
                    <a:lnTo>
                      <a:pt x="247" y="-52"/>
                    </a:lnTo>
                    <a:lnTo>
                      <a:pt x="247" y="0"/>
                    </a:lnTo>
                    <a:lnTo>
                      <a:pt x="271" y="0"/>
                    </a:lnTo>
                    <a:lnTo>
                      <a:pt x="273" y="2"/>
                    </a:lnTo>
                    <a:lnTo>
                      <a:pt x="273" y="7"/>
                    </a:lnTo>
                    <a:lnTo>
                      <a:pt x="247" y="0"/>
                    </a:lnTo>
                    <a:lnTo>
                      <a:pt x="14" y="7"/>
                    </a:lnTo>
                    <a:lnTo>
                      <a:pt x="0" y="7"/>
                    </a:lnTo>
                    <a:lnTo>
                      <a:pt x="0" y="784"/>
                    </a:lnTo>
                    <a:lnTo>
                      <a:pt x="8280" y="784"/>
                    </a:lnTo>
                    <a:lnTo>
                      <a:pt x="8287" y="777"/>
                    </a:lnTo>
                    <a:lnTo>
                      <a:pt x="8294" y="784"/>
                    </a:lnTo>
                    <a:close/>
                  </a:path>
                </a:pathLst>
              </a:custGeom>
              <a:solidFill>
                <a:srgbClr val="01010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VE"/>
              </a:p>
            </p:txBody>
          </p:sp>
          <p:sp>
            <p:nvSpPr>
              <p:cNvPr id="161" name="Freeform 157"/>
              <p:cNvSpPr>
                <a:spLocks/>
              </p:cNvSpPr>
              <p:nvPr/>
            </p:nvSpPr>
            <p:spPr bwMode="auto">
              <a:xfrm>
                <a:off x="4582" y="1748"/>
                <a:ext cx="8294" cy="845"/>
              </a:xfrm>
              <a:custGeom>
                <a:avLst/>
                <a:gdLst>
                  <a:gd name="T0" fmla="*/ 8280 w 8294"/>
                  <a:gd name="T1" fmla="*/ 367 h 845"/>
                  <a:gd name="T2" fmla="*/ 7920 w 8294"/>
                  <a:gd name="T3" fmla="*/ 367 h 845"/>
                  <a:gd name="T4" fmla="*/ 7920 w 8294"/>
                  <a:gd name="T5" fmla="*/ 371 h 845"/>
                  <a:gd name="T6" fmla="*/ 7922 w 8294"/>
                  <a:gd name="T7" fmla="*/ 374 h 845"/>
                  <a:gd name="T8" fmla="*/ 8287 w 8294"/>
                  <a:gd name="T9" fmla="*/ 374 h 845"/>
                  <a:gd name="T10" fmla="*/ 8280 w 8294"/>
                  <a:gd name="T11" fmla="*/ 367 h 8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294" h="845">
                    <a:moveTo>
                      <a:pt x="8280" y="367"/>
                    </a:moveTo>
                    <a:lnTo>
                      <a:pt x="7920" y="367"/>
                    </a:lnTo>
                    <a:lnTo>
                      <a:pt x="7920" y="371"/>
                    </a:lnTo>
                    <a:lnTo>
                      <a:pt x="7922" y="374"/>
                    </a:lnTo>
                    <a:lnTo>
                      <a:pt x="8287" y="374"/>
                    </a:lnTo>
                    <a:lnTo>
                      <a:pt x="8280" y="367"/>
                    </a:lnTo>
                    <a:close/>
                  </a:path>
                </a:pathLst>
              </a:custGeom>
              <a:solidFill>
                <a:srgbClr val="01010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VE"/>
              </a:p>
            </p:txBody>
          </p:sp>
          <p:sp>
            <p:nvSpPr>
              <p:cNvPr id="162" name="Freeform 158"/>
              <p:cNvSpPr>
                <a:spLocks/>
              </p:cNvSpPr>
              <p:nvPr/>
            </p:nvSpPr>
            <p:spPr bwMode="auto">
              <a:xfrm>
                <a:off x="4582" y="1748"/>
                <a:ext cx="8294" cy="845"/>
              </a:xfrm>
              <a:custGeom>
                <a:avLst/>
                <a:gdLst>
                  <a:gd name="T0" fmla="*/ 8294 w 8294"/>
                  <a:gd name="T1" fmla="*/ 784 h 845"/>
                  <a:gd name="T2" fmla="*/ 8287 w 8294"/>
                  <a:gd name="T3" fmla="*/ 777 h 845"/>
                  <a:gd name="T4" fmla="*/ 8280 w 8294"/>
                  <a:gd name="T5" fmla="*/ 784 h 845"/>
                  <a:gd name="T6" fmla="*/ 0 w 8294"/>
                  <a:gd name="T7" fmla="*/ 784 h 845"/>
                  <a:gd name="T8" fmla="*/ 0 w 8294"/>
                  <a:gd name="T9" fmla="*/ 789 h 845"/>
                  <a:gd name="T10" fmla="*/ 2 w 8294"/>
                  <a:gd name="T11" fmla="*/ 791 h 845"/>
                  <a:gd name="T12" fmla="*/ 8292 w 8294"/>
                  <a:gd name="T13" fmla="*/ 791 h 845"/>
                  <a:gd name="T14" fmla="*/ 8294 w 8294"/>
                  <a:gd name="T15" fmla="*/ 789 h 845"/>
                  <a:gd name="T16" fmla="*/ 8294 w 8294"/>
                  <a:gd name="T17" fmla="*/ 784 h 8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294" h="845">
                    <a:moveTo>
                      <a:pt x="8294" y="784"/>
                    </a:moveTo>
                    <a:lnTo>
                      <a:pt x="8287" y="777"/>
                    </a:lnTo>
                    <a:lnTo>
                      <a:pt x="8280" y="784"/>
                    </a:lnTo>
                    <a:lnTo>
                      <a:pt x="0" y="784"/>
                    </a:lnTo>
                    <a:lnTo>
                      <a:pt x="0" y="789"/>
                    </a:lnTo>
                    <a:lnTo>
                      <a:pt x="2" y="791"/>
                    </a:lnTo>
                    <a:lnTo>
                      <a:pt x="8292" y="791"/>
                    </a:lnTo>
                    <a:lnTo>
                      <a:pt x="8294" y="789"/>
                    </a:lnTo>
                    <a:lnTo>
                      <a:pt x="8294" y="784"/>
                    </a:lnTo>
                    <a:close/>
                  </a:path>
                </a:pathLst>
              </a:custGeom>
              <a:solidFill>
                <a:srgbClr val="01010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VE"/>
              </a:p>
            </p:txBody>
          </p:sp>
          <p:sp>
            <p:nvSpPr>
              <p:cNvPr id="163" name="Freeform 159"/>
              <p:cNvSpPr>
                <a:spLocks/>
              </p:cNvSpPr>
              <p:nvPr/>
            </p:nvSpPr>
            <p:spPr bwMode="auto">
              <a:xfrm>
                <a:off x="4582" y="1748"/>
                <a:ext cx="8294" cy="845"/>
              </a:xfrm>
              <a:custGeom>
                <a:avLst/>
                <a:gdLst>
                  <a:gd name="T0" fmla="*/ 14 w 8294"/>
                  <a:gd name="T1" fmla="*/ 777 h 845"/>
                  <a:gd name="T2" fmla="*/ 14 w 8294"/>
                  <a:gd name="T3" fmla="*/ 14 h 845"/>
                  <a:gd name="T4" fmla="*/ 7 w 8294"/>
                  <a:gd name="T5" fmla="*/ 14 h 845"/>
                  <a:gd name="T6" fmla="*/ 7 w 8294"/>
                  <a:gd name="T7" fmla="*/ 777 h 845"/>
                  <a:gd name="T8" fmla="*/ 14 w 8294"/>
                  <a:gd name="T9" fmla="*/ 784 h 845"/>
                  <a:gd name="T10" fmla="*/ 8279 w 8294"/>
                  <a:gd name="T11" fmla="*/ 777 h 845"/>
                  <a:gd name="T12" fmla="*/ 14 w 8294"/>
                  <a:gd name="T13" fmla="*/ 777 h 8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294" h="845">
                    <a:moveTo>
                      <a:pt x="14" y="777"/>
                    </a:moveTo>
                    <a:lnTo>
                      <a:pt x="14" y="14"/>
                    </a:lnTo>
                    <a:lnTo>
                      <a:pt x="7" y="14"/>
                    </a:lnTo>
                    <a:lnTo>
                      <a:pt x="7" y="777"/>
                    </a:lnTo>
                    <a:lnTo>
                      <a:pt x="14" y="784"/>
                    </a:lnTo>
                    <a:lnTo>
                      <a:pt x="8279" y="777"/>
                    </a:lnTo>
                    <a:lnTo>
                      <a:pt x="14" y="777"/>
                    </a:lnTo>
                    <a:close/>
                  </a:path>
                </a:pathLst>
              </a:custGeom>
              <a:solidFill>
                <a:srgbClr val="01010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VE"/>
              </a:p>
            </p:txBody>
          </p:sp>
          <p:sp>
            <p:nvSpPr>
              <p:cNvPr id="164" name="Freeform 160"/>
              <p:cNvSpPr>
                <a:spLocks/>
              </p:cNvSpPr>
              <p:nvPr/>
            </p:nvSpPr>
            <p:spPr bwMode="auto">
              <a:xfrm>
                <a:off x="4582" y="1748"/>
                <a:ext cx="8294" cy="845"/>
              </a:xfrm>
              <a:custGeom>
                <a:avLst/>
                <a:gdLst>
                  <a:gd name="T0" fmla="*/ 247 w 8294"/>
                  <a:gd name="T1" fmla="*/ 0 h 845"/>
                  <a:gd name="T2" fmla="*/ 273 w 8294"/>
                  <a:gd name="T3" fmla="*/ 7 h 845"/>
                  <a:gd name="T4" fmla="*/ 273 w 8294"/>
                  <a:gd name="T5" fmla="*/ 2 h 845"/>
                  <a:gd name="T6" fmla="*/ 271 w 8294"/>
                  <a:gd name="T7" fmla="*/ 0 h 845"/>
                  <a:gd name="T8" fmla="*/ 247 w 8294"/>
                  <a:gd name="T9" fmla="*/ 0 h 8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294" h="845">
                    <a:moveTo>
                      <a:pt x="247" y="0"/>
                    </a:moveTo>
                    <a:lnTo>
                      <a:pt x="273" y="7"/>
                    </a:lnTo>
                    <a:lnTo>
                      <a:pt x="273" y="2"/>
                    </a:lnTo>
                    <a:lnTo>
                      <a:pt x="271" y="0"/>
                    </a:lnTo>
                    <a:lnTo>
                      <a:pt x="247" y="0"/>
                    </a:lnTo>
                    <a:close/>
                  </a:path>
                </a:pathLst>
              </a:custGeom>
              <a:solidFill>
                <a:srgbClr val="01010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VE"/>
              </a:p>
            </p:txBody>
          </p:sp>
        </p:grpSp>
        <p:grpSp>
          <p:nvGrpSpPr>
            <p:cNvPr id="122" name="Group 161"/>
            <p:cNvGrpSpPr>
              <a:grpSpLocks/>
            </p:cNvGrpSpPr>
            <p:nvPr/>
          </p:nvGrpSpPr>
          <p:grpSpPr bwMode="auto">
            <a:xfrm>
              <a:off x="6502" y="1748"/>
              <a:ext cx="4447" cy="307"/>
              <a:chOff x="6502" y="1748"/>
              <a:chExt cx="4447" cy="307"/>
            </a:xfrm>
          </p:grpSpPr>
          <p:sp>
            <p:nvSpPr>
              <p:cNvPr id="152" name="Freeform 162"/>
              <p:cNvSpPr>
                <a:spLocks/>
              </p:cNvSpPr>
              <p:nvPr/>
            </p:nvSpPr>
            <p:spPr bwMode="auto">
              <a:xfrm>
                <a:off x="6502" y="1748"/>
                <a:ext cx="4447" cy="307"/>
              </a:xfrm>
              <a:custGeom>
                <a:avLst/>
                <a:gdLst>
                  <a:gd name="T0" fmla="*/ 0 w 4447"/>
                  <a:gd name="T1" fmla="*/ 12 h 307"/>
                  <a:gd name="T2" fmla="*/ 2220 w 4447"/>
                  <a:gd name="T3" fmla="*/ 7 h 307"/>
                  <a:gd name="T4" fmla="*/ 2234 w 4447"/>
                  <a:gd name="T5" fmla="*/ 2 h 307"/>
                  <a:gd name="T6" fmla="*/ 2232 w 4447"/>
                  <a:gd name="T7" fmla="*/ 0 h 307"/>
                  <a:gd name="T8" fmla="*/ 2 w 4447"/>
                  <a:gd name="T9" fmla="*/ 0 h 307"/>
                  <a:gd name="T10" fmla="*/ 0 w 4447"/>
                  <a:gd name="T11" fmla="*/ 2 h 307"/>
                  <a:gd name="T12" fmla="*/ 0 w 4447"/>
                  <a:gd name="T13" fmla="*/ 12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447" h="307">
                    <a:moveTo>
                      <a:pt x="0" y="12"/>
                    </a:moveTo>
                    <a:lnTo>
                      <a:pt x="2220" y="7"/>
                    </a:lnTo>
                    <a:lnTo>
                      <a:pt x="2234" y="2"/>
                    </a:lnTo>
                    <a:lnTo>
                      <a:pt x="2232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01010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VE"/>
              </a:p>
            </p:txBody>
          </p:sp>
          <p:sp>
            <p:nvSpPr>
              <p:cNvPr id="153" name="Freeform 163"/>
              <p:cNvSpPr>
                <a:spLocks/>
              </p:cNvSpPr>
              <p:nvPr/>
            </p:nvSpPr>
            <p:spPr bwMode="auto">
              <a:xfrm>
                <a:off x="6502" y="1748"/>
                <a:ext cx="4447" cy="307"/>
              </a:xfrm>
              <a:custGeom>
                <a:avLst/>
                <a:gdLst>
                  <a:gd name="T0" fmla="*/ 4351 w 4447"/>
                  <a:gd name="T1" fmla="*/ 240 h 307"/>
                  <a:gd name="T2" fmla="*/ 4327 w 4447"/>
                  <a:gd name="T3" fmla="*/ 187 h 307"/>
                  <a:gd name="T4" fmla="*/ 4327 w 4447"/>
                  <a:gd name="T5" fmla="*/ 240 h 307"/>
                  <a:gd name="T6" fmla="*/ 4353 w 4447"/>
                  <a:gd name="T7" fmla="*/ 242 h 307"/>
                  <a:gd name="T8" fmla="*/ 4327 w 4447"/>
                  <a:gd name="T9" fmla="*/ 187 h 307"/>
                  <a:gd name="T10" fmla="*/ 4351 w 4447"/>
                  <a:gd name="T11" fmla="*/ 240 h 307"/>
                  <a:gd name="T12" fmla="*/ 4346 w 4447"/>
                  <a:gd name="T13" fmla="*/ 240 h 307"/>
                  <a:gd name="T14" fmla="*/ 4351 w 4447"/>
                  <a:gd name="T15" fmla="*/ 240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447" h="307">
                    <a:moveTo>
                      <a:pt x="4351" y="240"/>
                    </a:moveTo>
                    <a:lnTo>
                      <a:pt x="4327" y="187"/>
                    </a:lnTo>
                    <a:lnTo>
                      <a:pt x="4327" y="240"/>
                    </a:lnTo>
                    <a:lnTo>
                      <a:pt x="4353" y="242"/>
                    </a:lnTo>
                    <a:lnTo>
                      <a:pt x="4327" y="187"/>
                    </a:lnTo>
                    <a:lnTo>
                      <a:pt x="4351" y="240"/>
                    </a:lnTo>
                    <a:lnTo>
                      <a:pt x="4346" y="240"/>
                    </a:lnTo>
                    <a:lnTo>
                      <a:pt x="4351" y="240"/>
                    </a:lnTo>
                    <a:close/>
                  </a:path>
                </a:pathLst>
              </a:custGeom>
              <a:solidFill>
                <a:srgbClr val="01010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VE"/>
              </a:p>
            </p:txBody>
          </p:sp>
          <p:sp>
            <p:nvSpPr>
              <p:cNvPr id="154" name="Freeform 164"/>
              <p:cNvSpPr>
                <a:spLocks/>
              </p:cNvSpPr>
              <p:nvPr/>
            </p:nvSpPr>
            <p:spPr bwMode="auto">
              <a:xfrm>
                <a:off x="6502" y="1748"/>
                <a:ext cx="4447" cy="307"/>
              </a:xfrm>
              <a:custGeom>
                <a:avLst/>
                <a:gdLst>
                  <a:gd name="T0" fmla="*/ 4353 w 4447"/>
                  <a:gd name="T1" fmla="*/ 252 h 307"/>
                  <a:gd name="T2" fmla="*/ 4447 w 4447"/>
                  <a:gd name="T3" fmla="*/ 247 h 307"/>
                  <a:gd name="T4" fmla="*/ 4353 w 4447"/>
                  <a:gd name="T5" fmla="*/ 247 h 307"/>
                  <a:gd name="T6" fmla="*/ 4353 w 4447"/>
                  <a:gd name="T7" fmla="*/ 252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447" h="307">
                    <a:moveTo>
                      <a:pt x="4353" y="252"/>
                    </a:moveTo>
                    <a:lnTo>
                      <a:pt x="4447" y="247"/>
                    </a:lnTo>
                    <a:lnTo>
                      <a:pt x="4353" y="247"/>
                    </a:lnTo>
                    <a:lnTo>
                      <a:pt x="4353" y="252"/>
                    </a:lnTo>
                    <a:close/>
                  </a:path>
                </a:pathLst>
              </a:custGeom>
              <a:solidFill>
                <a:srgbClr val="01010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VE"/>
              </a:p>
            </p:txBody>
          </p:sp>
          <p:sp>
            <p:nvSpPr>
              <p:cNvPr id="155" name="Freeform 165"/>
              <p:cNvSpPr>
                <a:spLocks/>
              </p:cNvSpPr>
              <p:nvPr/>
            </p:nvSpPr>
            <p:spPr bwMode="auto">
              <a:xfrm>
                <a:off x="6502" y="1748"/>
                <a:ext cx="4447" cy="307"/>
              </a:xfrm>
              <a:custGeom>
                <a:avLst/>
                <a:gdLst>
                  <a:gd name="T0" fmla="*/ 4351 w 4447"/>
                  <a:gd name="T1" fmla="*/ 254 h 307"/>
                  <a:gd name="T2" fmla="*/ 4327 w 4447"/>
                  <a:gd name="T3" fmla="*/ 254 h 307"/>
                  <a:gd name="T4" fmla="*/ 4327 w 4447"/>
                  <a:gd name="T5" fmla="*/ 307 h 307"/>
                  <a:gd name="T6" fmla="*/ 4447 w 4447"/>
                  <a:gd name="T7" fmla="*/ 247 h 307"/>
                  <a:gd name="T8" fmla="*/ 4351 w 4447"/>
                  <a:gd name="T9" fmla="*/ 254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47" h="307">
                    <a:moveTo>
                      <a:pt x="4351" y="254"/>
                    </a:moveTo>
                    <a:lnTo>
                      <a:pt x="4327" y="254"/>
                    </a:lnTo>
                    <a:lnTo>
                      <a:pt x="4327" y="307"/>
                    </a:lnTo>
                    <a:lnTo>
                      <a:pt x="4447" y="247"/>
                    </a:lnTo>
                    <a:lnTo>
                      <a:pt x="4351" y="254"/>
                    </a:lnTo>
                    <a:close/>
                  </a:path>
                </a:pathLst>
              </a:custGeom>
              <a:solidFill>
                <a:srgbClr val="01010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VE"/>
              </a:p>
            </p:txBody>
          </p:sp>
          <p:sp>
            <p:nvSpPr>
              <p:cNvPr id="156" name="Freeform 166"/>
              <p:cNvSpPr>
                <a:spLocks/>
              </p:cNvSpPr>
              <p:nvPr/>
            </p:nvSpPr>
            <p:spPr bwMode="auto">
              <a:xfrm>
                <a:off x="6502" y="1748"/>
                <a:ext cx="4447" cy="307"/>
              </a:xfrm>
              <a:custGeom>
                <a:avLst/>
                <a:gdLst>
                  <a:gd name="T0" fmla="*/ 7 w 4447"/>
                  <a:gd name="T1" fmla="*/ 14 h 307"/>
                  <a:gd name="T2" fmla="*/ 2227 w 4447"/>
                  <a:gd name="T3" fmla="*/ 14 h 307"/>
                  <a:gd name="T4" fmla="*/ 2227 w 4447"/>
                  <a:gd name="T5" fmla="*/ 240 h 307"/>
                  <a:gd name="T6" fmla="*/ 2234 w 4447"/>
                  <a:gd name="T7" fmla="*/ 247 h 307"/>
                  <a:gd name="T8" fmla="*/ 2220 w 4447"/>
                  <a:gd name="T9" fmla="*/ 252 h 307"/>
                  <a:gd name="T10" fmla="*/ 2222 w 4447"/>
                  <a:gd name="T11" fmla="*/ 254 h 307"/>
                  <a:gd name="T12" fmla="*/ 4351 w 4447"/>
                  <a:gd name="T13" fmla="*/ 254 h 307"/>
                  <a:gd name="T14" fmla="*/ 4447 w 4447"/>
                  <a:gd name="T15" fmla="*/ 247 h 307"/>
                  <a:gd name="T16" fmla="*/ 4353 w 4447"/>
                  <a:gd name="T17" fmla="*/ 252 h 307"/>
                  <a:gd name="T18" fmla="*/ 4346 w 4447"/>
                  <a:gd name="T19" fmla="*/ 254 h 307"/>
                  <a:gd name="T20" fmla="*/ 4353 w 4447"/>
                  <a:gd name="T21" fmla="*/ 252 h 307"/>
                  <a:gd name="T22" fmla="*/ 4353 w 4447"/>
                  <a:gd name="T23" fmla="*/ 247 h 307"/>
                  <a:gd name="T24" fmla="*/ 4447 w 4447"/>
                  <a:gd name="T25" fmla="*/ 247 h 307"/>
                  <a:gd name="T26" fmla="*/ 4327 w 4447"/>
                  <a:gd name="T27" fmla="*/ 187 h 307"/>
                  <a:gd name="T28" fmla="*/ 4353 w 4447"/>
                  <a:gd name="T29" fmla="*/ 242 h 307"/>
                  <a:gd name="T30" fmla="*/ 4327 w 4447"/>
                  <a:gd name="T31" fmla="*/ 240 h 307"/>
                  <a:gd name="T32" fmla="*/ 2234 w 4447"/>
                  <a:gd name="T33" fmla="*/ 239 h 307"/>
                  <a:gd name="T34" fmla="*/ 2234 w 4447"/>
                  <a:gd name="T35" fmla="*/ 2 h 307"/>
                  <a:gd name="T36" fmla="*/ 2220 w 4447"/>
                  <a:gd name="T37" fmla="*/ 7 h 307"/>
                  <a:gd name="T38" fmla="*/ 0 w 4447"/>
                  <a:gd name="T39" fmla="*/ 12 h 307"/>
                  <a:gd name="T40" fmla="*/ 2 w 4447"/>
                  <a:gd name="T41" fmla="*/ 14 h 307"/>
                  <a:gd name="T42" fmla="*/ 7 w 4447"/>
                  <a:gd name="T43" fmla="*/ 14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447" h="307">
                    <a:moveTo>
                      <a:pt x="7" y="14"/>
                    </a:moveTo>
                    <a:lnTo>
                      <a:pt x="2227" y="14"/>
                    </a:lnTo>
                    <a:lnTo>
                      <a:pt x="2227" y="240"/>
                    </a:lnTo>
                    <a:lnTo>
                      <a:pt x="2234" y="247"/>
                    </a:lnTo>
                    <a:lnTo>
                      <a:pt x="2220" y="252"/>
                    </a:lnTo>
                    <a:lnTo>
                      <a:pt x="2222" y="254"/>
                    </a:lnTo>
                    <a:lnTo>
                      <a:pt x="4351" y="254"/>
                    </a:lnTo>
                    <a:lnTo>
                      <a:pt x="4447" y="247"/>
                    </a:lnTo>
                    <a:lnTo>
                      <a:pt x="4353" y="252"/>
                    </a:lnTo>
                    <a:lnTo>
                      <a:pt x="4346" y="254"/>
                    </a:lnTo>
                    <a:lnTo>
                      <a:pt x="4353" y="252"/>
                    </a:lnTo>
                    <a:lnTo>
                      <a:pt x="4353" y="247"/>
                    </a:lnTo>
                    <a:lnTo>
                      <a:pt x="4447" y="247"/>
                    </a:lnTo>
                    <a:lnTo>
                      <a:pt x="4327" y="187"/>
                    </a:lnTo>
                    <a:lnTo>
                      <a:pt x="4353" y="242"/>
                    </a:lnTo>
                    <a:lnTo>
                      <a:pt x="4327" y="240"/>
                    </a:lnTo>
                    <a:lnTo>
                      <a:pt x="2234" y="239"/>
                    </a:lnTo>
                    <a:lnTo>
                      <a:pt x="2234" y="2"/>
                    </a:lnTo>
                    <a:lnTo>
                      <a:pt x="2220" y="7"/>
                    </a:lnTo>
                    <a:lnTo>
                      <a:pt x="0" y="12"/>
                    </a:lnTo>
                    <a:lnTo>
                      <a:pt x="2" y="14"/>
                    </a:lnTo>
                    <a:lnTo>
                      <a:pt x="7" y="14"/>
                    </a:lnTo>
                    <a:close/>
                  </a:path>
                </a:pathLst>
              </a:custGeom>
              <a:solidFill>
                <a:srgbClr val="01010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VE"/>
              </a:p>
            </p:txBody>
          </p:sp>
          <p:sp>
            <p:nvSpPr>
              <p:cNvPr id="157" name="Freeform 167"/>
              <p:cNvSpPr>
                <a:spLocks/>
              </p:cNvSpPr>
              <p:nvPr/>
            </p:nvSpPr>
            <p:spPr bwMode="auto">
              <a:xfrm>
                <a:off x="6502" y="1748"/>
                <a:ext cx="4447" cy="307"/>
              </a:xfrm>
              <a:custGeom>
                <a:avLst/>
                <a:gdLst>
                  <a:gd name="T0" fmla="*/ 2220 w 4447"/>
                  <a:gd name="T1" fmla="*/ 252 h 307"/>
                  <a:gd name="T2" fmla="*/ 2234 w 4447"/>
                  <a:gd name="T3" fmla="*/ 247 h 307"/>
                  <a:gd name="T4" fmla="*/ 2227 w 4447"/>
                  <a:gd name="T5" fmla="*/ 240 h 307"/>
                  <a:gd name="T6" fmla="*/ 2227 w 4447"/>
                  <a:gd name="T7" fmla="*/ 14 h 307"/>
                  <a:gd name="T8" fmla="*/ 2219 w 4447"/>
                  <a:gd name="T9" fmla="*/ 14 h 307"/>
                  <a:gd name="T10" fmla="*/ 2220 w 4447"/>
                  <a:gd name="T11" fmla="*/ 252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447" h="307">
                    <a:moveTo>
                      <a:pt x="2220" y="252"/>
                    </a:moveTo>
                    <a:lnTo>
                      <a:pt x="2234" y="247"/>
                    </a:lnTo>
                    <a:lnTo>
                      <a:pt x="2227" y="240"/>
                    </a:lnTo>
                    <a:lnTo>
                      <a:pt x="2227" y="14"/>
                    </a:lnTo>
                    <a:lnTo>
                      <a:pt x="2219" y="14"/>
                    </a:lnTo>
                    <a:lnTo>
                      <a:pt x="2220" y="252"/>
                    </a:lnTo>
                    <a:close/>
                  </a:path>
                </a:pathLst>
              </a:custGeom>
              <a:solidFill>
                <a:srgbClr val="01010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VE"/>
              </a:p>
            </p:txBody>
          </p:sp>
        </p:grpSp>
        <p:grpSp>
          <p:nvGrpSpPr>
            <p:cNvPr id="123" name="Group 168"/>
            <p:cNvGrpSpPr>
              <a:grpSpLocks/>
            </p:cNvGrpSpPr>
            <p:nvPr/>
          </p:nvGrpSpPr>
          <p:grpSpPr bwMode="auto">
            <a:xfrm>
              <a:off x="982" y="975"/>
              <a:ext cx="967" cy="120"/>
              <a:chOff x="982" y="975"/>
              <a:chExt cx="967" cy="120"/>
            </a:xfrm>
          </p:grpSpPr>
          <p:sp>
            <p:nvSpPr>
              <p:cNvPr id="148" name="Freeform 169"/>
              <p:cNvSpPr>
                <a:spLocks/>
              </p:cNvSpPr>
              <p:nvPr/>
            </p:nvSpPr>
            <p:spPr bwMode="auto">
              <a:xfrm>
                <a:off x="982" y="975"/>
                <a:ext cx="967" cy="120"/>
              </a:xfrm>
              <a:custGeom>
                <a:avLst/>
                <a:gdLst>
                  <a:gd name="T0" fmla="*/ 871 w 967"/>
                  <a:gd name="T1" fmla="*/ 67 h 120"/>
                  <a:gd name="T2" fmla="*/ 847 w 967"/>
                  <a:gd name="T3" fmla="*/ 67 h 120"/>
                  <a:gd name="T4" fmla="*/ 847 w 967"/>
                  <a:gd name="T5" fmla="*/ 120 h 120"/>
                  <a:gd name="T6" fmla="*/ 967 w 967"/>
                  <a:gd name="T7" fmla="*/ 60 h 120"/>
                  <a:gd name="T8" fmla="*/ 871 w 967"/>
                  <a:gd name="T9" fmla="*/ 67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67" h="120">
                    <a:moveTo>
                      <a:pt x="871" y="67"/>
                    </a:moveTo>
                    <a:lnTo>
                      <a:pt x="847" y="67"/>
                    </a:lnTo>
                    <a:lnTo>
                      <a:pt x="847" y="120"/>
                    </a:lnTo>
                    <a:lnTo>
                      <a:pt x="967" y="60"/>
                    </a:lnTo>
                    <a:lnTo>
                      <a:pt x="871" y="67"/>
                    </a:lnTo>
                    <a:close/>
                  </a:path>
                </a:pathLst>
              </a:custGeom>
              <a:solidFill>
                <a:srgbClr val="01010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VE"/>
              </a:p>
            </p:txBody>
          </p:sp>
          <p:sp>
            <p:nvSpPr>
              <p:cNvPr id="149" name="Freeform 170"/>
              <p:cNvSpPr>
                <a:spLocks/>
              </p:cNvSpPr>
              <p:nvPr/>
            </p:nvSpPr>
            <p:spPr bwMode="auto">
              <a:xfrm>
                <a:off x="982" y="975"/>
                <a:ext cx="967" cy="120"/>
              </a:xfrm>
              <a:custGeom>
                <a:avLst/>
                <a:gdLst>
                  <a:gd name="T0" fmla="*/ 871 w 967"/>
                  <a:gd name="T1" fmla="*/ 52 h 120"/>
                  <a:gd name="T2" fmla="*/ 847 w 967"/>
                  <a:gd name="T3" fmla="*/ 0 h 120"/>
                  <a:gd name="T4" fmla="*/ 847 w 967"/>
                  <a:gd name="T5" fmla="*/ 52 h 120"/>
                  <a:gd name="T6" fmla="*/ 873 w 967"/>
                  <a:gd name="T7" fmla="*/ 55 h 120"/>
                  <a:gd name="T8" fmla="*/ 847 w 967"/>
                  <a:gd name="T9" fmla="*/ 0 h 120"/>
                  <a:gd name="T10" fmla="*/ 871 w 967"/>
                  <a:gd name="T11" fmla="*/ 52 h 120"/>
                  <a:gd name="T12" fmla="*/ 866 w 967"/>
                  <a:gd name="T13" fmla="*/ 52 h 120"/>
                  <a:gd name="T14" fmla="*/ 871 w 967"/>
                  <a:gd name="T15" fmla="*/ 52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67" h="120">
                    <a:moveTo>
                      <a:pt x="871" y="52"/>
                    </a:moveTo>
                    <a:lnTo>
                      <a:pt x="847" y="0"/>
                    </a:lnTo>
                    <a:lnTo>
                      <a:pt x="847" y="52"/>
                    </a:lnTo>
                    <a:lnTo>
                      <a:pt x="873" y="55"/>
                    </a:lnTo>
                    <a:lnTo>
                      <a:pt x="847" y="0"/>
                    </a:lnTo>
                    <a:lnTo>
                      <a:pt x="871" y="52"/>
                    </a:lnTo>
                    <a:lnTo>
                      <a:pt x="866" y="52"/>
                    </a:lnTo>
                    <a:lnTo>
                      <a:pt x="871" y="52"/>
                    </a:lnTo>
                    <a:close/>
                  </a:path>
                </a:pathLst>
              </a:custGeom>
              <a:solidFill>
                <a:srgbClr val="01010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VE"/>
              </a:p>
            </p:txBody>
          </p:sp>
          <p:sp>
            <p:nvSpPr>
              <p:cNvPr id="150" name="Freeform 171"/>
              <p:cNvSpPr>
                <a:spLocks/>
              </p:cNvSpPr>
              <p:nvPr/>
            </p:nvSpPr>
            <p:spPr bwMode="auto">
              <a:xfrm>
                <a:off x="982" y="975"/>
                <a:ext cx="967" cy="120"/>
              </a:xfrm>
              <a:custGeom>
                <a:avLst/>
                <a:gdLst>
                  <a:gd name="T0" fmla="*/ 873 w 967"/>
                  <a:gd name="T1" fmla="*/ 64 h 120"/>
                  <a:gd name="T2" fmla="*/ 967 w 967"/>
                  <a:gd name="T3" fmla="*/ 60 h 120"/>
                  <a:gd name="T4" fmla="*/ 873 w 967"/>
                  <a:gd name="T5" fmla="*/ 60 h 120"/>
                  <a:gd name="T6" fmla="*/ 873 w 967"/>
                  <a:gd name="T7" fmla="*/ 64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67" h="120">
                    <a:moveTo>
                      <a:pt x="873" y="64"/>
                    </a:moveTo>
                    <a:lnTo>
                      <a:pt x="967" y="60"/>
                    </a:lnTo>
                    <a:lnTo>
                      <a:pt x="873" y="60"/>
                    </a:lnTo>
                    <a:lnTo>
                      <a:pt x="873" y="64"/>
                    </a:lnTo>
                    <a:close/>
                  </a:path>
                </a:pathLst>
              </a:custGeom>
              <a:solidFill>
                <a:srgbClr val="01010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VE"/>
              </a:p>
            </p:txBody>
          </p:sp>
          <p:sp>
            <p:nvSpPr>
              <p:cNvPr id="151" name="Freeform 172"/>
              <p:cNvSpPr>
                <a:spLocks/>
              </p:cNvSpPr>
              <p:nvPr/>
            </p:nvSpPr>
            <p:spPr bwMode="auto">
              <a:xfrm>
                <a:off x="982" y="975"/>
                <a:ext cx="967" cy="120"/>
              </a:xfrm>
              <a:custGeom>
                <a:avLst/>
                <a:gdLst>
                  <a:gd name="T0" fmla="*/ 967 w 967"/>
                  <a:gd name="T1" fmla="*/ 60 h 120"/>
                  <a:gd name="T2" fmla="*/ 873 w 967"/>
                  <a:gd name="T3" fmla="*/ 64 h 120"/>
                  <a:gd name="T4" fmla="*/ 866 w 967"/>
                  <a:gd name="T5" fmla="*/ 67 h 120"/>
                  <a:gd name="T6" fmla="*/ 873 w 967"/>
                  <a:gd name="T7" fmla="*/ 64 h 120"/>
                  <a:gd name="T8" fmla="*/ 873 w 967"/>
                  <a:gd name="T9" fmla="*/ 60 h 120"/>
                  <a:gd name="T10" fmla="*/ 967 w 967"/>
                  <a:gd name="T11" fmla="*/ 60 h 120"/>
                  <a:gd name="T12" fmla="*/ 847 w 967"/>
                  <a:gd name="T13" fmla="*/ 0 h 120"/>
                  <a:gd name="T14" fmla="*/ 873 w 967"/>
                  <a:gd name="T15" fmla="*/ 55 h 120"/>
                  <a:gd name="T16" fmla="*/ 847 w 967"/>
                  <a:gd name="T17" fmla="*/ 52 h 120"/>
                  <a:gd name="T18" fmla="*/ 2 w 967"/>
                  <a:gd name="T19" fmla="*/ 52 h 120"/>
                  <a:gd name="T20" fmla="*/ 0 w 967"/>
                  <a:gd name="T21" fmla="*/ 55 h 120"/>
                  <a:gd name="T22" fmla="*/ 0 w 967"/>
                  <a:gd name="T23" fmla="*/ 64 h 120"/>
                  <a:gd name="T24" fmla="*/ 2 w 967"/>
                  <a:gd name="T25" fmla="*/ 67 h 120"/>
                  <a:gd name="T26" fmla="*/ 871 w 967"/>
                  <a:gd name="T27" fmla="*/ 67 h 120"/>
                  <a:gd name="T28" fmla="*/ 967 w 967"/>
                  <a:gd name="T29" fmla="*/ 6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967" h="120">
                    <a:moveTo>
                      <a:pt x="967" y="60"/>
                    </a:moveTo>
                    <a:lnTo>
                      <a:pt x="873" y="64"/>
                    </a:lnTo>
                    <a:lnTo>
                      <a:pt x="866" y="67"/>
                    </a:lnTo>
                    <a:lnTo>
                      <a:pt x="873" y="64"/>
                    </a:lnTo>
                    <a:lnTo>
                      <a:pt x="873" y="60"/>
                    </a:lnTo>
                    <a:lnTo>
                      <a:pt x="967" y="60"/>
                    </a:lnTo>
                    <a:lnTo>
                      <a:pt x="847" y="0"/>
                    </a:lnTo>
                    <a:lnTo>
                      <a:pt x="873" y="55"/>
                    </a:lnTo>
                    <a:lnTo>
                      <a:pt x="847" y="52"/>
                    </a:lnTo>
                    <a:lnTo>
                      <a:pt x="2" y="52"/>
                    </a:lnTo>
                    <a:lnTo>
                      <a:pt x="0" y="55"/>
                    </a:lnTo>
                    <a:lnTo>
                      <a:pt x="0" y="64"/>
                    </a:lnTo>
                    <a:lnTo>
                      <a:pt x="2" y="67"/>
                    </a:lnTo>
                    <a:lnTo>
                      <a:pt x="871" y="67"/>
                    </a:lnTo>
                    <a:lnTo>
                      <a:pt x="967" y="60"/>
                    </a:lnTo>
                    <a:close/>
                  </a:path>
                </a:pathLst>
              </a:custGeom>
              <a:solidFill>
                <a:srgbClr val="01010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VE"/>
              </a:p>
            </p:txBody>
          </p:sp>
        </p:grpSp>
        <p:grpSp>
          <p:nvGrpSpPr>
            <p:cNvPr id="124" name="Group 173"/>
            <p:cNvGrpSpPr>
              <a:grpSpLocks/>
            </p:cNvGrpSpPr>
            <p:nvPr/>
          </p:nvGrpSpPr>
          <p:grpSpPr bwMode="auto">
            <a:xfrm>
              <a:off x="12502" y="1815"/>
              <a:ext cx="967" cy="120"/>
              <a:chOff x="12502" y="1815"/>
              <a:chExt cx="967" cy="120"/>
            </a:xfrm>
          </p:grpSpPr>
          <p:sp>
            <p:nvSpPr>
              <p:cNvPr id="144" name="Freeform 174"/>
              <p:cNvSpPr>
                <a:spLocks/>
              </p:cNvSpPr>
              <p:nvPr/>
            </p:nvSpPr>
            <p:spPr bwMode="auto">
              <a:xfrm>
                <a:off x="12502" y="1815"/>
                <a:ext cx="967" cy="120"/>
              </a:xfrm>
              <a:custGeom>
                <a:avLst/>
                <a:gdLst>
                  <a:gd name="T0" fmla="*/ 871 w 967"/>
                  <a:gd name="T1" fmla="*/ 67 h 120"/>
                  <a:gd name="T2" fmla="*/ 847 w 967"/>
                  <a:gd name="T3" fmla="*/ 67 h 120"/>
                  <a:gd name="T4" fmla="*/ 847 w 967"/>
                  <a:gd name="T5" fmla="*/ 120 h 120"/>
                  <a:gd name="T6" fmla="*/ 967 w 967"/>
                  <a:gd name="T7" fmla="*/ 60 h 120"/>
                  <a:gd name="T8" fmla="*/ 871 w 967"/>
                  <a:gd name="T9" fmla="*/ 67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67" h="120">
                    <a:moveTo>
                      <a:pt x="871" y="67"/>
                    </a:moveTo>
                    <a:lnTo>
                      <a:pt x="847" y="67"/>
                    </a:lnTo>
                    <a:lnTo>
                      <a:pt x="847" y="120"/>
                    </a:lnTo>
                    <a:lnTo>
                      <a:pt x="967" y="60"/>
                    </a:lnTo>
                    <a:lnTo>
                      <a:pt x="871" y="67"/>
                    </a:lnTo>
                    <a:close/>
                  </a:path>
                </a:pathLst>
              </a:custGeom>
              <a:solidFill>
                <a:srgbClr val="01010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VE"/>
              </a:p>
            </p:txBody>
          </p:sp>
          <p:sp>
            <p:nvSpPr>
              <p:cNvPr id="145" name="Freeform 175"/>
              <p:cNvSpPr>
                <a:spLocks/>
              </p:cNvSpPr>
              <p:nvPr/>
            </p:nvSpPr>
            <p:spPr bwMode="auto">
              <a:xfrm>
                <a:off x="12502" y="1815"/>
                <a:ext cx="967" cy="120"/>
              </a:xfrm>
              <a:custGeom>
                <a:avLst/>
                <a:gdLst>
                  <a:gd name="T0" fmla="*/ 871 w 967"/>
                  <a:gd name="T1" fmla="*/ 52 h 120"/>
                  <a:gd name="T2" fmla="*/ 847 w 967"/>
                  <a:gd name="T3" fmla="*/ 0 h 120"/>
                  <a:gd name="T4" fmla="*/ 847 w 967"/>
                  <a:gd name="T5" fmla="*/ 52 h 120"/>
                  <a:gd name="T6" fmla="*/ 873 w 967"/>
                  <a:gd name="T7" fmla="*/ 55 h 120"/>
                  <a:gd name="T8" fmla="*/ 847 w 967"/>
                  <a:gd name="T9" fmla="*/ 0 h 120"/>
                  <a:gd name="T10" fmla="*/ 871 w 967"/>
                  <a:gd name="T11" fmla="*/ 52 h 120"/>
                  <a:gd name="T12" fmla="*/ 866 w 967"/>
                  <a:gd name="T13" fmla="*/ 52 h 120"/>
                  <a:gd name="T14" fmla="*/ 871 w 967"/>
                  <a:gd name="T15" fmla="*/ 52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67" h="120">
                    <a:moveTo>
                      <a:pt x="871" y="52"/>
                    </a:moveTo>
                    <a:lnTo>
                      <a:pt x="847" y="0"/>
                    </a:lnTo>
                    <a:lnTo>
                      <a:pt x="847" y="52"/>
                    </a:lnTo>
                    <a:lnTo>
                      <a:pt x="873" y="55"/>
                    </a:lnTo>
                    <a:lnTo>
                      <a:pt x="847" y="0"/>
                    </a:lnTo>
                    <a:lnTo>
                      <a:pt x="871" y="52"/>
                    </a:lnTo>
                    <a:lnTo>
                      <a:pt x="866" y="52"/>
                    </a:lnTo>
                    <a:lnTo>
                      <a:pt x="871" y="52"/>
                    </a:lnTo>
                    <a:close/>
                  </a:path>
                </a:pathLst>
              </a:custGeom>
              <a:solidFill>
                <a:srgbClr val="01010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VE"/>
              </a:p>
            </p:txBody>
          </p:sp>
          <p:sp>
            <p:nvSpPr>
              <p:cNvPr id="146" name="Freeform 176"/>
              <p:cNvSpPr>
                <a:spLocks/>
              </p:cNvSpPr>
              <p:nvPr/>
            </p:nvSpPr>
            <p:spPr bwMode="auto">
              <a:xfrm>
                <a:off x="12502" y="1815"/>
                <a:ext cx="967" cy="120"/>
              </a:xfrm>
              <a:custGeom>
                <a:avLst/>
                <a:gdLst>
                  <a:gd name="T0" fmla="*/ 873 w 967"/>
                  <a:gd name="T1" fmla="*/ 64 h 120"/>
                  <a:gd name="T2" fmla="*/ 967 w 967"/>
                  <a:gd name="T3" fmla="*/ 60 h 120"/>
                  <a:gd name="T4" fmla="*/ 873 w 967"/>
                  <a:gd name="T5" fmla="*/ 60 h 120"/>
                  <a:gd name="T6" fmla="*/ 873 w 967"/>
                  <a:gd name="T7" fmla="*/ 64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67" h="120">
                    <a:moveTo>
                      <a:pt x="873" y="64"/>
                    </a:moveTo>
                    <a:lnTo>
                      <a:pt x="967" y="60"/>
                    </a:lnTo>
                    <a:lnTo>
                      <a:pt x="873" y="60"/>
                    </a:lnTo>
                    <a:lnTo>
                      <a:pt x="873" y="64"/>
                    </a:lnTo>
                    <a:close/>
                  </a:path>
                </a:pathLst>
              </a:custGeom>
              <a:solidFill>
                <a:srgbClr val="01010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VE"/>
              </a:p>
            </p:txBody>
          </p:sp>
          <p:sp>
            <p:nvSpPr>
              <p:cNvPr id="147" name="Freeform 177"/>
              <p:cNvSpPr>
                <a:spLocks/>
              </p:cNvSpPr>
              <p:nvPr/>
            </p:nvSpPr>
            <p:spPr bwMode="auto">
              <a:xfrm>
                <a:off x="12502" y="1815"/>
                <a:ext cx="967" cy="120"/>
              </a:xfrm>
              <a:custGeom>
                <a:avLst/>
                <a:gdLst>
                  <a:gd name="T0" fmla="*/ 967 w 967"/>
                  <a:gd name="T1" fmla="*/ 60 h 120"/>
                  <a:gd name="T2" fmla="*/ 873 w 967"/>
                  <a:gd name="T3" fmla="*/ 64 h 120"/>
                  <a:gd name="T4" fmla="*/ 866 w 967"/>
                  <a:gd name="T5" fmla="*/ 67 h 120"/>
                  <a:gd name="T6" fmla="*/ 873 w 967"/>
                  <a:gd name="T7" fmla="*/ 64 h 120"/>
                  <a:gd name="T8" fmla="*/ 873 w 967"/>
                  <a:gd name="T9" fmla="*/ 60 h 120"/>
                  <a:gd name="T10" fmla="*/ 967 w 967"/>
                  <a:gd name="T11" fmla="*/ 60 h 120"/>
                  <a:gd name="T12" fmla="*/ 847 w 967"/>
                  <a:gd name="T13" fmla="*/ 0 h 120"/>
                  <a:gd name="T14" fmla="*/ 873 w 967"/>
                  <a:gd name="T15" fmla="*/ 55 h 120"/>
                  <a:gd name="T16" fmla="*/ 847 w 967"/>
                  <a:gd name="T17" fmla="*/ 52 h 120"/>
                  <a:gd name="T18" fmla="*/ 2 w 967"/>
                  <a:gd name="T19" fmla="*/ 52 h 120"/>
                  <a:gd name="T20" fmla="*/ 0 w 967"/>
                  <a:gd name="T21" fmla="*/ 55 h 120"/>
                  <a:gd name="T22" fmla="*/ 0 w 967"/>
                  <a:gd name="T23" fmla="*/ 64 h 120"/>
                  <a:gd name="T24" fmla="*/ 2 w 967"/>
                  <a:gd name="T25" fmla="*/ 67 h 120"/>
                  <a:gd name="T26" fmla="*/ 871 w 967"/>
                  <a:gd name="T27" fmla="*/ 67 h 120"/>
                  <a:gd name="T28" fmla="*/ 967 w 967"/>
                  <a:gd name="T29" fmla="*/ 6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967" h="120">
                    <a:moveTo>
                      <a:pt x="967" y="60"/>
                    </a:moveTo>
                    <a:lnTo>
                      <a:pt x="873" y="64"/>
                    </a:lnTo>
                    <a:lnTo>
                      <a:pt x="866" y="67"/>
                    </a:lnTo>
                    <a:lnTo>
                      <a:pt x="873" y="64"/>
                    </a:lnTo>
                    <a:lnTo>
                      <a:pt x="873" y="60"/>
                    </a:lnTo>
                    <a:lnTo>
                      <a:pt x="967" y="60"/>
                    </a:lnTo>
                    <a:lnTo>
                      <a:pt x="847" y="0"/>
                    </a:lnTo>
                    <a:lnTo>
                      <a:pt x="873" y="55"/>
                    </a:lnTo>
                    <a:lnTo>
                      <a:pt x="847" y="52"/>
                    </a:lnTo>
                    <a:lnTo>
                      <a:pt x="2" y="52"/>
                    </a:lnTo>
                    <a:lnTo>
                      <a:pt x="0" y="55"/>
                    </a:lnTo>
                    <a:lnTo>
                      <a:pt x="0" y="64"/>
                    </a:lnTo>
                    <a:lnTo>
                      <a:pt x="2" y="67"/>
                    </a:lnTo>
                    <a:lnTo>
                      <a:pt x="871" y="67"/>
                    </a:lnTo>
                    <a:lnTo>
                      <a:pt x="967" y="60"/>
                    </a:lnTo>
                    <a:close/>
                  </a:path>
                </a:pathLst>
              </a:custGeom>
              <a:solidFill>
                <a:srgbClr val="01010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VE"/>
              </a:p>
            </p:txBody>
          </p:sp>
        </p:grpSp>
        <p:grpSp>
          <p:nvGrpSpPr>
            <p:cNvPr id="125" name="Group 178"/>
            <p:cNvGrpSpPr>
              <a:grpSpLocks/>
            </p:cNvGrpSpPr>
            <p:nvPr/>
          </p:nvGrpSpPr>
          <p:grpSpPr bwMode="auto">
            <a:xfrm>
              <a:off x="12502" y="975"/>
              <a:ext cx="967" cy="120"/>
              <a:chOff x="12502" y="975"/>
              <a:chExt cx="967" cy="120"/>
            </a:xfrm>
          </p:grpSpPr>
          <p:sp>
            <p:nvSpPr>
              <p:cNvPr id="140" name="Freeform 179"/>
              <p:cNvSpPr>
                <a:spLocks/>
              </p:cNvSpPr>
              <p:nvPr/>
            </p:nvSpPr>
            <p:spPr bwMode="auto">
              <a:xfrm>
                <a:off x="12502" y="975"/>
                <a:ext cx="967" cy="120"/>
              </a:xfrm>
              <a:custGeom>
                <a:avLst/>
                <a:gdLst>
                  <a:gd name="T0" fmla="*/ 871 w 967"/>
                  <a:gd name="T1" fmla="*/ 67 h 120"/>
                  <a:gd name="T2" fmla="*/ 847 w 967"/>
                  <a:gd name="T3" fmla="*/ 67 h 120"/>
                  <a:gd name="T4" fmla="*/ 847 w 967"/>
                  <a:gd name="T5" fmla="*/ 120 h 120"/>
                  <a:gd name="T6" fmla="*/ 967 w 967"/>
                  <a:gd name="T7" fmla="*/ 60 h 120"/>
                  <a:gd name="T8" fmla="*/ 871 w 967"/>
                  <a:gd name="T9" fmla="*/ 67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67" h="120">
                    <a:moveTo>
                      <a:pt x="871" y="67"/>
                    </a:moveTo>
                    <a:lnTo>
                      <a:pt x="847" y="67"/>
                    </a:lnTo>
                    <a:lnTo>
                      <a:pt x="847" y="120"/>
                    </a:lnTo>
                    <a:lnTo>
                      <a:pt x="967" y="60"/>
                    </a:lnTo>
                    <a:lnTo>
                      <a:pt x="871" y="67"/>
                    </a:lnTo>
                    <a:close/>
                  </a:path>
                </a:pathLst>
              </a:custGeom>
              <a:solidFill>
                <a:srgbClr val="01010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VE"/>
              </a:p>
            </p:txBody>
          </p:sp>
          <p:sp>
            <p:nvSpPr>
              <p:cNvPr id="141" name="Freeform 180"/>
              <p:cNvSpPr>
                <a:spLocks/>
              </p:cNvSpPr>
              <p:nvPr/>
            </p:nvSpPr>
            <p:spPr bwMode="auto">
              <a:xfrm>
                <a:off x="12502" y="975"/>
                <a:ext cx="967" cy="120"/>
              </a:xfrm>
              <a:custGeom>
                <a:avLst/>
                <a:gdLst>
                  <a:gd name="T0" fmla="*/ 871 w 967"/>
                  <a:gd name="T1" fmla="*/ 52 h 120"/>
                  <a:gd name="T2" fmla="*/ 847 w 967"/>
                  <a:gd name="T3" fmla="*/ 0 h 120"/>
                  <a:gd name="T4" fmla="*/ 847 w 967"/>
                  <a:gd name="T5" fmla="*/ 52 h 120"/>
                  <a:gd name="T6" fmla="*/ 873 w 967"/>
                  <a:gd name="T7" fmla="*/ 55 h 120"/>
                  <a:gd name="T8" fmla="*/ 847 w 967"/>
                  <a:gd name="T9" fmla="*/ 0 h 120"/>
                  <a:gd name="T10" fmla="*/ 871 w 967"/>
                  <a:gd name="T11" fmla="*/ 52 h 120"/>
                  <a:gd name="T12" fmla="*/ 866 w 967"/>
                  <a:gd name="T13" fmla="*/ 52 h 120"/>
                  <a:gd name="T14" fmla="*/ 871 w 967"/>
                  <a:gd name="T15" fmla="*/ 52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67" h="120">
                    <a:moveTo>
                      <a:pt x="871" y="52"/>
                    </a:moveTo>
                    <a:lnTo>
                      <a:pt x="847" y="0"/>
                    </a:lnTo>
                    <a:lnTo>
                      <a:pt x="847" y="52"/>
                    </a:lnTo>
                    <a:lnTo>
                      <a:pt x="873" y="55"/>
                    </a:lnTo>
                    <a:lnTo>
                      <a:pt x="847" y="0"/>
                    </a:lnTo>
                    <a:lnTo>
                      <a:pt x="871" y="52"/>
                    </a:lnTo>
                    <a:lnTo>
                      <a:pt x="866" y="52"/>
                    </a:lnTo>
                    <a:lnTo>
                      <a:pt x="871" y="52"/>
                    </a:lnTo>
                    <a:close/>
                  </a:path>
                </a:pathLst>
              </a:custGeom>
              <a:solidFill>
                <a:srgbClr val="01010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VE"/>
              </a:p>
            </p:txBody>
          </p:sp>
          <p:sp>
            <p:nvSpPr>
              <p:cNvPr id="142" name="Freeform 181"/>
              <p:cNvSpPr>
                <a:spLocks/>
              </p:cNvSpPr>
              <p:nvPr/>
            </p:nvSpPr>
            <p:spPr bwMode="auto">
              <a:xfrm>
                <a:off x="12502" y="975"/>
                <a:ext cx="967" cy="120"/>
              </a:xfrm>
              <a:custGeom>
                <a:avLst/>
                <a:gdLst>
                  <a:gd name="T0" fmla="*/ 873 w 967"/>
                  <a:gd name="T1" fmla="*/ 64 h 120"/>
                  <a:gd name="T2" fmla="*/ 967 w 967"/>
                  <a:gd name="T3" fmla="*/ 60 h 120"/>
                  <a:gd name="T4" fmla="*/ 873 w 967"/>
                  <a:gd name="T5" fmla="*/ 60 h 120"/>
                  <a:gd name="T6" fmla="*/ 873 w 967"/>
                  <a:gd name="T7" fmla="*/ 64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67" h="120">
                    <a:moveTo>
                      <a:pt x="873" y="64"/>
                    </a:moveTo>
                    <a:lnTo>
                      <a:pt x="967" y="60"/>
                    </a:lnTo>
                    <a:lnTo>
                      <a:pt x="873" y="60"/>
                    </a:lnTo>
                    <a:lnTo>
                      <a:pt x="873" y="64"/>
                    </a:lnTo>
                    <a:close/>
                  </a:path>
                </a:pathLst>
              </a:custGeom>
              <a:solidFill>
                <a:srgbClr val="01010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VE"/>
              </a:p>
            </p:txBody>
          </p:sp>
          <p:sp>
            <p:nvSpPr>
              <p:cNvPr id="143" name="Freeform 182"/>
              <p:cNvSpPr>
                <a:spLocks/>
              </p:cNvSpPr>
              <p:nvPr/>
            </p:nvSpPr>
            <p:spPr bwMode="auto">
              <a:xfrm>
                <a:off x="12502" y="975"/>
                <a:ext cx="967" cy="120"/>
              </a:xfrm>
              <a:custGeom>
                <a:avLst/>
                <a:gdLst>
                  <a:gd name="T0" fmla="*/ 967 w 967"/>
                  <a:gd name="T1" fmla="*/ 60 h 120"/>
                  <a:gd name="T2" fmla="*/ 873 w 967"/>
                  <a:gd name="T3" fmla="*/ 64 h 120"/>
                  <a:gd name="T4" fmla="*/ 866 w 967"/>
                  <a:gd name="T5" fmla="*/ 67 h 120"/>
                  <a:gd name="T6" fmla="*/ 873 w 967"/>
                  <a:gd name="T7" fmla="*/ 64 h 120"/>
                  <a:gd name="T8" fmla="*/ 873 w 967"/>
                  <a:gd name="T9" fmla="*/ 60 h 120"/>
                  <a:gd name="T10" fmla="*/ 967 w 967"/>
                  <a:gd name="T11" fmla="*/ 60 h 120"/>
                  <a:gd name="T12" fmla="*/ 847 w 967"/>
                  <a:gd name="T13" fmla="*/ 0 h 120"/>
                  <a:gd name="T14" fmla="*/ 873 w 967"/>
                  <a:gd name="T15" fmla="*/ 55 h 120"/>
                  <a:gd name="T16" fmla="*/ 847 w 967"/>
                  <a:gd name="T17" fmla="*/ 52 h 120"/>
                  <a:gd name="T18" fmla="*/ 2 w 967"/>
                  <a:gd name="T19" fmla="*/ 52 h 120"/>
                  <a:gd name="T20" fmla="*/ 0 w 967"/>
                  <a:gd name="T21" fmla="*/ 55 h 120"/>
                  <a:gd name="T22" fmla="*/ 0 w 967"/>
                  <a:gd name="T23" fmla="*/ 64 h 120"/>
                  <a:gd name="T24" fmla="*/ 2 w 967"/>
                  <a:gd name="T25" fmla="*/ 67 h 120"/>
                  <a:gd name="T26" fmla="*/ 871 w 967"/>
                  <a:gd name="T27" fmla="*/ 67 h 120"/>
                  <a:gd name="T28" fmla="*/ 967 w 967"/>
                  <a:gd name="T29" fmla="*/ 6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967" h="120">
                    <a:moveTo>
                      <a:pt x="967" y="60"/>
                    </a:moveTo>
                    <a:lnTo>
                      <a:pt x="873" y="64"/>
                    </a:lnTo>
                    <a:lnTo>
                      <a:pt x="866" y="67"/>
                    </a:lnTo>
                    <a:lnTo>
                      <a:pt x="873" y="64"/>
                    </a:lnTo>
                    <a:lnTo>
                      <a:pt x="873" y="60"/>
                    </a:lnTo>
                    <a:lnTo>
                      <a:pt x="967" y="60"/>
                    </a:lnTo>
                    <a:lnTo>
                      <a:pt x="847" y="0"/>
                    </a:lnTo>
                    <a:lnTo>
                      <a:pt x="873" y="55"/>
                    </a:lnTo>
                    <a:lnTo>
                      <a:pt x="847" y="52"/>
                    </a:lnTo>
                    <a:lnTo>
                      <a:pt x="2" y="52"/>
                    </a:lnTo>
                    <a:lnTo>
                      <a:pt x="0" y="55"/>
                    </a:lnTo>
                    <a:lnTo>
                      <a:pt x="0" y="64"/>
                    </a:lnTo>
                    <a:lnTo>
                      <a:pt x="2" y="67"/>
                    </a:lnTo>
                    <a:lnTo>
                      <a:pt x="871" y="67"/>
                    </a:lnTo>
                    <a:lnTo>
                      <a:pt x="967" y="60"/>
                    </a:lnTo>
                    <a:close/>
                  </a:path>
                </a:pathLst>
              </a:custGeom>
              <a:solidFill>
                <a:srgbClr val="01010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VE"/>
              </a:p>
            </p:txBody>
          </p:sp>
        </p:grpSp>
        <p:grpSp>
          <p:nvGrpSpPr>
            <p:cNvPr id="126" name="Group 183"/>
            <p:cNvGrpSpPr>
              <a:grpSpLocks/>
            </p:cNvGrpSpPr>
            <p:nvPr/>
          </p:nvGrpSpPr>
          <p:grpSpPr bwMode="auto">
            <a:xfrm>
              <a:off x="3130" y="1395"/>
              <a:ext cx="979" cy="744"/>
              <a:chOff x="3130" y="1395"/>
              <a:chExt cx="979" cy="744"/>
            </a:xfrm>
          </p:grpSpPr>
          <p:sp>
            <p:nvSpPr>
              <p:cNvPr id="137" name="Freeform 184"/>
              <p:cNvSpPr>
                <a:spLocks/>
              </p:cNvSpPr>
              <p:nvPr/>
            </p:nvSpPr>
            <p:spPr bwMode="auto">
              <a:xfrm>
                <a:off x="3130" y="1395"/>
                <a:ext cx="979" cy="744"/>
              </a:xfrm>
              <a:custGeom>
                <a:avLst/>
                <a:gdLst>
                  <a:gd name="T0" fmla="*/ 875 w 979"/>
                  <a:gd name="T1" fmla="*/ 112 h 744"/>
                  <a:gd name="T2" fmla="*/ 851 w 979"/>
                  <a:gd name="T3" fmla="*/ 131 h 744"/>
                  <a:gd name="T4" fmla="*/ 887 w 979"/>
                  <a:gd name="T5" fmla="*/ 180 h 744"/>
                  <a:gd name="T6" fmla="*/ 979 w 979"/>
                  <a:gd name="T7" fmla="*/ 0 h 744"/>
                  <a:gd name="T8" fmla="*/ 875 w 979"/>
                  <a:gd name="T9" fmla="*/ 112 h 7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79" h="744">
                    <a:moveTo>
                      <a:pt x="875" y="112"/>
                    </a:moveTo>
                    <a:lnTo>
                      <a:pt x="851" y="131"/>
                    </a:lnTo>
                    <a:lnTo>
                      <a:pt x="887" y="180"/>
                    </a:lnTo>
                    <a:lnTo>
                      <a:pt x="979" y="0"/>
                    </a:lnTo>
                    <a:lnTo>
                      <a:pt x="875" y="112"/>
                    </a:lnTo>
                    <a:close/>
                  </a:path>
                </a:pathLst>
              </a:custGeom>
              <a:solidFill>
                <a:srgbClr val="01010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VE"/>
              </a:p>
            </p:txBody>
          </p:sp>
          <p:sp>
            <p:nvSpPr>
              <p:cNvPr id="138" name="Freeform 185"/>
              <p:cNvSpPr>
                <a:spLocks/>
              </p:cNvSpPr>
              <p:nvPr/>
            </p:nvSpPr>
            <p:spPr bwMode="auto">
              <a:xfrm>
                <a:off x="3130" y="1395"/>
                <a:ext cx="979" cy="744"/>
              </a:xfrm>
              <a:custGeom>
                <a:avLst/>
                <a:gdLst>
                  <a:gd name="T0" fmla="*/ 779 w 979"/>
                  <a:gd name="T1" fmla="*/ 35 h 744"/>
                  <a:gd name="T2" fmla="*/ 815 w 979"/>
                  <a:gd name="T3" fmla="*/ 83 h 744"/>
                  <a:gd name="T4" fmla="*/ 839 w 979"/>
                  <a:gd name="T5" fmla="*/ 64 h 744"/>
                  <a:gd name="T6" fmla="*/ 779 w 979"/>
                  <a:gd name="T7" fmla="*/ 35 h 7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79" h="744">
                    <a:moveTo>
                      <a:pt x="779" y="35"/>
                    </a:moveTo>
                    <a:lnTo>
                      <a:pt x="815" y="83"/>
                    </a:lnTo>
                    <a:lnTo>
                      <a:pt x="839" y="64"/>
                    </a:lnTo>
                    <a:lnTo>
                      <a:pt x="779" y="35"/>
                    </a:lnTo>
                    <a:close/>
                  </a:path>
                </a:pathLst>
              </a:custGeom>
              <a:solidFill>
                <a:srgbClr val="01010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VE"/>
              </a:p>
            </p:txBody>
          </p:sp>
          <p:sp>
            <p:nvSpPr>
              <p:cNvPr id="139" name="Freeform 186"/>
              <p:cNvSpPr>
                <a:spLocks/>
              </p:cNvSpPr>
              <p:nvPr/>
            </p:nvSpPr>
            <p:spPr bwMode="auto">
              <a:xfrm>
                <a:off x="3130" y="1395"/>
                <a:ext cx="979" cy="744"/>
              </a:xfrm>
              <a:custGeom>
                <a:avLst/>
                <a:gdLst>
                  <a:gd name="T0" fmla="*/ 0 w 979"/>
                  <a:gd name="T1" fmla="*/ 695 h 744"/>
                  <a:gd name="T2" fmla="*/ 36 w 979"/>
                  <a:gd name="T3" fmla="*/ 743 h 744"/>
                  <a:gd name="T4" fmla="*/ 851 w 979"/>
                  <a:gd name="T5" fmla="*/ 131 h 744"/>
                  <a:gd name="T6" fmla="*/ 875 w 979"/>
                  <a:gd name="T7" fmla="*/ 112 h 744"/>
                  <a:gd name="T8" fmla="*/ 979 w 979"/>
                  <a:gd name="T9" fmla="*/ 0 h 744"/>
                  <a:gd name="T10" fmla="*/ 779 w 979"/>
                  <a:gd name="T11" fmla="*/ 35 h 744"/>
                  <a:gd name="T12" fmla="*/ 839 w 979"/>
                  <a:gd name="T13" fmla="*/ 64 h 744"/>
                  <a:gd name="T14" fmla="*/ 815 w 979"/>
                  <a:gd name="T15" fmla="*/ 83 h 744"/>
                  <a:gd name="T16" fmla="*/ 0 w 979"/>
                  <a:gd name="T17" fmla="*/ 695 h 7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79" h="744">
                    <a:moveTo>
                      <a:pt x="0" y="695"/>
                    </a:moveTo>
                    <a:lnTo>
                      <a:pt x="36" y="743"/>
                    </a:lnTo>
                    <a:lnTo>
                      <a:pt x="851" y="131"/>
                    </a:lnTo>
                    <a:lnTo>
                      <a:pt x="875" y="112"/>
                    </a:lnTo>
                    <a:lnTo>
                      <a:pt x="979" y="0"/>
                    </a:lnTo>
                    <a:lnTo>
                      <a:pt x="779" y="35"/>
                    </a:lnTo>
                    <a:lnTo>
                      <a:pt x="839" y="64"/>
                    </a:lnTo>
                    <a:lnTo>
                      <a:pt x="815" y="83"/>
                    </a:lnTo>
                    <a:lnTo>
                      <a:pt x="0" y="695"/>
                    </a:lnTo>
                    <a:close/>
                  </a:path>
                </a:pathLst>
              </a:custGeom>
              <a:solidFill>
                <a:srgbClr val="01010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VE"/>
              </a:p>
            </p:txBody>
          </p:sp>
        </p:grpSp>
        <p:grpSp>
          <p:nvGrpSpPr>
            <p:cNvPr id="127" name="Group 187"/>
            <p:cNvGrpSpPr>
              <a:grpSpLocks/>
            </p:cNvGrpSpPr>
            <p:nvPr/>
          </p:nvGrpSpPr>
          <p:grpSpPr bwMode="auto">
            <a:xfrm>
              <a:off x="3264" y="2062"/>
              <a:ext cx="1205" cy="322"/>
              <a:chOff x="3264" y="2062"/>
              <a:chExt cx="1205" cy="322"/>
            </a:xfrm>
          </p:grpSpPr>
          <p:sp>
            <p:nvSpPr>
              <p:cNvPr id="134" name="Freeform 188"/>
              <p:cNvSpPr>
                <a:spLocks/>
              </p:cNvSpPr>
              <p:nvPr/>
            </p:nvSpPr>
            <p:spPr bwMode="auto">
              <a:xfrm>
                <a:off x="3264" y="2062"/>
                <a:ext cx="1205" cy="322"/>
              </a:xfrm>
              <a:custGeom>
                <a:avLst/>
                <a:gdLst>
                  <a:gd name="T0" fmla="*/ 1063 w 1205"/>
                  <a:gd name="T1" fmla="*/ 110 h 322"/>
                  <a:gd name="T2" fmla="*/ 1034 w 1205"/>
                  <a:gd name="T3" fmla="*/ 116 h 322"/>
                  <a:gd name="T4" fmla="*/ 1046 w 1205"/>
                  <a:gd name="T5" fmla="*/ 175 h 322"/>
                  <a:gd name="T6" fmla="*/ 1204 w 1205"/>
                  <a:gd name="T7" fmla="*/ 52 h 322"/>
                  <a:gd name="T8" fmla="*/ 1063 w 1205"/>
                  <a:gd name="T9" fmla="*/ 110 h 3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5" h="322">
                    <a:moveTo>
                      <a:pt x="1063" y="110"/>
                    </a:moveTo>
                    <a:lnTo>
                      <a:pt x="1034" y="116"/>
                    </a:lnTo>
                    <a:lnTo>
                      <a:pt x="1046" y="175"/>
                    </a:lnTo>
                    <a:lnTo>
                      <a:pt x="1204" y="52"/>
                    </a:lnTo>
                    <a:lnTo>
                      <a:pt x="1063" y="110"/>
                    </a:lnTo>
                    <a:close/>
                  </a:path>
                </a:pathLst>
              </a:custGeom>
              <a:solidFill>
                <a:srgbClr val="01010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VE"/>
              </a:p>
            </p:txBody>
          </p:sp>
          <p:sp>
            <p:nvSpPr>
              <p:cNvPr id="135" name="Freeform 189"/>
              <p:cNvSpPr>
                <a:spLocks/>
              </p:cNvSpPr>
              <p:nvPr/>
            </p:nvSpPr>
            <p:spPr bwMode="auto">
              <a:xfrm>
                <a:off x="3264" y="2062"/>
                <a:ext cx="1205" cy="322"/>
              </a:xfrm>
              <a:custGeom>
                <a:avLst/>
                <a:gdLst>
                  <a:gd name="T0" fmla="*/ 1010 w 1205"/>
                  <a:gd name="T1" fmla="*/ 0 h 322"/>
                  <a:gd name="T2" fmla="*/ 1022 w 1205"/>
                  <a:gd name="T3" fmla="*/ 58 h 322"/>
                  <a:gd name="T4" fmla="*/ 1051 w 1205"/>
                  <a:gd name="T5" fmla="*/ 52 h 322"/>
                  <a:gd name="T6" fmla="*/ 1010 w 1205"/>
                  <a:gd name="T7" fmla="*/ 0 h 3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05" h="322">
                    <a:moveTo>
                      <a:pt x="1010" y="0"/>
                    </a:moveTo>
                    <a:lnTo>
                      <a:pt x="1022" y="58"/>
                    </a:lnTo>
                    <a:lnTo>
                      <a:pt x="1051" y="52"/>
                    </a:lnTo>
                    <a:lnTo>
                      <a:pt x="1010" y="0"/>
                    </a:lnTo>
                    <a:close/>
                  </a:path>
                </a:pathLst>
              </a:custGeom>
              <a:solidFill>
                <a:srgbClr val="01010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VE"/>
              </a:p>
            </p:txBody>
          </p:sp>
          <p:sp>
            <p:nvSpPr>
              <p:cNvPr id="136" name="Freeform 190"/>
              <p:cNvSpPr>
                <a:spLocks/>
              </p:cNvSpPr>
              <p:nvPr/>
            </p:nvSpPr>
            <p:spPr bwMode="auto">
              <a:xfrm>
                <a:off x="3264" y="2062"/>
                <a:ext cx="1205" cy="322"/>
              </a:xfrm>
              <a:custGeom>
                <a:avLst/>
                <a:gdLst>
                  <a:gd name="T0" fmla="*/ 0 w 1205"/>
                  <a:gd name="T1" fmla="*/ 264 h 322"/>
                  <a:gd name="T2" fmla="*/ 9 w 1205"/>
                  <a:gd name="T3" fmla="*/ 321 h 322"/>
                  <a:gd name="T4" fmla="*/ 1034 w 1205"/>
                  <a:gd name="T5" fmla="*/ 116 h 322"/>
                  <a:gd name="T6" fmla="*/ 1063 w 1205"/>
                  <a:gd name="T7" fmla="*/ 110 h 322"/>
                  <a:gd name="T8" fmla="*/ 1204 w 1205"/>
                  <a:gd name="T9" fmla="*/ 52 h 322"/>
                  <a:gd name="T10" fmla="*/ 1010 w 1205"/>
                  <a:gd name="T11" fmla="*/ 0 h 322"/>
                  <a:gd name="T12" fmla="*/ 1051 w 1205"/>
                  <a:gd name="T13" fmla="*/ 52 h 322"/>
                  <a:gd name="T14" fmla="*/ 1022 w 1205"/>
                  <a:gd name="T15" fmla="*/ 58 h 322"/>
                  <a:gd name="T16" fmla="*/ 0 w 1205"/>
                  <a:gd name="T17" fmla="*/ 264 h 3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05" h="322">
                    <a:moveTo>
                      <a:pt x="0" y="264"/>
                    </a:moveTo>
                    <a:lnTo>
                      <a:pt x="9" y="321"/>
                    </a:lnTo>
                    <a:lnTo>
                      <a:pt x="1034" y="116"/>
                    </a:lnTo>
                    <a:lnTo>
                      <a:pt x="1063" y="110"/>
                    </a:lnTo>
                    <a:lnTo>
                      <a:pt x="1204" y="52"/>
                    </a:lnTo>
                    <a:lnTo>
                      <a:pt x="1010" y="0"/>
                    </a:lnTo>
                    <a:lnTo>
                      <a:pt x="1051" y="52"/>
                    </a:lnTo>
                    <a:lnTo>
                      <a:pt x="1022" y="58"/>
                    </a:lnTo>
                    <a:lnTo>
                      <a:pt x="0" y="264"/>
                    </a:lnTo>
                    <a:close/>
                  </a:path>
                </a:pathLst>
              </a:custGeom>
              <a:solidFill>
                <a:srgbClr val="01010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VE"/>
              </a:p>
            </p:txBody>
          </p:sp>
        </p:grpSp>
        <p:grpSp>
          <p:nvGrpSpPr>
            <p:cNvPr id="128" name="Group 191"/>
            <p:cNvGrpSpPr>
              <a:grpSpLocks/>
            </p:cNvGrpSpPr>
            <p:nvPr/>
          </p:nvGrpSpPr>
          <p:grpSpPr bwMode="auto">
            <a:xfrm>
              <a:off x="8789" y="-68"/>
              <a:ext cx="857" cy="623"/>
              <a:chOff x="8789" y="-68"/>
              <a:chExt cx="857" cy="623"/>
            </a:xfrm>
          </p:grpSpPr>
          <p:sp>
            <p:nvSpPr>
              <p:cNvPr id="132" name="Freeform 192"/>
              <p:cNvSpPr>
                <a:spLocks/>
              </p:cNvSpPr>
              <p:nvPr/>
            </p:nvSpPr>
            <p:spPr bwMode="auto">
              <a:xfrm>
                <a:off x="8789" y="-68"/>
                <a:ext cx="857" cy="623"/>
              </a:xfrm>
              <a:custGeom>
                <a:avLst/>
                <a:gdLst>
                  <a:gd name="T0" fmla="*/ 139 w 857"/>
                  <a:gd name="T1" fmla="*/ 561 h 623"/>
                  <a:gd name="T2" fmla="*/ 0 w 857"/>
                  <a:gd name="T3" fmla="*/ 624 h 623"/>
                  <a:gd name="T4" fmla="*/ 199 w 857"/>
                  <a:gd name="T5" fmla="*/ 592 h 623"/>
                  <a:gd name="T6" fmla="*/ 163 w 857"/>
                  <a:gd name="T7" fmla="*/ 543 h 623"/>
                  <a:gd name="T8" fmla="*/ 139 w 857"/>
                  <a:gd name="T9" fmla="*/ 561 h 6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57" h="623">
                    <a:moveTo>
                      <a:pt x="139" y="561"/>
                    </a:moveTo>
                    <a:lnTo>
                      <a:pt x="0" y="624"/>
                    </a:lnTo>
                    <a:lnTo>
                      <a:pt x="199" y="592"/>
                    </a:lnTo>
                    <a:lnTo>
                      <a:pt x="163" y="543"/>
                    </a:lnTo>
                    <a:lnTo>
                      <a:pt x="139" y="561"/>
                    </a:lnTo>
                    <a:close/>
                  </a:path>
                </a:pathLst>
              </a:custGeom>
              <a:solidFill>
                <a:srgbClr val="01010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VE"/>
              </a:p>
            </p:txBody>
          </p:sp>
          <p:sp>
            <p:nvSpPr>
              <p:cNvPr id="133" name="Freeform 193"/>
              <p:cNvSpPr>
                <a:spLocks/>
              </p:cNvSpPr>
              <p:nvPr/>
            </p:nvSpPr>
            <p:spPr bwMode="auto">
              <a:xfrm>
                <a:off x="8789" y="-68"/>
                <a:ext cx="857" cy="623"/>
              </a:xfrm>
              <a:custGeom>
                <a:avLst/>
                <a:gdLst>
                  <a:gd name="T0" fmla="*/ 105 w 857"/>
                  <a:gd name="T1" fmla="*/ 511 h 623"/>
                  <a:gd name="T2" fmla="*/ 163 w 857"/>
                  <a:gd name="T3" fmla="*/ 543 h 623"/>
                  <a:gd name="T4" fmla="*/ 856 w 857"/>
                  <a:gd name="T5" fmla="*/ 48 h 623"/>
                  <a:gd name="T6" fmla="*/ 823 w 857"/>
                  <a:gd name="T7" fmla="*/ 0 h 623"/>
                  <a:gd name="T8" fmla="*/ 128 w 857"/>
                  <a:gd name="T9" fmla="*/ 494 h 623"/>
                  <a:gd name="T10" fmla="*/ 93 w 857"/>
                  <a:gd name="T11" fmla="*/ 446 h 623"/>
                  <a:gd name="T12" fmla="*/ 0 w 857"/>
                  <a:gd name="T13" fmla="*/ 624 h 623"/>
                  <a:gd name="T14" fmla="*/ 139 w 857"/>
                  <a:gd name="T15" fmla="*/ 561 h 623"/>
                  <a:gd name="T16" fmla="*/ 163 w 857"/>
                  <a:gd name="T17" fmla="*/ 543 h 623"/>
                  <a:gd name="T18" fmla="*/ 105 w 857"/>
                  <a:gd name="T19" fmla="*/ 511 h 6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857" h="623">
                    <a:moveTo>
                      <a:pt x="105" y="511"/>
                    </a:moveTo>
                    <a:lnTo>
                      <a:pt x="163" y="543"/>
                    </a:lnTo>
                    <a:lnTo>
                      <a:pt x="856" y="48"/>
                    </a:lnTo>
                    <a:lnTo>
                      <a:pt x="823" y="0"/>
                    </a:lnTo>
                    <a:lnTo>
                      <a:pt x="128" y="494"/>
                    </a:lnTo>
                    <a:lnTo>
                      <a:pt x="93" y="446"/>
                    </a:lnTo>
                    <a:lnTo>
                      <a:pt x="0" y="624"/>
                    </a:lnTo>
                    <a:lnTo>
                      <a:pt x="139" y="561"/>
                    </a:lnTo>
                    <a:lnTo>
                      <a:pt x="163" y="543"/>
                    </a:lnTo>
                    <a:lnTo>
                      <a:pt x="105" y="511"/>
                    </a:lnTo>
                    <a:close/>
                  </a:path>
                </a:pathLst>
              </a:custGeom>
              <a:solidFill>
                <a:srgbClr val="01010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VE"/>
              </a:p>
            </p:txBody>
          </p:sp>
        </p:grpSp>
        <p:grpSp>
          <p:nvGrpSpPr>
            <p:cNvPr id="129" name="Group 194"/>
            <p:cNvGrpSpPr>
              <a:grpSpLocks/>
            </p:cNvGrpSpPr>
            <p:nvPr/>
          </p:nvGrpSpPr>
          <p:grpSpPr bwMode="auto">
            <a:xfrm>
              <a:off x="10692" y="-70"/>
              <a:ext cx="977" cy="625"/>
              <a:chOff x="10692" y="-70"/>
              <a:chExt cx="977" cy="625"/>
            </a:xfrm>
          </p:grpSpPr>
          <p:sp>
            <p:nvSpPr>
              <p:cNvPr id="130" name="Freeform 195"/>
              <p:cNvSpPr>
                <a:spLocks/>
              </p:cNvSpPr>
              <p:nvPr/>
            </p:nvSpPr>
            <p:spPr bwMode="auto">
              <a:xfrm>
                <a:off x="10692" y="-70"/>
                <a:ext cx="977" cy="625"/>
              </a:xfrm>
              <a:custGeom>
                <a:avLst/>
                <a:gdLst>
                  <a:gd name="T0" fmla="*/ 807 w 977"/>
                  <a:gd name="T1" fmla="*/ 555 h 625"/>
                  <a:gd name="T2" fmla="*/ 775 w 977"/>
                  <a:gd name="T3" fmla="*/ 607 h 625"/>
                  <a:gd name="T4" fmla="*/ 976 w 977"/>
                  <a:gd name="T5" fmla="*/ 626 h 625"/>
                  <a:gd name="T6" fmla="*/ 871 w 977"/>
                  <a:gd name="T7" fmla="*/ 453 h 625"/>
                  <a:gd name="T8" fmla="*/ 839 w 977"/>
                  <a:gd name="T9" fmla="*/ 504 h 625"/>
                  <a:gd name="T10" fmla="*/ 866 w 977"/>
                  <a:gd name="T11" fmla="*/ 520 h 625"/>
                  <a:gd name="T12" fmla="*/ 832 w 977"/>
                  <a:gd name="T13" fmla="*/ 571 h 625"/>
                  <a:gd name="T14" fmla="*/ 807 w 977"/>
                  <a:gd name="T15" fmla="*/ 555 h 6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77" h="625">
                    <a:moveTo>
                      <a:pt x="807" y="555"/>
                    </a:moveTo>
                    <a:lnTo>
                      <a:pt x="775" y="607"/>
                    </a:lnTo>
                    <a:lnTo>
                      <a:pt x="976" y="626"/>
                    </a:lnTo>
                    <a:lnTo>
                      <a:pt x="871" y="453"/>
                    </a:lnTo>
                    <a:lnTo>
                      <a:pt x="839" y="504"/>
                    </a:lnTo>
                    <a:lnTo>
                      <a:pt x="866" y="520"/>
                    </a:lnTo>
                    <a:lnTo>
                      <a:pt x="832" y="571"/>
                    </a:lnTo>
                    <a:lnTo>
                      <a:pt x="807" y="555"/>
                    </a:lnTo>
                    <a:close/>
                  </a:path>
                </a:pathLst>
              </a:custGeom>
              <a:solidFill>
                <a:srgbClr val="01010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VE"/>
              </a:p>
            </p:txBody>
          </p:sp>
          <p:sp>
            <p:nvSpPr>
              <p:cNvPr id="131" name="Freeform 196"/>
              <p:cNvSpPr>
                <a:spLocks/>
              </p:cNvSpPr>
              <p:nvPr/>
            </p:nvSpPr>
            <p:spPr bwMode="auto">
              <a:xfrm>
                <a:off x="10692" y="-70"/>
                <a:ext cx="977" cy="625"/>
              </a:xfrm>
              <a:custGeom>
                <a:avLst/>
                <a:gdLst>
                  <a:gd name="T0" fmla="*/ 832 w 977"/>
                  <a:gd name="T1" fmla="*/ 571 h 625"/>
                  <a:gd name="T2" fmla="*/ 866 w 977"/>
                  <a:gd name="T3" fmla="*/ 520 h 625"/>
                  <a:gd name="T4" fmla="*/ 839 w 977"/>
                  <a:gd name="T5" fmla="*/ 504 h 625"/>
                  <a:gd name="T6" fmla="*/ 33 w 977"/>
                  <a:gd name="T7" fmla="*/ 0 h 625"/>
                  <a:gd name="T8" fmla="*/ 0 w 977"/>
                  <a:gd name="T9" fmla="*/ 52 h 625"/>
                  <a:gd name="T10" fmla="*/ 807 w 977"/>
                  <a:gd name="T11" fmla="*/ 555 h 625"/>
                  <a:gd name="T12" fmla="*/ 832 w 977"/>
                  <a:gd name="T13" fmla="*/ 571 h 6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77" h="625">
                    <a:moveTo>
                      <a:pt x="832" y="571"/>
                    </a:moveTo>
                    <a:lnTo>
                      <a:pt x="866" y="520"/>
                    </a:lnTo>
                    <a:lnTo>
                      <a:pt x="839" y="504"/>
                    </a:lnTo>
                    <a:lnTo>
                      <a:pt x="33" y="0"/>
                    </a:lnTo>
                    <a:lnTo>
                      <a:pt x="0" y="52"/>
                    </a:lnTo>
                    <a:lnTo>
                      <a:pt x="807" y="555"/>
                    </a:lnTo>
                    <a:lnTo>
                      <a:pt x="832" y="571"/>
                    </a:lnTo>
                    <a:close/>
                  </a:path>
                </a:pathLst>
              </a:custGeom>
              <a:solidFill>
                <a:srgbClr val="01010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VE"/>
              </a:p>
            </p:txBody>
          </p:sp>
        </p:grpSp>
      </p:grpSp>
      <p:sp>
        <p:nvSpPr>
          <p:cNvPr id="201" name="Rectangle 290"/>
          <p:cNvSpPr>
            <a:spLocks noChangeArrowheads="1"/>
          </p:cNvSpPr>
          <p:nvPr/>
        </p:nvSpPr>
        <p:spPr bwMode="auto">
          <a:xfrm>
            <a:off x="799114" y="3284223"/>
            <a:ext cx="1043608" cy="800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VE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Pipes</a:t>
            </a:r>
            <a:endParaRPr kumimoji="0" lang="es-VE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VE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(Tuber</a:t>
            </a:r>
            <a:r>
              <a:rPr kumimoji="0" lang="es-VE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í</a:t>
            </a:r>
            <a:r>
              <a:rPr kumimoji="0" lang="es-VE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as)</a:t>
            </a:r>
            <a:endParaRPr kumimoji="0" lang="es-VE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VE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95" name="Rectangle 291"/>
          <p:cNvSpPr>
            <a:spLocks noChangeArrowheads="1"/>
          </p:cNvSpPr>
          <p:nvPr/>
        </p:nvSpPr>
        <p:spPr bwMode="auto">
          <a:xfrm>
            <a:off x="5102203" y="1630040"/>
            <a:ext cx="1964455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VE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(Filtros)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es-VE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Filters</a:t>
            </a:r>
            <a:endParaRPr kumimoji="0" lang="es-VE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VE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96" name="Rectangle 299"/>
          <p:cNvSpPr>
            <a:spLocks noChangeArrowheads="1"/>
          </p:cNvSpPr>
          <p:nvPr/>
        </p:nvSpPr>
        <p:spPr bwMode="auto">
          <a:xfrm>
            <a:off x="2228151" y="411819"/>
            <a:ext cx="5246957" cy="1238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266616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VE" sz="2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ESTILOS  ARQUITECT</a:t>
            </a:r>
            <a:r>
              <a:rPr kumimoji="0" lang="es-VE" sz="2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Ó</a:t>
            </a:r>
            <a:r>
              <a:rPr kumimoji="0" lang="es-VE" sz="2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NICOS</a:t>
            </a:r>
            <a:endParaRPr kumimoji="0" lang="es-VE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VE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PIPES  and  FILTERS  (Tuber</a:t>
            </a:r>
            <a:r>
              <a:rPr kumimoji="0" lang="es-VE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í</a:t>
            </a:r>
            <a:r>
              <a:rPr kumimoji="0" lang="es-VE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as y filtros)</a:t>
            </a:r>
            <a:endParaRPr kumimoji="0" lang="es-VE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VE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4" name="Rectangle 300"/>
          <p:cNvSpPr>
            <a:spLocks noChangeArrowheads="1"/>
          </p:cNvSpPr>
          <p:nvPr/>
        </p:nvSpPr>
        <p:spPr bwMode="auto">
          <a:xfrm>
            <a:off x="242586" y="1286924"/>
            <a:ext cx="8289854" cy="1138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0" lang="es-VE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Cada componente tiene un  conjunto de  entradas y  un conjunto </a:t>
            </a:r>
            <a:r>
              <a:rPr kumimoji="0" lang="es-VE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de  salidas.</a:t>
            </a:r>
            <a:endParaRPr lang="es-VE" dirty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VE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VE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es-VE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kumimoji="0" lang="es-VE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05" name="5 Imagen" descr="iutm"/>
          <p:cNvPicPr/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20272" y="425229"/>
            <a:ext cx="958578" cy="861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6" name="6 Imagen" descr="logo ministerio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12482" y="403255"/>
            <a:ext cx="962660" cy="865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" name="306 CuadroTexto"/>
          <p:cNvSpPr txBox="1"/>
          <p:nvPr/>
        </p:nvSpPr>
        <p:spPr>
          <a:xfrm>
            <a:off x="6970738" y="6331418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VE" dirty="0" smtClean="0"/>
              <a:t>Ing. </a:t>
            </a:r>
            <a:r>
              <a:rPr lang="es-VE" dirty="0" err="1" smtClean="0"/>
              <a:t>Simon</a:t>
            </a:r>
            <a:r>
              <a:rPr lang="es-VE" dirty="0" smtClean="0"/>
              <a:t> Romero</a:t>
            </a:r>
            <a:endParaRPr lang="es-VE" dirty="0"/>
          </a:p>
        </p:txBody>
      </p:sp>
    </p:spTree>
    <p:extLst>
      <p:ext uri="{BB962C8B-B14F-4D97-AF65-F5344CB8AC3E}">
        <p14:creationId xmlns:p14="http://schemas.microsoft.com/office/powerpoint/2010/main" val="3716694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7" y="2246784"/>
            <a:ext cx="5915025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VE"/>
          </a:p>
        </p:txBody>
      </p:sp>
      <p:grpSp>
        <p:nvGrpSpPr>
          <p:cNvPr id="5" name="Group 3"/>
          <p:cNvGrpSpPr>
            <a:grpSpLocks/>
          </p:cNvGrpSpPr>
          <p:nvPr/>
        </p:nvGrpSpPr>
        <p:grpSpPr bwMode="auto">
          <a:xfrm>
            <a:off x="3898900" y="1608138"/>
            <a:ext cx="9525" cy="19050"/>
            <a:chOff x="6141" y="1813"/>
            <a:chExt cx="16" cy="30"/>
          </a:xfrm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6148" y="1821"/>
              <a:ext cx="1" cy="7"/>
            </a:xfrm>
            <a:custGeom>
              <a:avLst/>
              <a:gdLst>
                <a:gd name="T0" fmla="*/ 0 w 1"/>
                <a:gd name="T1" fmla="*/ 0 h 7"/>
                <a:gd name="T2" fmla="*/ 0 w 1"/>
                <a:gd name="T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" h="7">
                  <a:moveTo>
                    <a:pt x="0" y="0"/>
                  </a:moveTo>
                  <a:lnTo>
                    <a:pt x="0" y="7"/>
                  </a:lnTo>
                </a:path>
              </a:pathLst>
            </a:custGeom>
            <a:noFill/>
            <a:ln w="9525">
              <a:solidFill>
                <a:srgbClr val="01010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VE"/>
            </a:p>
          </p:txBody>
        </p:sp>
        <p:sp>
          <p:nvSpPr>
            <p:cNvPr id="7" name="Freeform 4"/>
            <p:cNvSpPr>
              <a:spLocks/>
            </p:cNvSpPr>
            <p:nvPr/>
          </p:nvSpPr>
          <p:spPr bwMode="auto">
            <a:xfrm>
              <a:off x="6149" y="1833"/>
              <a:ext cx="0" cy="3"/>
            </a:xfrm>
            <a:custGeom>
              <a:avLst/>
              <a:gdLst>
                <a:gd name="T0" fmla="*/ 0 h 3"/>
                <a:gd name="T1" fmla="*/ 3 h 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</a:cxnLst>
              <a:rect l="0" t="0" r="r" b="b"/>
              <a:pathLst>
                <a:path h="3">
                  <a:moveTo>
                    <a:pt x="0" y="0"/>
                  </a:moveTo>
                  <a:lnTo>
                    <a:pt x="0" y="3"/>
                  </a:lnTo>
                </a:path>
              </a:pathLst>
            </a:custGeom>
            <a:noFill/>
            <a:ln w="9525">
              <a:solidFill>
                <a:srgbClr val="01010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VE"/>
            </a:p>
          </p:txBody>
        </p:sp>
      </p:grp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454849" y="1131705"/>
            <a:ext cx="8061822" cy="984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VE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ORGANIZACIONES  POR TIPOS  DE DATOS  ABSTRACTOS Y O-O</a:t>
            </a:r>
            <a:endParaRPr kumimoji="0" lang="es-VE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VE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La representaci</a:t>
            </a:r>
            <a:r>
              <a:rPr kumimoji="0" lang="es-VE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ó</a:t>
            </a:r>
            <a:r>
              <a:rPr kumimoji="0" lang="es-VE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  de  los   datos y  sus operaciones primitivas se encapsulan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VE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en Tipos de  Datos Abstractos (TDA) u objetos.</a:t>
            </a:r>
            <a:endParaRPr kumimoji="0" lang="es-VE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512107" y="3861048"/>
            <a:ext cx="823973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VE" dirty="0"/>
              <a:t>• Los  componentes son objetos (o instancias de  tipos de  datos abstractos).</a:t>
            </a:r>
          </a:p>
          <a:p>
            <a:pPr algn="just"/>
            <a:r>
              <a:rPr lang="es-VE" dirty="0"/>
              <a:t>Los  objetos son ejemplos de  un tipo de  componente llamado manejador porque es el responsable de  preservar la integridad de  un recurso</a:t>
            </a:r>
          </a:p>
          <a:p>
            <a:pPr algn="just"/>
            <a:r>
              <a:rPr lang="es-VE" dirty="0"/>
              <a:t>• Los    objetos  interactúan   a   través   de    invocaciones   a   funciones   y procedimientos.</a:t>
            </a:r>
          </a:p>
          <a:p>
            <a:pPr algn="just"/>
            <a:r>
              <a:rPr lang="es-VE" dirty="0"/>
              <a:t>• La implementación  de  las funciones  y procedimientos está oculta para el objeto cliente, lo cual permite hacer las modificaciones fácilmente.</a:t>
            </a:r>
          </a:p>
          <a:p>
            <a:pPr algn="just"/>
            <a:r>
              <a:rPr lang="es-VE" dirty="0"/>
              <a:t>• Para hacer uso de  un servicio se  hace necesario conocer la identidad del objeto; al  hacer un cambio en un objeto es necesario modificar todos los objetos que lo invocan.</a:t>
            </a:r>
          </a:p>
        </p:txBody>
      </p:sp>
      <p:pic>
        <p:nvPicPr>
          <p:cNvPr id="11" name="5 Imagen" descr="iutm"/>
          <p:cNvPicPr/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20272" y="250574"/>
            <a:ext cx="958578" cy="861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6 Imagen" descr="logo ministerio"/>
          <p:cNvPicPr/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12482" y="228600"/>
            <a:ext cx="962660" cy="865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12 CuadroTexto"/>
          <p:cNvSpPr txBox="1"/>
          <p:nvPr/>
        </p:nvSpPr>
        <p:spPr>
          <a:xfrm>
            <a:off x="6970738" y="6331418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VE" dirty="0" smtClean="0"/>
              <a:t>Ing. </a:t>
            </a:r>
            <a:r>
              <a:rPr lang="es-VE" dirty="0" err="1" smtClean="0"/>
              <a:t>Simon</a:t>
            </a:r>
            <a:r>
              <a:rPr lang="es-VE" dirty="0" smtClean="0"/>
              <a:t> Romero</a:t>
            </a:r>
            <a:endParaRPr lang="es-VE" dirty="0"/>
          </a:p>
        </p:txBody>
      </p:sp>
    </p:spTree>
    <p:extLst>
      <p:ext uri="{BB962C8B-B14F-4D97-AF65-F5344CB8AC3E}">
        <p14:creationId xmlns:p14="http://schemas.microsoft.com/office/powerpoint/2010/main" val="2940555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043608" y="1556792"/>
            <a:ext cx="72008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VE" b="1" dirty="0" smtClean="0"/>
              <a:t>            BASADOS </a:t>
            </a:r>
            <a:r>
              <a:rPr lang="es-VE" b="1" dirty="0"/>
              <a:t>EN EVENTOS, INVOCACIÓN IMPLÍCITA</a:t>
            </a:r>
          </a:p>
          <a:p>
            <a:pPr algn="just"/>
            <a:r>
              <a:rPr lang="es-VE" dirty="0"/>
              <a:t>En el estilo anterior, la interfaz de los componentes (</a:t>
            </a:r>
            <a:r>
              <a:rPr lang="es-VE" dirty="0" smtClean="0"/>
              <a:t>objetos) cuentan </a:t>
            </a:r>
            <a:r>
              <a:rPr lang="es-VE" dirty="0"/>
              <a:t>con una colección de procedimientos y funciones, y </a:t>
            </a:r>
            <a:r>
              <a:rPr lang="es-VE" dirty="0" smtClean="0"/>
              <a:t>la integración </a:t>
            </a:r>
            <a:r>
              <a:rPr lang="es-VE" dirty="0"/>
              <a:t>entre ellos se logra a través de la invocación </a:t>
            </a:r>
            <a:r>
              <a:rPr lang="es-VE" dirty="0" smtClean="0"/>
              <a:t>explícita de </a:t>
            </a:r>
            <a:r>
              <a:rPr lang="es-VE" dirty="0"/>
              <a:t>éstos. En este estilo, se considera una técnica de </a:t>
            </a:r>
            <a:r>
              <a:rPr lang="es-VE" dirty="0" smtClean="0"/>
              <a:t>integración conocida </a:t>
            </a:r>
            <a:r>
              <a:rPr lang="es-VE" dirty="0"/>
              <a:t>como invocación implícita</a:t>
            </a:r>
            <a:r>
              <a:rPr lang="es-VE" dirty="0" smtClean="0"/>
              <a:t>.</a:t>
            </a:r>
          </a:p>
          <a:p>
            <a:pPr algn="just"/>
            <a:endParaRPr lang="es-VE" dirty="0"/>
          </a:p>
          <a:p>
            <a:pPr algn="just"/>
            <a:r>
              <a:rPr lang="es-VE" dirty="0"/>
              <a:t>• Los componentes son módulos cuyas interfaces proveen una </a:t>
            </a:r>
            <a:r>
              <a:rPr lang="es-VE" dirty="0" smtClean="0"/>
              <a:t>colección de </a:t>
            </a:r>
            <a:r>
              <a:rPr lang="es-VE" dirty="0"/>
              <a:t>procedimientos y un conjunto de eventos. Los procedimientos </a:t>
            </a:r>
            <a:r>
              <a:rPr lang="es-VE" dirty="0" smtClean="0"/>
              <a:t>se llaman </a:t>
            </a:r>
            <a:r>
              <a:rPr lang="es-VE" dirty="0"/>
              <a:t>de la manera usual pero el componente también puede </a:t>
            </a:r>
            <a:r>
              <a:rPr lang="es-VE" dirty="0" smtClean="0"/>
              <a:t>activar algunos </a:t>
            </a:r>
            <a:r>
              <a:rPr lang="es-VE" dirty="0"/>
              <a:t>de sus procedimientos con los eventos del sistema. Esto </a:t>
            </a:r>
            <a:r>
              <a:rPr lang="es-VE" dirty="0" smtClean="0"/>
              <a:t>hará que </a:t>
            </a:r>
            <a:r>
              <a:rPr lang="es-VE" dirty="0"/>
              <a:t>estos procedimientos sean invocados cuando los eventos </a:t>
            </a:r>
            <a:r>
              <a:rPr lang="es-VE" dirty="0" smtClean="0"/>
              <a:t>ocurren en </a:t>
            </a:r>
            <a:r>
              <a:rPr lang="es-VE" dirty="0"/>
              <a:t>tiempo de ejecución</a:t>
            </a:r>
            <a:r>
              <a:rPr lang="es-VE" dirty="0" smtClean="0"/>
              <a:t>.</a:t>
            </a:r>
          </a:p>
          <a:p>
            <a:pPr algn="just"/>
            <a:endParaRPr lang="es-VE" dirty="0"/>
          </a:p>
          <a:p>
            <a:pPr algn="just"/>
            <a:r>
              <a:rPr lang="es-VE" dirty="0"/>
              <a:t>• Los generadores de eventos no saben cuales componentes se </a:t>
            </a:r>
            <a:r>
              <a:rPr lang="es-VE" dirty="0" smtClean="0"/>
              <a:t>afectarán por </a:t>
            </a:r>
            <a:r>
              <a:rPr lang="es-VE" dirty="0"/>
              <a:t>el evento. Ejemplos de este estilo son los sistemas de gestión </a:t>
            </a:r>
            <a:r>
              <a:rPr lang="es-VE" dirty="0" smtClean="0"/>
              <a:t>de bases </a:t>
            </a:r>
            <a:r>
              <a:rPr lang="es-VE" dirty="0"/>
              <a:t>de datos cuando aseguran la consistencia de los datos, </a:t>
            </a:r>
            <a:r>
              <a:rPr lang="es-VE" dirty="0" smtClean="0"/>
              <a:t>las aplicaciones </a:t>
            </a:r>
            <a:r>
              <a:rPr lang="es-VE" dirty="0"/>
              <a:t>con interfaces de usuarios al separar la representación </a:t>
            </a:r>
            <a:r>
              <a:rPr lang="es-VE" dirty="0" smtClean="0"/>
              <a:t>de los </a:t>
            </a:r>
            <a:r>
              <a:rPr lang="es-VE" dirty="0"/>
              <a:t>datos de las aplicaciones que las </a:t>
            </a:r>
            <a:r>
              <a:rPr lang="es-VE" dirty="0" err="1"/>
              <a:t>gerencian</a:t>
            </a:r>
            <a:r>
              <a:rPr lang="es-VE" dirty="0" smtClean="0"/>
              <a:t>.  </a:t>
            </a:r>
            <a:endParaRPr lang="es-VE" dirty="0"/>
          </a:p>
        </p:txBody>
      </p:sp>
      <p:pic>
        <p:nvPicPr>
          <p:cNvPr id="5" name="5 Imagen" descr="iutm"/>
          <p:cNvPicPr/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98713" y="447203"/>
            <a:ext cx="958578" cy="861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6 Imagen" descr="logo ministerio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90923" y="425229"/>
            <a:ext cx="962660" cy="865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CuadroTexto"/>
          <p:cNvSpPr txBox="1"/>
          <p:nvPr/>
        </p:nvSpPr>
        <p:spPr>
          <a:xfrm>
            <a:off x="6970738" y="6331418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VE" dirty="0" smtClean="0"/>
              <a:t>Ing. </a:t>
            </a:r>
            <a:r>
              <a:rPr lang="es-VE" dirty="0" err="1" smtClean="0"/>
              <a:t>Simon</a:t>
            </a:r>
            <a:r>
              <a:rPr lang="es-VE" dirty="0" smtClean="0"/>
              <a:t> Romero</a:t>
            </a:r>
            <a:endParaRPr lang="es-VE" dirty="0"/>
          </a:p>
        </p:txBody>
      </p:sp>
    </p:spTree>
    <p:extLst>
      <p:ext uri="{BB962C8B-B14F-4D97-AF65-F5344CB8AC3E}">
        <p14:creationId xmlns:p14="http://schemas.microsoft.com/office/powerpoint/2010/main" val="2802040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6825" y="2333625"/>
            <a:ext cx="6610350" cy="2190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10"/>
          <p:cNvSpPr>
            <a:spLocks noChangeArrowheads="1"/>
          </p:cNvSpPr>
          <p:nvPr/>
        </p:nvSpPr>
        <p:spPr bwMode="auto">
          <a:xfrm>
            <a:off x="2060895" y="620688"/>
            <a:ext cx="5022209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VE" sz="2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ESTILOS  ARQUITECT</a:t>
            </a:r>
            <a:r>
              <a:rPr kumimoji="0" lang="es-VE" sz="2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Ó</a:t>
            </a:r>
            <a:r>
              <a:rPr kumimoji="0" lang="es-VE" sz="2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NICOS</a:t>
            </a:r>
            <a:endParaRPr kumimoji="0" lang="es-VE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VE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SISTEMAS EN CAPAS</a:t>
            </a:r>
            <a:endParaRPr kumimoji="0" lang="es-VE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VE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395536" y="1412776"/>
            <a:ext cx="813690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VE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Est</a:t>
            </a:r>
            <a:r>
              <a:rPr kumimoji="0" lang="es-VE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á</a:t>
            </a:r>
            <a:r>
              <a:rPr kumimoji="0" lang="es-VE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 organizados jer</a:t>
            </a:r>
            <a:r>
              <a:rPr kumimoji="0" lang="es-VE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á</a:t>
            </a:r>
            <a:r>
              <a:rPr kumimoji="0" lang="es-VE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rquicamente; cada capa le presta servicios a la capa superior y es  cliente de  la capa inferior.</a:t>
            </a:r>
            <a:endParaRPr kumimoji="0" lang="es-VE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5 Imagen" descr="iutm"/>
          <p:cNvPicPr/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97886" y="250574"/>
            <a:ext cx="958578" cy="861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6 Imagen" descr="logo ministerio"/>
          <p:cNvPicPr/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12482" y="228600"/>
            <a:ext cx="962660" cy="865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12 Rectángulo"/>
          <p:cNvSpPr/>
          <p:nvPr/>
        </p:nvSpPr>
        <p:spPr>
          <a:xfrm>
            <a:off x="395536" y="4725144"/>
            <a:ext cx="813690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VE" dirty="0"/>
              <a:t>• Los  componentes implementan un máquina virtual en alguna capa de la jerarquía.</a:t>
            </a:r>
          </a:p>
          <a:p>
            <a:r>
              <a:rPr lang="es-VE" dirty="0"/>
              <a:t>• Los  conectores están definidos en los  protocolos que determinan cómo las capas interactúan.</a:t>
            </a:r>
          </a:p>
          <a:p>
            <a:r>
              <a:rPr lang="es-VE" dirty="0"/>
              <a:t>• Los   ejemplos  más  conocidos  de   este  estilo  arquitectural   son  los protocolos de  comunicación.</a:t>
            </a:r>
          </a:p>
        </p:txBody>
      </p:sp>
      <p:sp>
        <p:nvSpPr>
          <p:cNvPr id="17" name="16 CuadroTexto"/>
          <p:cNvSpPr txBox="1"/>
          <p:nvPr/>
        </p:nvSpPr>
        <p:spPr>
          <a:xfrm>
            <a:off x="6970738" y="6331418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VE" dirty="0" smtClean="0"/>
              <a:t>Ing. </a:t>
            </a:r>
            <a:r>
              <a:rPr lang="es-VE" dirty="0" err="1" smtClean="0"/>
              <a:t>Simon</a:t>
            </a:r>
            <a:r>
              <a:rPr lang="es-VE" dirty="0" smtClean="0"/>
              <a:t> Romero</a:t>
            </a:r>
            <a:endParaRPr lang="es-VE" dirty="0"/>
          </a:p>
        </p:txBody>
      </p:sp>
    </p:spTree>
    <p:extLst>
      <p:ext uri="{BB962C8B-B14F-4D97-AF65-F5344CB8AC3E}">
        <p14:creationId xmlns:p14="http://schemas.microsoft.com/office/powerpoint/2010/main" val="896413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76" name="Picture 33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436" y="2420352"/>
            <a:ext cx="6715125" cy="179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37" name="Freeform 334"/>
          <p:cNvSpPr>
            <a:spLocks/>
          </p:cNvSpPr>
          <p:nvPr/>
        </p:nvSpPr>
        <p:spPr bwMode="auto">
          <a:xfrm>
            <a:off x="2773363" y="2689225"/>
            <a:ext cx="357187" cy="0"/>
          </a:xfrm>
          <a:custGeom>
            <a:avLst/>
            <a:gdLst>
              <a:gd name="T0" fmla="*/ 561 w 562"/>
              <a:gd name="T1" fmla="*/ 0 w 562"/>
            </a:gdLst>
            <a:ahLst/>
            <a:cxnLst>
              <a:cxn ang="0">
                <a:pos x="T0" y="0"/>
              </a:cxn>
              <a:cxn ang="0">
                <a:pos x="T1" y="0"/>
              </a:cxn>
            </a:cxnLst>
            <a:rect l="0" t="0" r="r" b="b"/>
            <a:pathLst>
              <a:path w="562">
                <a:moveTo>
                  <a:pt x="561" y="0"/>
                </a:moveTo>
                <a:lnTo>
                  <a:pt x="0" y="0"/>
                </a:lnTo>
              </a:path>
            </a:pathLst>
          </a:custGeom>
          <a:noFill/>
          <a:ln w="9525">
            <a:solidFill>
              <a:srgbClr val="01010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VE"/>
          </a:p>
        </p:txBody>
      </p:sp>
      <p:sp>
        <p:nvSpPr>
          <p:cNvPr id="338" name="Freeform 335"/>
          <p:cNvSpPr>
            <a:spLocks/>
          </p:cNvSpPr>
          <p:nvPr/>
        </p:nvSpPr>
        <p:spPr bwMode="auto">
          <a:xfrm>
            <a:off x="5821363" y="2647950"/>
            <a:ext cx="357187" cy="0"/>
          </a:xfrm>
          <a:custGeom>
            <a:avLst/>
            <a:gdLst>
              <a:gd name="T0" fmla="*/ 561 w 562"/>
              <a:gd name="T1" fmla="*/ 0 w 562"/>
            </a:gdLst>
            <a:ahLst/>
            <a:cxnLst>
              <a:cxn ang="0">
                <a:pos x="T0" y="0"/>
              </a:cxn>
              <a:cxn ang="0">
                <a:pos x="T1" y="0"/>
              </a:cxn>
            </a:cxnLst>
            <a:rect l="0" t="0" r="r" b="b"/>
            <a:pathLst>
              <a:path w="562">
                <a:moveTo>
                  <a:pt x="561" y="0"/>
                </a:moveTo>
                <a:lnTo>
                  <a:pt x="0" y="0"/>
                </a:lnTo>
              </a:path>
            </a:pathLst>
          </a:custGeom>
          <a:noFill/>
          <a:ln w="9525">
            <a:solidFill>
              <a:srgbClr val="01010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VE"/>
          </a:p>
        </p:txBody>
      </p:sp>
      <p:sp>
        <p:nvSpPr>
          <p:cNvPr id="339" name="Rectangle 33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VE"/>
          </a:p>
        </p:txBody>
      </p:sp>
      <p:sp>
        <p:nvSpPr>
          <p:cNvPr id="340" name="Rectangle 338"/>
          <p:cNvSpPr>
            <a:spLocks noChangeArrowheads="1"/>
          </p:cNvSpPr>
          <p:nvPr/>
        </p:nvSpPr>
        <p:spPr bwMode="auto">
          <a:xfrm>
            <a:off x="2188730" y="6858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VE" sz="2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ESTILOS  ARQUITECT</a:t>
            </a:r>
            <a:r>
              <a:rPr kumimoji="0" lang="es-VE" sz="2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Ó</a:t>
            </a:r>
            <a:r>
              <a:rPr kumimoji="0" lang="es-VE" sz="2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NICOS</a:t>
            </a:r>
            <a:endParaRPr kumimoji="0" lang="es-VE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VE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41" name="Rectangle 339"/>
          <p:cNvSpPr>
            <a:spLocks noChangeArrowheads="1"/>
          </p:cNvSpPr>
          <p:nvPr/>
        </p:nvSpPr>
        <p:spPr bwMode="auto">
          <a:xfrm>
            <a:off x="219791" y="1373912"/>
            <a:ext cx="8018030" cy="1046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54100" algn="l"/>
              </a:tabLst>
            </a:pPr>
            <a:r>
              <a:rPr kumimoji="0" lang="es-VE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REPOSITORIOS</a:t>
            </a:r>
            <a:endParaRPr kumimoji="0" lang="es-VE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54100" algn="l"/>
              </a:tabLst>
            </a:pPr>
            <a:r>
              <a:rPr kumimoji="0" lang="es-VE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Consta de  dos (2) tipos de  componentes: una estructura central de  datos que refleja el  estado actual  y una colecci</a:t>
            </a:r>
            <a:r>
              <a:rPr kumimoji="0" lang="es-VE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ó</a:t>
            </a:r>
            <a:r>
              <a:rPr kumimoji="0" lang="es-VE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 independiente de  </a:t>
            </a:r>
            <a:r>
              <a:rPr kumimoji="0" lang="es-VE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compo</a:t>
            </a:r>
            <a:r>
              <a:rPr kumimoji="0" lang="es-VE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endParaRPr lang="es-VE" dirty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54100" algn="l"/>
              </a:tabLst>
            </a:pPr>
            <a:endParaRPr kumimoji="0" lang="es-VE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42" name="Rectangle 340"/>
          <p:cNvSpPr>
            <a:spLocks noChangeArrowheads="1"/>
          </p:cNvSpPr>
          <p:nvPr/>
        </p:nvSpPr>
        <p:spPr bwMode="auto">
          <a:xfrm>
            <a:off x="251520" y="2235686"/>
            <a:ext cx="63174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VE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nentes</a:t>
            </a:r>
            <a:r>
              <a:rPr kumimoji="0" lang="es-VE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que operan sobre el almac</a:t>
            </a:r>
            <a:r>
              <a:rPr kumimoji="0" lang="es-VE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é</a:t>
            </a:r>
            <a:r>
              <a:rPr kumimoji="0" lang="es-VE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 central.</a:t>
            </a:r>
            <a:endParaRPr kumimoji="0" lang="es-VE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43" name="342 Rectángulo"/>
          <p:cNvSpPr/>
          <p:nvPr/>
        </p:nvSpPr>
        <p:spPr>
          <a:xfrm>
            <a:off x="279766" y="4149080"/>
            <a:ext cx="831264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VE" dirty="0"/>
              <a:t>• Las interacciones entre los componentes pueden variar significativamente. </a:t>
            </a:r>
            <a:r>
              <a:rPr lang="es-VE" dirty="0" smtClean="0"/>
              <a:t>El tipo </a:t>
            </a:r>
            <a:r>
              <a:rPr lang="es-VE" dirty="0"/>
              <a:t>de control seleccionado puede llevar a dos categorías:</a:t>
            </a:r>
          </a:p>
          <a:p>
            <a:pPr algn="just"/>
            <a:r>
              <a:rPr lang="es-VE" dirty="0"/>
              <a:t>– Si el tipo de transacción es una entrada que dispara la selección </a:t>
            </a:r>
            <a:r>
              <a:rPr lang="es-VE" dirty="0" smtClean="0"/>
              <a:t>del proceso </a:t>
            </a:r>
            <a:r>
              <a:rPr lang="es-VE" dirty="0"/>
              <a:t>a ejecutarse, se está hablando de las tradicionales bases de datos.</a:t>
            </a:r>
          </a:p>
          <a:p>
            <a:pPr algn="just"/>
            <a:r>
              <a:rPr lang="es-VE" dirty="0"/>
              <a:t>– Si el estado actual de la estructura central de datos es el </a:t>
            </a:r>
            <a:r>
              <a:rPr lang="es-VE" dirty="0" smtClean="0"/>
              <a:t>principal activador </a:t>
            </a:r>
            <a:r>
              <a:rPr lang="es-VE" dirty="0"/>
              <a:t>de los procesos a ejecutarse, se habla de un estilo de </a:t>
            </a:r>
            <a:r>
              <a:rPr lang="es-VE" dirty="0" smtClean="0"/>
              <a:t>repositorio tipo </a:t>
            </a:r>
            <a:r>
              <a:rPr lang="es-VE" dirty="0"/>
              <a:t>pizarrón (</a:t>
            </a:r>
            <a:r>
              <a:rPr lang="es-VE" dirty="0" err="1"/>
              <a:t>blackboard</a:t>
            </a:r>
            <a:r>
              <a:rPr lang="es-VE" dirty="0"/>
              <a:t>). Son muy utilizados para aplicaciones </a:t>
            </a:r>
            <a:r>
              <a:rPr lang="es-VE" dirty="0" smtClean="0"/>
              <a:t>que requieren </a:t>
            </a:r>
            <a:r>
              <a:rPr lang="es-VE" dirty="0"/>
              <a:t>interpretaciones complejas de procesamiento de señales, </a:t>
            </a:r>
            <a:r>
              <a:rPr lang="es-VE" dirty="0" smtClean="0"/>
              <a:t>tales como </a:t>
            </a:r>
            <a:r>
              <a:rPr lang="es-VE" dirty="0"/>
              <a:t>reconocimiento del habla y de patrones.</a:t>
            </a:r>
          </a:p>
        </p:txBody>
      </p:sp>
      <p:pic>
        <p:nvPicPr>
          <p:cNvPr id="345" name="5 Imagen" descr="iutm"/>
          <p:cNvPicPr/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97886" y="250574"/>
            <a:ext cx="958578" cy="861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6" name="6 Imagen" descr="logo ministerio"/>
          <p:cNvPicPr/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12482" y="270827"/>
            <a:ext cx="962660" cy="865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7" name="346 CuadroTexto"/>
          <p:cNvSpPr txBox="1"/>
          <p:nvPr/>
        </p:nvSpPr>
        <p:spPr>
          <a:xfrm>
            <a:off x="6970738" y="6331418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VE" dirty="0" smtClean="0"/>
              <a:t>Ing. </a:t>
            </a:r>
            <a:r>
              <a:rPr lang="es-VE" dirty="0" err="1" smtClean="0"/>
              <a:t>Simon</a:t>
            </a:r>
            <a:r>
              <a:rPr lang="es-VE" dirty="0" smtClean="0"/>
              <a:t> Romero</a:t>
            </a:r>
            <a:endParaRPr lang="es-VE" dirty="0"/>
          </a:p>
        </p:txBody>
      </p:sp>
    </p:spTree>
    <p:extLst>
      <p:ext uri="{BB962C8B-B14F-4D97-AF65-F5344CB8AC3E}">
        <p14:creationId xmlns:p14="http://schemas.microsoft.com/office/powerpoint/2010/main" val="638760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37" name="Picture 6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850" y="2057400"/>
            <a:ext cx="6972300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2" name="71 Rectángulo"/>
          <p:cNvSpPr/>
          <p:nvPr/>
        </p:nvSpPr>
        <p:spPr>
          <a:xfrm>
            <a:off x="395536" y="332656"/>
            <a:ext cx="874846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VE" dirty="0"/>
              <a:t> </a:t>
            </a:r>
          </a:p>
          <a:p>
            <a:pPr algn="ctr"/>
            <a:r>
              <a:rPr lang="es-VE" b="1" u="heavy" dirty="0" smtClean="0"/>
              <a:t>ESTILOS  ARQUITECTÓNICOS</a:t>
            </a:r>
            <a:endParaRPr lang="es-VE" dirty="0"/>
          </a:p>
          <a:p>
            <a:pPr algn="ctr"/>
            <a:r>
              <a:rPr lang="es-VE" b="1" dirty="0" smtClean="0"/>
              <a:t>INTÉRPRETES</a:t>
            </a:r>
            <a:endParaRPr lang="es-VE" dirty="0"/>
          </a:p>
          <a:p>
            <a:r>
              <a:rPr lang="es-VE" dirty="0"/>
              <a:t>En  una  organización </a:t>
            </a:r>
            <a:r>
              <a:rPr lang="es-VE" dirty="0" err="1"/>
              <a:t>intérprete,una</a:t>
            </a:r>
            <a:r>
              <a:rPr lang="es-VE" dirty="0"/>
              <a:t> maquina virtual es </a:t>
            </a:r>
            <a:r>
              <a:rPr lang="es-VE" dirty="0" err="1"/>
              <a:t>produci</a:t>
            </a:r>
            <a:r>
              <a:rPr lang="es-VE" dirty="0"/>
              <a:t>- da en software. Un  intérprete  incluye el  </a:t>
            </a:r>
            <a:r>
              <a:rPr lang="es-VE" dirty="0" err="1"/>
              <a:t>pseudoprograma</a:t>
            </a:r>
            <a:r>
              <a:rPr lang="es-VE" dirty="0"/>
              <a:t> inter- </a:t>
            </a:r>
            <a:r>
              <a:rPr lang="es-VE" dirty="0" err="1"/>
              <a:t>pretado</a:t>
            </a:r>
            <a:r>
              <a:rPr lang="es-VE" dirty="0"/>
              <a:t> y la máquina de  interpretación misma.</a:t>
            </a:r>
          </a:p>
        </p:txBody>
      </p:sp>
      <p:sp>
        <p:nvSpPr>
          <p:cNvPr id="73" name="72 Rectángulo"/>
          <p:cNvSpPr/>
          <p:nvPr/>
        </p:nvSpPr>
        <p:spPr>
          <a:xfrm>
            <a:off x="611560" y="4941168"/>
            <a:ext cx="6858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VE" dirty="0"/>
              <a:t>Los   intérpretes  son  a  menudo  usados  para  construir  maquinas virtuales que enlazan  la   máquina de   computación esperada  por   la semántica y la máquina de  computación disponible en  el hardware.</a:t>
            </a:r>
          </a:p>
        </p:txBody>
      </p:sp>
      <p:pic>
        <p:nvPicPr>
          <p:cNvPr id="75" name="5 Imagen" descr="iutm"/>
          <p:cNvPicPr/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97886" y="250574"/>
            <a:ext cx="958578" cy="861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6" name="6 Imagen" descr="logo ministerio"/>
          <p:cNvPicPr/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12482" y="270827"/>
            <a:ext cx="962660" cy="865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7" name="76 CuadroTexto"/>
          <p:cNvSpPr txBox="1"/>
          <p:nvPr/>
        </p:nvSpPr>
        <p:spPr>
          <a:xfrm>
            <a:off x="6970738" y="6331418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VE" dirty="0" smtClean="0"/>
              <a:t>Ing. </a:t>
            </a:r>
            <a:r>
              <a:rPr lang="es-VE" dirty="0" err="1" smtClean="0"/>
              <a:t>Simon</a:t>
            </a:r>
            <a:r>
              <a:rPr lang="es-VE" dirty="0" smtClean="0"/>
              <a:t> Romero</a:t>
            </a:r>
            <a:endParaRPr lang="es-VE" dirty="0"/>
          </a:p>
        </p:txBody>
      </p:sp>
    </p:spTree>
    <p:extLst>
      <p:ext uri="{BB962C8B-B14F-4D97-AF65-F5344CB8AC3E}">
        <p14:creationId xmlns:p14="http://schemas.microsoft.com/office/powerpoint/2010/main" val="3255034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204</TotalTime>
  <Words>758</Words>
  <Application>Microsoft Office PowerPoint</Application>
  <PresentationFormat>Presentación en pantalla (4:3)</PresentationFormat>
  <Paragraphs>54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8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Luffi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Luffi</dc:creator>
  <cp:lastModifiedBy>Luffi</cp:lastModifiedBy>
  <cp:revision>9</cp:revision>
  <dcterms:created xsi:type="dcterms:W3CDTF">2013-10-04T20:50:34Z</dcterms:created>
  <dcterms:modified xsi:type="dcterms:W3CDTF">2013-10-05T00:15:08Z</dcterms:modified>
</cp:coreProperties>
</file>