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4" r:id="rId2"/>
    <p:sldId id="282" r:id="rId3"/>
    <p:sldId id="283" r:id="rId4"/>
    <p:sldId id="262" r:id="rId5"/>
    <p:sldId id="284" r:id="rId6"/>
    <p:sldId id="285" r:id="rId7"/>
    <p:sldId id="266" r:id="rId8"/>
    <p:sldId id="267" r:id="rId9"/>
    <p:sldId id="268" r:id="rId10"/>
    <p:sldId id="286" r:id="rId11"/>
    <p:sldId id="271" r:id="rId12"/>
    <p:sldId id="272" r:id="rId13"/>
    <p:sldId id="287" r:id="rId14"/>
    <p:sldId id="288" r:id="rId15"/>
    <p:sldId id="289" r:id="rId16"/>
    <p:sldId id="290" r:id="rId17"/>
    <p:sldId id="279" r:id="rId18"/>
    <p:sldId id="291" r:id="rId19"/>
    <p:sldId id="292" r:id="rId20"/>
    <p:sldId id="281" r:id="rId21"/>
  </p:sldIdLst>
  <p:sldSz cx="10080625" cy="7200900"/>
  <p:notesSz cx="6797675" cy="9926638"/>
  <p:defaultTextStyle>
    <a:defPPr>
      <a:defRPr lang="fr-FR"/>
    </a:defPPr>
    <a:lvl1pPr marL="0" algn="l" defTabSz="9669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489" algn="l" defTabSz="9669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978" algn="l" defTabSz="9669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0467" algn="l" defTabSz="9669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956" algn="l" defTabSz="9669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7445" algn="l" defTabSz="9669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0934" algn="l" defTabSz="9669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4423" algn="l" defTabSz="9669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7912" algn="l" defTabSz="9669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">
          <p15:clr>
            <a:srgbClr val="A4A3A4"/>
          </p15:clr>
        </p15:guide>
        <p15:guide id="2" pos="62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E"/>
    <a:srgbClr val="6B6B6B"/>
    <a:srgbClr val="00957F"/>
    <a:srgbClr val="898989"/>
    <a:srgbClr val="B1B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29" autoAdjust="0"/>
  </p:normalViewPr>
  <p:slideViewPr>
    <p:cSldViewPr snapToObjects="1">
      <p:cViewPr varScale="1">
        <p:scale>
          <a:sx n="65" d="100"/>
          <a:sy n="65" d="100"/>
        </p:scale>
        <p:origin x="1524" y="72"/>
      </p:cViewPr>
      <p:guideLst>
        <p:guide orient="horz" pos="307"/>
        <p:guide pos="62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938E4-9A63-40C7-80AE-930F7816AC56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DE30ED06-F716-4EA7-BAE3-3A8A1CBF1C11}">
      <dgm:prSet phldrT="[Text]" custT="1"/>
      <dgm:spPr/>
      <dgm:t>
        <a:bodyPr/>
        <a:lstStyle/>
        <a:p>
          <a:r>
            <a:rPr lang="fr-CH" sz="1600" dirty="0"/>
            <a:t>2011</a:t>
          </a:r>
        </a:p>
        <a:p>
          <a:r>
            <a:rPr lang="fr-CH" sz="1600" dirty="0"/>
            <a:t>$2.9 billion</a:t>
          </a:r>
        </a:p>
      </dgm:t>
    </dgm:pt>
    <dgm:pt modelId="{4C7BDF16-80D9-4067-A55E-D6B92BE77522}" type="parTrans" cxnId="{8C59203A-CE56-456A-AC8A-D87AF2857DAB}">
      <dgm:prSet/>
      <dgm:spPr/>
      <dgm:t>
        <a:bodyPr/>
        <a:lstStyle/>
        <a:p>
          <a:endParaRPr lang="fr-CH" sz="1600"/>
        </a:p>
      </dgm:t>
    </dgm:pt>
    <dgm:pt modelId="{ABA472C9-2F87-4F3A-9AC1-A128E9E1FD62}" type="sibTrans" cxnId="{8C59203A-CE56-456A-AC8A-D87AF2857DAB}">
      <dgm:prSet/>
      <dgm:spPr/>
      <dgm:t>
        <a:bodyPr/>
        <a:lstStyle/>
        <a:p>
          <a:endParaRPr lang="fr-CH" sz="1600"/>
        </a:p>
      </dgm:t>
    </dgm:pt>
    <dgm:pt modelId="{4EBDCDAD-4BA5-4083-9793-5BB3ABD0DD17}">
      <dgm:prSet phldrT="[Text]" custT="1"/>
      <dgm:spPr/>
      <dgm:t>
        <a:bodyPr/>
        <a:lstStyle/>
        <a:p>
          <a:r>
            <a:rPr lang="fr-CH" sz="1600" dirty="0"/>
            <a:t>2016</a:t>
          </a:r>
        </a:p>
        <a:p>
          <a:r>
            <a:rPr lang="fr-CH" sz="1600" dirty="0"/>
            <a:t>$3.7 billion</a:t>
          </a:r>
        </a:p>
      </dgm:t>
    </dgm:pt>
    <dgm:pt modelId="{9288917B-A5C4-4BDF-9560-9A3ED15BD38B}" type="parTrans" cxnId="{3663CA2E-3B49-4418-8FD9-93E7C0E9B4E1}">
      <dgm:prSet/>
      <dgm:spPr/>
      <dgm:t>
        <a:bodyPr/>
        <a:lstStyle/>
        <a:p>
          <a:endParaRPr lang="fr-CH" sz="1600"/>
        </a:p>
      </dgm:t>
    </dgm:pt>
    <dgm:pt modelId="{9357A10C-1291-48FB-AE66-7CDA10CBD4B9}" type="sibTrans" cxnId="{3663CA2E-3B49-4418-8FD9-93E7C0E9B4E1}">
      <dgm:prSet/>
      <dgm:spPr/>
      <dgm:t>
        <a:bodyPr/>
        <a:lstStyle/>
        <a:p>
          <a:endParaRPr lang="fr-CH" sz="1600"/>
        </a:p>
      </dgm:t>
    </dgm:pt>
    <dgm:pt modelId="{C048B14F-CA08-47AE-B993-01E9F494BE8A}">
      <dgm:prSet phldrT="[Text]" custT="1"/>
      <dgm:spPr/>
      <dgm:t>
        <a:bodyPr/>
        <a:lstStyle/>
        <a:p>
          <a:r>
            <a:rPr lang="fr-CH" sz="1600" dirty="0"/>
            <a:t>2022</a:t>
          </a:r>
        </a:p>
        <a:p>
          <a:r>
            <a:rPr lang="fr-CH" sz="1600" dirty="0"/>
            <a:t>$4.1 billion</a:t>
          </a:r>
        </a:p>
      </dgm:t>
    </dgm:pt>
    <dgm:pt modelId="{5A94B57F-DC03-4486-9AE2-51FEB3DF515B}" type="parTrans" cxnId="{F32360BE-267E-462D-8BA3-6DCA2D1090E2}">
      <dgm:prSet/>
      <dgm:spPr/>
      <dgm:t>
        <a:bodyPr/>
        <a:lstStyle/>
        <a:p>
          <a:endParaRPr lang="fr-CH" sz="1600"/>
        </a:p>
      </dgm:t>
    </dgm:pt>
    <dgm:pt modelId="{2EAA1709-069E-4075-874B-D70D81BA1C0A}" type="sibTrans" cxnId="{F32360BE-267E-462D-8BA3-6DCA2D1090E2}">
      <dgm:prSet/>
      <dgm:spPr/>
      <dgm:t>
        <a:bodyPr/>
        <a:lstStyle/>
        <a:p>
          <a:endParaRPr lang="fr-CH" sz="1600"/>
        </a:p>
      </dgm:t>
    </dgm:pt>
    <dgm:pt modelId="{90F8CE03-9E2A-4721-B6AF-F42AB2001119}" type="pres">
      <dgm:prSet presAssocID="{B91938E4-9A63-40C7-80AE-930F7816AC56}" presName="Name0" presStyleCnt="0">
        <dgm:presLayoutVars>
          <dgm:dir/>
          <dgm:resizeHandles val="exact"/>
        </dgm:presLayoutVars>
      </dgm:prSet>
      <dgm:spPr/>
    </dgm:pt>
    <dgm:pt modelId="{EBC0D23A-3775-4EAE-961C-4BB3EAFD7C57}" type="pres">
      <dgm:prSet presAssocID="{DE30ED06-F716-4EA7-BAE3-3A8A1CBF1C11}" presName="parTxOnly" presStyleLbl="node1" presStyleIdx="0" presStyleCnt="3">
        <dgm:presLayoutVars>
          <dgm:bulletEnabled val="1"/>
        </dgm:presLayoutVars>
      </dgm:prSet>
      <dgm:spPr/>
    </dgm:pt>
    <dgm:pt modelId="{8B5F0B34-6FCA-4D60-8DE1-0B9CAA04D0E6}" type="pres">
      <dgm:prSet presAssocID="{ABA472C9-2F87-4F3A-9AC1-A128E9E1FD62}" presName="parSpace" presStyleCnt="0"/>
      <dgm:spPr/>
    </dgm:pt>
    <dgm:pt modelId="{F4B61E34-FCD4-4C06-899E-C7B951E71674}" type="pres">
      <dgm:prSet presAssocID="{4EBDCDAD-4BA5-4083-9793-5BB3ABD0DD17}" presName="parTxOnly" presStyleLbl="node1" presStyleIdx="1" presStyleCnt="3">
        <dgm:presLayoutVars>
          <dgm:bulletEnabled val="1"/>
        </dgm:presLayoutVars>
      </dgm:prSet>
      <dgm:spPr/>
    </dgm:pt>
    <dgm:pt modelId="{64D8C67F-69E2-4C02-A617-F6A93C843C67}" type="pres">
      <dgm:prSet presAssocID="{9357A10C-1291-48FB-AE66-7CDA10CBD4B9}" presName="parSpace" presStyleCnt="0"/>
      <dgm:spPr/>
    </dgm:pt>
    <dgm:pt modelId="{0AB25C74-C716-4E33-8F60-9B463DB4EC81}" type="pres">
      <dgm:prSet presAssocID="{C048B14F-CA08-47AE-B993-01E9F494BE8A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663CA2E-3B49-4418-8FD9-93E7C0E9B4E1}" srcId="{B91938E4-9A63-40C7-80AE-930F7816AC56}" destId="{4EBDCDAD-4BA5-4083-9793-5BB3ABD0DD17}" srcOrd="1" destOrd="0" parTransId="{9288917B-A5C4-4BDF-9560-9A3ED15BD38B}" sibTransId="{9357A10C-1291-48FB-AE66-7CDA10CBD4B9}"/>
    <dgm:cxn modelId="{47D3C4B9-6446-48BD-A545-19D4D740C068}" type="presOf" srcId="{4EBDCDAD-4BA5-4083-9793-5BB3ABD0DD17}" destId="{F4B61E34-FCD4-4C06-899E-C7B951E71674}" srcOrd="0" destOrd="0" presId="urn:microsoft.com/office/officeart/2005/8/layout/hChevron3"/>
    <dgm:cxn modelId="{D4DB6AC7-0A90-492D-AE74-6AB076A6A14B}" type="presOf" srcId="{C048B14F-CA08-47AE-B993-01E9F494BE8A}" destId="{0AB25C74-C716-4E33-8F60-9B463DB4EC81}" srcOrd="0" destOrd="0" presId="urn:microsoft.com/office/officeart/2005/8/layout/hChevron3"/>
    <dgm:cxn modelId="{8C59203A-CE56-456A-AC8A-D87AF2857DAB}" srcId="{B91938E4-9A63-40C7-80AE-930F7816AC56}" destId="{DE30ED06-F716-4EA7-BAE3-3A8A1CBF1C11}" srcOrd="0" destOrd="0" parTransId="{4C7BDF16-80D9-4067-A55E-D6B92BE77522}" sibTransId="{ABA472C9-2F87-4F3A-9AC1-A128E9E1FD62}"/>
    <dgm:cxn modelId="{F32360BE-267E-462D-8BA3-6DCA2D1090E2}" srcId="{B91938E4-9A63-40C7-80AE-930F7816AC56}" destId="{C048B14F-CA08-47AE-B993-01E9F494BE8A}" srcOrd="2" destOrd="0" parTransId="{5A94B57F-DC03-4486-9AE2-51FEB3DF515B}" sibTransId="{2EAA1709-069E-4075-874B-D70D81BA1C0A}"/>
    <dgm:cxn modelId="{E51EC198-AEAA-46AA-B280-25DF58D6CD7B}" type="presOf" srcId="{DE30ED06-F716-4EA7-BAE3-3A8A1CBF1C11}" destId="{EBC0D23A-3775-4EAE-961C-4BB3EAFD7C57}" srcOrd="0" destOrd="0" presId="urn:microsoft.com/office/officeart/2005/8/layout/hChevron3"/>
    <dgm:cxn modelId="{2A3DD285-1CBD-4748-AD68-514F2C01DB57}" type="presOf" srcId="{B91938E4-9A63-40C7-80AE-930F7816AC56}" destId="{90F8CE03-9E2A-4721-B6AF-F42AB2001119}" srcOrd="0" destOrd="0" presId="urn:microsoft.com/office/officeart/2005/8/layout/hChevron3"/>
    <dgm:cxn modelId="{9BB923AA-69DB-4BC1-92EF-897769A6D40E}" type="presParOf" srcId="{90F8CE03-9E2A-4721-B6AF-F42AB2001119}" destId="{EBC0D23A-3775-4EAE-961C-4BB3EAFD7C57}" srcOrd="0" destOrd="0" presId="urn:microsoft.com/office/officeart/2005/8/layout/hChevron3"/>
    <dgm:cxn modelId="{5503206E-FA5B-414F-A31F-8474E9FB340F}" type="presParOf" srcId="{90F8CE03-9E2A-4721-B6AF-F42AB2001119}" destId="{8B5F0B34-6FCA-4D60-8DE1-0B9CAA04D0E6}" srcOrd="1" destOrd="0" presId="urn:microsoft.com/office/officeart/2005/8/layout/hChevron3"/>
    <dgm:cxn modelId="{C2B469CB-E9CA-44CE-AD23-12AF707CA57B}" type="presParOf" srcId="{90F8CE03-9E2A-4721-B6AF-F42AB2001119}" destId="{F4B61E34-FCD4-4C06-899E-C7B951E71674}" srcOrd="2" destOrd="0" presId="urn:microsoft.com/office/officeart/2005/8/layout/hChevron3"/>
    <dgm:cxn modelId="{D8C006CD-41EB-4159-B726-A384917F341E}" type="presParOf" srcId="{90F8CE03-9E2A-4721-B6AF-F42AB2001119}" destId="{64D8C67F-69E2-4C02-A617-F6A93C843C67}" srcOrd="3" destOrd="0" presId="urn:microsoft.com/office/officeart/2005/8/layout/hChevron3"/>
    <dgm:cxn modelId="{8DF4245F-9D17-451D-89CA-73F06AB0F9AD}" type="presParOf" srcId="{90F8CE03-9E2A-4721-B6AF-F42AB2001119}" destId="{0AB25C74-C716-4E33-8F60-9B463DB4EC8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0D23A-3775-4EAE-961C-4BB3EAFD7C57}">
      <dsp:nvSpPr>
        <dsp:cNvPr id="0" name=""/>
        <dsp:cNvSpPr/>
      </dsp:nvSpPr>
      <dsp:spPr>
        <a:xfrm>
          <a:off x="2953" y="0"/>
          <a:ext cx="2582503" cy="573279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2011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$2.9 billion</a:t>
          </a:r>
        </a:p>
      </dsp:txBody>
      <dsp:txXfrm>
        <a:off x="2953" y="0"/>
        <a:ext cx="2439183" cy="573279"/>
      </dsp:txXfrm>
    </dsp:sp>
    <dsp:sp modelId="{F4B61E34-FCD4-4C06-899E-C7B951E71674}">
      <dsp:nvSpPr>
        <dsp:cNvPr id="0" name=""/>
        <dsp:cNvSpPr/>
      </dsp:nvSpPr>
      <dsp:spPr>
        <a:xfrm>
          <a:off x="2068956" y="0"/>
          <a:ext cx="2582503" cy="573279"/>
        </a:xfrm>
        <a:prstGeom prst="chevron">
          <a:avLst/>
        </a:prstGeom>
        <a:solidFill>
          <a:schemeClr val="accent1">
            <a:shade val="80000"/>
            <a:hueOff val="420118"/>
            <a:satOff val="-42000"/>
            <a:lumOff val="2092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2016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$3.7 billion</a:t>
          </a:r>
        </a:p>
      </dsp:txBody>
      <dsp:txXfrm>
        <a:off x="2355596" y="0"/>
        <a:ext cx="2009224" cy="573279"/>
      </dsp:txXfrm>
    </dsp:sp>
    <dsp:sp modelId="{0AB25C74-C716-4E33-8F60-9B463DB4EC81}">
      <dsp:nvSpPr>
        <dsp:cNvPr id="0" name=""/>
        <dsp:cNvSpPr/>
      </dsp:nvSpPr>
      <dsp:spPr>
        <a:xfrm>
          <a:off x="4134959" y="0"/>
          <a:ext cx="2582503" cy="573279"/>
        </a:xfrm>
        <a:prstGeom prst="chevron">
          <a:avLst/>
        </a:prstGeom>
        <a:solidFill>
          <a:schemeClr val="accent1">
            <a:shade val="80000"/>
            <a:hueOff val="840236"/>
            <a:satOff val="-84000"/>
            <a:lumOff val="418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2022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$4.1 billion</a:t>
          </a:r>
        </a:p>
      </dsp:txBody>
      <dsp:txXfrm>
        <a:off x="4421599" y="0"/>
        <a:ext cx="2009224" cy="57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E94A4-C60F-4FEA-A5A1-1AD1CEE57164}" type="datetimeFigureOut">
              <a:rPr lang="fr-CH" smtClean="0"/>
              <a:t>16.05.2016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7871D-9EEF-417A-943E-47352F4DDDFA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9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974E1-896D-4DFC-A255-A1532557F638}" type="datetimeFigureOut">
              <a:rPr lang="fr-CH" smtClean="0"/>
              <a:t>16.05.2016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3750" y="744538"/>
            <a:ext cx="52101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0E91-C166-4771-98ED-B13FC8E2512D}" type="slidenum">
              <a:rPr lang="fr-CH" smtClean="0"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8939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9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489" algn="l" defTabSz="9669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978" algn="l" defTabSz="9669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467" algn="l" defTabSz="9669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956" algn="l" defTabSz="9669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7445" algn="l" defTabSz="9669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0934" algn="l" defTabSz="9669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4423" algn="l" defTabSz="9669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7912" algn="l" defTabSz="9669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iver" TargetMode="External"/><Relationship Id="rId13" Type="http://schemas.openxmlformats.org/officeDocument/2006/relationships/hyperlink" Target="http://en.wikipedia.org/wiki/Epileptic_seizure" TargetMode="External"/><Relationship Id="rId3" Type="http://schemas.openxmlformats.org/officeDocument/2006/relationships/hyperlink" Target="http://en.wikipedia.org/wiki/Protein" TargetMode="External"/><Relationship Id="rId7" Type="http://schemas.openxmlformats.org/officeDocument/2006/relationships/hyperlink" Target="http://en.wikipedia.org/wiki/Glucose" TargetMode="External"/><Relationship Id="rId12" Type="http://schemas.openxmlformats.org/officeDocument/2006/relationships/hyperlink" Target="http://en.wikipedia.org/wiki/Ketosi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arbohydrate" TargetMode="External"/><Relationship Id="rId11" Type="http://schemas.openxmlformats.org/officeDocument/2006/relationships/hyperlink" Target="http://en.wikipedia.org/wiki/Ketone_bodies" TargetMode="External"/><Relationship Id="rId5" Type="http://schemas.openxmlformats.org/officeDocument/2006/relationships/hyperlink" Target="http://en.wikipedia.org/wiki/Epilepsy" TargetMode="External"/><Relationship Id="rId10" Type="http://schemas.openxmlformats.org/officeDocument/2006/relationships/hyperlink" Target="http://en.wikipedia.org/wiki/Fatty_acid" TargetMode="External"/><Relationship Id="rId4" Type="http://schemas.openxmlformats.org/officeDocument/2006/relationships/hyperlink" Target="http://en.wikipedia.org/wiki/Low-carbohydrate_diet" TargetMode="External"/><Relationship Id="rId9" Type="http://schemas.openxmlformats.org/officeDocument/2006/relationships/hyperlink" Target="http://en.wikipedia.org/wiki/Triacylglycerol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ketogenic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high-fat, adequate-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otein"/>
              </a:rPr>
              <a:t>protein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ow-carbohydrate diet"/>
              </a:rPr>
              <a:t>low-carbohydrate diet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in medicine is used primarily to treat difficult-to-control (refractory)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Epilepsy"/>
              </a:rPr>
              <a:t>epilepsy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children. The diet forces the body to burn fats rather than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arbohydrate"/>
              </a:rPr>
              <a:t>carbohydrates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Normally, the carbohydrates contained in food are converted into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Glucose"/>
              </a:rPr>
              <a:t>glucose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then transported around the body and is particularly important in fuelling brain function. However, if there is very little carbohydrate in the diet,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Liver"/>
              </a:rPr>
              <a:t>liver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converts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Triacylglycerol"/>
              </a:rPr>
              <a:t>fat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Fatty acid"/>
              </a:rPr>
              <a:t>fatty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Fatty acid"/>
              </a:rPr>
              <a:t>acids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Ketone bodies"/>
              </a:rPr>
              <a:t>ketone bodies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ketone bodies pass into the brain and replace glucose as an energy source. An elevated level of ketone bodies in the blood, a state known as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Ketosis"/>
              </a:rPr>
              <a:t>ketosis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leads to a reduction in the frequency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Epileptic seizure"/>
              </a:rPr>
              <a:t>epileptic seizures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generation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anticonvulsants to treat epilepsy: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Phenytoin (Dilantin)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Carbamazepine (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Tegretol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Carbatrol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Phenobarbital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Valproate (Depakote)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Ethosuximide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Zarotin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Primidone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Mysoline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980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 (FDA Approval June</a:t>
            </a:r>
            <a:r>
              <a:rPr lang="en-US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2010)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Innopharma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X-Gen: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r>
              <a:rPr lang="en-GB" sz="1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FDA Approval Aug 2011)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Hospira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Sagent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Pharmaceuticals (preservative-free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vial). Launch announced  Nov 2013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(EMA approval Dec 2011)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Sandoz: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3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 (FDA Approval June</a:t>
            </a:r>
            <a:r>
              <a:rPr lang="en-US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2010)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Innopharma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X-Gen: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r>
              <a:rPr lang="en-GB" sz="1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FDA Approval Aug 2011)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Hospira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Sagent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Pharmaceuticals (preservative-free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vial). Launch announced  Nov 2013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(EMA approval Dec 2011)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Sandoz: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35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3835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383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872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243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082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 (FDA Approval June</a:t>
            </a:r>
            <a:r>
              <a:rPr lang="en-US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2010)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Innopharma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X-Gen: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r>
              <a:rPr lang="en-GB" sz="1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FDA Approval Aug 2011)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Hospira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Sagent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Pharmaceuticals (preservative-free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vial). Launch announced  Nov 2013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(EMA approval Dec 2011)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Sandoz: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3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 (FDA Approval June</a:t>
            </a:r>
            <a:r>
              <a:rPr lang="en-US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2010)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Innopharma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X-Gen: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r>
              <a:rPr lang="en-GB" sz="1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FDA Approval Aug 2011)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Hospira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Sagent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Pharmaceuticals (preservative-free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vial). Launch announced  Nov 2013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(EMA approval Dec 2011)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Sandoz: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35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77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396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 (FDA Approval June</a:t>
            </a:r>
            <a:r>
              <a:rPr lang="en-US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2010)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Innopharma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X-Gen: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r>
              <a:rPr lang="en-GB" sz="1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FDA Approval Aug 2011)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Hospira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Sagent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Pharmaceuticals (preservative-free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vial). Launch announced  Nov 2013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(EMA approval Dec 2011)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Sandoz: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35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 (FDA Approval June</a:t>
            </a:r>
            <a:r>
              <a:rPr lang="en-US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2010)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Innopharma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X-Gen: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r>
              <a:rPr lang="en-GB" sz="1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FDA Approval Aug 2011)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Hospira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500mg/5mL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vials 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Sagent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Pharmaceuticals (preservative-free</a:t>
            </a: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vial). Launch announced  Nov 2013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Sun (EMA approval Dec 2011)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u="sng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Sandoz: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500mg/5mL vials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C15-74D2-48E1-AAC1-6A52F5A573D2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6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03699" y="4885793"/>
            <a:ext cx="7466641" cy="1537796"/>
          </a:xfrm>
        </p:spPr>
        <p:txBody>
          <a:bodyPr>
            <a:normAutofit/>
          </a:bodyPr>
          <a:lstStyle>
            <a:lvl1pPr marL="0" indent="0" algn="ctr">
              <a:buNone/>
              <a:defRPr sz="2500" i="0">
                <a:solidFill>
                  <a:srgbClr val="0044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sz="3000" dirty="0">
                <a:solidFill>
                  <a:srgbClr val="004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2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44463" y="2807081"/>
            <a:ext cx="9786937" cy="141"/>
          </a:xfrm>
          <a:prstGeom prst="line">
            <a:avLst/>
          </a:prstGeom>
          <a:ln w="19050">
            <a:gradFill flip="none" rotWithShape="1">
              <a:gsLst>
                <a:gs pos="1000">
                  <a:srgbClr val="00447E"/>
                </a:gs>
                <a:gs pos="77000">
                  <a:schemeClr val="bg1"/>
                </a:gs>
                <a:gs pos="100000">
                  <a:srgbClr val="00447E"/>
                </a:gs>
                <a:gs pos="23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16" y="1754185"/>
            <a:ext cx="4852711" cy="1053037"/>
          </a:xfrm>
          <a:prstGeom prst="rect">
            <a:avLst/>
          </a:prstGeom>
        </p:spPr>
      </p:pic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791840" y="3751668"/>
            <a:ext cx="8490358" cy="741395"/>
          </a:xfrm>
        </p:spPr>
        <p:txBody>
          <a:bodyPr/>
          <a:lstStyle>
            <a:lvl1pPr algn="ctr">
              <a:defRPr sz="3800">
                <a:solidFill>
                  <a:srgbClr val="898989"/>
                </a:solidFill>
              </a:defRPr>
            </a:lvl1pPr>
          </a:lstStyle>
          <a:p>
            <a:r>
              <a:rPr lang="fr-FR" dirty="0"/>
              <a:t>Titre 1</a:t>
            </a:r>
            <a:endParaRPr lang="fr-CH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860946" y="6480770"/>
            <a:ext cx="2352146" cy="383381"/>
          </a:xfrm>
          <a:prstGeom prst="rect">
            <a:avLst/>
          </a:prstGeom>
        </p:spPr>
        <p:txBody>
          <a:bodyPr vert="horz" lIns="96698" tIns="48349" rIns="96698" bIns="48349" rtlCol="0" anchor="ctr"/>
          <a:lstStyle>
            <a:lvl1pPr algn="ctr">
              <a:defRPr sz="1300">
                <a:solidFill>
                  <a:srgbClr val="898989"/>
                </a:solidFill>
              </a:defRPr>
            </a:lvl1pPr>
          </a:lstStyle>
          <a:p>
            <a:fld id="{3EA8583F-5E38-484E-93F6-FD9BACD1213A}" type="datetime1">
              <a:rPr lang="fr-FR" smtClean="0"/>
              <a:pPr/>
              <a:t>16/05/2016</a:t>
            </a:fld>
            <a:endParaRPr lang="fr-BE" dirty="0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5776" y="1267659"/>
            <a:ext cx="9649072" cy="5054695"/>
          </a:xfrm>
        </p:spPr>
        <p:txBody>
          <a:bodyPr vert="eaVert"/>
          <a:lstStyle>
            <a:lvl3pPr>
              <a:defRPr>
                <a:solidFill>
                  <a:srgbClr val="6B6B6B"/>
                </a:solidFill>
              </a:defRPr>
            </a:lvl3pPr>
            <a:lvl4pPr>
              <a:defRPr>
                <a:solidFill>
                  <a:srgbClr val="898989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32C0-F42A-4838-84AA-34E0272C10AC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BE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51780" y="623166"/>
            <a:ext cx="957751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8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143768" y="6817469"/>
            <a:ext cx="968444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4" y="221887"/>
            <a:ext cx="1209254" cy="262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46031" y="936154"/>
            <a:ext cx="9790132" cy="5688632"/>
          </a:xfrm>
        </p:spPr>
        <p:txBody>
          <a:bodyPr/>
          <a:lstStyle>
            <a:lvl1pPr marL="470059" indent="-470059">
              <a:buFontTx/>
              <a:buBlip>
                <a:blip r:embed="rId2"/>
              </a:buBlip>
              <a:defRPr sz="2200"/>
            </a:lvl1pPr>
            <a:lvl2pPr marL="948512" indent="-465023">
              <a:buFontTx/>
              <a:buBlip>
                <a:blip r:embed="rId3"/>
              </a:buBlip>
              <a:defRPr sz="2000"/>
            </a:lvl2pPr>
            <a:lvl3pPr marL="1331274" indent="-364296">
              <a:buFontTx/>
              <a:buBlip>
                <a:blip r:embed="rId4"/>
              </a:buBlip>
              <a:defRPr sz="1800">
                <a:solidFill>
                  <a:srgbClr val="6B6B6B"/>
                </a:solidFill>
              </a:defRPr>
            </a:lvl3pPr>
            <a:lvl4pPr marL="1692212" indent="-241745">
              <a:buFont typeface="Arial" panose="020B0604020202020204" pitchFamily="34" charset="0"/>
              <a:buChar char="•"/>
              <a:defRPr sz="1600">
                <a:solidFill>
                  <a:srgbClr val="898989"/>
                </a:solidFill>
              </a:defRPr>
            </a:lvl4pPr>
            <a:lvl5pPr marL="2175701" indent="-24174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51780" y="623166"/>
            <a:ext cx="957751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43768" y="6817469"/>
            <a:ext cx="968444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4" y="221887"/>
            <a:ext cx="1209254" cy="262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268347"/>
            <a:ext cx="8568532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2693150"/>
            <a:ext cx="8568532" cy="157519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4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9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04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9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74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009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44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79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E35A-4714-43EC-9BD7-304A8B5236FF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51780" y="623166"/>
            <a:ext cx="957751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flipH="1">
            <a:off x="143768" y="6817469"/>
            <a:ext cx="968444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4" y="221887"/>
            <a:ext cx="1209254" cy="262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76" y="1008162"/>
            <a:ext cx="4804032" cy="554461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>
                <a:solidFill>
                  <a:srgbClr val="6B6B6B"/>
                </a:solidFill>
              </a:defRPr>
            </a:lvl3pPr>
            <a:lvl4pPr>
              <a:defRPr sz="1500">
                <a:solidFill>
                  <a:srgbClr val="898989"/>
                </a:solidFill>
              </a:defRPr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8" y="1008162"/>
            <a:ext cx="4809298" cy="5544616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>
                <a:solidFill>
                  <a:srgbClr val="6B6B6B"/>
                </a:solidFill>
              </a:defRPr>
            </a:lvl3pPr>
            <a:lvl4pPr>
              <a:defRPr sz="1500">
                <a:solidFill>
                  <a:srgbClr val="898989"/>
                </a:solidFill>
              </a:defRPr>
            </a:lvl4pPr>
            <a:lvl5pPr>
              <a:defRPr sz="15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9E7-6884-4B69-9F45-746F72C3E1A7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51780" y="623166"/>
            <a:ext cx="957751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8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cxnSp>
        <p:nvCxnSpPr>
          <p:cNvPr id="19" name="Connecteur droit 18"/>
          <p:cNvCxnSpPr/>
          <p:nvPr userDrawn="1"/>
        </p:nvCxnSpPr>
        <p:spPr>
          <a:xfrm flipH="1">
            <a:off x="143768" y="6817469"/>
            <a:ext cx="968444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4" y="221887"/>
            <a:ext cx="1209254" cy="262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76" y="1008162"/>
            <a:ext cx="4805782" cy="67175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898989"/>
                </a:solidFill>
              </a:defRPr>
            </a:lvl1pPr>
            <a:lvl2pPr marL="483489" indent="0">
              <a:buNone/>
              <a:defRPr sz="2100" b="1"/>
            </a:lvl2pPr>
            <a:lvl3pPr marL="966978" indent="0">
              <a:buNone/>
              <a:defRPr sz="1900" b="1"/>
            </a:lvl3pPr>
            <a:lvl4pPr marL="1450467" indent="0">
              <a:buNone/>
              <a:defRPr sz="1700" b="1"/>
            </a:lvl4pPr>
            <a:lvl5pPr marL="1933956" indent="0">
              <a:buNone/>
              <a:defRPr sz="1700" b="1"/>
            </a:lvl5pPr>
            <a:lvl6pPr marL="2417445" indent="0">
              <a:buNone/>
              <a:defRPr sz="1700" b="1"/>
            </a:lvl6pPr>
            <a:lvl7pPr marL="2900934" indent="0">
              <a:buNone/>
              <a:defRPr sz="1700" b="1"/>
            </a:lvl7pPr>
            <a:lvl8pPr marL="3384423" indent="0">
              <a:buNone/>
              <a:defRPr sz="1700" b="1"/>
            </a:lvl8pPr>
            <a:lvl9pPr marL="3867912" indent="0">
              <a:buNone/>
              <a:defRPr sz="17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3768" y="1872258"/>
            <a:ext cx="4814290" cy="47165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rgbClr val="6B6B6B"/>
                </a:solidFill>
              </a:defRPr>
            </a:lvl3pPr>
            <a:lvl4pPr>
              <a:defRPr sz="1400">
                <a:solidFill>
                  <a:srgbClr val="898989"/>
                </a:solidFill>
              </a:defRPr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008162"/>
            <a:ext cx="4812798" cy="67175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898989"/>
                </a:solidFill>
              </a:defRPr>
            </a:lvl1pPr>
            <a:lvl2pPr marL="483489" indent="0">
              <a:buNone/>
              <a:defRPr sz="2100" b="1"/>
            </a:lvl2pPr>
            <a:lvl3pPr marL="966978" indent="0">
              <a:buNone/>
              <a:defRPr sz="1900" b="1"/>
            </a:lvl3pPr>
            <a:lvl4pPr marL="1450467" indent="0">
              <a:buNone/>
              <a:defRPr sz="1700" b="1"/>
            </a:lvl4pPr>
            <a:lvl5pPr marL="1933956" indent="0">
              <a:buNone/>
              <a:defRPr sz="1700" b="1"/>
            </a:lvl5pPr>
            <a:lvl6pPr marL="2417445" indent="0">
              <a:buNone/>
              <a:defRPr sz="1700" b="1"/>
            </a:lvl6pPr>
            <a:lvl7pPr marL="2900934" indent="0">
              <a:buNone/>
              <a:defRPr sz="1700" b="1"/>
            </a:lvl7pPr>
            <a:lvl8pPr marL="3384423" indent="0">
              <a:buNone/>
              <a:defRPr sz="1700" b="1"/>
            </a:lvl8pPr>
            <a:lvl9pPr marL="3867912" indent="0">
              <a:buNone/>
              <a:defRPr sz="17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1872258"/>
            <a:ext cx="4812798" cy="471652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rgbClr val="6B6B6B"/>
                </a:solidFill>
              </a:defRPr>
            </a:lvl3pPr>
            <a:lvl4pPr>
              <a:defRPr sz="1400">
                <a:solidFill>
                  <a:srgbClr val="898989"/>
                </a:solidFill>
              </a:defRPr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038E-98DE-4D84-8DC6-16A1B1D2D40E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51780" y="623166"/>
            <a:ext cx="957751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8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cxnSp>
        <p:nvCxnSpPr>
          <p:cNvPr id="22" name="Connecteur droit 21"/>
          <p:cNvCxnSpPr/>
          <p:nvPr userDrawn="1"/>
        </p:nvCxnSpPr>
        <p:spPr>
          <a:xfrm flipH="1">
            <a:off x="143768" y="6817469"/>
            <a:ext cx="968444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4" y="221887"/>
            <a:ext cx="1209254" cy="262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4F9B-2937-4ABA-99C3-47E6D874399A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51780" y="623166"/>
            <a:ext cx="957751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8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43768" y="6817469"/>
            <a:ext cx="968444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4" y="221887"/>
            <a:ext cx="1209254" cy="262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E4D-FF60-4C0C-8332-A0656A2DC32B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51780" y="623166"/>
            <a:ext cx="957751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flipH="1">
            <a:off x="143768" y="6817469"/>
            <a:ext cx="968444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4" y="221887"/>
            <a:ext cx="1209254" cy="262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4" y="1029765"/>
            <a:ext cx="5887600" cy="54027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rgbClr val="6B6B6B"/>
                </a:solidFill>
              </a:defRPr>
            </a:lvl3pPr>
            <a:lvl4pPr>
              <a:defRPr sz="1400">
                <a:solidFill>
                  <a:srgbClr val="898989"/>
                </a:solidFill>
              </a:defRPr>
            </a:lvl4pPr>
            <a:lvl5pPr>
              <a:defRPr sz="14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7784" y="1029765"/>
            <a:ext cx="3532705" cy="5402707"/>
          </a:xfrm>
        </p:spPr>
        <p:txBody>
          <a:bodyPr/>
          <a:lstStyle>
            <a:lvl1pPr marL="0" indent="0">
              <a:buNone/>
              <a:defRPr sz="1500"/>
            </a:lvl1pPr>
            <a:lvl2pPr marL="483489" indent="0">
              <a:buNone/>
              <a:defRPr sz="1300"/>
            </a:lvl2pPr>
            <a:lvl3pPr marL="966978" indent="0">
              <a:buNone/>
              <a:defRPr sz="1100"/>
            </a:lvl3pPr>
            <a:lvl4pPr marL="1450467" indent="0">
              <a:buNone/>
              <a:defRPr sz="1000"/>
            </a:lvl4pPr>
            <a:lvl5pPr marL="1933956" indent="0">
              <a:buNone/>
              <a:defRPr sz="1000"/>
            </a:lvl5pPr>
            <a:lvl6pPr marL="2417445" indent="0">
              <a:buNone/>
              <a:defRPr sz="1000"/>
            </a:lvl6pPr>
            <a:lvl7pPr marL="2900934" indent="0">
              <a:buNone/>
              <a:defRPr sz="1000"/>
            </a:lvl7pPr>
            <a:lvl8pPr marL="3384423" indent="0">
              <a:buNone/>
              <a:defRPr sz="1000"/>
            </a:lvl8pPr>
            <a:lvl9pPr marL="3867912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4CC9-27CF-4E01-997A-D17FA6321E5A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51780" y="623166"/>
            <a:ext cx="957751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8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4" y="221887"/>
            <a:ext cx="1209254" cy="262410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 flipH="1">
            <a:off x="143768" y="6817469"/>
            <a:ext cx="968444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040631"/>
            <a:ext cx="6048375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5873" y="1105373"/>
            <a:ext cx="6048375" cy="3858581"/>
          </a:xfrm>
        </p:spPr>
        <p:txBody>
          <a:bodyPr/>
          <a:lstStyle>
            <a:lvl1pPr marL="0" indent="0">
              <a:buNone/>
              <a:defRPr sz="3400"/>
            </a:lvl1pPr>
            <a:lvl2pPr marL="483489" indent="0">
              <a:buNone/>
              <a:defRPr sz="3000"/>
            </a:lvl2pPr>
            <a:lvl3pPr marL="966978" indent="0">
              <a:buNone/>
              <a:defRPr sz="2500"/>
            </a:lvl3pPr>
            <a:lvl4pPr marL="1450467" indent="0">
              <a:buNone/>
              <a:defRPr sz="2100"/>
            </a:lvl4pPr>
            <a:lvl5pPr marL="1933956" indent="0">
              <a:buNone/>
              <a:defRPr sz="2100"/>
            </a:lvl5pPr>
            <a:lvl6pPr marL="2417445" indent="0">
              <a:buNone/>
              <a:defRPr sz="2100"/>
            </a:lvl6pPr>
            <a:lvl7pPr marL="2900934" indent="0">
              <a:buNone/>
              <a:defRPr sz="2100"/>
            </a:lvl7pPr>
            <a:lvl8pPr marL="3384423" indent="0">
              <a:buNone/>
              <a:defRPr sz="2100"/>
            </a:lvl8pPr>
            <a:lvl9pPr marL="3867912" indent="0">
              <a:buNone/>
              <a:defRPr sz="21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635706"/>
            <a:ext cx="6048375" cy="845105"/>
          </a:xfrm>
        </p:spPr>
        <p:txBody>
          <a:bodyPr/>
          <a:lstStyle>
            <a:lvl1pPr marL="0" indent="0">
              <a:buNone/>
              <a:defRPr sz="1500"/>
            </a:lvl1pPr>
            <a:lvl2pPr marL="483489" indent="0">
              <a:buNone/>
              <a:defRPr sz="1300"/>
            </a:lvl2pPr>
            <a:lvl3pPr marL="966978" indent="0">
              <a:buNone/>
              <a:defRPr sz="1100"/>
            </a:lvl3pPr>
            <a:lvl4pPr marL="1450467" indent="0">
              <a:buNone/>
              <a:defRPr sz="1000"/>
            </a:lvl4pPr>
            <a:lvl5pPr marL="1933956" indent="0">
              <a:buNone/>
              <a:defRPr sz="1000"/>
            </a:lvl5pPr>
            <a:lvl6pPr marL="2417445" indent="0">
              <a:buNone/>
              <a:defRPr sz="1000"/>
            </a:lvl6pPr>
            <a:lvl7pPr marL="2900934" indent="0">
              <a:buNone/>
              <a:defRPr sz="1000"/>
            </a:lvl7pPr>
            <a:lvl8pPr marL="3384423" indent="0">
              <a:buNone/>
              <a:defRPr sz="1000"/>
            </a:lvl8pPr>
            <a:lvl9pPr marL="3867912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534-C98E-4BD1-AE02-C3796AE7C183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51780" y="623166"/>
            <a:ext cx="957751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8"/>
          <p:cNvSpPr txBox="1">
            <a:spLocks/>
          </p:cNvSpPr>
          <p:nvPr userDrawn="1"/>
        </p:nvSpPr>
        <p:spPr>
          <a:xfrm>
            <a:off x="146032" y="0"/>
            <a:ext cx="8494680" cy="705441"/>
          </a:xfrm>
          <a:prstGeom prst="rect">
            <a:avLst/>
          </a:prstGeom>
        </p:spPr>
        <p:txBody>
          <a:bodyPr vert="horz" lIns="96698" tIns="48349" rIns="96698" bIns="48349" rtlCol="0" anchor="ctr">
            <a:noAutofit/>
          </a:bodyPr>
          <a:lstStyle>
            <a:lvl1pPr algn="l" defTabSz="966978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44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/>
              <a:t>Modifiez le style du titre</a:t>
            </a:r>
            <a:endParaRPr lang="fr-CH" sz="2700" dirty="0"/>
          </a:p>
        </p:txBody>
      </p:sp>
      <p:cxnSp>
        <p:nvCxnSpPr>
          <p:cNvPr id="21" name="Connecteur droit 20"/>
          <p:cNvCxnSpPr/>
          <p:nvPr userDrawn="1"/>
        </p:nvCxnSpPr>
        <p:spPr>
          <a:xfrm flipH="1">
            <a:off x="143768" y="6817469"/>
            <a:ext cx="968444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4" y="221887"/>
            <a:ext cx="1209254" cy="2624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464" y="36054"/>
            <a:ext cx="8058712" cy="673275"/>
          </a:xfrm>
          <a:prstGeom prst="rect">
            <a:avLst/>
          </a:prstGeom>
        </p:spPr>
        <p:txBody>
          <a:bodyPr vert="horz" lIns="96698" tIns="48349" rIns="96698" bIns="48349" rtlCol="0" anchor="ctr">
            <a:no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463" y="972158"/>
            <a:ext cx="9791699" cy="5652628"/>
          </a:xfrm>
          <a:prstGeom prst="rect">
            <a:avLst/>
          </a:prstGeom>
        </p:spPr>
        <p:txBody>
          <a:bodyPr vert="horz" lIns="96698" tIns="48349" rIns="96698" bIns="48349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3768" y="6817469"/>
            <a:ext cx="2352146" cy="383381"/>
          </a:xfrm>
          <a:prstGeom prst="rect">
            <a:avLst/>
          </a:prstGeom>
        </p:spPr>
        <p:txBody>
          <a:bodyPr vert="horz" lIns="96698" tIns="48349" rIns="96698" bIns="4834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8583F-5E38-484E-93F6-FD9BACD1213A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84017" y="6817469"/>
            <a:ext cx="2352146" cy="383381"/>
          </a:xfrm>
          <a:prstGeom prst="rect">
            <a:avLst/>
          </a:prstGeom>
        </p:spPr>
        <p:txBody>
          <a:bodyPr vert="horz" lIns="96698" tIns="48349" rIns="96698" bIns="4834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251780" y="623166"/>
            <a:ext cx="957751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 flipH="1">
            <a:off x="143768" y="6817469"/>
            <a:ext cx="9684445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447E"/>
                </a:gs>
                <a:gs pos="89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24" y="221887"/>
            <a:ext cx="1209254" cy="262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66978" rtl="0" eaLnBrk="1" latinLnBrk="0" hangingPunct="1">
        <a:spcBef>
          <a:spcPct val="0"/>
        </a:spcBef>
        <a:buNone/>
        <a:defRPr sz="2700" b="1" kern="1200">
          <a:solidFill>
            <a:srgbClr val="00447E"/>
          </a:solidFill>
          <a:latin typeface="+mj-lt"/>
          <a:ea typeface="+mj-ea"/>
          <a:cs typeface="+mj-cs"/>
        </a:defRPr>
      </a:lvl1pPr>
    </p:titleStyle>
    <p:bodyStyle>
      <a:lvl1pPr marL="483489" indent="-483489" algn="l" defTabSz="966978" rtl="0" eaLnBrk="1" latinLnBrk="0" hangingPunct="1">
        <a:spcBef>
          <a:spcPts val="1904"/>
        </a:spcBef>
        <a:buFontTx/>
        <a:buBlip>
          <a:blip r:embed="rId13"/>
        </a:buBlip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48512" indent="-465023" algn="l" defTabSz="966978" rtl="0" eaLnBrk="1" latinLnBrk="0" hangingPunct="1">
        <a:spcBef>
          <a:spcPts val="846"/>
        </a:spcBef>
        <a:buSzPct val="80000"/>
        <a:buFontTx/>
        <a:buBlip>
          <a:blip r:embed="rId14"/>
        </a:buBlip>
        <a:defRPr sz="2000" kern="1200">
          <a:solidFill>
            <a:srgbClr val="00447E"/>
          </a:solidFill>
          <a:latin typeface="+mn-lt"/>
          <a:ea typeface="+mn-ea"/>
          <a:cs typeface="+mn-cs"/>
        </a:defRPr>
      </a:lvl2pPr>
      <a:lvl3pPr marL="1331274" indent="-382762" algn="l" defTabSz="966978" rtl="0" eaLnBrk="1" latinLnBrk="0" hangingPunct="1">
        <a:spcBef>
          <a:spcPts val="529"/>
        </a:spcBef>
        <a:buSzPct val="70000"/>
        <a:buFontTx/>
        <a:buBlip>
          <a:blip r:embed="rId15"/>
        </a:buBlip>
        <a:defRPr sz="1800" kern="1200">
          <a:solidFill>
            <a:srgbClr val="898989"/>
          </a:solidFill>
          <a:latin typeface="+mn-lt"/>
          <a:ea typeface="+mn-ea"/>
          <a:cs typeface="+mn-cs"/>
        </a:defRPr>
      </a:lvl3pPr>
      <a:lvl4pPr marL="1614988" indent="-283715" algn="l" defTabSz="96697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2175701" indent="-241745" algn="l" defTabSz="96697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9190" indent="-241745" algn="l" defTabSz="96697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2679" indent="-241745" algn="l" defTabSz="96697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6168" indent="-241745" algn="l" defTabSz="96697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9657" indent="-241745" algn="l" defTabSz="96697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489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978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0467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956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445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934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912" algn="l" defTabSz="9669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A8583F-5E38-484E-93F6-FD9BACD1213A}" type="datetime1">
              <a:rPr lang="fr-FR" smtClean="0"/>
              <a:pPr/>
              <a:t>16/05/2016</a:t>
            </a:fld>
            <a:endParaRPr lang="fr-B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/>
          <a:stretch/>
        </p:blipFill>
        <p:spPr bwMode="auto">
          <a:xfrm>
            <a:off x="2147674" y="3528442"/>
            <a:ext cx="5950780" cy="27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54391" y="1764246"/>
            <a:ext cx="540060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8" y="2285275"/>
            <a:ext cx="5440016" cy="95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91" y="108062"/>
            <a:ext cx="2081314" cy="474200"/>
          </a:xfrm>
          <a:prstGeom prst="rect">
            <a:avLst/>
          </a:prstGeom>
        </p:spPr>
      </p:pic>
      <p:sp>
        <p:nvSpPr>
          <p:cNvPr id="10" name="Oval 22"/>
          <p:cNvSpPr/>
          <p:nvPr/>
        </p:nvSpPr>
        <p:spPr>
          <a:xfrm>
            <a:off x="-612316" y="-215974"/>
            <a:ext cx="2628292" cy="2592288"/>
          </a:xfrm>
          <a:prstGeom prst="ellipse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-72008" y="72058"/>
            <a:ext cx="1835956" cy="22541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eiryo UI" pitchFamily="34" charset="-128"/>
                <a:cs typeface="Meiryo UI" pitchFamily="34" charset="-128"/>
              </a:rPr>
              <a:t>The </a:t>
            </a:r>
            <a:r>
              <a:rPr lang="en-GB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eiryo UI" pitchFamily="34" charset="-128"/>
                <a:cs typeface="Meiryo UI" pitchFamily="34" charset="-128"/>
              </a:rPr>
              <a:t>gold-standard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eiryo UI" pitchFamily="34" charset="-128"/>
                <a:cs typeface="Meiryo UI" pitchFamily="34" charset="-128"/>
              </a:rPr>
              <a:t> for </a:t>
            </a:r>
            <a:r>
              <a:rPr lang="en-GB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eiryo UI" pitchFamily="34" charset="-128"/>
                <a:cs typeface="Meiryo UI" pitchFamily="34" charset="-128"/>
              </a:rPr>
              <a:t>epilepsy</a:t>
            </a:r>
            <a: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eiryo UI" pitchFamily="34" charset="-128"/>
                <a:cs typeface="Meiryo UI" pitchFamily="34" charset="-128"/>
              </a:rPr>
              <a:t> now available in unique, </a:t>
            </a:r>
            <a:br>
              <a:rPr lang="en-GB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eiryo UI" pitchFamily="34" charset="-128"/>
                <a:cs typeface="Meiryo UI" pitchFamily="34" charset="-128"/>
              </a:rPr>
            </a:br>
            <a:r>
              <a:rPr lang="en-GB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eiryo UI" pitchFamily="34" charset="-128"/>
                <a:cs typeface="Meiryo UI" pitchFamily="34" charset="-128"/>
              </a:rPr>
              <a:t>ready-to-use bags</a:t>
            </a:r>
          </a:p>
        </p:txBody>
      </p:sp>
      <p:sp>
        <p:nvSpPr>
          <p:cNvPr id="11" name="Oval 22"/>
          <p:cNvSpPr/>
          <p:nvPr/>
        </p:nvSpPr>
        <p:spPr>
          <a:xfrm>
            <a:off x="-540308" y="-215974"/>
            <a:ext cx="2628292" cy="2592288"/>
          </a:xfrm>
          <a:prstGeom prst="ellipse">
            <a:avLst/>
          </a:prstGeom>
          <a:noFill/>
          <a:ln w="3175">
            <a:solidFill>
              <a:srgbClr val="004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22"/>
          <p:cNvSpPr/>
          <p:nvPr/>
        </p:nvSpPr>
        <p:spPr>
          <a:xfrm>
            <a:off x="-468300" y="-251978"/>
            <a:ext cx="2628292" cy="2592288"/>
          </a:xfrm>
          <a:prstGeom prst="ellipse">
            <a:avLst/>
          </a:prstGeom>
          <a:noFill/>
          <a:ln w="3175">
            <a:solidFill>
              <a:srgbClr val="004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 dirty="0"/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CH" dirty="0" err="1"/>
              <a:t>Kevesy</a:t>
            </a:r>
            <a:r>
              <a:rPr lang="fr-CH" dirty="0"/>
              <a:t> – Product description (1)</a:t>
            </a:r>
            <a:endParaRPr lang="en-US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86401"/>
              </p:ext>
            </p:extLst>
          </p:nvPr>
        </p:nvGraphicFramePr>
        <p:xfrm>
          <a:off x="546034" y="1477797"/>
          <a:ext cx="8886766" cy="45929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5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7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700" b="1" dirty="0">
                          <a:latin typeface="+mn-lt"/>
                        </a:rPr>
                        <a:t>Active substance</a:t>
                      </a:r>
                      <a:endParaRPr lang="en-GB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 err="1">
                          <a:latin typeface="+mn-lt"/>
                        </a:rPr>
                        <a:t>Levetiracetam</a:t>
                      </a:r>
                      <a:endParaRPr lang="en-GB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734">
                <a:tc>
                  <a:txBody>
                    <a:bodyPr/>
                    <a:lstStyle/>
                    <a:p>
                      <a:r>
                        <a:rPr lang="en-GB" sz="1700" b="1" kern="1200" dirty="0">
                          <a:latin typeface="+mn-lt"/>
                        </a:rPr>
                        <a:t>Brand name</a:t>
                      </a:r>
                      <a:endParaRPr lang="en-GB" sz="17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err="1">
                          <a:latin typeface="+mn-lt"/>
                        </a:rPr>
                        <a:t>Kevesy</a:t>
                      </a:r>
                      <a:r>
                        <a:rPr lang="en-GB" sz="1700" kern="1200" dirty="0">
                          <a:latin typeface="+mn-lt"/>
                        </a:rPr>
                        <a:t> 5 mg/mL solution for infusion </a:t>
                      </a:r>
                      <a:r>
                        <a:rPr lang="en-GB" sz="1500" kern="1200" dirty="0">
                          <a:latin typeface="+mn-lt"/>
                        </a:rPr>
                        <a:t>(500mg </a:t>
                      </a:r>
                      <a:r>
                        <a:rPr lang="en-GB" sz="1500" kern="1200" dirty="0" err="1">
                          <a:latin typeface="+mn-lt"/>
                        </a:rPr>
                        <a:t>levetiracetam</a:t>
                      </a:r>
                      <a:r>
                        <a:rPr lang="en-GB" sz="1500" kern="1200" dirty="0">
                          <a:latin typeface="+mn-lt"/>
                        </a:rPr>
                        <a:t>)</a:t>
                      </a:r>
                      <a:endParaRPr lang="en-GB" sz="1700" kern="1200" dirty="0"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err="1">
                          <a:latin typeface="+mn-lt"/>
                        </a:rPr>
                        <a:t>Kevesy</a:t>
                      </a:r>
                      <a:r>
                        <a:rPr lang="en-GB" sz="1700" kern="1200" dirty="0">
                          <a:latin typeface="+mn-lt"/>
                        </a:rPr>
                        <a:t> 10 mg/mL solution for infusion </a:t>
                      </a:r>
                      <a:r>
                        <a:rPr lang="en-GB" sz="1500" kern="1200" dirty="0">
                          <a:latin typeface="+mn-lt"/>
                        </a:rPr>
                        <a:t>(1000mg </a:t>
                      </a:r>
                      <a:r>
                        <a:rPr lang="en-GB" sz="1500" kern="1200" dirty="0" err="1">
                          <a:latin typeface="+mn-lt"/>
                        </a:rPr>
                        <a:t>levetiracetam</a:t>
                      </a:r>
                      <a:r>
                        <a:rPr lang="en-GB" sz="1500" kern="1200" dirty="0">
                          <a:latin typeface="+mn-lt"/>
                        </a:rPr>
                        <a:t>)</a:t>
                      </a:r>
                      <a:endParaRPr lang="en-GB" sz="1700" kern="1200" dirty="0"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err="1">
                          <a:latin typeface="+mn-lt"/>
                        </a:rPr>
                        <a:t>Kevesy</a:t>
                      </a:r>
                      <a:r>
                        <a:rPr lang="en-GB" sz="1700" kern="1200" dirty="0">
                          <a:latin typeface="+mn-lt"/>
                        </a:rPr>
                        <a:t> 15 mg/mL solution for infusion </a:t>
                      </a:r>
                      <a:r>
                        <a:rPr lang="en-GB" sz="1500" kern="1200" dirty="0">
                          <a:latin typeface="+mn-lt"/>
                        </a:rPr>
                        <a:t>(1500mg </a:t>
                      </a:r>
                      <a:r>
                        <a:rPr lang="en-GB" sz="1500" kern="1200" dirty="0" err="1">
                          <a:latin typeface="+mn-lt"/>
                        </a:rPr>
                        <a:t>levetiracetam</a:t>
                      </a:r>
                      <a:r>
                        <a:rPr lang="en-GB" sz="1500" kern="1200" dirty="0">
                          <a:latin typeface="+mn-lt"/>
                        </a:rPr>
                        <a:t>)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17">
                <a:tc>
                  <a:txBody>
                    <a:bodyPr/>
                    <a:lstStyle/>
                    <a:p>
                      <a:r>
                        <a:rPr lang="en-GB" sz="1700" b="1" dirty="0" err="1">
                          <a:latin typeface="+mn-lt"/>
                        </a:rPr>
                        <a:t>Pharmatherapeutic</a:t>
                      </a:r>
                      <a:r>
                        <a:rPr lang="en-GB" sz="1700" b="1" dirty="0">
                          <a:latin typeface="+mn-lt"/>
                        </a:rPr>
                        <a:t> group</a:t>
                      </a:r>
                      <a:endParaRPr lang="en-GB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latin typeface="+mn-lt"/>
                        </a:rPr>
                        <a:t>Antiepileptic (ATC code: N03AX14) </a:t>
                      </a:r>
                      <a:endParaRPr lang="en-GB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3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kern="1200" dirty="0">
                          <a:latin typeface="+mn-lt"/>
                        </a:rPr>
                        <a:t>Pharmaceutical form</a:t>
                      </a:r>
                      <a:endParaRPr lang="en-GB" sz="17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>
                          <a:latin typeface="+mn-lt"/>
                        </a:rPr>
                        <a:t>Solution for infusion (ready-to-use, single use)</a:t>
                      </a:r>
                      <a:endParaRPr lang="en-GB" sz="17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97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+mn-lt"/>
                        </a:rPr>
                        <a:t>Presentation</a:t>
                      </a:r>
                      <a:endParaRPr lang="en-GB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700" dirty="0">
                          <a:latin typeface="+mn-lt"/>
                        </a:rPr>
                        <a:t>Flexible plastic </a:t>
                      </a:r>
                      <a:r>
                        <a:rPr lang="en-GB" sz="1700" dirty="0" err="1">
                          <a:latin typeface="+mn-lt"/>
                        </a:rPr>
                        <a:t>Nexcel</a:t>
                      </a:r>
                      <a:r>
                        <a:rPr lang="en-GB" sz="1700" baseline="30000" dirty="0" err="1">
                          <a:latin typeface="+mn-lt"/>
                        </a:rPr>
                        <a:t>TM</a:t>
                      </a:r>
                      <a:r>
                        <a:rPr lang="en-GB" sz="1700" dirty="0">
                          <a:latin typeface="+mn-lt"/>
                        </a:rPr>
                        <a:t> bag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700" dirty="0">
                          <a:latin typeface="+mn-lt"/>
                        </a:rPr>
                        <a:t>500mg / 1000mg / 1500mg </a:t>
                      </a:r>
                      <a:r>
                        <a:rPr lang="en-GB" sz="1700" dirty="0" err="1">
                          <a:latin typeface="+mn-lt"/>
                        </a:rPr>
                        <a:t>levetiracetam</a:t>
                      </a:r>
                      <a:r>
                        <a:rPr lang="en-GB" sz="1700" dirty="0">
                          <a:latin typeface="+mn-lt"/>
                        </a:rPr>
                        <a:t> in 100mL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</a:rPr>
                        <a:t>PVC and latex free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</a:rPr>
                        <a:t>Dual-port with closure caps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</a:rPr>
                        <a:t>Aluminium</a:t>
                      </a:r>
                      <a:r>
                        <a:rPr lang="en-GB" sz="1700" baseline="0" dirty="0">
                          <a:latin typeface="+mn-lt"/>
                        </a:rPr>
                        <a:t> over wrap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700" baseline="0" dirty="0">
                          <a:latin typeface="+mn-lt"/>
                        </a:rPr>
                        <a:t>Cartons of 10 bags</a:t>
                      </a:r>
                      <a:endParaRPr lang="en-GB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813847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0027" y="1559912"/>
            <a:ext cx="2925717" cy="4832927"/>
            <a:chOff x="381000" y="1485630"/>
            <a:chExt cx="2653879" cy="46027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029" y="3901116"/>
              <a:ext cx="1152381" cy="21873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485630"/>
              <a:ext cx="2653879" cy="175007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422745"/>
              <a:ext cx="1361427" cy="262490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706211" y="1559911"/>
            <a:ext cx="2925717" cy="4832928"/>
            <a:chOff x="3361854" y="1485629"/>
            <a:chExt cx="2653879" cy="46027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281" y="3901116"/>
              <a:ext cx="1152381" cy="21873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854" y="1485629"/>
              <a:ext cx="2653879" cy="175007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854" y="3422745"/>
              <a:ext cx="1361427" cy="262490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027203" y="1559912"/>
            <a:ext cx="2925717" cy="4832927"/>
            <a:chOff x="6374281" y="1485630"/>
            <a:chExt cx="2653879" cy="46027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105" y="3901116"/>
              <a:ext cx="1152381" cy="21873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281" y="1485630"/>
              <a:ext cx="2653879" cy="175007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156" y="3422745"/>
              <a:ext cx="1361427" cy="2624909"/>
            </a:xfrm>
            <a:prstGeom prst="rect">
              <a:avLst/>
            </a:prstGeom>
          </p:spPr>
        </p:pic>
      </p:grpSp>
      <p:sp>
        <p:nvSpPr>
          <p:cNvPr id="1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566688" cy="705441"/>
          </a:xfrm>
        </p:spPr>
        <p:txBody>
          <a:bodyPr/>
          <a:lstStyle/>
          <a:p>
            <a:r>
              <a:rPr lang="fr-CH" sz="2500" dirty="0" err="1"/>
              <a:t>Kevesy</a:t>
            </a:r>
            <a:r>
              <a:rPr lang="fr-CH" sz="2500" dirty="0"/>
              <a:t> – Product description (2) – </a:t>
            </a:r>
            <a:r>
              <a:rPr lang="fr-CH" sz="2500" dirty="0" err="1"/>
              <a:t>Nordic</a:t>
            </a:r>
            <a:r>
              <a:rPr lang="fr-CH" sz="2500" dirty="0"/>
              <a:t> packaging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18183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51" y="4096985"/>
            <a:ext cx="1277419" cy="229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67" y="4096985"/>
            <a:ext cx="1277419" cy="2296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54" y="4096985"/>
            <a:ext cx="1277419" cy="2296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3" y="1563961"/>
            <a:ext cx="2925717" cy="1837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27" y="1563961"/>
            <a:ext cx="2925717" cy="1837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14" y="1563961"/>
            <a:ext cx="2925717" cy="1837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4" y="3595285"/>
            <a:ext cx="1515340" cy="27559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27" y="3595285"/>
            <a:ext cx="1515340" cy="27559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14" y="3595285"/>
            <a:ext cx="1515340" cy="2755963"/>
          </a:xfrm>
          <a:prstGeom prst="rect">
            <a:avLst/>
          </a:prstGeom>
        </p:spPr>
      </p:pic>
      <p:sp>
        <p:nvSpPr>
          <p:cNvPr id="12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 dirty="0"/>
          </a:p>
        </p:txBody>
      </p:sp>
      <p:sp>
        <p:nvSpPr>
          <p:cNvPr id="21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566688" cy="705441"/>
          </a:xfrm>
        </p:spPr>
        <p:txBody>
          <a:bodyPr/>
          <a:lstStyle/>
          <a:p>
            <a:r>
              <a:rPr lang="fr-CH" sz="2500" dirty="0" err="1"/>
              <a:t>Kevesy</a:t>
            </a:r>
            <a:r>
              <a:rPr lang="fr-CH" sz="2500" dirty="0"/>
              <a:t> – Product description (3) – UK packaging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15699577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 dirty="0"/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CH" dirty="0" err="1"/>
              <a:t>Kevesy</a:t>
            </a:r>
            <a:r>
              <a:rPr lang="fr-CH" dirty="0"/>
              <a:t> – Product description (4)</a:t>
            </a:r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33122"/>
              </p:ext>
            </p:extLst>
          </p:nvPr>
        </p:nvGraphicFramePr>
        <p:xfrm>
          <a:off x="556535" y="1477796"/>
          <a:ext cx="8201009" cy="49839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2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4268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+mn-lt"/>
                        </a:rPr>
                        <a:t>Indications</a:t>
                      </a:r>
                      <a:endParaRPr lang="en-GB" sz="17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700" b="0" kern="1200" dirty="0" err="1">
                          <a:latin typeface="+mn-lt"/>
                        </a:rPr>
                        <a:t>Monotherapy</a:t>
                      </a:r>
                      <a:r>
                        <a:rPr lang="fr-FR" sz="1700" b="0" kern="1200" dirty="0">
                          <a:latin typeface="+mn-lt"/>
                        </a:rPr>
                        <a:t>:</a:t>
                      </a:r>
                    </a:p>
                    <a:p>
                      <a:pPr marL="800100" lvl="1" indent="-3429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r-FR" sz="1700" b="0" kern="1200" dirty="0">
                          <a:latin typeface="+mn-lt"/>
                        </a:rPr>
                        <a:t>Partial </a:t>
                      </a:r>
                      <a:r>
                        <a:rPr lang="fr-FR" sz="1700" b="0" kern="1200" dirty="0" err="1">
                          <a:latin typeface="+mn-lt"/>
                        </a:rPr>
                        <a:t>Onset</a:t>
                      </a:r>
                      <a:r>
                        <a:rPr lang="fr-FR" sz="1700" b="0" kern="1200" dirty="0">
                          <a:latin typeface="+mn-lt"/>
                        </a:rPr>
                        <a:t> </a:t>
                      </a:r>
                      <a:r>
                        <a:rPr lang="fr-FR" sz="1700" b="0" kern="1200" dirty="0" err="1">
                          <a:latin typeface="+mn-lt"/>
                        </a:rPr>
                        <a:t>Seizures</a:t>
                      </a:r>
                      <a:r>
                        <a:rPr lang="fr-FR" sz="1700" b="0" kern="1200" dirty="0">
                          <a:latin typeface="+mn-lt"/>
                        </a:rPr>
                        <a:t> (≥16 y/o)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700" b="0" kern="1200" dirty="0" err="1">
                          <a:latin typeface="+mn-lt"/>
                        </a:rPr>
                        <a:t>Adjunctive</a:t>
                      </a:r>
                      <a:r>
                        <a:rPr lang="fr-FR" sz="1700" b="0" kern="1200" dirty="0">
                          <a:latin typeface="+mn-lt"/>
                        </a:rPr>
                        <a:t> </a:t>
                      </a:r>
                      <a:r>
                        <a:rPr lang="fr-FR" sz="1700" b="0" kern="1200" dirty="0" err="1">
                          <a:latin typeface="+mn-lt"/>
                        </a:rPr>
                        <a:t>therapy</a:t>
                      </a:r>
                      <a:r>
                        <a:rPr lang="fr-FR" sz="1700" b="0" kern="1200" dirty="0">
                          <a:latin typeface="+mn-lt"/>
                        </a:rPr>
                        <a:t>:</a:t>
                      </a:r>
                      <a:endParaRPr lang="en-GB" sz="1700" b="0" kern="1200" dirty="0">
                        <a:latin typeface="+mn-lt"/>
                      </a:endParaRP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700" b="0" kern="1200" dirty="0">
                          <a:latin typeface="+mn-lt"/>
                        </a:rPr>
                        <a:t>Partial </a:t>
                      </a:r>
                      <a:r>
                        <a:rPr lang="fr-FR" sz="1700" b="0" kern="1200" dirty="0" err="1">
                          <a:latin typeface="+mn-lt"/>
                        </a:rPr>
                        <a:t>Onset</a:t>
                      </a:r>
                      <a:r>
                        <a:rPr lang="fr-FR" sz="1700" b="0" kern="1200" dirty="0">
                          <a:latin typeface="+mn-lt"/>
                        </a:rPr>
                        <a:t> </a:t>
                      </a:r>
                      <a:r>
                        <a:rPr lang="fr-FR" sz="1700" b="0" kern="1200" dirty="0" err="1">
                          <a:latin typeface="+mn-lt"/>
                        </a:rPr>
                        <a:t>Seizures</a:t>
                      </a:r>
                      <a:r>
                        <a:rPr lang="fr-FR" sz="1700" b="0" kern="1200" dirty="0">
                          <a:latin typeface="+mn-lt"/>
                        </a:rPr>
                        <a:t> (≥4 y/o)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700" b="0" kern="1200" dirty="0">
                          <a:latin typeface="+mn-lt"/>
                        </a:rPr>
                        <a:t>Myoclonic Seizures in Patients with Juvenile Myoclonic Epilepsy </a:t>
                      </a:r>
                      <a:r>
                        <a:rPr lang="fr-FR" sz="1700" b="0" kern="1200" dirty="0">
                          <a:latin typeface="+mn-lt"/>
                        </a:rPr>
                        <a:t>(≥12 y/o)</a:t>
                      </a:r>
                      <a:endParaRPr lang="en-GB" sz="1700" b="0" kern="1200" dirty="0">
                        <a:latin typeface="+mn-lt"/>
                      </a:endParaRPr>
                    </a:p>
                    <a:p>
                      <a:pPr marL="800100" lvl="1" indent="-34290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700" b="0" kern="1200" dirty="0">
                          <a:latin typeface="+mn-lt"/>
                        </a:rPr>
                        <a:t>Primary Generalized Tonic-</a:t>
                      </a:r>
                      <a:r>
                        <a:rPr lang="en-GB" sz="1700" b="0" kern="1200" dirty="0" err="1">
                          <a:latin typeface="+mn-lt"/>
                        </a:rPr>
                        <a:t>Clonic</a:t>
                      </a:r>
                      <a:r>
                        <a:rPr lang="en-GB" sz="1700" b="0" kern="1200" dirty="0">
                          <a:latin typeface="+mn-lt"/>
                        </a:rPr>
                        <a:t> Seizures with </a:t>
                      </a:r>
                      <a:r>
                        <a:rPr lang="en-GB" sz="1700" b="0" kern="1200" dirty="0" err="1">
                          <a:latin typeface="+mn-lt"/>
                        </a:rPr>
                        <a:t>idiopatic</a:t>
                      </a:r>
                      <a:r>
                        <a:rPr lang="en-GB" sz="1700" b="0" kern="1200" baseline="0" dirty="0">
                          <a:latin typeface="+mn-lt"/>
                        </a:rPr>
                        <a:t> generalized epilepsy</a:t>
                      </a:r>
                      <a:r>
                        <a:rPr lang="en-GB" sz="1700" b="0" kern="1200" dirty="0">
                          <a:latin typeface="+mn-lt"/>
                        </a:rPr>
                        <a:t> </a:t>
                      </a:r>
                      <a:r>
                        <a:rPr lang="fr-FR" sz="1700" b="0" kern="1200" dirty="0">
                          <a:latin typeface="+mn-lt"/>
                        </a:rPr>
                        <a:t>(≥12 y/o)</a:t>
                      </a:r>
                      <a:endParaRPr lang="en-GB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070">
                <a:tc>
                  <a:txBody>
                    <a:bodyPr/>
                    <a:lstStyle/>
                    <a:p>
                      <a:r>
                        <a:rPr lang="en-GB" sz="1700" b="1" kern="1200" dirty="0">
                          <a:latin typeface="+mn-lt"/>
                        </a:rPr>
                        <a:t>Excipients</a:t>
                      </a:r>
                      <a:endParaRPr lang="en-GB" sz="17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lvl="1" indent="0"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GB" sz="1700" dirty="0">
                          <a:latin typeface="+mn-lt"/>
                        </a:rPr>
                        <a:t>Sodium</a:t>
                      </a:r>
                      <a:r>
                        <a:rPr lang="en-GB" sz="1700" baseline="0" dirty="0">
                          <a:latin typeface="+mn-lt"/>
                        </a:rPr>
                        <a:t> acetate, glacial acetic acid, sodium chloride, water for injections</a:t>
                      </a:r>
                      <a:endParaRPr lang="en-GB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3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700" b="1" dirty="0">
                          <a:latin typeface="+mn-lt"/>
                        </a:rPr>
                        <a:t>Manufacturing </a:t>
                      </a:r>
                      <a:endParaRPr lang="en-GB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700" dirty="0">
                          <a:latin typeface="+mn-lt"/>
                        </a:rPr>
                        <a:t>European (GMP compliant)</a:t>
                      </a:r>
                      <a:endParaRPr lang="en-GB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941">
                <a:tc>
                  <a:txBody>
                    <a:bodyPr/>
                    <a:lstStyle/>
                    <a:p>
                      <a:r>
                        <a:rPr lang="en-GB" sz="1700" b="1" kern="1200" dirty="0">
                          <a:latin typeface="+mn-lt"/>
                        </a:rPr>
                        <a:t>Shelf life</a:t>
                      </a:r>
                      <a:endParaRPr lang="en-GB" sz="17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457200" lvl="1" indent="-457200"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GB" sz="1700" dirty="0">
                          <a:latin typeface="+mn-lt"/>
                        </a:rPr>
                        <a:t>3 years</a:t>
                      </a:r>
                      <a:endParaRPr lang="en-GB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941">
                <a:tc>
                  <a:txBody>
                    <a:bodyPr/>
                    <a:lstStyle/>
                    <a:p>
                      <a:r>
                        <a:rPr lang="en-GB" sz="1700" b="1" kern="1200" dirty="0">
                          <a:latin typeface="+mn-lt"/>
                        </a:rPr>
                        <a:t>Storage precautions</a:t>
                      </a:r>
                      <a:endParaRPr lang="en-GB" sz="17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457200" lvl="1" indent="-457200"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GB" sz="1700" dirty="0">
                          <a:latin typeface="+mn-lt"/>
                        </a:rPr>
                        <a:t>Store below 25°C</a:t>
                      </a:r>
                      <a:endParaRPr lang="en-GB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407469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 dirty="0"/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CH" dirty="0" err="1"/>
              <a:t>Kevesy</a:t>
            </a:r>
            <a:r>
              <a:rPr lang="fr-CH" dirty="0"/>
              <a:t> – Product description (5)</a:t>
            </a:r>
            <a:endParaRPr lang="en-US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95304"/>
              </p:ext>
            </p:extLst>
          </p:nvPr>
        </p:nvGraphicFramePr>
        <p:xfrm>
          <a:off x="556535" y="1477796"/>
          <a:ext cx="8201009" cy="47582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2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4268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+mn-lt"/>
                        </a:rPr>
                        <a:t>Dosing</a:t>
                      </a:r>
                      <a:endParaRPr lang="en-GB" sz="17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CH" sz="1700" b="0" kern="1200" dirty="0" err="1">
                          <a:latin typeface="+mn-lt"/>
                        </a:rPr>
                        <a:t>Twice</a:t>
                      </a:r>
                      <a:r>
                        <a:rPr lang="fr-CH" sz="1700" b="0" kern="1200" dirty="0">
                          <a:latin typeface="+mn-lt"/>
                        </a:rPr>
                        <a:t> a </a:t>
                      </a:r>
                      <a:r>
                        <a:rPr lang="fr-CH" sz="1700" b="0" kern="1200" dirty="0" err="1">
                          <a:latin typeface="+mn-lt"/>
                        </a:rPr>
                        <a:t>day</a:t>
                      </a:r>
                      <a:endParaRPr lang="fr-CH" sz="1700" b="0" kern="1200" dirty="0">
                        <a:latin typeface="+mn-lt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CH" sz="1700" b="0" kern="1200" dirty="0" err="1">
                          <a:latin typeface="+mn-lt"/>
                        </a:rPr>
                        <a:t>Monotherapy</a:t>
                      </a:r>
                      <a:r>
                        <a:rPr lang="fr-CH" sz="1700" b="0" kern="1200" dirty="0">
                          <a:latin typeface="+mn-lt"/>
                        </a:rPr>
                        <a:t>: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700" b="0" kern="1200" dirty="0">
                          <a:latin typeface="+mn-lt"/>
                        </a:rPr>
                        <a:t>≥16 y/o</a:t>
                      </a:r>
                      <a:r>
                        <a:rPr lang="fr-CH" sz="1700" b="0" kern="1200" baseline="0" dirty="0">
                          <a:latin typeface="+mn-lt"/>
                        </a:rPr>
                        <a:t>: 1000-3000mg/</a:t>
                      </a:r>
                      <a:r>
                        <a:rPr lang="fr-CH" sz="1700" b="0" kern="1200" baseline="0" dirty="0" err="1">
                          <a:latin typeface="+mn-lt"/>
                        </a:rPr>
                        <a:t>day</a:t>
                      </a:r>
                      <a:r>
                        <a:rPr lang="fr-CH" sz="1700" b="0" kern="1200" baseline="0" dirty="0">
                          <a:latin typeface="+mn-lt"/>
                        </a:rPr>
                        <a:t> (1 bag 10mg/</a:t>
                      </a:r>
                      <a:r>
                        <a:rPr lang="fr-CH" sz="1700" b="0" kern="1200" baseline="0" dirty="0" err="1">
                          <a:latin typeface="+mn-lt"/>
                        </a:rPr>
                        <a:t>mL</a:t>
                      </a:r>
                      <a:r>
                        <a:rPr lang="fr-CH" sz="1700" b="0" kern="1200" baseline="0" dirty="0">
                          <a:latin typeface="+mn-lt"/>
                        </a:rPr>
                        <a:t> to 2 </a:t>
                      </a:r>
                      <a:r>
                        <a:rPr lang="fr-CH" sz="1700" b="0" kern="1200" baseline="0" dirty="0" err="1">
                          <a:latin typeface="+mn-lt"/>
                        </a:rPr>
                        <a:t>bags</a:t>
                      </a:r>
                      <a:r>
                        <a:rPr lang="fr-CH" sz="1700" b="0" kern="1200" baseline="0" dirty="0">
                          <a:latin typeface="+mn-lt"/>
                        </a:rPr>
                        <a:t> 15mg/</a:t>
                      </a:r>
                      <a:r>
                        <a:rPr lang="fr-CH" sz="1700" b="0" kern="1200" baseline="0" dirty="0" err="1">
                          <a:latin typeface="+mn-lt"/>
                        </a:rPr>
                        <a:t>mL</a:t>
                      </a:r>
                      <a:r>
                        <a:rPr lang="fr-CH" sz="1700" b="0" kern="1200" baseline="0" dirty="0"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H" sz="1700" b="0" kern="1200" dirty="0" err="1">
                          <a:latin typeface="+mn-lt"/>
                        </a:rPr>
                        <a:t>Add-on</a:t>
                      </a:r>
                      <a:r>
                        <a:rPr lang="fr-CH" sz="1700" b="0" kern="1200" dirty="0">
                          <a:latin typeface="+mn-lt"/>
                        </a:rPr>
                        <a:t> </a:t>
                      </a:r>
                      <a:r>
                        <a:rPr lang="fr-CH" sz="1700" b="0" kern="1200" dirty="0" err="1">
                          <a:latin typeface="+mn-lt"/>
                        </a:rPr>
                        <a:t>therapy</a:t>
                      </a:r>
                      <a:r>
                        <a:rPr lang="fr-CH" sz="1700" b="0" kern="1200" dirty="0">
                          <a:latin typeface="+mn-lt"/>
                        </a:rPr>
                        <a:t>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700" b="0" kern="1200" dirty="0">
                          <a:latin typeface="+mn-lt"/>
                        </a:rPr>
                        <a:t>12-17</a:t>
                      </a:r>
                      <a:r>
                        <a:rPr lang="fr-CH" sz="1700" b="0" kern="1200" baseline="0" dirty="0">
                          <a:latin typeface="+mn-lt"/>
                        </a:rPr>
                        <a:t> y/o, </a:t>
                      </a:r>
                      <a:r>
                        <a:rPr lang="fr-FR" sz="1700" b="0" kern="1200" dirty="0">
                          <a:latin typeface="+mn-lt"/>
                        </a:rPr>
                        <a:t>≥50Kg</a:t>
                      </a:r>
                      <a:r>
                        <a:rPr lang="fr-CH" sz="1700" b="0" kern="1200" baseline="0" dirty="0">
                          <a:latin typeface="+mn-lt"/>
                        </a:rPr>
                        <a:t>: 1000-3000mg/</a:t>
                      </a:r>
                      <a:r>
                        <a:rPr lang="fr-CH" sz="1700" b="0" kern="1200" baseline="0" dirty="0" err="1">
                          <a:latin typeface="+mn-lt"/>
                        </a:rPr>
                        <a:t>day</a:t>
                      </a:r>
                      <a:endParaRPr lang="fr-CH" sz="1700" b="0" kern="1200" baseline="0" dirty="0">
                        <a:latin typeface="+mn-lt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700" b="0" kern="1200" baseline="0" dirty="0">
                          <a:latin typeface="+mn-lt"/>
                        </a:rPr>
                        <a:t>4-10 y/o or </a:t>
                      </a:r>
                      <a:r>
                        <a:rPr lang="fr-CH" sz="1700" b="0" kern="1200" dirty="0">
                          <a:latin typeface="+mn-lt"/>
                        </a:rPr>
                        <a:t>12-17</a:t>
                      </a:r>
                      <a:r>
                        <a:rPr lang="fr-CH" sz="1700" b="0" kern="1200" baseline="0" dirty="0">
                          <a:latin typeface="+mn-lt"/>
                        </a:rPr>
                        <a:t> y/o </a:t>
                      </a:r>
                      <a:r>
                        <a:rPr lang="fr-FR" sz="1700" b="0" kern="1200" baseline="0" dirty="0">
                          <a:latin typeface="+mn-lt"/>
                        </a:rPr>
                        <a:t>≤</a:t>
                      </a:r>
                      <a:r>
                        <a:rPr lang="fr-FR" sz="1700" b="0" kern="1200" dirty="0">
                          <a:latin typeface="+mn-lt"/>
                        </a:rPr>
                        <a:t>50Kg</a:t>
                      </a:r>
                      <a:r>
                        <a:rPr lang="fr-CH" sz="1700" b="0" kern="1200" baseline="0" dirty="0">
                          <a:latin typeface="+mn-lt"/>
                        </a:rPr>
                        <a:t>: 20-60mg/Kg/</a:t>
                      </a:r>
                      <a:r>
                        <a:rPr lang="fr-CH" sz="1700" b="0" kern="1200" baseline="0" dirty="0" err="1">
                          <a:latin typeface="+mn-lt"/>
                        </a:rPr>
                        <a:t>day</a:t>
                      </a:r>
                      <a:endParaRPr lang="fr-CH" sz="1700" b="0" kern="1200" dirty="0">
                        <a:latin typeface="+mn-lt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070">
                <a:tc>
                  <a:txBody>
                    <a:bodyPr/>
                    <a:lstStyle/>
                    <a:p>
                      <a:r>
                        <a:rPr lang="en-GB" sz="1700" b="1" kern="1200" dirty="0">
                          <a:latin typeface="+mn-lt"/>
                        </a:rPr>
                        <a:t>Pregnancy</a:t>
                      </a:r>
                      <a:r>
                        <a:rPr lang="en-GB" sz="1700" b="1" kern="1200" baseline="0" dirty="0">
                          <a:latin typeface="+mn-lt"/>
                        </a:rPr>
                        <a:t> &amp; lactation</a:t>
                      </a:r>
                      <a:endParaRPr lang="en-GB" sz="17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lvl="1" indent="0"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en-GB" sz="1700" dirty="0">
                          <a:latin typeface="+mn-lt"/>
                        </a:rPr>
                        <a:t>Should not be used unless</a:t>
                      </a:r>
                      <a:r>
                        <a:rPr lang="en-GB" sz="1700" baseline="0" dirty="0">
                          <a:latin typeface="+mn-lt"/>
                        </a:rPr>
                        <a:t> necessary</a:t>
                      </a:r>
                      <a:endParaRPr lang="en-GB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2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700" b="1" dirty="0">
                          <a:latin typeface="+mn-lt"/>
                        </a:rPr>
                        <a:t>Side effects</a:t>
                      </a:r>
                      <a:endParaRPr lang="en-GB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700" dirty="0">
                          <a:latin typeface="+mn-lt"/>
                        </a:rPr>
                        <a:t>Very common: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>
                          <a:latin typeface="+mn-lt"/>
                        </a:rPr>
                        <a:t>Somnolence, headache, dizziness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</a:rPr>
                        <a:t>Nose &amp; throat inflammation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dirty="0">
                          <a:latin typeface="+mn-lt"/>
                        </a:rPr>
                        <a:t>Common: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+mn-lt"/>
                        </a:rPr>
                        <a:t>Anorexia, depression, anxiety, nervousness, weight</a:t>
                      </a:r>
                      <a:r>
                        <a:rPr lang="en-GB" sz="1700" baseline="0" dirty="0">
                          <a:latin typeface="+mn-lt"/>
                        </a:rPr>
                        <a:t> changes, memory troubles, hair loss..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baseline="0" dirty="0">
                          <a:latin typeface="+mn-lt"/>
                        </a:rPr>
                        <a:t>Side effects should decrease over time</a:t>
                      </a:r>
                      <a:endParaRPr lang="en-GB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597534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 dirty="0"/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CH" dirty="0" err="1"/>
              <a:t>Kevesy</a:t>
            </a:r>
            <a:r>
              <a:rPr lang="fr-CH" dirty="0"/>
              <a:t> vs </a:t>
            </a:r>
            <a:r>
              <a:rPr lang="fr-CH" dirty="0" err="1"/>
              <a:t>Keppra</a:t>
            </a:r>
            <a:r>
              <a:rPr lang="fr-CH" baseline="30000" dirty="0"/>
              <a:t>®</a:t>
            </a:r>
            <a:r>
              <a:rPr lang="fr-CH" dirty="0"/>
              <a:t> (1)</a:t>
            </a:r>
            <a:endParaRPr lang="en-US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8162"/>
              </p:ext>
            </p:extLst>
          </p:nvPr>
        </p:nvGraphicFramePr>
        <p:xfrm>
          <a:off x="939808" y="840773"/>
          <a:ext cx="8201009" cy="578401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5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537">
                <a:tc>
                  <a:txBody>
                    <a:bodyPr/>
                    <a:lstStyle/>
                    <a:p>
                      <a:endParaRPr lang="en-GB" sz="17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700" b="1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Kevesy</a:t>
                      </a:r>
                      <a:r>
                        <a:rPr lang="fr-FR" sz="1700" b="1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®; </a:t>
                      </a:r>
                      <a:r>
                        <a:rPr lang="fr-FR" sz="1700" b="1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Stragen</a:t>
                      </a:r>
                      <a:endParaRPr lang="en-GB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marR="0" lvl="0" indent="0" algn="ctr" defTabSz="9669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700" b="1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Keppra</a:t>
                      </a:r>
                      <a:r>
                        <a:rPr lang="fr-FR" sz="1700" b="1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®;</a:t>
                      </a:r>
                      <a:r>
                        <a:rPr lang="fr-FR" sz="1700" b="1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700" b="1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UCB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Active substance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Levetiracetam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2571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Levetiracetam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Container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5725" lvl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Dual</a:t>
                      </a:r>
                      <a:r>
                        <a:rPr lang="fr-FR" sz="15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port f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lexible plastic  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Nexcel</a:t>
                      </a:r>
                      <a:r>
                        <a:rPr lang="fr-FR" sz="150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®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bag (100 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mL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 in aluminium 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overwrap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2571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Glass 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vial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(5 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mL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Pharmaceutical 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en-GB" sz="15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Ready</a:t>
                      </a:r>
                      <a:r>
                        <a:rPr lang="en-GB" sz="1500" b="1" kern="12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-to-infuse s</a:t>
                      </a:r>
                      <a:r>
                        <a:rPr lang="en-GB" sz="15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olution</a:t>
                      </a: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2571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Concentrate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dilution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Strength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(mg/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mL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b="1" kern="1200" dirty="0">
                          <a:solidFill>
                            <a:srgbClr val="00447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5;</a:t>
                      </a:r>
                      <a:r>
                        <a:rPr lang="fr-FR" sz="1500" b="1" kern="1200" baseline="0" dirty="0">
                          <a:solidFill>
                            <a:srgbClr val="00447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10; 15</a:t>
                      </a:r>
                      <a:endParaRPr lang="en-GB" sz="1500" b="1" kern="1200" dirty="0">
                        <a:solidFill>
                          <a:srgbClr val="00447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2571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Drug/container (mg)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b="1" kern="1200" dirty="0">
                          <a:solidFill>
                            <a:srgbClr val="00447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500; 1000; 1500</a:t>
                      </a:r>
                      <a:endParaRPr lang="en-GB" sz="1500" b="1" kern="1200" dirty="0">
                        <a:solidFill>
                          <a:srgbClr val="00447E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2571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Directions for Use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GB" sz="1500" b="1" kern="1200" dirty="0">
                          <a:solidFill>
                            <a:srgbClr val="00447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Ready-to-Use</a:t>
                      </a: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572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Dilute with 100 mL infusion media to 5 mg/mL concentration before infusion</a:t>
                      </a: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Directions for Administration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Infuse over 15 minutes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2571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Infuse over 15  minutes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608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Indication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Monotherapy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Partial 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Onset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Seizures</a:t>
                      </a:r>
                      <a:endParaRPr lang="fr-FR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Adjunctive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therapy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Partial 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Onset</a:t>
                      </a: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Seizures</a:t>
                      </a:r>
                      <a:endParaRPr lang="fr-FR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Myoclonic Seizures in Patients with Juvenile myoclonic Epilepsy</a:t>
                      </a:r>
                    </a:p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Primary Generalized Tonic-</a:t>
                      </a:r>
                      <a:r>
                        <a:rPr lang="en-GB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Clonic</a:t>
                      </a: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Seizures</a:t>
                      </a:r>
                    </a:p>
                  </a:txBody>
                  <a:tcPr marL="26188" marR="26188" marT="0" marB="0" anchor="ctr"/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GB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23755" marR="2375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501969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 dirty="0"/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CH" dirty="0" err="1"/>
              <a:t>Kevesy</a:t>
            </a:r>
            <a:r>
              <a:rPr lang="fr-CH" dirty="0"/>
              <a:t> vs </a:t>
            </a:r>
            <a:r>
              <a:rPr lang="fr-CH" dirty="0" err="1"/>
              <a:t>Keppra</a:t>
            </a:r>
            <a:r>
              <a:rPr lang="fr-CH" baseline="30000" dirty="0"/>
              <a:t>®</a:t>
            </a:r>
            <a:r>
              <a:rPr lang="fr-CH" dirty="0"/>
              <a:t> (2)</a:t>
            </a:r>
            <a:endParaRPr lang="en-US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73608"/>
              </p:ext>
            </p:extLst>
          </p:nvPr>
        </p:nvGraphicFramePr>
        <p:xfrm>
          <a:off x="683829" y="1116174"/>
          <a:ext cx="8712968" cy="528606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8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2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537">
                <a:tc>
                  <a:txBody>
                    <a:bodyPr/>
                    <a:lstStyle/>
                    <a:p>
                      <a:endParaRPr lang="en-GB" sz="17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700" b="1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Kevesy</a:t>
                      </a:r>
                      <a:r>
                        <a:rPr lang="fr-FR" sz="1700" b="1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®; </a:t>
                      </a:r>
                      <a:r>
                        <a:rPr lang="fr-FR" sz="1700" b="1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Stragen</a:t>
                      </a:r>
                      <a:endParaRPr lang="en-GB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marR="0" lvl="0" indent="0" algn="ctr" defTabSz="9669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700" b="1" dirty="0" err="1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Keppra</a:t>
                      </a:r>
                      <a:r>
                        <a:rPr lang="fr-FR" sz="1700" b="1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®;</a:t>
                      </a:r>
                      <a:r>
                        <a:rPr lang="fr-FR" sz="1700" b="1" baseline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700" b="1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UCB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fr-FR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Excipients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</a:t>
                      </a:r>
                      <a:r>
                        <a:rPr lang="en-GB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acetate</a:t>
                      </a:r>
                    </a:p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Glacial acetic acid</a:t>
                      </a:r>
                    </a:p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chloride</a:t>
                      </a:r>
                    </a:p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for injections</a:t>
                      </a:r>
                      <a:endParaRPr lang="en-GB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/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</a:t>
                      </a:r>
                      <a:r>
                        <a:rPr lang="en-GB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acetate</a:t>
                      </a:r>
                    </a:p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Glacial acetic acid</a:t>
                      </a:r>
                    </a:p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chloride</a:t>
                      </a:r>
                    </a:p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for injections</a:t>
                      </a:r>
                      <a:endParaRPr lang="en-GB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Diluents</a:t>
                      </a: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en-GB" sz="15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/>
                    <a:p>
                      <a:pPr marL="342900" indent="-2571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Sodium chloride (0.9%) injection</a:t>
                      </a:r>
                    </a:p>
                    <a:p>
                      <a:pPr marL="342900" indent="-2571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Lactated Ringer’s injection</a:t>
                      </a:r>
                    </a:p>
                    <a:p>
                      <a:pPr marL="342900" indent="-2571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Dextrose</a:t>
                      </a:r>
                      <a:r>
                        <a:rPr lang="en-GB" sz="15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5% injection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en-GB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Osmolarity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/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en-GB" sz="15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Isotonic     </a:t>
                      </a:r>
                      <a:r>
                        <a:rPr lang="en-GB" sz="1500" b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275-345 </a:t>
                      </a:r>
                      <a:r>
                        <a:rPr lang="en-GB" sz="1500" b="0" kern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mOsm</a:t>
                      </a:r>
                      <a:r>
                        <a:rPr lang="en-GB" sz="1500" b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/kg</a:t>
                      </a:r>
                      <a:endParaRPr lang="en-GB" sz="15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/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359-420 </a:t>
                      </a:r>
                      <a:r>
                        <a:rPr lang="en-GB" sz="1500" b="0" kern="12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mOsm</a:t>
                      </a:r>
                      <a:r>
                        <a:rPr lang="en-GB" sz="1500" b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/kg</a:t>
                      </a:r>
                      <a:endParaRPr lang="en-GB" sz="15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Shelf life</a:t>
                      </a: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257175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en-GB" sz="1500" b="1" kern="1200" dirty="0">
                          <a:solidFill>
                            <a:srgbClr val="00447E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years</a:t>
                      </a: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/>
                    <a:p>
                      <a:pPr marL="342900" indent="-25717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years</a:t>
                      </a: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Storage</a:t>
                      </a:r>
                      <a:r>
                        <a:rPr lang="en-GB" sz="15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precautions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2571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special</a:t>
                      </a:r>
                      <a:r>
                        <a:rPr lang="en-GB" sz="15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storage conditions</a:t>
                      </a:r>
                      <a:endParaRPr lang="en-GB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>
                  <a:txBody>
                    <a:bodyPr/>
                    <a:lstStyle/>
                    <a:p>
                      <a:pPr marL="342900" indent="-25717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5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Original</a:t>
                      </a:r>
                      <a:r>
                        <a:rPr lang="en-GB" sz="15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product: none</a:t>
                      </a:r>
                    </a:p>
                    <a:p>
                      <a:pPr marL="342900" indent="-25717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5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Diluted product:  use immediately after dilution. </a:t>
                      </a:r>
                      <a:br>
                        <a:rPr lang="en-GB" sz="15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not used immediately, no longer than 24h at 2 to 8°C (unless dilution has taken place in controlled and validated aseptic conditions).</a:t>
                      </a:r>
                      <a:endParaRPr lang="en-GB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lv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</a:pPr>
                      <a:r>
                        <a:rPr lang="en-GB" sz="15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Pharmacodynamic</a:t>
                      </a:r>
                      <a:r>
                        <a:rPr lang="en-GB" sz="15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&amp; pharmacokinetic profile</a:t>
                      </a:r>
                      <a:endParaRPr lang="en-GB" sz="15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6188" marR="26188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identical</a:t>
                      </a:r>
                    </a:p>
                  </a:txBody>
                  <a:tcPr marL="26188" marR="2618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76465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20027" y="1224186"/>
            <a:ext cx="5617848" cy="3360920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marL="342900" indent="-342900">
              <a:spcAft>
                <a:spcPts val="1944"/>
              </a:spcAft>
              <a:buBlip>
                <a:blip r:embed="rId3"/>
              </a:buBlip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Reduced handling</a:t>
            </a:r>
          </a:p>
          <a:p>
            <a:pPr marL="733769" lvl="1" indent="-342900">
              <a:spcAft>
                <a:spcPts val="648"/>
              </a:spcAft>
              <a:buBlip>
                <a:blip r:embed="rId4"/>
              </a:buBlip>
            </a:pPr>
            <a:r>
              <a:rPr lang="en-GB" dirty="0">
                <a:solidFill>
                  <a:srgbClr val="00447E"/>
                </a:solidFill>
                <a:cs typeface="Calibri" pitchFamily="34" charset="0"/>
              </a:rPr>
              <a:t>Time saving </a:t>
            </a:r>
            <a:r>
              <a:rPr lang="en-GB" dirty="0">
                <a:solidFill>
                  <a:srgbClr val="00447E"/>
                </a:solidFill>
                <a:cs typeface="Calibri" pitchFamily="34" charset="0"/>
                <a:sym typeface="Wingdings" panose="05000000000000000000" pitchFamily="2" charset="2"/>
              </a:rPr>
              <a:t> fastest availability in case of emergency</a:t>
            </a:r>
            <a:endParaRPr lang="en-GB" dirty="0">
              <a:solidFill>
                <a:srgbClr val="00447E"/>
              </a:solidFill>
              <a:cs typeface="Calibri" pitchFamily="34" charset="0"/>
            </a:endParaRPr>
          </a:p>
          <a:p>
            <a:pPr marL="733769" lvl="1" indent="-342900">
              <a:spcAft>
                <a:spcPts val="648"/>
              </a:spcAft>
              <a:buBlip>
                <a:blip r:embed="rId4"/>
              </a:buBlip>
            </a:pPr>
            <a:r>
              <a:rPr lang="en-GB" dirty="0">
                <a:solidFill>
                  <a:srgbClr val="00447E"/>
                </a:solidFill>
                <a:cs typeface="Calibri" pitchFamily="34" charset="0"/>
              </a:rPr>
              <a:t>Material saving</a:t>
            </a:r>
          </a:p>
          <a:p>
            <a:pPr marL="733769" lvl="1" indent="-342900">
              <a:spcAft>
                <a:spcPts val="648"/>
              </a:spcAft>
              <a:buBlip>
                <a:blip r:embed="rId4"/>
              </a:buBlip>
            </a:pPr>
            <a:r>
              <a:rPr lang="en-GB" dirty="0">
                <a:solidFill>
                  <a:srgbClr val="00447E"/>
                </a:solidFill>
                <a:cs typeface="Calibri" pitchFamily="34" charset="0"/>
              </a:rPr>
              <a:t>Significantly reduced risk of microbial contamination</a:t>
            </a:r>
          </a:p>
          <a:p>
            <a:pPr marL="733769" lvl="1" indent="-342900">
              <a:spcAft>
                <a:spcPts val="648"/>
              </a:spcAft>
              <a:buBlip>
                <a:blip r:embed="rId4"/>
              </a:buBlip>
            </a:pPr>
            <a:r>
              <a:rPr lang="en-GB" dirty="0">
                <a:solidFill>
                  <a:srgbClr val="00447E"/>
                </a:solidFill>
                <a:cs typeface="Calibri" pitchFamily="34" charset="0"/>
              </a:rPr>
              <a:t>Reduced needle injuries</a:t>
            </a:r>
          </a:p>
          <a:p>
            <a:pPr marL="733769" lvl="1" indent="-342900">
              <a:spcAft>
                <a:spcPts val="648"/>
              </a:spcAft>
              <a:buBlip>
                <a:blip r:embed="rId4"/>
              </a:buBlip>
            </a:pPr>
            <a:r>
              <a:rPr lang="en-GB" dirty="0">
                <a:solidFill>
                  <a:srgbClr val="00447E"/>
                </a:solidFill>
                <a:cs typeface="Calibri" pitchFamily="34" charset="0"/>
              </a:rPr>
              <a:t>Reduced medication errors* </a:t>
            </a:r>
          </a:p>
          <a:p>
            <a:pPr marL="370298" indent="-370298">
              <a:spcAft>
                <a:spcPts val="1296"/>
              </a:spcAft>
              <a:buFont typeface="Arial" pitchFamily="34" charset="0"/>
              <a:buChar char="•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03155" y="1616090"/>
            <a:ext cx="1476353" cy="5155763"/>
            <a:chOff x="5060061" y="1544386"/>
            <a:chExt cx="1339180" cy="4910250"/>
          </a:xfrm>
        </p:grpSpPr>
        <p:pic>
          <p:nvPicPr>
            <p:cNvPr id="9" name="Picture 4" descr="http://www.sustanon-deca.com/images/testabol_depo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401" y="1544386"/>
              <a:ext cx="952500" cy="762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http://www.ff.up.pt/toxicologia/monografias/ano0708/g46_docetaxel/inffarm_ficheiros/image00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246" y="2768394"/>
              <a:ext cx="1146810" cy="8334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www.made-in-china.com/image/3f2j00FRLazQpGtTItM/Infusion-Bag-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472" y="4130515"/>
              <a:ext cx="830358" cy="11071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3" descr="http://www.cwladis.com/math104/cannul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061" y="5766342"/>
              <a:ext cx="1339180" cy="6882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Connecteur droit avec flèche 12"/>
            <p:cNvCxnSpPr/>
            <p:nvPr/>
          </p:nvCxnSpPr>
          <p:spPr>
            <a:xfrm>
              <a:off x="5724889" y="2368419"/>
              <a:ext cx="9525" cy="32841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5724889" y="3692440"/>
              <a:ext cx="9525" cy="32841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5724889" y="5328267"/>
              <a:ext cx="9525" cy="32841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81525" y="4176629"/>
            <a:ext cx="3790735" cy="1872929"/>
            <a:chOff x="445484" y="3994259"/>
            <a:chExt cx="3438525" cy="1783742"/>
          </a:xfrm>
        </p:grpSpPr>
        <p:sp>
          <p:nvSpPr>
            <p:cNvPr id="21" name="ZoneTexte 20"/>
            <p:cNvSpPr txBox="1"/>
            <p:nvPr/>
          </p:nvSpPr>
          <p:spPr>
            <a:xfrm>
              <a:off x="445484" y="4405220"/>
              <a:ext cx="3438525" cy="137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96"/>
                </a:spcAft>
              </a:pPr>
              <a:r>
                <a:rPr lang="en-GB" sz="2200" b="1" dirty="0">
                  <a:solidFill>
                    <a:srgbClr val="00957F"/>
                  </a:solidFill>
                  <a:cs typeface="Calibri" pitchFamily="34" charset="0"/>
                  <a:sym typeface="Symbol"/>
                </a:rPr>
                <a:t>Immediate drug availability</a:t>
              </a:r>
            </a:p>
            <a:p>
              <a:pPr algn="ctr">
                <a:spcAft>
                  <a:spcPts val="1296"/>
                </a:spcAft>
              </a:pPr>
              <a:r>
                <a:rPr lang="en-GB" sz="2200" b="1" dirty="0">
                  <a:solidFill>
                    <a:srgbClr val="00957F"/>
                  </a:solidFill>
                  <a:cs typeface="Calibri" pitchFamily="34" charset="0"/>
                  <a:sym typeface="Symbol"/>
                </a:rPr>
                <a:t> </a:t>
              </a:r>
              <a:r>
                <a:rPr lang="en-GB" sz="2200" b="1" dirty="0">
                  <a:solidFill>
                    <a:srgbClr val="00957F"/>
                  </a:solidFill>
                  <a:cs typeface="Calibri" pitchFamily="34" charset="0"/>
                </a:rPr>
                <a:t>cost</a:t>
              </a:r>
            </a:p>
            <a:p>
              <a:pPr algn="ctr">
                <a:spcAft>
                  <a:spcPts val="1296"/>
                </a:spcAft>
              </a:pPr>
              <a:r>
                <a:rPr lang="en-GB" sz="2200" b="1" dirty="0">
                  <a:solidFill>
                    <a:srgbClr val="00957F"/>
                  </a:solidFill>
                  <a:cs typeface="Calibri" pitchFamily="34" charset="0"/>
                  <a:sym typeface="Symbol"/>
                </a:rPr>
                <a:t> </a:t>
              </a:r>
              <a:r>
                <a:rPr lang="en-GB" sz="2200" b="1" dirty="0">
                  <a:solidFill>
                    <a:srgbClr val="00957F"/>
                  </a:solidFill>
                  <a:cs typeface="Calibri" pitchFamily="34" charset="0"/>
                </a:rPr>
                <a:t>safety</a:t>
              </a:r>
            </a:p>
          </p:txBody>
        </p:sp>
        <p:sp>
          <p:nvSpPr>
            <p:cNvPr id="22" name="Flèche vers le bas 21"/>
            <p:cNvSpPr/>
            <p:nvPr/>
          </p:nvSpPr>
          <p:spPr>
            <a:xfrm>
              <a:off x="2098071" y="3994259"/>
              <a:ext cx="163386" cy="325620"/>
            </a:xfrm>
            <a:prstGeom prst="downArrow">
              <a:avLst/>
            </a:prstGeom>
            <a:solidFill>
              <a:srgbClr val="6B6B6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14517" y="1724963"/>
            <a:ext cx="1476353" cy="2973433"/>
            <a:chOff x="7269861" y="1642821"/>
            <a:chExt cx="1339180" cy="283184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670" y="1642821"/>
              <a:ext cx="745563" cy="140828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cxnSp>
          <p:nvCxnSpPr>
            <p:cNvPr id="20" name="Connecteur droit avec flèche 19"/>
            <p:cNvCxnSpPr/>
            <p:nvPr/>
          </p:nvCxnSpPr>
          <p:spPr>
            <a:xfrm>
              <a:off x="7934689" y="3254528"/>
              <a:ext cx="9525" cy="32841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23" name="Picture 13" descr="http://www.cwladis.com/math104/cannul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861" y="3786368"/>
              <a:ext cx="1339180" cy="6882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ZoneTexte 1"/>
          <p:cNvSpPr txBox="1"/>
          <p:nvPr/>
        </p:nvSpPr>
        <p:spPr>
          <a:xfrm>
            <a:off x="441026" y="6300750"/>
            <a:ext cx="4779305" cy="530598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*Extemporaneous compounding of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i.v.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drugs has been shown to result in 9% errors</a:t>
            </a:r>
          </a:p>
        </p:txBody>
      </p:sp>
      <p:sp>
        <p:nvSpPr>
          <p:cNvPr id="2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2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 dirty="0"/>
          </a:p>
        </p:txBody>
      </p:sp>
      <p:sp>
        <p:nvSpPr>
          <p:cNvPr id="26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CH" dirty="0"/>
              <a:t>Main </a:t>
            </a:r>
            <a:r>
              <a:rPr lang="fr-CH" dirty="0" err="1"/>
              <a:t>benefits</a:t>
            </a:r>
            <a:r>
              <a:rPr lang="fr-CH" dirty="0"/>
              <a:t> of </a:t>
            </a:r>
            <a:r>
              <a:rPr lang="fr-CH" dirty="0" err="1"/>
              <a:t>Kevesy</a:t>
            </a:r>
            <a:r>
              <a:rPr lang="fr-CH" dirty="0"/>
              <a:t> in RTU </a:t>
            </a:r>
            <a:r>
              <a:rPr lang="fr-CH" dirty="0" err="1"/>
              <a:t>bags</a:t>
            </a:r>
            <a:r>
              <a:rPr lang="fr-CH" dirty="0"/>
              <a:t>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20026" y="1224186"/>
            <a:ext cx="8976769" cy="4775349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marL="342900" lvl="1" indent="-342900">
              <a:spcAft>
                <a:spcPts val="1944"/>
              </a:spcAft>
              <a:buBlip>
                <a:blip r:embed="rId3"/>
              </a:buBlip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Terminally sterilised bags</a:t>
            </a:r>
            <a:b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</a:b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Enhanced probability of maintaining sterility of the product as compared to the concentrated vials, which require additional handling in the hospital pharmacy</a:t>
            </a:r>
          </a:p>
          <a:p>
            <a:pPr marL="342900" indent="-342900">
              <a:spcAft>
                <a:spcPts val="1944"/>
              </a:spcAft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3 strengths available adapted to different posology needs:</a:t>
            </a:r>
          </a:p>
          <a:p>
            <a:pPr marL="826389" lvl="1" indent="-342900">
              <a:spcAft>
                <a:spcPts val="1944"/>
              </a:spcAft>
              <a:buBlip>
                <a:blip r:embed="rId4"/>
              </a:buBlip>
            </a:pPr>
            <a:r>
              <a:rPr lang="en-US" sz="1600" dirty="0">
                <a:solidFill>
                  <a:srgbClr val="00447E"/>
                </a:solidFill>
                <a:cs typeface="Calibri" pitchFamily="34" charset="0"/>
              </a:rPr>
              <a:t>500mg/100mL</a:t>
            </a:r>
          </a:p>
          <a:p>
            <a:pPr marL="826389" lvl="1" indent="-342900">
              <a:spcAft>
                <a:spcPts val="1944"/>
              </a:spcAft>
              <a:buBlip>
                <a:blip r:embed="rId4"/>
              </a:buBlip>
            </a:pPr>
            <a:r>
              <a:rPr lang="en-US" sz="1600" dirty="0">
                <a:solidFill>
                  <a:srgbClr val="00447E"/>
                </a:solidFill>
                <a:cs typeface="Calibri" pitchFamily="34" charset="0"/>
              </a:rPr>
              <a:t>1000 mg/100mL</a:t>
            </a:r>
          </a:p>
          <a:p>
            <a:pPr marL="826389" lvl="1" indent="-342900">
              <a:spcAft>
                <a:spcPts val="1944"/>
              </a:spcAft>
              <a:buBlip>
                <a:blip r:embed="rId4"/>
              </a:buBlip>
            </a:pPr>
            <a:r>
              <a:rPr lang="en-US" sz="1600" dirty="0">
                <a:solidFill>
                  <a:srgbClr val="00447E"/>
                </a:solidFill>
                <a:cs typeface="Calibri" pitchFamily="34" charset="0"/>
              </a:rPr>
              <a:t>1500mg/100mL</a:t>
            </a:r>
          </a:p>
          <a:p>
            <a:pPr marL="342900" indent="-342900">
              <a:spcAft>
                <a:spcPts val="1944"/>
              </a:spcAft>
              <a:buBlip>
                <a:blip r:embed="rId3"/>
              </a:buBlip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  <a:sym typeface="Wingdings" pitchFamily="2" charset="2"/>
              </a:rPr>
              <a:t>Reduced  hospital waste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  <a:sym typeface="Wingdings" pitchFamily="2" charset="2"/>
              </a:rPr>
              <a:t>of empty syringes and needles</a:t>
            </a: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  <a:sym typeface="Wingdings" pitchFamily="2" charset="2"/>
            </a:endParaRPr>
          </a:p>
          <a:p>
            <a:pPr marL="342900" indent="-342900">
              <a:spcAft>
                <a:spcPts val="1944"/>
              </a:spcAft>
              <a:buBlip>
                <a:blip r:embed="rId3"/>
              </a:buBlip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  <a:sym typeface="Wingdings" pitchFamily="2" charset="2"/>
              </a:rPr>
              <a:t>Same efficacy as the branded original product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  <a:sym typeface="Wingdings" pitchFamily="2" charset="2"/>
              </a:rPr>
              <a:t>(</a:t>
            </a:r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  <a:sym typeface="Wingdings" pitchFamily="2" charset="2"/>
              </a:rPr>
              <a:t>Keppra</a:t>
            </a:r>
            <a:r>
              <a:rPr lang="en-GB" sz="1800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®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) &amp; meeting the highest quality standards</a:t>
            </a:r>
          </a:p>
          <a:p>
            <a:pPr marL="342900" indent="-342900">
              <a:spcAft>
                <a:spcPts val="1944"/>
              </a:spcAft>
              <a:buBlip>
                <a:blip r:embed="rId3"/>
              </a:buBlip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2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 dirty="0"/>
          </a:p>
        </p:txBody>
      </p:sp>
      <p:sp>
        <p:nvSpPr>
          <p:cNvPr id="26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CH" dirty="0"/>
              <a:t>Main </a:t>
            </a:r>
            <a:r>
              <a:rPr lang="fr-CH" dirty="0" err="1"/>
              <a:t>benefits</a:t>
            </a:r>
            <a:r>
              <a:rPr lang="fr-CH" dirty="0"/>
              <a:t> of </a:t>
            </a:r>
            <a:r>
              <a:rPr lang="fr-CH" dirty="0" err="1"/>
              <a:t>Kevesy</a:t>
            </a:r>
            <a:r>
              <a:rPr lang="fr-CH" dirty="0"/>
              <a:t> in RTU </a:t>
            </a:r>
            <a:r>
              <a:rPr lang="fr-CH" dirty="0" err="1"/>
              <a:t>bags</a:t>
            </a:r>
            <a:r>
              <a:rPr lang="fr-CH" dirty="0"/>
              <a:t>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A8583F-5E38-484E-93F6-FD9BACD1213A}" type="datetime1">
              <a:rPr lang="fr-FR" smtClean="0"/>
              <a:pPr/>
              <a:t>16/05/2016</a:t>
            </a:fld>
            <a:endParaRPr lang="fr-B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/>
          <a:stretch/>
        </p:blipFill>
        <p:spPr bwMode="auto">
          <a:xfrm>
            <a:off x="2147674" y="3528442"/>
            <a:ext cx="5950780" cy="27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54391" y="1764246"/>
            <a:ext cx="540060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8" y="2285275"/>
            <a:ext cx="5440016" cy="95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91" y="108062"/>
            <a:ext cx="2081314" cy="4742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335478" y="349808"/>
            <a:ext cx="7247998" cy="83837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4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Meiryo UI" pitchFamily="34" charset="-128"/>
                <a:cs typeface="Meiryo UI" pitchFamily="34" charset="-128"/>
              </a:rPr>
              <a:t>The gold-standard for epilepsy now available in unique, ready-to-use bags</a:t>
            </a:r>
          </a:p>
        </p:txBody>
      </p:sp>
      <p:sp>
        <p:nvSpPr>
          <p:cNvPr id="10" name="ZoneTexte 10"/>
          <p:cNvSpPr txBox="1"/>
          <p:nvPr/>
        </p:nvSpPr>
        <p:spPr>
          <a:xfrm>
            <a:off x="129321" y="6228742"/>
            <a:ext cx="3049368" cy="838374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en-GB" sz="4800" b="1" dirty="0">
                <a:solidFill>
                  <a:srgbClr val="004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715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An insight </a:t>
            </a:r>
            <a:r>
              <a:rPr lang="fr-CH" dirty="0" err="1"/>
              <a:t>into</a:t>
            </a:r>
            <a:r>
              <a:rPr lang="fr-CH" dirty="0"/>
              <a:t> the </a:t>
            </a:r>
            <a:r>
              <a:rPr lang="fr-CH" dirty="0" err="1"/>
              <a:t>epilepsy</a:t>
            </a:r>
            <a:r>
              <a:rPr lang="fr-CH" dirty="0"/>
              <a:t> </a:t>
            </a:r>
            <a:r>
              <a:rPr lang="fr-CH" dirty="0" err="1"/>
              <a:t>market</a:t>
            </a:r>
            <a:endParaRPr lang="fr-CH" dirty="0"/>
          </a:p>
          <a:p>
            <a:r>
              <a:rPr lang="fr-CH" dirty="0" err="1"/>
              <a:t>Levetiracetam</a:t>
            </a:r>
            <a:endParaRPr lang="fr-CH" dirty="0"/>
          </a:p>
          <a:p>
            <a:pPr lvl="1"/>
            <a:r>
              <a:rPr lang="fr-CH" dirty="0" err="1"/>
              <a:t>Levetiracetam</a:t>
            </a:r>
            <a:r>
              <a:rPr lang="fr-CH" dirty="0"/>
              <a:t> vs.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epilepsy</a:t>
            </a:r>
            <a:r>
              <a:rPr lang="fr-CH" dirty="0"/>
              <a:t> </a:t>
            </a:r>
            <a:r>
              <a:rPr lang="fr-CH" dirty="0" err="1"/>
              <a:t>treatments</a:t>
            </a:r>
            <a:endParaRPr lang="fr-CH" dirty="0"/>
          </a:p>
          <a:p>
            <a:pPr lvl="1"/>
            <a:r>
              <a:rPr lang="fr-CH" dirty="0" err="1"/>
              <a:t>Products</a:t>
            </a:r>
            <a:endParaRPr lang="fr-CH" dirty="0"/>
          </a:p>
          <a:p>
            <a:r>
              <a:rPr lang="fr-CH" dirty="0" err="1"/>
              <a:t>Kevesy</a:t>
            </a:r>
            <a:r>
              <a:rPr lang="fr-CH" dirty="0"/>
              <a:t> </a:t>
            </a:r>
            <a:r>
              <a:rPr lang="fr-CH" dirty="0" err="1"/>
              <a:t>product</a:t>
            </a:r>
            <a:r>
              <a:rPr lang="fr-CH" dirty="0"/>
              <a:t> description </a:t>
            </a:r>
          </a:p>
          <a:p>
            <a:r>
              <a:rPr lang="fr-CH" dirty="0" err="1"/>
              <a:t>Kevesy</a:t>
            </a:r>
            <a:r>
              <a:rPr lang="fr-CH" dirty="0"/>
              <a:t> vs. </a:t>
            </a:r>
            <a:r>
              <a:rPr lang="fr-CH" dirty="0" err="1"/>
              <a:t>Keppra</a:t>
            </a:r>
            <a:r>
              <a:rPr lang="fr-CH" dirty="0"/>
              <a:t>®</a:t>
            </a:r>
          </a:p>
          <a:p>
            <a:r>
              <a:rPr lang="fr-CH" dirty="0"/>
              <a:t>Main </a:t>
            </a:r>
            <a:r>
              <a:rPr lang="fr-CH" dirty="0" err="1"/>
              <a:t>benefits</a:t>
            </a:r>
            <a:r>
              <a:rPr lang="fr-CH" dirty="0"/>
              <a:t> of </a:t>
            </a:r>
            <a:r>
              <a:rPr lang="fr-CH" dirty="0" err="1"/>
              <a:t>Kevesy</a:t>
            </a:r>
            <a:r>
              <a:rPr lang="fr-CH" dirty="0"/>
              <a:t> in </a:t>
            </a:r>
            <a:r>
              <a:rPr lang="fr-CH" dirty="0" err="1"/>
              <a:t>ready</a:t>
            </a:r>
            <a:r>
              <a:rPr lang="fr-CH" dirty="0"/>
              <a:t>-</a:t>
            </a:r>
            <a:r>
              <a:rPr lang="fr-CH" dirty="0" err="1"/>
              <a:t>to-use</a:t>
            </a:r>
            <a:r>
              <a:rPr lang="fr-CH" dirty="0"/>
              <a:t> </a:t>
            </a:r>
            <a:r>
              <a:rPr lang="fr-CH" dirty="0" err="1"/>
              <a:t>bags</a:t>
            </a:r>
            <a:endParaRPr lang="fr-CH" dirty="0"/>
          </a:p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52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59249" y="2654648"/>
            <a:ext cx="1771518" cy="761430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pPr algn="ctr"/>
            <a:r>
              <a:rPr lang="en-GB" sz="4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Kevesy</a:t>
            </a:r>
            <a:endParaRPr lang="en-GB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35954" y="3337826"/>
            <a:ext cx="3418108" cy="1577038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ctr" defTabSz="493730">
              <a:defRPr/>
            </a:pPr>
            <a:r>
              <a:rPr lang="en-GB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levetiracetam</a:t>
            </a:r>
            <a:endParaRPr lang="en-GB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493730">
              <a:defRPr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 mg/mL</a:t>
            </a:r>
          </a:p>
          <a:p>
            <a:pPr algn="ctr" defTabSz="493730">
              <a:defRPr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 mg/mL </a:t>
            </a:r>
          </a:p>
          <a:p>
            <a:pPr algn="ctr" defTabSz="493730">
              <a:defRPr/>
            </a:pP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15 mg/mL</a:t>
            </a:r>
            <a:endParaRPr lang="en-GB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46102" y="4816606"/>
            <a:ext cx="2997814" cy="499820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pPr lvl="0" algn="ctr"/>
            <a:r>
              <a:rPr lang="en-GB" sz="2600" b="1" dirty="0">
                <a:solidFill>
                  <a:srgbClr val="77787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solution for infusion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31218" y="1115286"/>
            <a:ext cx="7247998" cy="1023040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GB" sz="30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eiryo UI" pitchFamily="34" charset="-128"/>
                <a:cs typeface="Meiryo UI" pitchFamily="34" charset="-128"/>
              </a:rPr>
              <a:t>The gold standard for epilepsy now available in unique, ready-to-use bags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93" y="2765506"/>
            <a:ext cx="1021935" cy="1837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98" y="3248316"/>
            <a:ext cx="1021935" cy="1837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43" y="2296154"/>
            <a:ext cx="1021935" cy="1837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18" y="4108084"/>
            <a:ext cx="2194288" cy="1378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50" y="4848015"/>
            <a:ext cx="2194288" cy="13781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33" y="5584812"/>
            <a:ext cx="2194288" cy="1378181"/>
          </a:xfrm>
          <a:prstGeom prst="rect">
            <a:avLst/>
          </a:prstGeom>
        </p:spPr>
      </p:pic>
      <p:sp>
        <p:nvSpPr>
          <p:cNvPr id="17" name="ZoneTexte 10"/>
          <p:cNvSpPr txBox="1"/>
          <p:nvPr/>
        </p:nvSpPr>
        <p:spPr>
          <a:xfrm>
            <a:off x="490947" y="5584812"/>
            <a:ext cx="3286035" cy="899929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r>
              <a:rPr lang="en-GB" sz="52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6022928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sz="2000" dirty="0" err="1"/>
              <a:t>Growing</a:t>
            </a:r>
            <a:r>
              <a:rPr lang="fr-CH" sz="2000" dirty="0"/>
              <a:t> </a:t>
            </a:r>
            <a:r>
              <a:rPr lang="fr-CH" sz="2000" dirty="0" err="1"/>
              <a:t>market</a:t>
            </a:r>
            <a:endParaRPr lang="fr-CH" sz="2000" dirty="0"/>
          </a:p>
          <a:p>
            <a:endParaRPr lang="fr-CH" dirty="0"/>
          </a:p>
          <a:p>
            <a:endParaRPr lang="fr-CH" dirty="0"/>
          </a:p>
          <a:p>
            <a:pPr marL="449263" indent="-449263">
              <a:spcAft>
                <a:spcPts val="648"/>
              </a:spcAft>
            </a:pPr>
            <a:r>
              <a:rPr lang="en-GB" sz="2000" dirty="0"/>
              <a:t>Crowded &amp; competitive market</a:t>
            </a:r>
          </a:p>
          <a:p>
            <a:pPr marL="449263" indent="-449263"/>
            <a:r>
              <a:rPr lang="en-GB" sz="2000" dirty="0"/>
              <a:t>Major contributor to growth: expanding number &amp; growing uptake of 3</a:t>
            </a:r>
            <a:r>
              <a:rPr lang="en-GB" sz="2000" baseline="30000" dirty="0"/>
              <a:t>rd</a:t>
            </a:r>
            <a:r>
              <a:rPr lang="en-GB" sz="2000" dirty="0"/>
              <a:t>-generation AEDs, led by </a:t>
            </a:r>
            <a:r>
              <a:rPr lang="en-GB" sz="2000" dirty="0" err="1"/>
              <a:t>lacosamide</a:t>
            </a:r>
            <a:r>
              <a:rPr lang="en-GB" sz="2000" dirty="0"/>
              <a:t> (</a:t>
            </a:r>
            <a:r>
              <a:rPr lang="en-GB" sz="2000" dirty="0" err="1"/>
              <a:t>Vimpat</a:t>
            </a:r>
            <a:r>
              <a:rPr lang="en-GB" sz="2000" dirty="0"/>
              <a:t>, UCB)</a:t>
            </a:r>
          </a:p>
          <a:p>
            <a:pPr marL="719138" lvl="1" indent="-287338"/>
            <a:r>
              <a:rPr lang="en-US" sz="1800" dirty="0"/>
              <a:t>US, big 5 &amp; Japan: uptake of 3</a:t>
            </a:r>
            <a:r>
              <a:rPr lang="en-US" sz="1800" baseline="30000" dirty="0"/>
              <a:t>rd</a:t>
            </a:r>
            <a:r>
              <a:rPr lang="en-US" sz="1800" dirty="0"/>
              <a:t>G  AEDs will drive 2% annual growth over the next 8 years</a:t>
            </a:r>
          </a:p>
          <a:p>
            <a:pPr marL="449263" indent="-449263">
              <a:spcBef>
                <a:spcPts val="1944"/>
              </a:spcBef>
            </a:pPr>
            <a:r>
              <a:rPr lang="en-GB" sz="2000" dirty="0"/>
              <a:t>2</a:t>
            </a:r>
            <a:r>
              <a:rPr lang="en-GB" sz="2000" baseline="30000" dirty="0"/>
              <a:t>nd</a:t>
            </a:r>
            <a:r>
              <a:rPr lang="en-GB" sz="2000" dirty="0"/>
              <a:t>G AEDs (</a:t>
            </a:r>
            <a:r>
              <a:rPr lang="en-GB" sz="2000" dirty="0" err="1"/>
              <a:t>eg</a:t>
            </a:r>
            <a:r>
              <a:rPr lang="en-GB" sz="2000" dirty="0"/>
              <a:t>. </a:t>
            </a:r>
            <a:r>
              <a:rPr lang="en-GB" sz="2000" dirty="0" err="1"/>
              <a:t>levetiracetam</a:t>
            </a:r>
            <a:r>
              <a:rPr lang="en-GB" sz="2000" dirty="0"/>
              <a:t>) will maintain their major market sales leader position through 2021</a:t>
            </a:r>
          </a:p>
          <a:p>
            <a:pPr marL="719138" lvl="1" indent="-287338"/>
            <a:r>
              <a:rPr lang="en-GB" sz="1800" dirty="0"/>
              <a:t>2</a:t>
            </a:r>
            <a:r>
              <a:rPr lang="en-GB" sz="1800" baseline="30000" dirty="0"/>
              <a:t>nd</a:t>
            </a:r>
            <a:r>
              <a:rPr lang="en-GB" sz="1800" dirty="0"/>
              <a:t>G agents continue to displace older, 1</a:t>
            </a:r>
            <a:r>
              <a:rPr lang="en-GB" sz="1800" baseline="30000" dirty="0"/>
              <a:t>st</a:t>
            </a:r>
            <a:r>
              <a:rPr lang="en-GB" sz="1800" dirty="0"/>
              <a:t>G AEDs across the major markets</a:t>
            </a:r>
          </a:p>
          <a:p>
            <a:pPr marL="719138" lvl="1" indent="-287338"/>
            <a:r>
              <a:rPr lang="en-GB" sz="1800" dirty="0"/>
              <a:t>3</a:t>
            </a:r>
            <a:r>
              <a:rPr lang="en-GB" sz="1800" baseline="30000" dirty="0"/>
              <a:t>rd</a:t>
            </a:r>
            <a:r>
              <a:rPr lang="en-GB" sz="1800" dirty="0"/>
              <a:t>G AEDs will not supersede 2</a:t>
            </a:r>
            <a:r>
              <a:rPr lang="en-GB" sz="1800" baseline="30000" dirty="0"/>
              <a:t>nd</a:t>
            </a:r>
            <a:r>
              <a:rPr lang="en-GB" sz="1800" dirty="0"/>
              <a:t>G drugs. 3</a:t>
            </a:r>
            <a:r>
              <a:rPr lang="en-GB" sz="1800" baseline="30000" dirty="0"/>
              <a:t>rd</a:t>
            </a:r>
            <a:r>
              <a:rPr lang="en-GB" sz="1800" dirty="0"/>
              <a:t>G drugs </a:t>
            </a:r>
            <a:r>
              <a:rPr lang="en-US" sz="1800" dirty="0"/>
              <a:t>will primarily be used as late-line adjunctive therapies in patients not responding to conventional treatments</a:t>
            </a:r>
          </a:p>
          <a:p>
            <a:pPr marL="719138" lvl="1" indent="-287338"/>
            <a:r>
              <a:rPr lang="en-US" sz="1800" dirty="0"/>
              <a:t>Forecast: &lt;15% of patients will be prescribed </a:t>
            </a:r>
            <a:r>
              <a:rPr lang="en-GB" sz="1800" dirty="0"/>
              <a:t>3</a:t>
            </a:r>
            <a:r>
              <a:rPr lang="en-GB" sz="1800" baseline="30000" dirty="0"/>
              <a:t>rd</a:t>
            </a:r>
            <a:r>
              <a:rPr lang="en-US" sz="1800" dirty="0"/>
              <a:t>G AEDs between now and 2022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An insight </a:t>
            </a:r>
            <a:r>
              <a:rPr lang="fr-CH" dirty="0" err="1"/>
              <a:t>into</a:t>
            </a:r>
            <a:r>
              <a:rPr lang="fr-CH" dirty="0"/>
              <a:t> the </a:t>
            </a:r>
            <a:r>
              <a:rPr lang="fr-CH" dirty="0" err="1"/>
              <a:t>epilepsy</a:t>
            </a:r>
            <a:r>
              <a:rPr lang="fr-CH" dirty="0"/>
              <a:t> </a:t>
            </a:r>
            <a:r>
              <a:rPr lang="fr-CH" dirty="0" err="1"/>
              <a:t>market</a:t>
            </a:r>
            <a:r>
              <a:rPr lang="fr-CH" dirty="0"/>
              <a:t> </a:t>
            </a:r>
            <a:endParaRPr lang="en-US" dirty="0"/>
          </a:p>
        </p:txBody>
      </p:sp>
      <p:graphicFrame>
        <p:nvGraphicFramePr>
          <p:cNvPr id="6" name="Diagram 1"/>
          <p:cNvGraphicFramePr/>
          <p:nvPr>
            <p:extLst>
              <p:ext uri="{D42A27DB-BD31-4B8C-83A1-F6EECF244321}">
                <p14:modId xmlns:p14="http://schemas.microsoft.com/office/powerpoint/2010/main" val="4247459755"/>
              </p:ext>
            </p:extLst>
          </p:nvPr>
        </p:nvGraphicFramePr>
        <p:xfrm>
          <a:off x="1605892" y="1584226"/>
          <a:ext cx="6720417" cy="573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655936" y="6840227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000" i="1" dirty="0">
                <a:solidFill>
                  <a:srgbClr val="898989"/>
                </a:solidFill>
              </a:rPr>
              <a:t>http://www.fiercebiotech.com/press-releases/epilepsy-drug-market-will-increase-800-million-2016-primarily-due-uptake-pr#ixzz2rser5FrO </a:t>
            </a:r>
          </a:p>
          <a:p>
            <a:pPr>
              <a:spcBef>
                <a:spcPct val="20000"/>
              </a:spcBef>
              <a:spcAft>
                <a:spcPts val="1296"/>
              </a:spcAft>
            </a:pPr>
            <a:r>
              <a:rPr lang="en-GB" sz="1000" i="1" dirty="0">
                <a:solidFill>
                  <a:srgbClr val="898989"/>
                </a:solidFill>
              </a:rPr>
              <a:t>http://www.epilepsyresearch.org.uk/researchers-predict-epilepsy-market-will-grow-2-annually-through-2022/</a:t>
            </a:r>
          </a:p>
        </p:txBody>
      </p:sp>
    </p:spTree>
    <p:extLst>
      <p:ext uri="{BB962C8B-B14F-4D97-AF65-F5344CB8AC3E}">
        <p14:creationId xmlns:p14="http://schemas.microsoft.com/office/powerpoint/2010/main" val="42862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810" y="1008162"/>
            <a:ext cx="9428350" cy="6127001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fontAlgn="base"/>
            <a:r>
              <a:rPr lang="en-US" sz="1800" b="1" dirty="0">
                <a:solidFill>
                  <a:srgbClr val="00447E"/>
                </a:solidFill>
              </a:rPr>
              <a:t>Treatment</a:t>
            </a:r>
            <a:endParaRPr lang="en-US" sz="1700" b="1" dirty="0">
              <a:solidFill>
                <a:srgbClr val="00447E"/>
              </a:solidFill>
            </a:endParaRPr>
          </a:p>
          <a:p>
            <a:pPr fontAlgn="base"/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8581" indent="-308581" fontAlgn="base">
              <a:spcAft>
                <a:spcPts val="1296"/>
              </a:spcAft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Treated by: neurologists,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epileptologists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pediatricians, neurosurgeons, internists, family physicians </a:t>
            </a:r>
          </a:p>
          <a:p>
            <a:pPr marL="308581" indent="-308581" fontAlgn="base">
              <a:spcAft>
                <a:spcPts val="1296"/>
              </a:spcAft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line treatment: drugs</a:t>
            </a:r>
          </a:p>
          <a:p>
            <a:pPr marL="802312" lvl="1" indent="-308581" fontAlgn="base">
              <a:spcAft>
                <a:spcPts val="1296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2312" lvl="1" indent="-308581" fontAlgn="base">
              <a:spcAft>
                <a:spcPts val="1296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2312" lvl="1" indent="-308581" fontAlgn="base">
              <a:spcAft>
                <a:spcPts val="1296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2312" lvl="1" indent="-308581" fontAlgn="base">
              <a:spcAft>
                <a:spcPts val="1296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2312" lvl="1" indent="-308581" fontAlgn="base">
              <a:spcAft>
                <a:spcPts val="1296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2312" lvl="1" indent="-308581" fontAlgn="base">
              <a:spcAft>
                <a:spcPts val="1296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8581" indent="-308581" fontAlgn="base">
              <a:buBlip>
                <a:blip r:embed="rId3"/>
              </a:buBlip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8581" indent="-308581" fontAlgn="base">
              <a:buBlip>
                <a:blip r:embed="rId3"/>
              </a:buBlip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drugs do not work:</a:t>
            </a:r>
          </a:p>
          <a:p>
            <a:pPr marL="802312" lvl="1" indent="-308581" fontAlgn="base">
              <a:buBlip>
                <a:blip r:embed="rId4"/>
              </a:buBlip>
            </a:pPr>
            <a:r>
              <a:rPr lang="en-US" sz="1700" dirty="0">
                <a:solidFill>
                  <a:srgbClr val="00447E"/>
                </a:solidFill>
              </a:rPr>
              <a:t>surgery</a:t>
            </a:r>
          </a:p>
          <a:p>
            <a:pPr marL="802312" lvl="1" indent="-308581" fontAlgn="base">
              <a:buBlip>
                <a:blip r:embed="rId4"/>
              </a:buBlip>
            </a:pPr>
            <a:r>
              <a:rPr lang="en-US" sz="1700" dirty="0">
                <a:solidFill>
                  <a:srgbClr val="00447E"/>
                </a:solidFill>
              </a:rPr>
              <a:t>special diet (</a:t>
            </a:r>
            <a:r>
              <a:rPr lang="en-US" sz="1700" dirty="0" err="1">
                <a:solidFill>
                  <a:srgbClr val="00447E"/>
                </a:solidFill>
              </a:rPr>
              <a:t>ketogenic</a:t>
            </a:r>
            <a:r>
              <a:rPr lang="en-US" sz="1700" dirty="0">
                <a:solidFill>
                  <a:srgbClr val="00447E"/>
                </a:solidFill>
              </a:rPr>
              <a:t>)</a:t>
            </a:r>
          </a:p>
          <a:p>
            <a:pPr marL="802312" lvl="1" indent="-308581" fontAlgn="base">
              <a:buBlip>
                <a:blip r:embed="rId4"/>
              </a:buBlip>
            </a:pPr>
            <a:r>
              <a:rPr lang="en-US" sz="1700" dirty="0">
                <a:solidFill>
                  <a:srgbClr val="00447E"/>
                </a:solidFill>
              </a:rPr>
              <a:t>implanted device programmed to stimulate the </a:t>
            </a:r>
            <a:r>
              <a:rPr lang="en-US" sz="1700" dirty="0" err="1">
                <a:solidFill>
                  <a:srgbClr val="00447E"/>
                </a:solidFill>
              </a:rPr>
              <a:t>vagus</a:t>
            </a:r>
            <a:r>
              <a:rPr lang="en-US" sz="1700" dirty="0">
                <a:solidFill>
                  <a:srgbClr val="00447E"/>
                </a:solidFill>
              </a:rPr>
              <a:t> nerve (VNS therapy)</a:t>
            </a:r>
          </a:p>
          <a:p>
            <a:pPr fontAlgn="base"/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87461"/>
            <a:endParaRPr lang="fr-CH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22130"/>
              </p:ext>
            </p:extLst>
          </p:nvPr>
        </p:nvGraphicFramePr>
        <p:xfrm>
          <a:off x="154140" y="2700350"/>
          <a:ext cx="9794824" cy="24121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4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382">
                <a:tc>
                  <a:txBody>
                    <a:bodyPr/>
                    <a:lstStyle/>
                    <a:p>
                      <a:pPr algn="ctr"/>
                      <a:r>
                        <a:rPr lang="fr-CH" sz="1700" dirty="0">
                          <a:latin typeface="+mn-lt"/>
                        </a:rPr>
                        <a:t>2</a:t>
                      </a:r>
                      <a:r>
                        <a:rPr lang="fr-CH" sz="1700" baseline="30000" dirty="0">
                          <a:latin typeface="+mn-lt"/>
                        </a:rPr>
                        <a:t>nd</a:t>
                      </a:r>
                      <a:r>
                        <a:rPr lang="fr-CH" sz="1700" dirty="0">
                          <a:latin typeface="+mn-lt"/>
                        </a:rPr>
                        <a:t> </a:t>
                      </a:r>
                      <a:r>
                        <a:rPr lang="fr-CH" sz="1700" dirty="0" err="1">
                          <a:latin typeface="+mn-lt"/>
                        </a:rPr>
                        <a:t>generation</a:t>
                      </a:r>
                      <a:endParaRPr lang="fr-CH" sz="1700" dirty="0">
                        <a:latin typeface="+mn-lt"/>
                      </a:endParaRPr>
                    </a:p>
                  </a:txBody>
                  <a:tcPr marL="100806" marR="100806" marT="48006" marB="4800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700" baseline="0" dirty="0">
                          <a:latin typeface="+mn-lt"/>
                        </a:rPr>
                        <a:t>3</a:t>
                      </a:r>
                      <a:r>
                        <a:rPr lang="fr-CH" sz="1700" baseline="30000" dirty="0">
                          <a:latin typeface="+mn-lt"/>
                        </a:rPr>
                        <a:t>rd</a:t>
                      </a:r>
                      <a:r>
                        <a:rPr lang="fr-CH" sz="1700" dirty="0">
                          <a:latin typeface="+mn-lt"/>
                        </a:rPr>
                        <a:t> </a:t>
                      </a:r>
                      <a:r>
                        <a:rPr lang="fr-CH" sz="1700" dirty="0" err="1">
                          <a:latin typeface="+mn-lt"/>
                        </a:rPr>
                        <a:t>generation</a:t>
                      </a:r>
                      <a:endParaRPr lang="fr-CH" sz="1700" dirty="0">
                        <a:latin typeface="+mn-lt"/>
                      </a:endParaRPr>
                    </a:p>
                  </a:txBody>
                  <a:tcPr marL="100806" marR="100806" marT="48006" marB="480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93">
                <a:tc>
                  <a:txBody>
                    <a:bodyPr/>
                    <a:lstStyle/>
                    <a:p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Levetiracetam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 (</a:t>
                      </a: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Keppra</a:t>
                      </a:r>
                      <a:r>
                        <a:rPr lang="en-GB" sz="15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®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, UCB) </a:t>
                      </a:r>
                      <a:endParaRPr lang="fr-CH" sz="1500" dirty="0">
                        <a:latin typeface="+mn-lt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Lacosamide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 (</a:t>
                      </a: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Vimpat</a:t>
                      </a:r>
                      <a:r>
                        <a:rPr lang="en-GB" sz="15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®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; UCB)</a:t>
                      </a: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82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Lamotrigine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 (</a:t>
                      </a: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Lamictal</a:t>
                      </a:r>
                      <a:r>
                        <a:rPr lang="en-GB" sz="15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®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, </a:t>
                      </a: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Lamictal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 XR; GSK)</a:t>
                      </a: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Ezogabine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 (</a:t>
                      </a: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Potiga</a:t>
                      </a:r>
                      <a:r>
                        <a:rPr lang="en-GB" sz="15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®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; Valeant/ GSK)</a:t>
                      </a: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82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Pregabalin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 (Lyrica</a:t>
                      </a:r>
                      <a:r>
                        <a:rPr lang="en-GB" sz="15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®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; Pfizer)</a:t>
                      </a: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Eslicarbazepine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 acetate (</a:t>
                      </a: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Stedesa</a:t>
                      </a:r>
                      <a:r>
                        <a:rPr lang="en-GB" sz="15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®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; </a:t>
                      </a: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Sunovion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/Eisai/</a:t>
                      </a: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Bial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)</a:t>
                      </a: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82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Midazolam (</a:t>
                      </a: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Buccolam</a:t>
                      </a:r>
                      <a:r>
                        <a:rPr lang="en-GB" sz="15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®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; </a:t>
                      </a: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ViroPharma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)</a:t>
                      </a: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Perampanel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en-US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Fycompa</a:t>
                      </a:r>
                      <a:r>
                        <a:rPr lang="en-GB" sz="15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®</a:t>
                      </a: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, Eisai)</a:t>
                      </a:r>
                      <a:endParaRPr lang="fr-CH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82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Rufinamide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 (</a:t>
                      </a:r>
                      <a:r>
                        <a:rPr lang="en-GB" sz="15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Banzel</a:t>
                      </a:r>
                      <a:r>
                        <a:rPr lang="en-GB" sz="15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®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Calibri" pitchFamily="34" charset="0"/>
                        </a:rPr>
                        <a:t>; Eisai)</a:t>
                      </a: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4511" y="3053878"/>
            <a:ext cx="4841014" cy="560070"/>
            <a:chOff x="0" y="3261486"/>
            <a:chExt cx="4391219" cy="533400"/>
          </a:xfrm>
        </p:grpSpPr>
        <p:sp>
          <p:nvSpPr>
            <p:cNvPr id="3" name="Oval 2"/>
            <p:cNvSpPr/>
            <p:nvPr/>
          </p:nvSpPr>
          <p:spPr>
            <a:xfrm>
              <a:off x="0" y="3261486"/>
              <a:ext cx="2647507" cy="533400"/>
            </a:xfrm>
            <a:prstGeom prst="ellipse">
              <a:avLst/>
            </a:prstGeom>
            <a:noFill/>
            <a:ln w="38100">
              <a:solidFill>
                <a:srgbClr val="0095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47507" y="3328131"/>
              <a:ext cx="1743712" cy="38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b="1" dirty="0">
                  <a:solidFill>
                    <a:srgbClr val="00957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Gold standard</a:t>
              </a:r>
            </a:p>
          </p:txBody>
        </p:sp>
      </p:grpSp>
      <p:sp>
        <p:nvSpPr>
          <p:cNvPr id="8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CH" dirty="0"/>
              <a:t>The </a:t>
            </a:r>
            <a:r>
              <a:rPr lang="fr-CH" dirty="0" err="1"/>
              <a:t>target</a:t>
            </a:r>
            <a:r>
              <a:rPr lang="fr-CH" dirty="0"/>
              <a:t>: </a:t>
            </a:r>
            <a:r>
              <a:rPr lang="fr-CH" dirty="0" err="1"/>
              <a:t>Neurologists</a:t>
            </a:r>
            <a:r>
              <a:rPr lang="fr-CH" dirty="0"/>
              <a:t> and </a:t>
            </a:r>
            <a:r>
              <a:rPr lang="fr-CH" dirty="0" err="1"/>
              <a:t>epileptologists</a:t>
            </a:r>
            <a:endParaRPr lang="en-US" dirty="0"/>
          </a:p>
        </p:txBody>
      </p:sp>
      <p:sp>
        <p:nvSpPr>
          <p:cNvPr id="9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48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6030" y="720130"/>
            <a:ext cx="10006849" cy="5688632"/>
          </a:xfrm>
        </p:spPr>
        <p:txBody>
          <a:bodyPr/>
          <a:lstStyle/>
          <a:p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Levetiracetam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especially close to fulfilling the desirable characteristics for an AED</a:t>
            </a:r>
            <a:r>
              <a:rPr lang="en-US" sz="1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80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Levetiracetam</a:t>
            </a:r>
            <a:r>
              <a:rPr lang="fr-CH" dirty="0"/>
              <a:t> vs.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epilepsy</a:t>
            </a:r>
            <a:r>
              <a:rPr lang="fr-CH" dirty="0"/>
              <a:t> </a:t>
            </a:r>
            <a:r>
              <a:rPr lang="fr-CH" dirty="0" err="1"/>
              <a:t>treatments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6586871" y="1517057"/>
            <a:ext cx="199567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CH" sz="1400" b="1" dirty="0">
                <a:solidFill>
                  <a:srgbClr val="00447E"/>
                </a:solidFill>
                <a:latin typeface="Calibri Light" pitchFamily="34" charset="0"/>
              </a:rPr>
              <a:t>RAPID </a:t>
            </a:r>
            <a:r>
              <a:rPr lang="fr-CH" sz="1400" dirty="0">
                <a:solidFill>
                  <a:srgbClr val="00447E"/>
                </a:solidFill>
                <a:latin typeface="Calibri Light" pitchFamily="34" charset="0"/>
              </a:rPr>
              <a:t>PENETRATION OF BLOOD BRAIN BARRIER</a:t>
            </a:r>
            <a:endParaRPr lang="en-US" sz="1400" dirty="0">
              <a:solidFill>
                <a:srgbClr val="00447E"/>
              </a:solidFill>
              <a:latin typeface="Calibri Light" pitchFamily="34" charset="0"/>
            </a:endParaRPr>
          </a:p>
        </p:txBody>
      </p:sp>
      <p:sp>
        <p:nvSpPr>
          <p:cNvPr id="22" name="Oval 16"/>
          <p:cNvSpPr/>
          <p:nvPr/>
        </p:nvSpPr>
        <p:spPr>
          <a:xfrm rot="3846622">
            <a:off x="4487450" y="1865644"/>
            <a:ext cx="1284364" cy="4494042"/>
          </a:xfrm>
          <a:prstGeom prst="ellipse">
            <a:avLst/>
          </a:prstGeom>
          <a:noFill/>
          <a:ln w="38100">
            <a:solidFill>
              <a:srgbClr val="DAD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16"/>
          <p:cNvSpPr/>
          <p:nvPr/>
        </p:nvSpPr>
        <p:spPr>
          <a:xfrm rot="8010941">
            <a:off x="4481726" y="1855553"/>
            <a:ext cx="1284364" cy="4494042"/>
          </a:xfrm>
          <a:prstGeom prst="ellipse">
            <a:avLst/>
          </a:prstGeom>
          <a:noFill/>
          <a:ln w="38100">
            <a:solidFill>
              <a:srgbClr val="DAD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6"/>
          <p:cNvSpPr/>
          <p:nvPr/>
        </p:nvSpPr>
        <p:spPr>
          <a:xfrm rot="10191127">
            <a:off x="4487449" y="1856661"/>
            <a:ext cx="1284364" cy="4494042"/>
          </a:xfrm>
          <a:prstGeom prst="ellipse">
            <a:avLst/>
          </a:prstGeom>
          <a:noFill/>
          <a:ln w="38100">
            <a:solidFill>
              <a:srgbClr val="DAD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6"/>
          <p:cNvSpPr/>
          <p:nvPr/>
        </p:nvSpPr>
        <p:spPr>
          <a:xfrm rot="12463120">
            <a:off x="4481727" y="1856662"/>
            <a:ext cx="1284364" cy="4494042"/>
          </a:xfrm>
          <a:prstGeom prst="ellipse">
            <a:avLst/>
          </a:prstGeom>
          <a:noFill/>
          <a:ln w="38100">
            <a:solidFill>
              <a:srgbClr val="DAD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6"/>
          <p:cNvSpPr/>
          <p:nvPr/>
        </p:nvSpPr>
        <p:spPr>
          <a:xfrm rot="16789743">
            <a:off x="4476673" y="1874656"/>
            <a:ext cx="1284364" cy="4494042"/>
          </a:xfrm>
          <a:prstGeom prst="ellipse">
            <a:avLst/>
          </a:prstGeom>
          <a:noFill/>
          <a:ln w="38100">
            <a:solidFill>
              <a:srgbClr val="DAD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2"/>
          <p:cNvSpPr/>
          <p:nvPr/>
        </p:nvSpPr>
        <p:spPr>
          <a:xfrm>
            <a:off x="4444710" y="3427744"/>
            <a:ext cx="1369842" cy="1369842"/>
          </a:xfrm>
          <a:prstGeom prst="ellipse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2"/>
          <p:cNvSpPr/>
          <p:nvPr/>
        </p:nvSpPr>
        <p:spPr>
          <a:xfrm>
            <a:off x="4444710" y="1486838"/>
            <a:ext cx="558800" cy="558800"/>
          </a:xfrm>
          <a:prstGeom prst="ellipse">
            <a:avLst/>
          </a:prstGeom>
          <a:solidFill>
            <a:srgbClr val="0044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1</a:t>
            </a:r>
          </a:p>
        </p:txBody>
      </p:sp>
      <p:sp>
        <p:nvSpPr>
          <p:cNvPr id="27" name="Oval 2"/>
          <p:cNvSpPr/>
          <p:nvPr/>
        </p:nvSpPr>
        <p:spPr>
          <a:xfrm>
            <a:off x="5968404" y="1730835"/>
            <a:ext cx="558800" cy="558800"/>
          </a:xfrm>
          <a:prstGeom prst="ellipse">
            <a:avLst/>
          </a:prstGeom>
          <a:solidFill>
            <a:srgbClr val="0044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2</a:t>
            </a:r>
          </a:p>
        </p:txBody>
      </p:sp>
      <p:sp>
        <p:nvSpPr>
          <p:cNvPr id="28" name="Rectangle 27"/>
          <p:cNvSpPr/>
          <p:nvPr>
            <p:custDataLst>
              <p:tags r:id="rId2"/>
            </p:custDataLst>
          </p:nvPr>
        </p:nvSpPr>
        <p:spPr>
          <a:xfrm>
            <a:off x="4121016" y="3948685"/>
            <a:ext cx="199567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 Light" pitchFamily="34" charset="0"/>
              </a:rPr>
              <a:t>LEVETIRACETAM</a:t>
            </a:r>
          </a:p>
        </p:txBody>
      </p:sp>
      <p:sp>
        <p:nvSpPr>
          <p:cNvPr id="29" name="Oval 2"/>
          <p:cNvSpPr/>
          <p:nvPr/>
        </p:nvSpPr>
        <p:spPr>
          <a:xfrm>
            <a:off x="7007212" y="2769643"/>
            <a:ext cx="558800" cy="558800"/>
          </a:xfrm>
          <a:prstGeom prst="ellipse">
            <a:avLst/>
          </a:prstGeom>
          <a:solidFill>
            <a:srgbClr val="0044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3</a:t>
            </a:r>
          </a:p>
        </p:txBody>
      </p:sp>
      <p:sp>
        <p:nvSpPr>
          <p:cNvPr id="30" name="Oval 2"/>
          <p:cNvSpPr/>
          <p:nvPr/>
        </p:nvSpPr>
        <p:spPr>
          <a:xfrm>
            <a:off x="7195593" y="4256462"/>
            <a:ext cx="558800" cy="558800"/>
          </a:xfrm>
          <a:prstGeom prst="ellipse">
            <a:avLst/>
          </a:prstGeom>
          <a:solidFill>
            <a:srgbClr val="0044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4</a:t>
            </a:r>
          </a:p>
        </p:txBody>
      </p:sp>
      <p:sp>
        <p:nvSpPr>
          <p:cNvPr id="31" name="Oval 2"/>
          <p:cNvSpPr/>
          <p:nvPr/>
        </p:nvSpPr>
        <p:spPr>
          <a:xfrm>
            <a:off x="6568673" y="5428868"/>
            <a:ext cx="558800" cy="558800"/>
          </a:xfrm>
          <a:prstGeom prst="ellipse">
            <a:avLst/>
          </a:prstGeom>
          <a:solidFill>
            <a:srgbClr val="0044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5</a:t>
            </a:r>
          </a:p>
        </p:txBody>
      </p:sp>
      <p:sp>
        <p:nvSpPr>
          <p:cNvPr id="32" name="Oval 2"/>
          <p:cNvSpPr/>
          <p:nvPr/>
        </p:nvSpPr>
        <p:spPr>
          <a:xfrm>
            <a:off x="3116347" y="2172484"/>
            <a:ext cx="558800" cy="558800"/>
          </a:xfrm>
          <a:prstGeom prst="ellipse">
            <a:avLst/>
          </a:prstGeom>
          <a:solidFill>
            <a:srgbClr val="0044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10</a:t>
            </a:r>
          </a:p>
        </p:txBody>
      </p:sp>
      <p:sp>
        <p:nvSpPr>
          <p:cNvPr id="33" name="Oval 2"/>
          <p:cNvSpPr/>
          <p:nvPr/>
        </p:nvSpPr>
        <p:spPr>
          <a:xfrm>
            <a:off x="2500527" y="3404125"/>
            <a:ext cx="558800" cy="558800"/>
          </a:xfrm>
          <a:prstGeom prst="ellipse">
            <a:avLst/>
          </a:prstGeom>
          <a:solidFill>
            <a:srgbClr val="0044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9</a:t>
            </a:r>
          </a:p>
        </p:txBody>
      </p:sp>
      <p:sp>
        <p:nvSpPr>
          <p:cNvPr id="34" name="Oval 2"/>
          <p:cNvSpPr/>
          <p:nvPr/>
        </p:nvSpPr>
        <p:spPr>
          <a:xfrm>
            <a:off x="2696469" y="4906354"/>
            <a:ext cx="558800" cy="558800"/>
          </a:xfrm>
          <a:prstGeom prst="ellipse">
            <a:avLst/>
          </a:prstGeom>
          <a:solidFill>
            <a:srgbClr val="0044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8</a:t>
            </a:r>
          </a:p>
        </p:txBody>
      </p:sp>
      <p:sp>
        <p:nvSpPr>
          <p:cNvPr id="35" name="Oval 2"/>
          <p:cNvSpPr/>
          <p:nvPr/>
        </p:nvSpPr>
        <p:spPr>
          <a:xfrm>
            <a:off x="3694844" y="5914060"/>
            <a:ext cx="558800" cy="558800"/>
          </a:xfrm>
          <a:prstGeom prst="ellipse">
            <a:avLst/>
          </a:prstGeom>
          <a:solidFill>
            <a:srgbClr val="0044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7</a:t>
            </a:r>
          </a:p>
        </p:txBody>
      </p:sp>
      <p:sp>
        <p:nvSpPr>
          <p:cNvPr id="36" name="Oval 2"/>
          <p:cNvSpPr/>
          <p:nvPr/>
        </p:nvSpPr>
        <p:spPr>
          <a:xfrm>
            <a:off x="5262387" y="6137994"/>
            <a:ext cx="558800" cy="558800"/>
          </a:xfrm>
          <a:prstGeom prst="ellipse">
            <a:avLst/>
          </a:prstGeom>
          <a:solidFill>
            <a:srgbClr val="00447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latin typeface="+mj-lt"/>
              </a:rPr>
              <a:t>6</a:t>
            </a:r>
            <a:endParaRPr lang="en-US" sz="1400" dirty="0">
              <a:latin typeface="+mj-lt"/>
            </a:endParaRPr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>
          <a:xfrm>
            <a:off x="7442520" y="2805223"/>
            <a:ext cx="199567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CH" sz="1400" dirty="0">
                <a:solidFill>
                  <a:srgbClr val="00447E"/>
                </a:solidFill>
                <a:latin typeface="Calibri Light" pitchFamily="34" charset="0"/>
              </a:rPr>
              <a:t>MINIMAL PLASMA PROTEIN BINDING</a:t>
            </a:r>
            <a:endParaRPr lang="en-US" sz="1400" dirty="0">
              <a:solidFill>
                <a:srgbClr val="00447E"/>
              </a:solidFill>
              <a:latin typeface="Calibri Light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4"/>
            </p:custDataLst>
          </p:nvPr>
        </p:nvSpPr>
        <p:spPr>
          <a:xfrm>
            <a:off x="7833100" y="4167690"/>
            <a:ext cx="1995678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CH" sz="1400" dirty="0">
                <a:solidFill>
                  <a:srgbClr val="00447E"/>
                </a:solidFill>
                <a:latin typeface="Calibri Light" pitchFamily="34" charset="0"/>
              </a:rPr>
              <a:t>NO INDUCTION OR INHIBITION OF HEPATIC ENZYMES</a:t>
            </a:r>
            <a:endParaRPr lang="en-US" sz="1400" dirty="0">
              <a:solidFill>
                <a:srgbClr val="00447E"/>
              </a:solidFill>
              <a:latin typeface="Calibri Light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5"/>
            </p:custDataLst>
          </p:nvPr>
        </p:nvSpPr>
        <p:spPr>
          <a:xfrm>
            <a:off x="7291328" y="5544728"/>
            <a:ext cx="1995678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CH" sz="1400" b="1" dirty="0">
                <a:solidFill>
                  <a:srgbClr val="00447E"/>
                </a:solidFill>
                <a:latin typeface="Calibri Light" pitchFamily="34" charset="0"/>
              </a:rPr>
              <a:t>RENAL ELIMINATION IS </a:t>
            </a:r>
            <a:r>
              <a:rPr lang="fr-CH" sz="1400" dirty="0">
                <a:solidFill>
                  <a:srgbClr val="00447E"/>
                </a:solidFill>
                <a:latin typeface="Calibri Light" pitchFamily="34" charset="0"/>
              </a:rPr>
              <a:t>PREFERABLE TO HEPATIC METABOLISM </a:t>
            </a:r>
            <a:endParaRPr lang="en-US" sz="1400" dirty="0">
              <a:solidFill>
                <a:srgbClr val="00447E"/>
              </a:solidFill>
              <a:latin typeface="Calibri Light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6"/>
            </p:custDataLst>
          </p:nvPr>
        </p:nvSpPr>
        <p:spPr>
          <a:xfrm>
            <a:off x="5856980" y="6330273"/>
            <a:ext cx="199567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CH" sz="1400" dirty="0">
                <a:solidFill>
                  <a:srgbClr val="00447E"/>
                </a:solidFill>
                <a:latin typeface="Calibri Light" pitchFamily="34" charset="0"/>
              </a:rPr>
              <a:t>ELIMINATION HALF-LIFE TO 12-24 HOURS</a:t>
            </a:r>
            <a:endParaRPr lang="en-US" sz="1400" dirty="0">
              <a:solidFill>
                <a:srgbClr val="00447E"/>
              </a:solidFill>
              <a:latin typeface="Calibri Light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7"/>
            </p:custDataLst>
          </p:nvPr>
        </p:nvSpPr>
        <p:spPr>
          <a:xfrm>
            <a:off x="1782088" y="6349005"/>
            <a:ext cx="199567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CH" sz="1400" b="1" dirty="0">
                <a:solidFill>
                  <a:srgbClr val="00447E"/>
                </a:solidFill>
                <a:latin typeface="Calibri Light" pitchFamily="34" charset="0"/>
              </a:rPr>
              <a:t>BROAD SPECTRUM </a:t>
            </a:r>
            <a:r>
              <a:rPr lang="fr-CH" sz="1400" dirty="0">
                <a:solidFill>
                  <a:srgbClr val="00447E"/>
                </a:solidFill>
                <a:latin typeface="Calibri Light" pitchFamily="34" charset="0"/>
              </a:rPr>
              <a:t>OF INDICATIONS</a:t>
            </a:r>
            <a:endParaRPr lang="en-US" sz="1400" dirty="0">
              <a:solidFill>
                <a:srgbClr val="00447E"/>
              </a:solidFill>
              <a:latin typeface="Calibri Light" pitchFamily="34" charset="0"/>
            </a:endParaRPr>
          </a:p>
        </p:txBody>
      </p:sp>
      <p:sp>
        <p:nvSpPr>
          <p:cNvPr id="42" name="Rectangle 41"/>
          <p:cNvSpPr/>
          <p:nvPr>
            <p:custDataLst>
              <p:tags r:id="rId8"/>
            </p:custDataLst>
          </p:nvPr>
        </p:nvSpPr>
        <p:spPr>
          <a:xfrm>
            <a:off x="440843" y="4894957"/>
            <a:ext cx="2149779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CH" sz="1400" dirty="0">
                <a:solidFill>
                  <a:srgbClr val="00447E"/>
                </a:solidFill>
                <a:latin typeface="Calibri Light" pitchFamily="34" charset="0"/>
              </a:rPr>
              <a:t>POSSIBILITY OF </a:t>
            </a:r>
            <a:r>
              <a:rPr lang="fr-CH" sz="1400" b="1" dirty="0">
                <a:solidFill>
                  <a:srgbClr val="00447E"/>
                </a:solidFill>
                <a:latin typeface="Calibri Light" pitchFamily="34" charset="0"/>
              </a:rPr>
              <a:t>RAPID DOSING  </a:t>
            </a:r>
            <a:r>
              <a:rPr lang="fr-CH" sz="1400" dirty="0">
                <a:solidFill>
                  <a:srgbClr val="00447E"/>
                </a:solidFill>
                <a:latin typeface="Calibri Light" pitchFamily="34" charset="0"/>
              </a:rPr>
              <a:t>WITH NO MAJOR RISK OF IDIOSYNCRATIC REACTIONS</a:t>
            </a:r>
            <a:endParaRPr lang="en-US" sz="1400" dirty="0">
              <a:solidFill>
                <a:srgbClr val="00447E"/>
              </a:solidFill>
              <a:latin typeface="Calibri Light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9"/>
            </p:custDataLst>
          </p:nvPr>
        </p:nvSpPr>
        <p:spPr>
          <a:xfrm>
            <a:off x="251780" y="3363909"/>
            <a:ext cx="2149779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CH" sz="1400" b="1" dirty="0">
                <a:solidFill>
                  <a:srgbClr val="00447E"/>
                </a:solidFill>
                <a:latin typeface="Calibri Light" pitchFamily="34" charset="0"/>
              </a:rPr>
              <a:t>NO INTERACTIONS </a:t>
            </a:r>
            <a:r>
              <a:rPr lang="fr-CH" sz="1400" dirty="0">
                <a:solidFill>
                  <a:srgbClr val="00447E"/>
                </a:solidFill>
                <a:latin typeface="Calibri Light" pitchFamily="34" charset="0"/>
              </a:rPr>
              <a:t>WITH OTHER MEDICATIONS AND CONCOMITANT </a:t>
            </a:r>
            <a:r>
              <a:rPr lang="fr-CH" sz="1400" dirty="0" err="1">
                <a:solidFill>
                  <a:srgbClr val="00447E"/>
                </a:solidFill>
                <a:latin typeface="Calibri Light" pitchFamily="34" charset="0"/>
              </a:rPr>
              <a:t>AEDs</a:t>
            </a:r>
            <a:endParaRPr lang="en-US" sz="1400" dirty="0">
              <a:solidFill>
                <a:srgbClr val="00447E"/>
              </a:solidFill>
              <a:latin typeface="Calibri Light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10"/>
            </p:custDataLst>
          </p:nvPr>
        </p:nvSpPr>
        <p:spPr>
          <a:xfrm>
            <a:off x="1028975" y="2089679"/>
            <a:ext cx="214977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CH" sz="1400" b="1" dirty="0">
                <a:solidFill>
                  <a:srgbClr val="00447E"/>
                </a:solidFill>
                <a:latin typeface="Calibri Light" pitchFamily="34" charset="0"/>
              </a:rPr>
              <a:t>LINEAR PHARTMACOKINETICS</a:t>
            </a:r>
            <a:endParaRPr lang="en-US" sz="1400" b="1" dirty="0">
              <a:solidFill>
                <a:srgbClr val="00447E"/>
              </a:solidFill>
              <a:latin typeface="Calibri Light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11"/>
            </p:custDataLst>
          </p:nvPr>
        </p:nvSpPr>
        <p:spPr>
          <a:xfrm>
            <a:off x="2320857" y="1304689"/>
            <a:ext cx="214977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CH" sz="1400" dirty="0">
                <a:solidFill>
                  <a:srgbClr val="00447E"/>
                </a:solidFill>
                <a:latin typeface="Calibri Light" pitchFamily="34" charset="0"/>
              </a:rPr>
              <a:t>HIGH SUSTAINED, RELIABLE </a:t>
            </a:r>
            <a:r>
              <a:rPr lang="fr-CH" sz="1400" b="1" dirty="0">
                <a:solidFill>
                  <a:srgbClr val="00447E"/>
                </a:solidFill>
                <a:latin typeface="Calibri Light" pitchFamily="34" charset="0"/>
              </a:rPr>
              <a:t>EFFICACY</a:t>
            </a:r>
            <a:endParaRPr lang="en-US" sz="1400" b="1" dirty="0">
              <a:solidFill>
                <a:srgbClr val="00447E"/>
              </a:solidFill>
              <a:latin typeface="Calibri Light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187884" y="6804806"/>
            <a:ext cx="10639050" cy="469042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marL="185149" indent="-185149">
              <a:buFont typeface="Arial" panose="020B0604020202020204" pitchFamily="34" charset="0"/>
              <a:buChar char="•"/>
            </a:pPr>
            <a:r>
              <a:rPr lang="fr-CH" sz="800" i="1" dirty="0">
                <a:solidFill>
                  <a:schemeClr val="bg1">
                    <a:lumMod val="50000"/>
                  </a:schemeClr>
                </a:solidFill>
              </a:rPr>
              <a:t>http://co.uk.desitin-live.spotmedia.de/fileadmin/web_files_en/products/Levetiracetam/Levetiracetam-Interview-Prof-Steinhoff.pdf</a:t>
            </a:r>
          </a:p>
          <a:p>
            <a:pPr marL="185149" indent="-185149">
              <a:buFont typeface="Arial" panose="020B0604020202020204" pitchFamily="34" charset="0"/>
              <a:buChar char="•"/>
            </a:pPr>
            <a:r>
              <a:rPr lang="fr-CH" sz="800" i="1" dirty="0" err="1">
                <a:solidFill>
                  <a:schemeClr val="bg1">
                    <a:lumMod val="50000"/>
                  </a:schemeClr>
                </a:solidFill>
              </a:rPr>
              <a:t>Patsalos</a:t>
            </a:r>
            <a:r>
              <a:rPr lang="fr-CH" sz="800" i="1" dirty="0">
                <a:solidFill>
                  <a:schemeClr val="bg1">
                    <a:lumMod val="50000"/>
                  </a:schemeClr>
                </a:solidFill>
              </a:rPr>
              <a:t> (2004)</a:t>
            </a:r>
            <a:endParaRPr lang="en-GB" sz="800" i="1" dirty="0">
              <a:solidFill>
                <a:schemeClr val="bg1">
                  <a:lumMod val="50000"/>
                </a:schemeClr>
              </a:solidFill>
              <a:cs typeface="Calibri" pitchFamily="34" charset="0"/>
            </a:endParaRPr>
          </a:p>
          <a:p>
            <a:pPr marL="185149" indent="-185149">
              <a:buFont typeface="Arial" panose="020B0604020202020204" pitchFamily="34" charset="0"/>
              <a:buChar char="•"/>
            </a:pPr>
            <a:r>
              <a:rPr lang="en-GB" sz="800" i="1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Perucca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 E, </a:t>
            </a:r>
            <a:r>
              <a:rPr lang="en-GB" sz="800" i="1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Johannessen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 SI. 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The ideal pharmacokinetic properties of an antiepileptic drug: how close does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levetiracetam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 come? Epileptic </a:t>
            </a: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Disord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. 2003; 5, Supple 1:S17-26.</a:t>
            </a:r>
            <a:endParaRPr lang="en-GB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9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804" y="2160290"/>
            <a:ext cx="9397044" cy="3132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6030" y="1008162"/>
            <a:ext cx="10006849" cy="5688632"/>
          </a:xfrm>
        </p:spPr>
        <p:txBody>
          <a:bodyPr/>
          <a:lstStyle/>
          <a:p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Levetiracetam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widely regarded as a </a:t>
            </a:r>
            <a:r>
              <a:rPr lang="en-US" sz="1800" b="1" dirty="0">
                <a:solidFill>
                  <a:srgbClr val="004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gold-standard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epilepsy treatment</a:t>
            </a:r>
          </a:p>
          <a:p>
            <a:r>
              <a:rPr lang="en-GB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Levetiracetam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possesses the best overall clinical profile:</a:t>
            </a:r>
          </a:p>
          <a:p>
            <a:pPr lvl="1"/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indication label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(broadest range of approved epilepsy indications of all drugs in the epilepsy market)</a:t>
            </a:r>
          </a:p>
          <a:p>
            <a:pPr lvl="1"/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efficacy profile </a:t>
            </a:r>
          </a:p>
          <a:p>
            <a:pPr lvl="1"/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demonstrated short and long-term efficacy as an add-on therapy or monotherapy in the management of a variety of epilepsy conditions in both placebo-controlled and non-inferiority trials</a:t>
            </a:r>
            <a:r>
              <a:rPr lang="en-GB" sz="15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efficacy relative to other epilepsy drugs (32-42% responder rate)</a:t>
            </a:r>
            <a:r>
              <a:rPr lang="en-GB" sz="15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and well tolerated. Good therapeutic window</a:t>
            </a:r>
          </a:p>
          <a:p>
            <a:pPr lvl="1"/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Straightforward pharmacokinetics</a:t>
            </a:r>
          </a:p>
          <a:p>
            <a:pPr lvl="1"/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known drug-drug interactions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(important factor in the management of epilepsy given the frequent use of combination therapies)</a:t>
            </a:r>
          </a:p>
          <a:p>
            <a:pPr lvl="1"/>
            <a:endParaRPr lang="en-GB" sz="160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Levetiracetam</a:t>
            </a:r>
            <a:r>
              <a:rPr lang="fr-CH" dirty="0"/>
              <a:t> vs.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epilepsy</a:t>
            </a:r>
            <a:r>
              <a:rPr lang="fr-CH" dirty="0"/>
              <a:t> </a:t>
            </a:r>
            <a:r>
              <a:rPr lang="fr-CH" dirty="0" err="1"/>
              <a:t>treatments</a:t>
            </a:r>
            <a:endParaRPr lang="en-US" dirty="0"/>
          </a:p>
        </p:txBody>
      </p:sp>
      <p:sp>
        <p:nvSpPr>
          <p:cNvPr id="44" name="ZoneTexte 43"/>
          <p:cNvSpPr txBox="1"/>
          <p:nvPr/>
        </p:nvSpPr>
        <p:spPr>
          <a:xfrm>
            <a:off x="1401410" y="6842077"/>
            <a:ext cx="10227634" cy="376709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en-GB" sz="900" i="1" baseline="300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1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</a:rPr>
              <a:t>Keppra Product Analysis;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</a:rPr>
              <a:t>Datamonitor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</a:rPr>
              <a:t>; May 2012; </a:t>
            </a:r>
            <a:br>
              <a:rPr lang="en-GB" sz="9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9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i="1" baseline="300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2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Cereghino et al. 2000;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Shoroyon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 et al. 2000; Ben-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Menachem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 and Falter 2000; </a:t>
            </a:r>
            <a:r>
              <a:rPr lang="en-GB" sz="900" i="1" baseline="300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3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</a:rPr>
              <a:t>Product Profiles: Epilepsy; </a:t>
            </a:r>
            <a:r>
              <a:rPr lang="en-GB" sz="900" i="1" dirty="0" err="1">
                <a:solidFill>
                  <a:schemeClr val="bg1">
                    <a:lumMod val="50000"/>
                  </a:schemeClr>
                </a:solidFill>
              </a:rPr>
              <a:t>Datamonitor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</a:rPr>
              <a:t>; December 2011</a:t>
            </a:r>
          </a:p>
        </p:txBody>
      </p:sp>
    </p:spTree>
    <p:extLst>
      <p:ext uri="{BB962C8B-B14F-4D97-AF65-F5344CB8AC3E}">
        <p14:creationId xmlns:p14="http://schemas.microsoft.com/office/powerpoint/2010/main" val="261673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7087941" y="2840355"/>
            <a:ext cx="2877178" cy="2596684"/>
          </a:xfrm>
          <a:prstGeom prst="roundRect">
            <a:avLst/>
          </a:prstGeom>
          <a:solidFill>
            <a:schemeClr val="accent3"/>
          </a:solidFill>
          <a:ln>
            <a:solidFill>
              <a:srgbClr val="DEE7D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rtlCol="0" anchor="ctr"/>
          <a:lstStyle/>
          <a:p>
            <a:pPr algn="ctr"/>
            <a:endParaRPr lang="fr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1" y="1995706"/>
            <a:ext cx="6130280" cy="4560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207570" y="2859545"/>
            <a:ext cx="2747050" cy="242747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rtlCol="0" anchor="ctr"/>
          <a:lstStyle/>
          <a:p>
            <a:pPr algn="ctr">
              <a:spcAft>
                <a:spcPts val="648"/>
              </a:spcAft>
            </a:pPr>
            <a:r>
              <a:rPr lang="en-GB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Gold-Standard</a:t>
            </a:r>
          </a:p>
          <a:p>
            <a:pPr algn="ctr">
              <a:spcAft>
                <a:spcPts val="648"/>
              </a:spcAft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Viewed by physicians as the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favourable epilepsy treatment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relation to efficacy, side-effect profile and drug-drug interactions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58069" y="6872589"/>
            <a:ext cx="8226759" cy="436273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r>
              <a:rPr lang="en-GB" sz="1100" i="1" baseline="300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1</a:t>
            </a:r>
            <a:r>
              <a:rPr lang="en-GB" sz="1100" i="1" dirty="0">
                <a:solidFill>
                  <a:schemeClr val="bg1">
                    <a:lumMod val="50000"/>
                  </a:schemeClr>
                </a:solidFill>
              </a:rPr>
              <a:t>Keppra Product Analysis; </a:t>
            </a:r>
            <a:r>
              <a:rPr lang="en-GB" sz="1100" i="1" dirty="0" err="1">
                <a:solidFill>
                  <a:schemeClr val="bg1">
                    <a:lumMod val="50000"/>
                  </a:schemeClr>
                </a:solidFill>
              </a:rPr>
              <a:t>Datamonitor</a:t>
            </a:r>
            <a:r>
              <a:rPr lang="en-GB" sz="1100" i="1" dirty="0">
                <a:solidFill>
                  <a:schemeClr val="bg1">
                    <a:lumMod val="50000"/>
                  </a:schemeClr>
                </a:solidFill>
              </a:rPr>
              <a:t>; May 2012; </a:t>
            </a:r>
            <a:r>
              <a:rPr lang="en-GB" sz="11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survey among 180 neurologists in US, Japan, France, Germany, Spain, Italy &amp; UK</a:t>
            </a:r>
          </a:p>
          <a:p>
            <a:endParaRPr lang="en-GB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788" y="1008162"/>
            <a:ext cx="9420834" cy="678648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pPr marL="342900" indent="-342900">
              <a:spcAft>
                <a:spcPts val="1296"/>
              </a:spcAft>
              <a:buBlip>
                <a:blip r:embed="rId4"/>
              </a:buBlip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Levetiracetam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viewed by physicians as </a:t>
            </a: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favourable epilepsy treatment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relation to efficacy, side-effect profile and drug-drug interactions</a:t>
            </a: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 dirty="0"/>
          </a:p>
        </p:txBody>
      </p:sp>
      <p:sp>
        <p:nvSpPr>
          <p:cNvPr id="10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CH" dirty="0" err="1"/>
              <a:t>Levetiracetam</a:t>
            </a:r>
            <a:r>
              <a:rPr lang="fr-CH" dirty="0"/>
              <a:t> vs.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epilepsy</a:t>
            </a:r>
            <a:r>
              <a:rPr lang="fr-CH" dirty="0"/>
              <a:t> </a:t>
            </a:r>
            <a:r>
              <a:rPr lang="fr-CH" dirty="0" err="1"/>
              <a:t>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t="6355" r="19358" b="13462"/>
          <a:stretch/>
        </p:blipFill>
        <p:spPr bwMode="auto">
          <a:xfrm>
            <a:off x="-20574" y="0"/>
            <a:ext cx="10093345" cy="6672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25251" y="2736354"/>
            <a:ext cx="5401694" cy="43477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rtlCol="0" anchor="ctr"/>
          <a:lstStyle/>
          <a:p>
            <a:pPr algn="ctr"/>
            <a:endParaRPr lang="fr-CH"/>
          </a:p>
        </p:txBody>
      </p:sp>
      <p:sp>
        <p:nvSpPr>
          <p:cNvPr id="5" name="TextBox 4"/>
          <p:cNvSpPr txBox="1"/>
          <p:nvPr/>
        </p:nvSpPr>
        <p:spPr>
          <a:xfrm>
            <a:off x="2087984" y="6866310"/>
            <a:ext cx="5271322" cy="268987"/>
          </a:xfrm>
          <a:prstGeom prst="rect">
            <a:avLst/>
          </a:prstGeom>
          <a:solidFill>
            <a:schemeClr val="bg1"/>
          </a:solidFill>
        </p:spPr>
        <p:txBody>
          <a:bodyPr wrap="none" lIns="98746" tIns="49373" rIns="98746" bIns="49373" rtlCol="0">
            <a:spAutoFit/>
          </a:bodyPr>
          <a:lstStyle/>
          <a:p>
            <a:r>
              <a:rPr lang="fr-CH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http://decisionresources.com/News-and-Events/Press-Releases/Epilepsy-121311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2089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7062"/>
              </p:ext>
            </p:extLst>
          </p:nvPr>
        </p:nvGraphicFramePr>
        <p:xfrm>
          <a:off x="546034" y="1260190"/>
          <a:ext cx="8866457" cy="52669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0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9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0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700" b="1" dirty="0">
                          <a:latin typeface="+mn-lt"/>
                        </a:rPr>
                        <a:t>Originator</a:t>
                      </a:r>
                      <a:endParaRPr lang="en-GB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dirty="0" err="1"/>
                        <a:t>Keppra</a:t>
                      </a:r>
                      <a:r>
                        <a:rPr lang="en-GB" sz="1700" b="0" baseline="30000" dirty="0"/>
                        <a:t>®</a:t>
                      </a:r>
                      <a:r>
                        <a:rPr lang="en-GB" sz="1700" b="0" dirty="0"/>
                        <a:t>  (UCB</a:t>
                      </a:r>
                      <a:r>
                        <a:rPr lang="en-GB" sz="1700" b="0" baseline="0" dirty="0"/>
                        <a:t>, Belgium)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700" b="0" baseline="0" dirty="0"/>
                        <a:t>Concentrate for solution for infusion, 100 mg/mL, 5 mL single use vial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700" b="0" kern="1200" dirty="0"/>
                        <a:t>Oral film-coated tablets (250 mg, 500 mg, 750 mg, 1000 mg)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700" b="0" kern="1200" dirty="0"/>
                        <a:t>Oral solution in bottle (100 mg/mL)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700" b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700" b="0" dirty="0" err="1"/>
                        <a:t>Keppra</a:t>
                      </a:r>
                      <a:r>
                        <a:rPr lang="en-GB" sz="1700" b="0" baseline="30000" dirty="0"/>
                        <a:t>®</a:t>
                      </a:r>
                      <a:r>
                        <a:rPr lang="en-GB" sz="1700" b="0" dirty="0"/>
                        <a:t> XR  (UCB</a:t>
                      </a:r>
                      <a:r>
                        <a:rPr lang="en-GB" sz="1700" b="0" baseline="0" dirty="0"/>
                        <a:t>, Belgium)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700" b="0" kern="1200" dirty="0"/>
                        <a:t>Film-coate</a:t>
                      </a:r>
                      <a:r>
                        <a:rPr lang="en-GB" sz="1700" b="0" kern="1200" baseline="0" dirty="0"/>
                        <a:t>d extended-release tablets (500, 750 mg) </a:t>
                      </a:r>
                      <a:br>
                        <a:rPr lang="en-GB" sz="1700" b="0" kern="1200" baseline="0" dirty="0"/>
                      </a:br>
                      <a:r>
                        <a:rPr lang="en-GB" sz="1700" b="0" kern="1200" baseline="0" dirty="0">
                          <a:sym typeface="Wingdings"/>
                        </a:rPr>
                        <a:t> </a:t>
                      </a:r>
                      <a:r>
                        <a:rPr lang="en-GB" sz="1300" b="0" kern="1200" baseline="0" dirty="0"/>
                        <a:t>only in the US</a:t>
                      </a:r>
                      <a:endParaRPr lang="en-GB" sz="17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300">
                <a:tc>
                  <a:txBody>
                    <a:bodyPr/>
                    <a:lstStyle/>
                    <a:p>
                      <a:r>
                        <a:rPr lang="en-GB" sz="1700" b="1" kern="1200" dirty="0">
                          <a:latin typeface="+mn-lt"/>
                        </a:rPr>
                        <a:t>Generics</a:t>
                      </a:r>
                      <a:endParaRPr lang="en-GB" sz="17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0806" marR="100806" marT="48006" marB="48006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u="none" dirty="0"/>
                        <a:t>Oral</a:t>
                      </a:r>
                      <a:r>
                        <a:rPr lang="en-GB" sz="1700" u="none" baseline="0" dirty="0"/>
                        <a:t> formulations: +++</a:t>
                      </a:r>
                      <a:endParaRPr lang="en-GB" sz="1700" u="none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u="none" dirty="0"/>
                        <a:t>Injectable: ++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u="sng" dirty="0"/>
                        <a:t>US</a:t>
                      </a:r>
                      <a:r>
                        <a:rPr lang="en-GB" sz="1700" u="none" dirty="0"/>
                        <a:t>: </a:t>
                      </a:r>
                      <a:r>
                        <a:rPr lang="en-GB" sz="1700" dirty="0"/>
                        <a:t>Sun </a:t>
                      </a:r>
                      <a:r>
                        <a:rPr lang="en-GB" sz="1700" dirty="0" err="1"/>
                        <a:t>Pharma</a:t>
                      </a:r>
                      <a:r>
                        <a:rPr lang="en-GB" sz="1700" dirty="0"/>
                        <a:t>, </a:t>
                      </a:r>
                      <a:r>
                        <a:rPr lang="en-GB" sz="1700" dirty="0" err="1"/>
                        <a:t>Innopharma</a:t>
                      </a:r>
                      <a:r>
                        <a:rPr lang="en-GB" sz="1700" dirty="0"/>
                        <a:t> +</a:t>
                      </a:r>
                      <a:r>
                        <a:rPr lang="en-GB" sz="1700" baseline="0" dirty="0"/>
                        <a:t> X-Gen, </a:t>
                      </a:r>
                      <a:r>
                        <a:rPr lang="en-GB" sz="1700" dirty="0" err="1"/>
                        <a:t>Hospira</a:t>
                      </a:r>
                      <a:r>
                        <a:rPr lang="en-GB" sz="1700" dirty="0"/>
                        <a:t>,</a:t>
                      </a:r>
                      <a:r>
                        <a:rPr lang="en-GB" sz="1700" baseline="0" dirty="0"/>
                        <a:t> </a:t>
                      </a:r>
                      <a:r>
                        <a:rPr lang="en-GB" sz="1700" dirty="0" err="1"/>
                        <a:t>Sagent</a:t>
                      </a:r>
                      <a:r>
                        <a:rPr lang="en-GB" sz="1700" dirty="0"/>
                        <a:t> Pharmaceuticals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u="sng" baseline="0" dirty="0"/>
                        <a:t>EU</a:t>
                      </a:r>
                      <a:r>
                        <a:rPr lang="en-GB" sz="1700" u="none" baseline="0" dirty="0"/>
                        <a:t>: </a:t>
                      </a:r>
                      <a:r>
                        <a:rPr lang="en-GB" sz="1700" baseline="0" dirty="0"/>
                        <a:t>Sun </a:t>
                      </a:r>
                      <a:r>
                        <a:rPr lang="en-GB" sz="1700" baseline="0" dirty="0" err="1"/>
                        <a:t>Pharma</a:t>
                      </a:r>
                      <a:r>
                        <a:rPr lang="en-GB" sz="1700" baseline="0" dirty="0"/>
                        <a:t>, </a:t>
                      </a:r>
                      <a:r>
                        <a:rPr lang="en-GB" sz="1700" baseline="0" dirty="0" err="1"/>
                        <a:t>Desititn</a:t>
                      </a:r>
                      <a:r>
                        <a:rPr lang="en-GB" sz="1700" baseline="0" dirty="0"/>
                        <a:t>, </a:t>
                      </a:r>
                      <a:r>
                        <a:rPr lang="en-GB" sz="1700" baseline="0" dirty="0" err="1"/>
                        <a:t>Hexal</a:t>
                      </a:r>
                      <a:r>
                        <a:rPr lang="en-GB" sz="1700" baseline="0" dirty="0"/>
                        <a:t>, </a:t>
                      </a:r>
                      <a:r>
                        <a:rPr lang="en-GB" sz="1700" baseline="0" dirty="0" err="1"/>
                        <a:t>Ratiopharm</a:t>
                      </a:r>
                      <a:r>
                        <a:rPr lang="en-GB" sz="1700" baseline="0" dirty="0"/>
                        <a:t>, </a:t>
                      </a:r>
                      <a:r>
                        <a:rPr lang="en-GB" sz="1700" baseline="0" dirty="0" err="1"/>
                        <a:t>Mylan</a:t>
                      </a:r>
                      <a:r>
                        <a:rPr lang="en-GB" sz="1700" baseline="0" dirty="0"/>
                        <a:t>, UCB…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u="sng" baseline="0" dirty="0"/>
                        <a:t>Australia</a:t>
                      </a:r>
                      <a:r>
                        <a:rPr lang="en-GB" sz="1700" u="none" baseline="0" dirty="0"/>
                        <a:t>: </a:t>
                      </a:r>
                      <a:r>
                        <a:rPr lang="en-GB" sz="1700" baseline="0" dirty="0"/>
                        <a:t>Sandoz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7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7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700" b="1" dirty="0">
                          <a:sym typeface="Wingdings" panose="05000000000000000000" pitchFamily="2" charset="2"/>
                        </a:rPr>
                        <a:t>none</a:t>
                      </a:r>
                      <a:r>
                        <a:rPr lang="en-GB" sz="1700" b="1" baseline="0" dirty="0">
                          <a:sym typeface="Wingdings" panose="05000000000000000000" pitchFamily="2" charset="2"/>
                        </a:rPr>
                        <a:t> in ready-to-use bags</a:t>
                      </a:r>
                      <a:endParaRPr lang="en-GB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0806" marR="100806" marT="48006" marB="480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96806" y="1735014"/>
            <a:ext cx="5575954" cy="5229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rtlCol="0" anchor="ctr"/>
          <a:lstStyle/>
          <a:p>
            <a:pPr algn="ctr"/>
            <a:endParaRPr lang="fr-CH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46031" y="6817469"/>
            <a:ext cx="2352146" cy="383381"/>
          </a:xfrm>
        </p:spPr>
        <p:txBody>
          <a:bodyPr/>
          <a:lstStyle/>
          <a:p>
            <a:fld id="{B1D7AE2B-771A-4896-A3FD-AAFA814E90F9}" type="datetime1">
              <a:rPr lang="fr-FR" smtClean="0"/>
              <a:t>16/05/2016</a:t>
            </a:fld>
            <a:endParaRPr lang="fr-BE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4710" y="6817469"/>
            <a:ext cx="2352146" cy="383381"/>
          </a:xfrm>
        </p:spPr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 dirty="0"/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146032" y="0"/>
            <a:ext cx="8494680" cy="705441"/>
          </a:xfrm>
        </p:spPr>
        <p:txBody>
          <a:bodyPr/>
          <a:lstStyle/>
          <a:p>
            <a:r>
              <a:rPr lang="fr-CH" dirty="0" err="1"/>
              <a:t>Levetiracetam</a:t>
            </a:r>
            <a:r>
              <a:rPr lang="fr-CH" dirty="0"/>
              <a:t> - </a:t>
            </a:r>
            <a:r>
              <a:rPr lang="fr-CH" dirty="0" err="1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90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Thème Office">
  <a:themeElements>
    <a:clrScheme name="Personnalisé Stragen">
      <a:dk1>
        <a:srgbClr val="262626"/>
      </a:dk1>
      <a:lt1>
        <a:sysClr val="window" lastClr="FFFFFF"/>
      </a:lt1>
      <a:dk2>
        <a:srgbClr val="1F497D"/>
      </a:dk2>
      <a:lt2>
        <a:srgbClr val="F2F2F2"/>
      </a:lt2>
      <a:accent1>
        <a:srgbClr val="00447E"/>
      </a:accent1>
      <a:accent2>
        <a:srgbClr val="00957F"/>
      </a:accent2>
      <a:accent3>
        <a:srgbClr val="C2C2C2"/>
      </a:accent3>
      <a:accent4>
        <a:srgbClr val="8064A2"/>
      </a:accent4>
      <a:accent5>
        <a:srgbClr val="D8D8D8"/>
      </a:accent5>
      <a:accent6>
        <a:srgbClr val="F79646"/>
      </a:accent6>
      <a:hlink>
        <a:srgbClr val="00957F"/>
      </a:hlink>
      <a:folHlink>
        <a:srgbClr val="A5A5A5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1693</Words>
  <Application>Microsoft Office PowerPoint</Application>
  <PresentationFormat>Custom</PresentationFormat>
  <Paragraphs>373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Meiryo UI</vt:lpstr>
      <vt:lpstr>Arial</vt:lpstr>
      <vt:lpstr>Arial Narrow</vt:lpstr>
      <vt:lpstr>Bradley Hand ITC</vt:lpstr>
      <vt:lpstr>Calibri</vt:lpstr>
      <vt:lpstr>Calibri Light</vt:lpstr>
      <vt:lpstr>Symbol</vt:lpstr>
      <vt:lpstr>Times New Roman</vt:lpstr>
      <vt:lpstr>Wingdings</vt:lpstr>
      <vt:lpstr>Thème Office</vt:lpstr>
      <vt:lpstr>PowerPoint Presentation</vt:lpstr>
      <vt:lpstr>Content</vt:lpstr>
      <vt:lpstr>An insight into the epilepsy market </vt:lpstr>
      <vt:lpstr>The target: Neurologists and epileptologists</vt:lpstr>
      <vt:lpstr>Levetiracetam vs. other epilepsy treatments</vt:lpstr>
      <vt:lpstr>Levetiracetam vs. other epilepsy treatments</vt:lpstr>
      <vt:lpstr>Levetiracetam vs. other epilepsy treatments</vt:lpstr>
      <vt:lpstr>PowerPoint Presentation</vt:lpstr>
      <vt:lpstr>Levetiracetam - products</vt:lpstr>
      <vt:lpstr>Kevesy – Product description (1)</vt:lpstr>
      <vt:lpstr>Kevesy – Product description (2) – Nordic packaging </vt:lpstr>
      <vt:lpstr>Kevesy – Product description (3) – UK packaging </vt:lpstr>
      <vt:lpstr>Kevesy – Product description (4)</vt:lpstr>
      <vt:lpstr>Kevesy – Product description (5)</vt:lpstr>
      <vt:lpstr>Kevesy vs Keppra® (1)</vt:lpstr>
      <vt:lpstr>Kevesy vs Keppra® (2)</vt:lpstr>
      <vt:lpstr>Main benefits of Kevesy in RTU bags (1)</vt:lpstr>
      <vt:lpstr>Main benefits of Kevesy in RTU bags (2)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Aurore Augendre</dc:creator>
  <cp:lastModifiedBy>4070 lenovo</cp:lastModifiedBy>
  <cp:revision>59</cp:revision>
  <cp:lastPrinted>2015-10-22T12:33:47Z</cp:lastPrinted>
  <dcterms:created xsi:type="dcterms:W3CDTF">2015-10-21T11:35:23Z</dcterms:created>
  <dcterms:modified xsi:type="dcterms:W3CDTF">2016-05-16T09:21:02Z</dcterms:modified>
</cp:coreProperties>
</file>