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7" r:id="rId9"/>
    <p:sldId id="263" r:id="rId10"/>
    <p:sldId id="264"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1" d="100"/>
          <a:sy n="41" d="100"/>
        </p:scale>
        <p:origin x="-1350"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939B32-D8F6-4F82-B5ED-B884CD6847C9}" type="datetimeFigureOut">
              <a:rPr lang="en-US" smtClean="0"/>
              <a:t>5/11/2018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3246DB-A9B8-47A0-B808-839B810CE491}" type="slidenum">
              <a:rPr lang="en-US" smtClean="0"/>
              <a:t>‹#›</a:t>
            </a:fld>
            <a:endParaRPr lang="en-US"/>
          </a:p>
        </p:txBody>
      </p:sp>
    </p:spTree>
    <p:extLst>
      <p:ext uri="{BB962C8B-B14F-4D97-AF65-F5344CB8AC3E}">
        <p14:creationId xmlns:p14="http://schemas.microsoft.com/office/powerpoint/2010/main" val="4041067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939B32-D8F6-4F82-B5ED-B884CD6847C9}" type="datetimeFigureOut">
              <a:rPr lang="en-US" smtClean="0"/>
              <a:t>5/11/2018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3246DB-A9B8-47A0-B808-839B810CE491}" type="slidenum">
              <a:rPr lang="en-US" smtClean="0"/>
              <a:t>‹#›</a:t>
            </a:fld>
            <a:endParaRPr lang="en-US"/>
          </a:p>
        </p:txBody>
      </p:sp>
    </p:spTree>
    <p:extLst>
      <p:ext uri="{BB962C8B-B14F-4D97-AF65-F5344CB8AC3E}">
        <p14:creationId xmlns:p14="http://schemas.microsoft.com/office/powerpoint/2010/main" val="2592425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939B32-D8F6-4F82-B5ED-B884CD6847C9}" type="datetimeFigureOut">
              <a:rPr lang="en-US" smtClean="0"/>
              <a:t>5/11/2018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3246DB-A9B8-47A0-B808-839B810CE491}" type="slidenum">
              <a:rPr lang="en-US" smtClean="0"/>
              <a:t>‹#›</a:t>
            </a:fld>
            <a:endParaRPr lang="en-US"/>
          </a:p>
        </p:txBody>
      </p:sp>
    </p:spTree>
    <p:extLst>
      <p:ext uri="{BB962C8B-B14F-4D97-AF65-F5344CB8AC3E}">
        <p14:creationId xmlns:p14="http://schemas.microsoft.com/office/powerpoint/2010/main" val="4087639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939B32-D8F6-4F82-B5ED-B884CD6847C9}" type="datetimeFigureOut">
              <a:rPr lang="en-US" smtClean="0"/>
              <a:t>5/11/2018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3246DB-A9B8-47A0-B808-839B810CE491}" type="slidenum">
              <a:rPr lang="en-US" smtClean="0"/>
              <a:t>‹#›</a:t>
            </a:fld>
            <a:endParaRPr lang="en-US"/>
          </a:p>
        </p:txBody>
      </p:sp>
    </p:spTree>
    <p:extLst>
      <p:ext uri="{BB962C8B-B14F-4D97-AF65-F5344CB8AC3E}">
        <p14:creationId xmlns:p14="http://schemas.microsoft.com/office/powerpoint/2010/main" val="2283358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939B32-D8F6-4F82-B5ED-B884CD6847C9}" type="datetimeFigureOut">
              <a:rPr lang="en-US" smtClean="0"/>
              <a:t>5/11/2018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3246DB-A9B8-47A0-B808-839B810CE491}" type="slidenum">
              <a:rPr lang="en-US" smtClean="0"/>
              <a:t>‹#›</a:t>
            </a:fld>
            <a:endParaRPr lang="en-US"/>
          </a:p>
        </p:txBody>
      </p:sp>
    </p:spTree>
    <p:extLst>
      <p:ext uri="{BB962C8B-B14F-4D97-AF65-F5344CB8AC3E}">
        <p14:creationId xmlns:p14="http://schemas.microsoft.com/office/powerpoint/2010/main" val="1860407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939B32-D8F6-4F82-B5ED-B884CD6847C9}" type="datetimeFigureOut">
              <a:rPr lang="en-US" smtClean="0"/>
              <a:t>5/11/2018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3246DB-A9B8-47A0-B808-839B810CE491}" type="slidenum">
              <a:rPr lang="en-US" smtClean="0"/>
              <a:t>‹#›</a:t>
            </a:fld>
            <a:endParaRPr lang="en-US"/>
          </a:p>
        </p:txBody>
      </p:sp>
    </p:spTree>
    <p:extLst>
      <p:ext uri="{BB962C8B-B14F-4D97-AF65-F5344CB8AC3E}">
        <p14:creationId xmlns:p14="http://schemas.microsoft.com/office/powerpoint/2010/main" val="895713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939B32-D8F6-4F82-B5ED-B884CD6847C9}" type="datetimeFigureOut">
              <a:rPr lang="en-US" smtClean="0"/>
              <a:t>5/11/2018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3246DB-A9B8-47A0-B808-839B810CE491}" type="slidenum">
              <a:rPr lang="en-US" smtClean="0"/>
              <a:t>‹#›</a:t>
            </a:fld>
            <a:endParaRPr lang="en-US"/>
          </a:p>
        </p:txBody>
      </p:sp>
    </p:spTree>
    <p:extLst>
      <p:ext uri="{BB962C8B-B14F-4D97-AF65-F5344CB8AC3E}">
        <p14:creationId xmlns:p14="http://schemas.microsoft.com/office/powerpoint/2010/main" val="124665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939B32-D8F6-4F82-B5ED-B884CD6847C9}" type="datetimeFigureOut">
              <a:rPr lang="en-US" smtClean="0"/>
              <a:t>5/11/2018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3246DB-A9B8-47A0-B808-839B810CE491}" type="slidenum">
              <a:rPr lang="en-US" smtClean="0"/>
              <a:t>‹#›</a:t>
            </a:fld>
            <a:endParaRPr lang="en-US"/>
          </a:p>
        </p:txBody>
      </p:sp>
    </p:spTree>
    <p:extLst>
      <p:ext uri="{BB962C8B-B14F-4D97-AF65-F5344CB8AC3E}">
        <p14:creationId xmlns:p14="http://schemas.microsoft.com/office/powerpoint/2010/main" val="2925002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939B32-D8F6-4F82-B5ED-B884CD6847C9}" type="datetimeFigureOut">
              <a:rPr lang="en-US" smtClean="0"/>
              <a:t>5/11/2018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3246DB-A9B8-47A0-B808-839B810CE491}" type="slidenum">
              <a:rPr lang="en-US" smtClean="0"/>
              <a:t>‹#›</a:t>
            </a:fld>
            <a:endParaRPr lang="en-US"/>
          </a:p>
        </p:txBody>
      </p:sp>
    </p:spTree>
    <p:extLst>
      <p:ext uri="{BB962C8B-B14F-4D97-AF65-F5344CB8AC3E}">
        <p14:creationId xmlns:p14="http://schemas.microsoft.com/office/powerpoint/2010/main" val="1127048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939B32-D8F6-4F82-B5ED-B884CD6847C9}" type="datetimeFigureOut">
              <a:rPr lang="en-US" smtClean="0"/>
              <a:t>5/11/2018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3246DB-A9B8-47A0-B808-839B810CE491}" type="slidenum">
              <a:rPr lang="en-US" smtClean="0"/>
              <a:t>‹#›</a:t>
            </a:fld>
            <a:endParaRPr lang="en-US"/>
          </a:p>
        </p:txBody>
      </p:sp>
    </p:spTree>
    <p:extLst>
      <p:ext uri="{BB962C8B-B14F-4D97-AF65-F5344CB8AC3E}">
        <p14:creationId xmlns:p14="http://schemas.microsoft.com/office/powerpoint/2010/main" val="2687282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939B32-D8F6-4F82-B5ED-B884CD6847C9}" type="datetimeFigureOut">
              <a:rPr lang="en-US" smtClean="0"/>
              <a:t>5/11/2018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3246DB-A9B8-47A0-B808-839B810CE491}" type="slidenum">
              <a:rPr lang="en-US" smtClean="0"/>
              <a:t>‹#›</a:t>
            </a:fld>
            <a:endParaRPr lang="en-US"/>
          </a:p>
        </p:txBody>
      </p:sp>
    </p:spTree>
    <p:extLst>
      <p:ext uri="{BB962C8B-B14F-4D97-AF65-F5344CB8AC3E}">
        <p14:creationId xmlns:p14="http://schemas.microsoft.com/office/powerpoint/2010/main" val="1453788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939B32-D8F6-4F82-B5ED-B884CD6847C9}" type="datetimeFigureOut">
              <a:rPr lang="en-US" smtClean="0"/>
              <a:t>5/11/2018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3246DB-A9B8-47A0-B808-839B810CE491}" type="slidenum">
              <a:rPr lang="en-US" smtClean="0"/>
              <a:t>‹#›</a:t>
            </a:fld>
            <a:endParaRPr lang="en-US"/>
          </a:p>
        </p:txBody>
      </p:sp>
    </p:spTree>
    <p:extLst>
      <p:ext uri="{BB962C8B-B14F-4D97-AF65-F5344CB8AC3E}">
        <p14:creationId xmlns:p14="http://schemas.microsoft.com/office/powerpoint/2010/main" val="2036251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228600"/>
            <a:ext cx="8305800" cy="6370975"/>
          </a:xfrm>
          <a:prstGeom prst="rect">
            <a:avLst/>
          </a:prstGeom>
        </p:spPr>
        <p:txBody>
          <a:bodyPr wrap="square">
            <a:spAutoFit/>
          </a:bodyPr>
          <a:lstStyle/>
          <a:p>
            <a:pPr algn="ctr"/>
            <a:r>
              <a:rPr lang="en-US" sz="2400" b="1" cap="all" dirty="0"/>
              <a:t>University of port </a:t>
            </a:r>
            <a:r>
              <a:rPr lang="en-US" sz="2400" b="1" cap="all" dirty="0" smtClean="0"/>
              <a:t>Harcourt</a:t>
            </a:r>
            <a:endParaRPr lang="en-US" sz="2400" dirty="0" smtClean="0"/>
          </a:p>
          <a:p>
            <a:pPr algn="ctr"/>
            <a:r>
              <a:rPr lang="en-US" sz="2400" b="1" cap="all" dirty="0" smtClean="0"/>
              <a:t>Faculty of science</a:t>
            </a:r>
            <a:endParaRPr lang="en-US" sz="2400" dirty="0" smtClean="0"/>
          </a:p>
          <a:p>
            <a:pPr algn="ctr"/>
            <a:r>
              <a:rPr lang="en-US" sz="2400" b="1" cap="all" dirty="0"/>
              <a:t>  </a:t>
            </a:r>
            <a:endParaRPr lang="en-US" sz="2400" dirty="0"/>
          </a:p>
          <a:p>
            <a:pPr algn="ctr"/>
            <a:r>
              <a:rPr lang="en-US" sz="2400" b="1" cap="all" dirty="0"/>
              <a:t>Department of animal and environmental biology</a:t>
            </a:r>
            <a:endParaRPr lang="en-US" sz="2400" dirty="0"/>
          </a:p>
          <a:p>
            <a:pPr algn="ctr"/>
            <a:endParaRPr lang="en-US" sz="2400" dirty="0"/>
          </a:p>
          <a:p>
            <a:pPr algn="ctr"/>
            <a:r>
              <a:rPr lang="en-US" sz="2400" b="1" cap="all" dirty="0"/>
              <a:t>The role of brucellosis </a:t>
            </a:r>
            <a:r>
              <a:rPr lang="en-US" sz="2400" b="1" cap="all" dirty="0" smtClean="0"/>
              <a:t>infection IN HUMAN</a:t>
            </a:r>
            <a:endParaRPr lang="en-US" sz="2400" dirty="0"/>
          </a:p>
          <a:p>
            <a:pPr algn="ctr"/>
            <a:endParaRPr lang="en-US" sz="2400" b="1" cap="all" dirty="0" smtClean="0"/>
          </a:p>
          <a:p>
            <a:pPr algn="ctr"/>
            <a:r>
              <a:rPr lang="en-US" sz="2400" b="1" cap="all" dirty="0" smtClean="0"/>
              <a:t>A SEMINAR PRESENTED </a:t>
            </a:r>
            <a:r>
              <a:rPr lang="en-US" sz="2400" b="1" cap="all" dirty="0"/>
              <a:t> </a:t>
            </a:r>
            <a:r>
              <a:rPr lang="en-US" sz="2400" b="1" cap="all" dirty="0" smtClean="0"/>
              <a:t>By</a:t>
            </a:r>
          </a:p>
          <a:p>
            <a:pPr algn="ctr"/>
            <a:endParaRPr lang="en-US" sz="2400" dirty="0"/>
          </a:p>
          <a:p>
            <a:pPr algn="ctr"/>
            <a:r>
              <a:rPr lang="en-US" sz="2400" dirty="0"/>
              <a:t> </a:t>
            </a:r>
            <a:r>
              <a:rPr lang="en-US" sz="2400" b="1" cap="all" dirty="0" smtClean="0"/>
              <a:t>Glory </a:t>
            </a:r>
            <a:r>
              <a:rPr lang="en-US" sz="2400" b="1" cap="all" dirty="0" err="1"/>
              <a:t>Amenawon</a:t>
            </a:r>
            <a:r>
              <a:rPr lang="en-US" sz="2400" b="1" cap="all" dirty="0"/>
              <a:t> </a:t>
            </a:r>
            <a:r>
              <a:rPr lang="en-US" sz="2400" b="1" cap="all" dirty="0" err="1"/>
              <a:t>Akhidenor</a:t>
            </a:r>
            <a:endParaRPr lang="en-US" sz="2400" dirty="0"/>
          </a:p>
          <a:p>
            <a:pPr algn="ctr"/>
            <a:r>
              <a:rPr lang="en-US" sz="2400" b="1" cap="all" dirty="0"/>
              <a:t>U2014/5550051</a:t>
            </a:r>
            <a:endParaRPr lang="en-US" sz="2400" dirty="0"/>
          </a:p>
          <a:p>
            <a:pPr algn="ctr"/>
            <a:r>
              <a:rPr lang="en-US" sz="2400" dirty="0"/>
              <a:t> </a:t>
            </a:r>
            <a:endParaRPr lang="en-US" sz="2400" dirty="0" smtClean="0"/>
          </a:p>
          <a:p>
            <a:pPr algn="ctr"/>
            <a:endParaRPr lang="en-US" sz="2400" dirty="0"/>
          </a:p>
          <a:p>
            <a:pPr algn="ctr"/>
            <a:r>
              <a:rPr lang="en-US" sz="2400" b="1" cap="all" dirty="0"/>
              <a:t>Supervisor : Dr. (</a:t>
            </a:r>
            <a:r>
              <a:rPr lang="en-US" sz="2400" b="1" cap="all" dirty="0" err="1"/>
              <a:t>mrs</a:t>
            </a:r>
            <a:r>
              <a:rPr lang="en-US" sz="2400" b="1" cap="all" dirty="0"/>
              <a:t>) H. O. </a:t>
            </a:r>
            <a:r>
              <a:rPr lang="en-US" sz="2400" b="1" cap="all" dirty="0" err="1" smtClean="0"/>
              <a:t>Imafidor</a:t>
            </a:r>
            <a:endParaRPr lang="en-US" sz="2400" dirty="0"/>
          </a:p>
          <a:p>
            <a:pPr algn="ctr"/>
            <a:r>
              <a:rPr lang="en-US" sz="2400" b="1" cap="all" dirty="0"/>
              <a:t> </a:t>
            </a:r>
            <a:endParaRPr lang="en-US" sz="2400" dirty="0" smtClean="0"/>
          </a:p>
          <a:p>
            <a:pPr algn="r"/>
            <a:endParaRPr lang="en-US" sz="2400" b="1" cap="all" dirty="0" smtClean="0"/>
          </a:p>
          <a:p>
            <a:pPr algn="r"/>
            <a:r>
              <a:rPr lang="en-US" sz="2400" b="1" cap="all" dirty="0" smtClean="0"/>
              <a:t>May</a:t>
            </a:r>
            <a:r>
              <a:rPr lang="en-US" sz="2400" b="1" cap="all" dirty="0"/>
              <a:t>, 2018</a:t>
            </a:r>
            <a:endParaRPr lang="en-US" sz="2400" dirty="0"/>
          </a:p>
        </p:txBody>
      </p:sp>
    </p:spTree>
    <p:extLst>
      <p:ext uri="{BB962C8B-B14F-4D97-AF65-F5344CB8AC3E}">
        <p14:creationId xmlns:p14="http://schemas.microsoft.com/office/powerpoint/2010/main" val="13841024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AND SYMPTOMS</a:t>
            </a:r>
            <a:endParaRPr lang="en-US" dirty="0"/>
          </a:p>
        </p:txBody>
      </p:sp>
      <p:sp>
        <p:nvSpPr>
          <p:cNvPr id="3" name="Content Placeholder 2"/>
          <p:cNvSpPr>
            <a:spLocks noGrp="1"/>
          </p:cNvSpPr>
          <p:nvPr>
            <p:ph idx="1"/>
          </p:nvPr>
        </p:nvSpPr>
        <p:spPr/>
        <p:txBody>
          <a:bodyPr/>
          <a:lstStyle/>
          <a:p>
            <a:r>
              <a:rPr lang="en-US" dirty="0" smtClean="0"/>
              <a:t>FEVER</a:t>
            </a:r>
          </a:p>
          <a:p>
            <a:r>
              <a:rPr lang="en-US" dirty="0" smtClean="0"/>
              <a:t>WEIGHT LOSS</a:t>
            </a:r>
          </a:p>
          <a:p>
            <a:r>
              <a:rPr lang="en-US" dirty="0" smtClean="0"/>
              <a:t>PAINS IN JOINTS,MUSCLES AND BACK</a:t>
            </a:r>
          </a:p>
          <a:p>
            <a:r>
              <a:rPr lang="en-US" dirty="0" smtClean="0"/>
              <a:t>HEADACHE</a:t>
            </a:r>
          </a:p>
          <a:p>
            <a:r>
              <a:rPr lang="en-US" dirty="0" smtClean="0"/>
              <a:t>LOSS OF APPETITE</a:t>
            </a:r>
          </a:p>
          <a:p>
            <a:r>
              <a:rPr lang="en-US" dirty="0" smtClean="0"/>
              <a:t>SWEATING AT NIGHT</a:t>
            </a:r>
            <a:endParaRPr lang="en-US" dirty="0"/>
          </a:p>
        </p:txBody>
      </p:sp>
    </p:spTree>
    <p:extLst>
      <p:ext uri="{BB962C8B-B14F-4D97-AF65-F5344CB8AC3E}">
        <p14:creationId xmlns:p14="http://schemas.microsoft.com/office/powerpoint/2010/main" val="38385851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CONTROL AND PREVENTION</a:t>
            </a:r>
            <a:endParaRPr lang="en-US" dirty="0"/>
          </a:p>
        </p:txBody>
      </p:sp>
      <p:sp>
        <p:nvSpPr>
          <p:cNvPr id="3" name="Content Placeholder 2"/>
          <p:cNvSpPr>
            <a:spLocks noGrp="1"/>
          </p:cNvSpPr>
          <p:nvPr>
            <p:ph idx="1"/>
          </p:nvPr>
        </p:nvSpPr>
        <p:spPr/>
        <p:txBody>
          <a:bodyPr/>
          <a:lstStyle/>
          <a:p>
            <a:r>
              <a:rPr lang="en-US" dirty="0" smtClean="0"/>
              <a:t>Avoid eating foods or diary products made from non-pasteurized milk</a:t>
            </a:r>
          </a:p>
          <a:p>
            <a:r>
              <a:rPr lang="en-US" dirty="0" smtClean="0"/>
              <a:t>Meat </a:t>
            </a:r>
            <a:r>
              <a:rPr lang="en-US" dirty="0" err="1" smtClean="0"/>
              <a:t>sahould</a:t>
            </a:r>
            <a:r>
              <a:rPr lang="en-US" dirty="0" smtClean="0"/>
              <a:t> be properly cooked.</a:t>
            </a:r>
          </a:p>
          <a:p>
            <a:r>
              <a:rPr lang="en-US" dirty="0" smtClean="0"/>
              <a:t>Administration of anti-</a:t>
            </a:r>
            <a:r>
              <a:rPr lang="en-US" dirty="0" err="1" smtClean="0"/>
              <a:t>biotics</a:t>
            </a:r>
            <a:r>
              <a:rPr lang="en-US" dirty="0" smtClean="0"/>
              <a:t> such as tetracycline and streptomycin to infected persons</a:t>
            </a:r>
          </a:p>
          <a:p>
            <a:r>
              <a:rPr lang="en-US" dirty="0" smtClean="0"/>
              <a:t>Vaccinate animals to be free from brucellosis infections</a:t>
            </a:r>
            <a:endParaRPr lang="en-US" dirty="0"/>
          </a:p>
        </p:txBody>
      </p:sp>
    </p:spTree>
    <p:extLst>
      <p:ext uri="{BB962C8B-B14F-4D97-AF65-F5344CB8AC3E}">
        <p14:creationId xmlns:p14="http://schemas.microsoft.com/office/powerpoint/2010/main" val="2114465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CONCLUSION AND RECOMMENDATION</a:t>
            </a:r>
            <a:endParaRPr lang="en-US" dirty="0"/>
          </a:p>
        </p:txBody>
      </p:sp>
      <p:sp>
        <p:nvSpPr>
          <p:cNvPr id="3" name="Content Placeholder 2"/>
          <p:cNvSpPr>
            <a:spLocks noGrp="1"/>
          </p:cNvSpPr>
          <p:nvPr>
            <p:ph idx="1"/>
          </p:nvPr>
        </p:nvSpPr>
        <p:spPr/>
        <p:txBody>
          <a:bodyPr>
            <a:normAutofit fontScale="92500"/>
          </a:bodyPr>
          <a:lstStyle/>
          <a:p>
            <a:r>
              <a:rPr lang="en-US" dirty="0" smtClean="0"/>
              <a:t>CONTACT BETWEEN MAN AND BRUCELLOSIS,AND EATING UNDERCOOKED MEAT,DRINKING UNPASTEURIZED DIARY PRODUCTS ARE SURE MEANS OF ACQUIRING BRUCELLOSIS INFECTIONS</a:t>
            </a:r>
          </a:p>
          <a:p>
            <a:r>
              <a:rPr lang="en-US" dirty="0" smtClean="0"/>
              <a:t>AVOID POTENTIAL SOURCE OF INFECTION SUCH AS AVOIDING INFECTED ANIMALS USING STRICTER PRECAUTIONS(E.G GLOVES AND MASK) FROM </a:t>
            </a:r>
            <a:r>
              <a:rPr lang="en-US" dirty="0" err="1" smtClean="0"/>
              <a:t>FROM</a:t>
            </a:r>
            <a:r>
              <a:rPr lang="en-US" dirty="0" smtClean="0"/>
              <a:t> HAVING A DIRECT CONTACT WITH THE ANIMALS.  </a:t>
            </a:r>
            <a:endParaRPr lang="en-US" dirty="0"/>
          </a:p>
        </p:txBody>
      </p:sp>
    </p:spTree>
    <p:extLst>
      <p:ext uri="{BB962C8B-B14F-4D97-AF65-F5344CB8AC3E}">
        <p14:creationId xmlns:p14="http://schemas.microsoft.com/office/powerpoint/2010/main" val="2703590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b="1" dirty="0"/>
          </a:p>
        </p:txBody>
      </p:sp>
      <p:sp>
        <p:nvSpPr>
          <p:cNvPr id="3" name="Content Placeholder 2"/>
          <p:cNvSpPr>
            <a:spLocks noGrp="1"/>
          </p:cNvSpPr>
          <p:nvPr>
            <p:ph idx="1"/>
          </p:nvPr>
        </p:nvSpPr>
        <p:spPr>
          <a:xfrm>
            <a:off x="381000" y="1371600"/>
            <a:ext cx="8382000" cy="5181600"/>
          </a:xfrm>
        </p:spPr>
        <p:txBody>
          <a:bodyPr>
            <a:normAutofit/>
          </a:bodyPr>
          <a:lstStyle/>
          <a:p>
            <a:pPr algn="just"/>
            <a:r>
              <a:rPr lang="en-US" sz="4000" dirty="0" smtClean="0"/>
              <a:t>Brucellosis is a highly contagious zoonosis caused by ingestion of unpasteurized milk or undercooked meat from infected animals, or close contact with their secretions. It is also known as undulant fever, Malta fever and Mediterranean fever. </a:t>
            </a:r>
          </a:p>
        </p:txBody>
      </p:sp>
    </p:spTree>
    <p:extLst>
      <p:ext uri="{BB962C8B-B14F-4D97-AF65-F5344CB8AC3E}">
        <p14:creationId xmlns:p14="http://schemas.microsoft.com/office/powerpoint/2010/main" val="4635794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SOURCES OF INFECTION</a:t>
            </a:r>
            <a:endParaRPr lang="en-US" dirty="0"/>
          </a:p>
        </p:txBody>
      </p:sp>
      <p:sp>
        <p:nvSpPr>
          <p:cNvPr id="3" name="Content Placeholder 2"/>
          <p:cNvSpPr>
            <a:spLocks noGrp="1"/>
          </p:cNvSpPr>
          <p:nvPr>
            <p:ph idx="1"/>
          </p:nvPr>
        </p:nvSpPr>
        <p:spPr>
          <a:xfrm>
            <a:off x="457200" y="1295400"/>
            <a:ext cx="8229600" cy="5257800"/>
          </a:xfrm>
        </p:spPr>
        <p:txBody>
          <a:bodyPr>
            <a:noAutofit/>
          </a:bodyPr>
          <a:lstStyle/>
          <a:p>
            <a:r>
              <a:rPr lang="en-US" sz="4000" dirty="0" err="1" smtClean="0"/>
              <a:t>Brucella</a:t>
            </a:r>
            <a:r>
              <a:rPr lang="en-US" sz="4000" dirty="0" smtClean="0"/>
              <a:t> </a:t>
            </a:r>
            <a:r>
              <a:rPr lang="en-US" sz="4000" dirty="0" err="1" smtClean="0"/>
              <a:t>melitensis</a:t>
            </a:r>
            <a:r>
              <a:rPr lang="en-US" sz="4000" dirty="0" smtClean="0"/>
              <a:t> (from sheep; highest pathogenicity)</a:t>
            </a:r>
          </a:p>
          <a:p>
            <a:r>
              <a:rPr lang="en-US" sz="4000" dirty="0" err="1" smtClean="0"/>
              <a:t>Brucella</a:t>
            </a:r>
            <a:r>
              <a:rPr lang="en-US" sz="4000" dirty="0" smtClean="0"/>
              <a:t> </a:t>
            </a:r>
            <a:r>
              <a:rPr lang="en-US" sz="4000" dirty="0" err="1" smtClean="0"/>
              <a:t>suis</a:t>
            </a:r>
            <a:r>
              <a:rPr lang="en-US" sz="4000" dirty="0" smtClean="0"/>
              <a:t> (from pigs; high pathogenicity)</a:t>
            </a:r>
          </a:p>
          <a:p>
            <a:r>
              <a:rPr lang="en-US" sz="4000" dirty="0" err="1" smtClean="0"/>
              <a:t>Brucella</a:t>
            </a:r>
            <a:r>
              <a:rPr lang="en-US" sz="4000" dirty="0" smtClean="0"/>
              <a:t> </a:t>
            </a:r>
            <a:r>
              <a:rPr lang="en-US" sz="4000" dirty="0" err="1" smtClean="0"/>
              <a:t>abortus</a:t>
            </a:r>
            <a:r>
              <a:rPr lang="en-US" sz="4000" dirty="0" smtClean="0"/>
              <a:t> (from cattle; moderate pathogenicity)</a:t>
            </a:r>
          </a:p>
          <a:p>
            <a:r>
              <a:rPr lang="en-US" sz="4000" dirty="0" err="1" smtClean="0"/>
              <a:t>Brucella</a:t>
            </a:r>
            <a:r>
              <a:rPr lang="en-US" sz="4000" dirty="0" smtClean="0"/>
              <a:t> </a:t>
            </a:r>
            <a:r>
              <a:rPr lang="en-US" sz="4000" dirty="0" err="1" smtClean="0"/>
              <a:t>canis</a:t>
            </a:r>
            <a:r>
              <a:rPr lang="en-US" sz="4000" dirty="0" smtClean="0"/>
              <a:t> (from dogs; moderate pathogenicity)</a:t>
            </a:r>
          </a:p>
        </p:txBody>
      </p:sp>
    </p:spTree>
    <p:extLst>
      <p:ext uri="{BB962C8B-B14F-4D97-AF65-F5344CB8AC3E}">
        <p14:creationId xmlns:p14="http://schemas.microsoft.com/office/powerpoint/2010/main" val="32237079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COMPLICATIONS OF BRUCELLOSIS</a:t>
            </a:r>
            <a:endParaRPr lang="en-US" dirty="0"/>
          </a:p>
        </p:txBody>
      </p:sp>
      <p:sp>
        <p:nvSpPr>
          <p:cNvPr id="3" name="Content Placeholder 2"/>
          <p:cNvSpPr>
            <a:spLocks noGrp="1"/>
          </p:cNvSpPr>
          <p:nvPr>
            <p:ph idx="1"/>
          </p:nvPr>
        </p:nvSpPr>
        <p:spPr/>
        <p:txBody>
          <a:bodyPr/>
          <a:lstStyle/>
          <a:p>
            <a:r>
              <a:rPr lang="en-US" dirty="0" smtClean="0"/>
              <a:t>ARTHRITIS</a:t>
            </a:r>
          </a:p>
          <a:p>
            <a:r>
              <a:rPr lang="en-US" dirty="0" smtClean="0"/>
              <a:t>SWELLING OF THE LIVER</a:t>
            </a:r>
          </a:p>
          <a:p>
            <a:r>
              <a:rPr lang="en-US" dirty="0" smtClean="0"/>
              <a:t>ENDOCARDITIS</a:t>
            </a:r>
          </a:p>
          <a:p>
            <a:r>
              <a:rPr lang="en-US" dirty="0" smtClean="0"/>
              <a:t>CNS INFECTION</a:t>
            </a:r>
          </a:p>
          <a:p>
            <a:r>
              <a:rPr lang="en-US" dirty="0" smtClean="0"/>
              <a:t>MISSCARRIAGE AND FETAL DEFECTS IN PREGNANT WOMEN</a:t>
            </a:r>
            <a:endParaRPr lang="en-US" dirty="0"/>
          </a:p>
        </p:txBody>
      </p:sp>
    </p:spTree>
    <p:extLst>
      <p:ext uri="{BB962C8B-B14F-4D97-AF65-F5344CB8AC3E}">
        <p14:creationId xmlns:p14="http://schemas.microsoft.com/office/powerpoint/2010/main" val="31309672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TEMP\Desktop\glory\Endocarditis-CQD-650p.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457200"/>
            <a:ext cx="4191000" cy="48768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TEMP\Desktop\glory\inflamed-liver-1024x76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457200"/>
            <a:ext cx="4293190" cy="48768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28600" y="5562600"/>
            <a:ext cx="3878626" cy="400110"/>
          </a:xfrm>
          <a:prstGeom prst="rect">
            <a:avLst/>
          </a:prstGeom>
          <a:noFill/>
        </p:spPr>
        <p:txBody>
          <a:bodyPr wrap="none" rtlCol="0">
            <a:spAutoFit/>
          </a:bodyPr>
          <a:lstStyle/>
          <a:p>
            <a:r>
              <a:rPr lang="en-US" sz="2000" dirty="0" smtClean="0"/>
              <a:t>PLATE 1: ENDOCARDITIS INFECTION</a:t>
            </a:r>
            <a:endParaRPr lang="en-US" sz="2000" dirty="0"/>
          </a:p>
        </p:txBody>
      </p:sp>
      <p:sp>
        <p:nvSpPr>
          <p:cNvPr id="7" name="TextBox 6"/>
          <p:cNvSpPr txBox="1"/>
          <p:nvPr/>
        </p:nvSpPr>
        <p:spPr>
          <a:xfrm>
            <a:off x="5017916" y="5547019"/>
            <a:ext cx="3083665" cy="400110"/>
          </a:xfrm>
          <a:prstGeom prst="rect">
            <a:avLst/>
          </a:prstGeom>
          <a:noFill/>
        </p:spPr>
        <p:txBody>
          <a:bodyPr wrap="none" rtlCol="0">
            <a:spAutoFit/>
          </a:bodyPr>
          <a:lstStyle/>
          <a:p>
            <a:r>
              <a:rPr lang="en-US" sz="2000" dirty="0" smtClean="0"/>
              <a:t>PLATE 2: INFLAMMED LIVER</a:t>
            </a:r>
            <a:endParaRPr lang="en-US" sz="2000" dirty="0"/>
          </a:p>
        </p:txBody>
      </p:sp>
    </p:spTree>
    <p:extLst>
      <p:ext uri="{BB962C8B-B14F-4D97-AF65-F5344CB8AC3E}">
        <p14:creationId xmlns:p14="http://schemas.microsoft.com/office/powerpoint/2010/main" val="29381031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TEMP\Desktop\glory\Brucellosis-arthritis-causes-symptoms-and-treatment-810x603.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44" y="990600"/>
            <a:ext cx="4689000" cy="3529806"/>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TEMP\Desktop\glory\Simptomi_brucelleza_u_cheloveka-_kak_proyavlyatsya_foto-_kak_lechit_bolez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1066800"/>
            <a:ext cx="4000500" cy="387401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066800" y="5334000"/>
            <a:ext cx="7010400" cy="769441"/>
          </a:xfrm>
          <a:prstGeom prst="rect">
            <a:avLst/>
          </a:prstGeom>
          <a:noFill/>
        </p:spPr>
        <p:txBody>
          <a:bodyPr wrap="square" rtlCol="0">
            <a:spAutoFit/>
          </a:bodyPr>
          <a:lstStyle/>
          <a:p>
            <a:pPr algn="ctr"/>
            <a:r>
              <a:rPr lang="en-US" sz="4400" dirty="0" smtClean="0"/>
              <a:t>PLATE 3:ARTHRITIS</a:t>
            </a:r>
            <a:endParaRPr lang="en-US" sz="4400" dirty="0"/>
          </a:p>
        </p:txBody>
      </p:sp>
    </p:spTree>
    <p:extLst>
      <p:ext uri="{BB962C8B-B14F-4D97-AF65-F5344CB8AC3E}">
        <p14:creationId xmlns:p14="http://schemas.microsoft.com/office/powerpoint/2010/main" val="27501862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TEMP\Desktop\glory\Endocarditis-I-300x16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8748" y="457199"/>
            <a:ext cx="6350575" cy="495300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828799" y="5725180"/>
            <a:ext cx="5270523" cy="646331"/>
          </a:xfrm>
          <a:prstGeom prst="rect">
            <a:avLst/>
          </a:prstGeom>
          <a:noFill/>
        </p:spPr>
        <p:txBody>
          <a:bodyPr wrap="square" rtlCol="0">
            <a:spAutoFit/>
          </a:bodyPr>
          <a:lstStyle/>
          <a:p>
            <a:r>
              <a:rPr lang="en-US" sz="3600" dirty="0" smtClean="0"/>
              <a:t>PLATE 4: ENDOCARDITIS</a:t>
            </a:r>
            <a:endParaRPr lang="en-US" sz="3600" dirty="0"/>
          </a:p>
        </p:txBody>
      </p:sp>
    </p:spTree>
    <p:extLst>
      <p:ext uri="{BB962C8B-B14F-4D97-AF65-F5344CB8AC3E}">
        <p14:creationId xmlns:p14="http://schemas.microsoft.com/office/powerpoint/2010/main" val="21450623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11015"/>
            <a:ext cx="5410200" cy="5867400"/>
          </a:xfrm>
          <a:prstGeom prst="rect">
            <a:avLst/>
          </a:prstGeom>
          <a:noFill/>
          <a:ln w="12700">
            <a:miter lim="800000"/>
            <a:headEnd/>
            <a:tailEnd/>
          </a:ln>
        </p:spPr>
      </p:pic>
      <p:sp>
        <p:nvSpPr>
          <p:cNvPr id="5" name="TextBox 4"/>
          <p:cNvSpPr txBox="1"/>
          <p:nvPr/>
        </p:nvSpPr>
        <p:spPr>
          <a:xfrm>
            <a:off x="838200" y="6260068"/>
            <a:ext cx="7620000" cy="461665"/>
          </a:xfrm>
          <a:prstGeom prst="rect">
            <a:avLst/>
          </a:prstGeom>
          <a:noFill/>
        </p:spPr>
        <p:txBody>
          <a:bodyPr wrap="square" rtlCol="0">
            <a:spAutoFit/>
          </a:bodyPr>
          <a:lstStyle/>
          <a:p>
            <a:r>
              <a:rPr lang="en-US" sz="2400" dirty="0" smtClean="0"/>
              <a:t>PLATE 5:A CHILD SUFFERING FROM BRUCELOSIS INFECTION</a:t>
            </a:r>
            <a:endParaRPr lang="en-US" sz="2400" dirty="0"/>
          </a:p>
        </p:txBody>
      </p:sp>
    </p:spTree>
    <p:extLst>
      <p:ext uri="{BB962C8B-B14F-4D97-AF65-F5344CB8AC3E}">
        <p14:creationId xmlns:p14="http://schemas.microsoft.com/office/powerpoint/2010/main" val="23839790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 OF TRANSMISSION</a:t>
            </a:r>
            <a:endParaRPr lang="en-US" dirty="0"/>
          </a:p>
        </p:txBody>
      </p:sp>
      <p:sp>
        <p:nvSpPr>
          <p:cNvPr id="3" name="Content Placeholder 2"/>
          <p:cNvSpPr>
            <a:spLocks noGrp="1"/>
          </p:cNvSpPr>
          <p:nvPr>
            <p:ph idx="1"/>
          </p:nvPr>
        </p:nvSpPr>
        <p:spPr/>
        <p:txBody>
          <a:bodyPr/>
          <a:lstStyle/>
          <a:p>
            <a:r>
              <a:rPr lang="en-US" dirty="0" smtClean="0"/>
              <a:t>DIRECT CONTACT</a:t>
            </a:r>
          </a:p>
          <a:p>
            <a:r>
              <a:rPr lang="en-US" dirty="0" smtClean="0"/>
              <a:t>AIR</a:t>
            </a:r>
          </a:p>
          <a:p>
            <a:r>
              <a:rPr lang="en-US" dirty="0" smtClean="0"/>
              <a:t>RAW MILK PRODUCTS</a:t>
            </a:r>
          </a:p>
          <a:p>
            <a:r>
              <a:rPr lang="en-US" dirty="0" smtClean="0"/>
              <a:t>CONSUMPTION OF INFECTED MEAT</a:t>
            </a:r>
            <a:endParaRPr lang="en-US" dirty="0"/>
          </a:p>
        </p:txBody>
      </p:sp>
    </p:spTree>
    <p:extLst>
      <p:ext uri="{BB962C8B-B14F-4D97-AF65-F5344CB8AC3E}">
        <p14:creationId xmlns:p14="http://schemas.microsoft.com/office/powerpoint/2010/main" val="10383102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TotalTime>
  <Words>245</Words>
  <Application>Microsoft Office PowerPoint</Application>
  <PresentationFormat>On-screen Show (4:3)</PresentationFormat>
  <Paragraphs>55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INTRODUCTION</vt:lpstr>
      <vt:lpstr>SOURCES OF INFECTION</vt:lpstr>
      <vt:lpstr>COMPLICATIONS OF BRUCELLOSIS</vt:lpstr>
      <vt:lpstr>PowerPoint Presentation</vt:lpstr>
      <vt:lpstr>PowerPoint Presentation</vt:lpstr>
      <vt:lpstr>PowerPoint Presentation</vt:lpstr>
      <vt:lpstr>PowerPoint Presentation</vt:lpstr>
      <vt:lpstr>MODE OF TRANSMISSION</vt:lpstr>
      <vt:lpstr>SIGNS AND SYMPTOMS</vt:lpstr>
      <vt:lpstr>CONTROL AND PREVENTION</vt:lpstr>
      <vt:lpstr>CONCLUSION AND RECOMMENDATION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az_zubix</dc:creator>
  <cp:lastModifiedBy>az_zubix</cp:lastModifiedBy>
  <cp:revision>11</cp:revision>
  <dcterms:created xsi:type="dcterms:W3CDTF">2018-05-11T14:51:49Z</dcterms:created>
  <dcterms:modified xsi:type="dcterms:W3CDTF">2018-05-11T17:14:33Z</dcterms:modified>
</cp:coreProperties>
</file>