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3" r:id="rId5"/>
    <p:sldId id="264" r:id="rId6"/>
    <p:sldId id="266" r:id="rId7"/>
    <p:sldId id="268" r:id="rId8"/>
    <p:sldId id="262" r:id="rId9"/>
    <p:sldId id="261" r:id="rId10"/>
    <p:sldId id="260" r:id="rId11"/>
    <p:sldId id="259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6A101-4DD9-46D4-BBB3-A50FFDB7C88A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38DE-38E1-4217-870B-48ABDAC0DC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89154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b="1" dirty="0"/>
              <a:t>UNIVERSITY OF PORT HARCOURT</a:t>
            </a:r>
            <a:endParaRPr lang="en-US" sz="1800" dirty="0"/>
          </a:p>
          <a:p>
            <a:pPr algn="ctr">
              <a:buNone/>
            </a:pPr>
            <a:r>
              <a:rPr lang="en-US" sz="1800" b="1" dirty="0"/>
              <a:t>FACULTY OF SCIENCE</a:t>
            </a:r>
            <a:endParaRPr lang="en-US" sz="1800" dirty="0"/>
          </a:p>
          <a:p>
            <a:pPr algn="ctr">
              <a:buNone/>
            </a:pPr>
            <a:r>
              <a:rPr lang="en-US" sz="1800" b="1" dirty="0"/>
              <a:t>DEPARTMENT OF ANIMAL AND ENVIRONMENTAL </a:t>
            </a:r>
            <a:r>
              <a:rPr lang="en-US" sz="1800" b="1" dirty="0" smtClean="0"/>
              <a:t>BIOLOGY</a:t>
            </a:r>
            <a:endParaRPr lang="en-US" sz="1800" dirty="0"/>
          </a:p>
          <a:p>
            <a:pPr algn="ctr">
              <a:buNone/>
            </a:pPr>
            <a:r>
              <a:rPr lang="en-US" sz="1800" b="1" dirty="0"/>
              <a:t>SEMINAR </a:t>
            </a:r>
            <a:r>
              <a:rPr lang="en-US" sz="1800" b="1" dirty="0" smtClean="0"/>
              <a:t>PRESENTATION</a:t>
            </a:r>
            <a:r>
              <a:rPr lang="en-US" sz="1800" b="1" dirty="0"/>
              <a:t> </a:t>
            </a:r>
            <a:endParaRPr lang="en-US" sz="1800" dirty="0"/>
          </a:p>
          <a:p>
            <a:pPr algn="ctr">
              <a:buNone/>
            </a:pPr>
            <a:r>
              <a:rPr lang="en-US" sz="1800" b="1" dirty="0"/>
              <a:t>ON</a:t>
            </a:r>
            <a:endParaRPr lang="en-US" sz="1800" dirty="0"/>
          </a:p>
          <a:p>
            <a:pPr algn="ctr">
              <a:buNone/>
            </a:pPr>
            <a:r>
              <a:rPr lang="en-US" sz="1800" b="1" dirty="0"/>
              <a:t> </a:t>
            </a:r>
            <a:endParaRPr lang="en-US" sz="1800" dirty="0"/>
          </a:p>
          <a:p>
            <a:pPr algn="ctr">
              <a:buNone/>
            </a:pPr>
            <a:r>
              <a:rPr lang="en-US" sz="1800" b="1" dirty="0"/>
              <a:t>OIL EXPLORATION AND ITS EFFECTS, REMEDIES AND CONTROL IN THE NIGER DELTA</a:t>
            </a:r>
            <a:endParaRPr lang="en-US" sz="1800" dirty="0"/>
          </a:p>
          <a:p>
            <a:pPr algn="ctr">
              <a:buNone/>
            </a:pPr>
            <a:r>
              <a:rPr lang="en-US" sz="1800" b="1" dirty="0"/>
              <a:t> </a:t>
            </a:r>
            <a:endParaRPr lang="en-US" sz="1800" dirty="0"/>
          </a:p>
          <a:p>
            <a:pPr algn="ctr">
              <a:buNone/>
            </a:pPr>
            <a:r>
              <a:rPr lang="en-US" sz="1800" b="1" dirty="0" smtClean="0"/>
              <a:t>PRESENTED</a:t>
            </a:r>
            <a:r>
              <a:rPr lang="en-US" sz="1800" b="1" dirty="0"/>
              <a:t> </a:t>
            </a:r>
            <a:endParaRPr lang="en-US" sz="1800" dirty="0"/>
          </a:p>
          <a:p>
            <a:pPr algn="ctr">
              <a:buNone/>
            </a:pPr>
            <a:r>
              <a:rPr lang="en-US" sz="1800" b="1" dirty="0"/>
              <a:t>BY</a:t>
            </a:r>
            <a:endParaRPr lang="en-US" sz="1800" dirty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b="1" dirty="0"/>
              <a:t>ALLAPUTA, ELIZABETH NENGI</a:t>
            </a:r>
            <a:endParaRPr lang="en-US" sz="1800" dirty="0"/>
          </a:p>
          <a:p>
            <a:pPr algn="ctr">
              <a:buNone/>
            </a:pPr>
            <a:r>
              <a:rPr lang="en-US" sz="1800" b="1" dirty="0" smtClean="0"/>
              <a:t>U2014/5550131</a:t>
            </a:r>
            <a:endParaRPr lang="en-US" sz="1800" dirty="0"/>
          </a:p>
          <a:p>
            <a:pPr algn="ctr">
              <a:buNone/>
            </a:pPr>
            <a:endParaRPr lang="en-US" sz="1800" dirty="0"/>
          </a:p>
          <a:p>
            <a:pPr>
              <a:buNone/>
            </a:pPr>
            <a:r>
              <a:rPr lang="en-US" sz="1800" b="1" dirty="0"/>
              <a:t>COURSE TITLE:			SEMINAR</a:t>
            </a:r>
            <a:endParaRPr lang="en-US" sz="1800" dirty="0"/>
          </a:p>
          <a:p>
            <a:pPr>
              <a:buNone/>
            </a:pPr>
            <a:r>
              <a:rPr lang="en-US" sz="1800" b="1" dirty="0"/>
              <a:t>COURSE CODE:			</a:t>
            </a:r>
            <a:r>
              <a:rPr lang="en-US" sz="1800" b="1" dirty="0" smtClean="0"/>
              <a:t>AEB </a:t>
            </a:r>
            <a:r>
              <a:rPr lang="en-US" sz="1800" b="1" dirty="0"/>
              <a:t>481.2</a:t>
            </a:r>
            <a:endParaRPr lang="en-US" sz="1800" dirty="0"/>
          </a:p>
          <a:p>
            <a:pPr>
              <a:buNone/>
            </a:pPr>
            <a:r>
              <a:rPr lang="en-US" sz="1800" b="1" dirty="0"/>
              <a:t>SUPERVISOR:			</a:t>
            </a:r>
            <a:r>
              <a:rPr lang="en-US" sz="1800" b="1" dirty="0" smtClean="0"/>
              <a:t>PROF</a:t>
            </a:r>
            <a:r>
              <a:rPr lang="en-US" sz="1800" b="1" dirty="0"/>
              <a:t>. G. AGU</a:t>
            </a:r>
            <a:endParaRPr lang="en-US" sz="1800" dirty="0"/>
          </a:p>
          <a:p>
            <a:pPr>
              <a:buNone/>
            </a:pPr>
            <a:r>
              <a:rPr lang="en-US" sz="1800" b="1" dirty="0"/>
              <a:t>SEMINAR CO-ORDIANTOR:	</a:t>
            </a:r>
            <a:r>
              <a:rPr lang="en-US" sz="1800" b="1" dirty="0" smtClean="0"/>
              <a:t>	PROF</a:t>
            </a:r>
            <a:r>
              <a:rPr lang="en-US" sz="1800" b="1" dirty="0"/>
              <a:t>. F.O. NDUKA, DR U.I DANIEL</a:t>
            </a:r>
            <a:endParaRPr lang="en-US" sz="1800" dirty="0"/>
          </a:p>
          <a:p>
            <a:pPr algn="ctr">
              <a:buNone/>
            </a:pPr>
            <a:r>
              <a:rPr lang="en-US" sz="1800" b="1" dirty="0"/>
              <a:t> </a:t>
            </a:r>
            <a:endParaRPr lang="en-US" sz="1800" dirty="0"/>
          </a:p>
          <a:p>
            <a:pPr algn="ctr">
              <a:buNone/>
            </a:pPr>
            <a:r>
              <a:rPr lang="en-US" sz="1800" b="1" dirty="0"/>
              <a:t>MAY, 2018.</a:t>
            </a:r>
            <a:endParaRPr lang="en-US" sz="1800" dirty="0"/>
          </a:p>
          <a:p>
            <a:pPr algn="ctr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CONCLUSION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763000" cy="60198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/>
              <a:t>Oil </a:t>
            </a:r>
            <a:r>
              <a:rPr lang="en-US" dirty="0"/>
              <a:t>exploration in Nigeria has had sever environmental and human consequences for the indigenous people who  inhabit the area surrounding oil extractions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They include destruction of wildlife and biodiversity, loss of fertile soil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Pollution of air and drinking </a:t>
            </a:r>
            <a:r>
              <a:rPr lang="en-US" dirty="0" smtClean="0"/>
              <a:t>water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D</a:t>
            </a:r>
            <a:r>
              <a:rPr lang="en-US" dirty="0" smtClean="0"/>
              <a:t>egradation </a:t>
            </a:r>
            <a:r>
              <a:rPr lang="en-US" dirty="0"/>
              <a:t>of farmland and damage to aquatic </a:t>
            </a:r>
            <a:r>
              <a:rPr lang="en-US" dirty="0" smtClean="0"/>
              <a:t>ecosystem.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RECOMMENDATIONS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94360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The roles and responsibilities of all the stakeholders in the monitoring and control of oil exploration and exploitation activities in the region must be clearly defined. </a:t>
            </a:r>
          </a:p>
          <a:p>
            <a:pPr lvl="0" algn="just">
              <a:buFont typeface="Wingdings" pitchFamily="2" charset="2"/>
              <a:buChar char="q"/>
            </a:pPr>
            <a:endParaRPr lang="en-US" sz="2000" dirty="0" smtClean="0"/>
          </a:p>
          <a:p>
            <a:pPr lvl="0" algn="just">
              <a:buFont typeface="Wingdings" pitchFamily="2" charset="2"/>
              <a:buChar char="q"/>
            </a:pPr>
            <a:r>
              <a:rPr lang="en-US" sz="2000" dirty="0"/>
              <a:t>C</a:t>
            </a:r>
            <a:r>
              <a:rPr lang="en-US" sz="2000" dirty="0" smtClean="0"/>
              <a:t>ommunities through ‘Oil Spill Monitoring and Control Committees’ should educate their people on the need to stop ‘sabotage induced spills’ by making them </a:t>
            </a:r>
            <a:r>
              <a:rPr lang="en-US" sz="2000" dirty="0" err="1" smtClean="0"/>
              <a:t>realise</a:t>
            </a:r>
            <a:r>
              <a:rPr lang="en-US" sz="2000" dirty="0" smtClean="0"/>
              <a:t> that any damage to the environment is a damage to oneself.</a:t>
            </a:r>
          </a:p>
          <a:p>
            <a:pPr lvl="0" algn="just">
              <a:buNone/>
            </a:pPr>
            <a:endParaRPr lang="en-US" sz="2000" dirty="0" smtClean="0"/>
          </a:p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However, any offender caught should be prosecuted according to the provisions of the law of the land.</a:t>
            </a:r>
          </a:p>
          <a:p>
            <a:pPr lvl="0" algn="just">
              <a:buNone/>
            </a:pPr>
            <a:endParaRPr lang="en-US" sz="2000" dirty="0" smtClean="0"/>
          </a:p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Indigenous oil companies should be given priority in securing licenses to operate in the Niger-Delta region during a biding process </a:t>
            </a:r>
            <a:r>
              <a:rPr lang="en-US" sz="2000" dirty="0" err="1" smtClean="0"/>
              <a:t>organised</a:t>
            </a:r>
            <a:r>
              <a:rPr lang="en-US" sz="2000" dirty="0" smtClean="0"/>
              <a:t> by Directorate of Petroleum Resources (DPR).</a:t>
            </a:r>
          </a:p>
          <a:p>
            <a:pPr lvl="0" algn="just">
              <a:buNone/>
            </a:pPr>
            <a:endParaRPr lang="en-US" sz="2000" dirty="0" smtClean="0"/>
          </a:p>
          <a:p>
            <a:pPr lvl="0" algn="just">
              <a:buFont typeface="Wingdings" pitchFamily="2" charset="2"/>
              <a:buChar char="q"/>
            </a:pPr>
            <a:r>
              <a:rPr lang="en-US" sz="2000" dirty="0" smtClean="0"/>
              <a:t>This will reinforce their commitment as stakeholders as well as act as a palliative measure towards achieving peace in the region.</a:t>
            </a:r>
          </a:p>
          <a:p>
            <a:pPr lvl="0" algn="just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458200" cy="5943600"/>
          </a:xfrm>
        </p:spPr>
        <p:txBody>
          <a:bodyPr>
            <a:normAutofit/>
          </a:bodyPr>
          <a:lstStyle/>
          <a:p>
            <a:pPr algn="ctr"/>
            <a:endParaRPr lang="en-US" sz="9600" b="1" dirty="0" smtClean="0"/>
          </a:p>
          <a:p>
            <a:pPr algn="ctr">
              <a:buNone/>
            </a:pPr>
            <a:r>
              <a:rPr lang="en-US" sz="9600" b="1" dirty="0" smtClean="0"/>
              <a:t>THANKS FOR LISTENING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INTRODUCTION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7912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Oil spillage is a global issue that has been occurring since the discovery of crude oil, which was part of the industrial </a:t>
            </a:r>
            <a:r>
              <a:rPr lang="en-US" dirty="0" smtClean="0"/>
              <a:t>revolution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It is responsible to the ecological degradation of Niger Delta.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It has also generated a lot of tension due to mismanagement problems associated with it.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It has been a major indicator of abuse of natural resources of the region.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In Niger Delta, it started since 1958.</a:t>
            </a:r>
          </a:p>
          <a:p>
            <a:pPr algn="just"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>
                <a:solidFill>
                  <a:srgbClr val="FF0000"/>
                </a:solidFill>
              </a:rPr>
              <a:t>CAUSES OF OIL SPILLAGES IN NIGER DELTA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Oil spillage occurs majorly due to the following: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Pipeline and tanker accident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sabotage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oil </a:t>
            </a:r>
            <a:r>
              <a:rPr lang="en-US" dirty="0"/>
              <a:t>production operations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Illegal  bunkering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Pipe line vandalism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EFFECTS OF OIL SPILLAGE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Natural gas flaring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/>
              <a:t>Depletion of fish </a:t>
            </a:r>
            <a:r>
              <a:rPr lang="en-US" sz="2400" dirty="0" smtClean="0"/>
              <a:t>populations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/>
              <a:t>Water </a:t>
            </a:r>
            <a:endParaRPr lang="en-US" sz="2400" dirty="0" smtClean="0"/>
          </a:p>
          <a:p>
            <a:pPr algn="just">
              <a:buFont typeface="Wingdings" pitchFamily="2" charset="2"/>
              <a:buChar char="q"/>
            </a:pPr>
            <a:r>
              <a:rPr lang="en-US" sz="2400" dirty="0"/>
              <a:t>Loss of mangrove forests (Deforestation)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/>
              <a:t>H</a:t>
            </a:r>
            <a:r>
              <a:rPr lang="en-US" sz="2400" dirty="0" smtClean="0"/>
              <a:t>yacinth invasion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/>
              <a:t>Acid </a:t>
            </a:r>
            <a:r>
              <a:rPr lang="en-US" sz="2400" dirty="0" smtClean="0"/>
              <a:t>rain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/>
              <a:t>Toxicity to humans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7" name="image1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0600" y="1600200"/>
            <a:ext cx="3886200" cy="2133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0" y="60198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smtClean="0">
                <a:solidFill>
                  <a:srgbClr val="00B0F0"/>
                </a:solidFill>
              </a:rPr>
              <a:t>Figure 10: Gas flaring site at </a:t>
            </a:r>
            <a:r>
              <a:rPr lang="en-US" sz="1600" b="1" dirty="0" smtClean="0">
                <a:solidFill>
                  <a:srgbClr val="00B0F0"/>
                </a:solidFill>
              </a:rPr>
              <a:t>Bonny Island, </a:t>
            </a:r>
            <a:r>
              <a:rPr lang="en-US" sz="1600" b="1" smtClean="0">
                <a:solidFill>
                  <a:srgbClr val="00B0F0"/>
                </a:solidFill>
              </a:rPr>
              <a:t>Rivers State.</a:t>
            </a:r>
          </a:p>
        </p:txBody>
      </p:sp>
      <p:pic>
        <p:nvPicPr>
          <p:cNvPr id="10" name="image9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76800" y="3505200"/>
            <a:ext cx="37338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00B0F0"/>
                </a:solidFill>
              </a:rPr>
              <a:t>Loss of vegetation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Oil spillage causes mangrove </a:t>
            </a:r>
            <a:r>
              <a:rPr lang="en-US" sz="2000" dirty="0"/>
              <a:t>forests to disappear. </a:t>
            </a:r>
            <a:endParaRPr lang="en-US" sz="2000" dirty="0" smtClean="0"/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Some of the mangrove species common in Niger Delta that disappears due to </a:t>
            </a:r>
            <a:r>
              <a:rPr lang="en-US" sz="2000" dirty="0" err="1" smtClean="0"/>
              <a:t>iol</a:t>
            </a:r>
            <a:r>
              <a:rPr lang="en-US" sz="2000" dirty="0" smtClean="0"/>
              <a:t> spillage include: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err="1" smtClean="0"/>
              <a:t>Rhizophora</a:t>
            </a:r>
            <a:r>
              <a:rPr lang="en-US" sz="2000" dirty="0" smtClean="0"/>
              <a:t> </a:t>
            </a:r>
            <a:r>
              <a:rPr lang="en-US" sz="2000" dirty="0" err="1" smtClean="0"/>
              <a:t>racemosa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err="1" smtClean="0"/>
              <a:t>Nypa</a:t>
            </a:r>
            <a:r>
              <a:rPr lang="en-US" sz="2000" dirty="0" smtClean="0"/>
              <a:t> </a:t>
            </a:r>
            <a:r>
              <a:rPr lang="en-US" sz="2000" dirty="0" err="1" smtClean="0"/>
              <a:t>frutican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err="1" smtClean="0"/>
              <a:t>Avicenia</a:t>
            </a:r>
            <a:r>
              <a:rPr lang="en-US" sz="2000" dirty="0" smtClean="0"/>
              <a:t> </a:t>
            </a:r>
            <a:r>
              <a:rPr lang="en-US" sz="2000" dirty="0" err="1" smtClean="0"/>
              <a:t>africana</a:t>
            </a:r>
            <a:endParaRPr lang="en-US" sz="2000" dirty="0"/>
          </a:p>
        </p:txBody>
      </p:sp>
      <p:pic>
        <p:nvPicPr>
          <p:cNvPr id="5" name="image7.jpeg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348706"/>
            <a:ext cx="4038600" cy="3028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76800" y="57912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solidFill>
                  <a:srgbClr val="00B0F0"/>
                </a:solidFill>
              </a:rPr>
              <a:t>Figure 6: Oil Impacted Site in </a:t>
            </a:r>
            <a:r>
              <a:rPr lang="en-US" b="1" dirty="0" err="1">
                <a:solidFill>
                  <a:srgbClr val="00B0F0"/>
                </a:solidFill>
              </a:rPr>
              <a:t>Ogoniland</a:t>
            </a:r>
            <a:r>
              <a:rPr lang="en-US" b="1" dirty="0">
                <a:solidFill>
                  <a:srgbClr val="00B0F0"/>
                </a:solidFill>
              </a:rPr>
              <a:t> showing loss in vegetation cover</a:t>
            </a:r>
          </a:p>
          <a:p>
            <a:endParaRPr lang="en-US" dirty="0"/>
          </a:p>
        </p:txBody>
      </p:sp>
      <p:pic>
        <p:nvPicPr>
          <p:cNvPr id="7" name="image4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48200" y="228600"/>
            <a:ext cx="39624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609600"/>
            <a:ext cx="4038600" cy="452596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Fish kills (shell fish)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Oil spillage causes rupturing and eventually death of shell and fin fishes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It also affect the quality of aquatic food consumed by man.</a:t>
            </a:r>
            <a:endParaRPr lang="en-US" dirty="0"/>
          </a:p>
        </p:txBody>
      </p:sp>
      <p:pic>
        <p:nvPicPr>
          <p:cNvPr id="1027" name="Picture 3" descr="C:\Users\HP\Documents\NENGI AEB\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05400" y="457200"/>
            <a:ext cx="3644298" cy="2729706"/>
          </a:xfrm>
          <a:prstGeom prst="rect">
            <a:avLst/>
          </a:prstGeom>
          <a:noFill/>
        </p:spPr>
      </p:pic>
      <p:pic>
        <p:nvPicPr>
          <p:cNvPr id="1028" name="Picture 4" descr="C:\Users\HP\Documents\NENGI AEB\Niger-Delta-Oil-Spill-2-1024x512-1024x5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3048000"/>
            <a:ext cx="3657600" cy="18669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34000" y="5486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Plate 4: fish kills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3962401"/>
            <a:ext cx="3657600" cy="2133600"/>
          </a:xfrm>
        </p:spPr>
        <p:txBody>
          <a:bodyPr>
            <a:normAutofit fontScale="850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Water quality problems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Oil spillage causes contamination of</a:t>
            </a:r>
          </a:p>
          <a:p>
            <a:pPr algn="just">
              <a:buNone/>
            </a:pPr>
            <a:r>
              <a:rPr lang="en-US" sz="2000" dirty="0" smtClean="0"/>
              <a:t>water quality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It also affects the </a:t>
            </a:r>
            <a:r>
              <a:rPr lang="en-US" sz="2000" dirty="0" err="1" smtClean="0"/>
              <a:t>physicochemistry</a:t>
            </a:r>
            <a:endParaRPr lang="en-US" sz="2000" dirty="0"/>
          </a:p>
          <a:p>
            <a:pPr algn="just">
              <a:buNone/>
            </a:pPr>
            <a:r>
              <a:rPr lang="en-US" sz="2000" dirty="0" smtClean="0"/>
              <a:t>of water</a:t>
            </a:r>
            <a:endParaRPr lang="en-US" sz="2000" dirty="0"/>
          </a:p>
        </p:txBody>
      </p:sp>
      <p:pic>
        <p:nvPicPr>
          <p:cNvPr id="2050" name="Picture 2" descr="C:\Users\HP\Documents\NENGI AEB\Oil-spills-in-Niger-Delt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28600"/>
            <a:ext cx="4038600" cy="2827020"/>
          </a:xfrm>
          <a:prstGeom prst="rect">
            <a:avLst/>
          </a:prstGeom>
          <a:noFill/>
        </p:spPr>
      </p:pic>
      <p:pic>
        <p:nvPicPr>
          <p:cNvPr id="2051" name="Picture 3" descr="C:\Users\HP\Documents\NENGI AEB\Ibeno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971896"/>
            <a:ext cx="4038601" cy="269071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724400" y="60198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Plate 6: water contamination</a:t>
            </a:r>
            <a:endParaRPr lang="en-US" sz="2000" b="1" dirty="0">
              <a:solidFill>
                <a:srgbClr val="00B0F0"/>
              </a:solidFill>
            </a:endParaRPr>
          </a:p>
        </p:txBody>
      </p:sp>
      <p:pic>
        <p:nvPicPr>
          <p:cNvPr id="8" name="image6.jpeg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47800" y="228600"/>
            <a:ext cx="33528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REMEDIES OF OIL SPILLAGE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86800" cy="61722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use of </a:t>
            </a:r>
            <a:r>
              <a:rPr lang="en-US" dirty="0" smtClean="0"/>
              <a:t>biological remediation can be used to </a:t>
            </a:r>
            <a:r>
              <a:rPr lang="en-US" dirty="0"/>
              <a:t>detoxify and restore ecosystems damaged by oil spills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Bioremediation involves </a:t>
            </a:r>
            <a:r>
              <a:rPr lang="en-US" dirty="0"/>
              <a:t>biological components in the remediation or cleanup of a specific site.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A </a:t>
            </a:r>
            <a:r>
              <a:rPr lang="en-US" dirty="0"/>
              <a:t>study conducted in </a:t>
            </a:r>
            <a:r>
              <a:rPr lang="en-US" dirty="0" err="1"/>
              <a:t>Ogbogu</a:t>
            </a:r>
            <a:r>
              <a:rPr lang="en-US" dirty="0"/>
              <a:t> located in one of the largest oil producing regions of Nigeria has utilized two plant species to clean up spills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The first stage of cleanup </a:t>
            </a:r>
            <a:r>
              <a:rPr lang="en-US" dirty="0" smtClean="0"/>
              <a:t>involves Hibiscus </a:t>
            </a:r>
            <a:r>
              <a:rPr lang="en-US" dirty="0" err="1" smtClean="0"/>
              <a:t>cannabinus</a:t>
            </a:r>
            <a:r>
              <a:rPr lang="en-US" dirty="0" smtClean="0"/>
              <a:t>, a </a:t>
            </a:r>
            <a:r>
              <a:rPr lang="en-US" dirty="0"/>
              <a:t>plant species indigenous to West Africa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second stage of bioremediation involves a plant known as </a:t>
            </a:r>
            <a:r>
              <a:rPr lang="en-US" i="1" dirty="0" err="1" smtClean="0"/>
              <a:t>Vetiveria</a:t>
            </a:r>
            <a:r>
              <a:rPr lang="en-US" i="1" dirty="0" smtClean="0"/>
              <a:t> </a:t>
            </a:r>
            <a:r>
              <a:rPr lang="en-US" i="1" dirty="0" err="1" smtClean="0"/>
              <a:t>zizaniodes</a:t>
            </a:r>
            <a:r>
              <a:rPr lang="en-US" dirty="0" smtClean="0"/>
              <a:t>, a </a:t>
            </a:r>
            <a:r>
              <a:rPr lang="en-US" dirty="0"/>
              <a:t>perennial grass species. </a:t>
            </a:r>
            <a:endParaRPr lang="en-US" dirty="0" smtClean="0"/>
          </a:p>
          <a:p>
            <a:pPr algn="just"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CONTROL OF OIL SPILAGE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5943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Oil </a:t>
            </a:r>
            <a:r>
              <a:rPr lang="en-US" dirty="0"/>
              <a:t>spillage can be controlled through the following ways: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/>
              <a:t>Illegal bunkering activities should be </a:t>
            </a:r>
            <a:r>
              <a:rPr lang="en-US" dirty="0" smtClean="0"/>
              <a:t>checked</a:t>
            </a:r>
          </a:p>
          <a:p>
            <a:pPr lvl="0" algn="just">
              <a:buNone/>
            </a:pPr>
            <a:endParaRPr lang="en-US" dirty="0"/>
          </a:p>
          <a:p>
            <a:pPr lvl="0" algn="just">
              <a:buFont typeface="Wingdings" pitchFamily="2" charset="2"/>
              <a:buChar char="q"/>
            </a:pPr>
            <a:r>
              <a:rPr lang="en-US" dirty="0"/>
              <a:t>Pipeline vandalism should be avoided </a:t>
            </a:r>
            <a:endParaRPr lang="en-US" dirty="0" smtClean="0"/>
          </a:p>
          <a:p>
            <a:pPr lvl="0" algn="just">
              <a:buNone/>
            </a:pPr>
            <a:endParaRPr lang="en-US" dirty="0"/>
          </a:p>
          <a:p>
            <a:pPr lvl="0" algn="just">
              <a:buFont typeface="Wingdings" pitchFamily="2" charset="2"/>
              <a:buChar char="q"/>
            </a:pPr>
            <a:r>
              <a:rPr lang="en-US" dirty="0"/>
              <a:t>Government should establish security outfit that will check the activities of hoodlums on oil wells and </a:t>
            </a:r>
            <a:r>
              <a:rPr lang="en-US" dirty="0" smtClean="0"/>
              <a:t>pipelines</a:t>
            </a:r>
          </a:p>
          <a:p>
            <a:pPr lvl="0" algn="just">
              <a:buNone/>
            </a:pPr>
            <a:endParaRPr lang="en-US" dirty="0"/>
          </a:p>
          <a:p>
            <a:pPr lvl="0" algn="just">
              <a:buFont typeface="Wingdings" pitchFamily="2" charset="2"/>
              <a:buChar char="q"/>
            </a:pPr>
            <a:r>
              <a:rPr lang="en-US" dirty="0"/>
              <a:t>Pipeline installation companies should also use quality materials that can resist rusting during </a:t>
            </a:r>
            <a:r>
              <a:rPr lang="en-US" dirty="0" smtClean="0"/>
              <a:t>installing</a:t>
            </a:r>
          </a:p>
          <a:p>
            <a:pPr lvl="0" algn="just">
              <a:buNone/>
            </a:pPr>
            <a:endParaRPr lang="en-US" dirty="0"/>
          </a:p>
          <a:p>
            <a:pPr lvl="0" algn="just">
              <a:buFont typeface="Wingdings" pitchFamily="2" charset="2"/>
              <a:buChar char="q"/>
            </a:pPr>
            <a:r>
              <a:rPr lang="en-US" dirty="0"/>
              <a:t>Movement should also be restricted around </a:t>
            </a:r>
            <a:r>
              <a:rPr lang="en-US" dirty="0" smtClean="0"/>
              <a:t>pipelines.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622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INTRODUCTION</vt:lpstr>
      <vt:lpstr>CAUSES OF OIL SPILLAGES IN NIGER DELTA</vt:lpstr>
      <vt:lpstr>EFFECTS OF OIL SPILLAGE</vt:lpstr>
      <vt:lpstr>PowerPoint Presentation</vt:lpstr>
      <vt:lpstr>PowerPoint Presentation</vt:lpstr>
      <vt:lpstr>PowerPoint Presentation</vt:lpstr>
      <vt:lpstr>REMEDIES OF OIL SPILLAGE </vt:lpstr>
      <vt:lpstr>CONTROL OF OIL SPILAGE </vt:lpstr>
      <vt:lpstr>CONCLUSION </vt:lpstr>
      <vt:lpstr>RECOMMENDATIONS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23</cp:revision>
  <dcterms:created xsi:type="dcterms:W3CDTF">2018-05-18T05:42:32Z</dcterms:created>
  <dcterms:modified xsi:type="dcterms:W3CDTF">2018-05-18T12:00:41Z</dcterms:modified>
</cp:coreProperties>
</file>