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6"/>
  </p:notesMasterIdLst>
  <p:sldIdLst>
    <p:sldId id="282" r:id="rId2"/>
    <p:sldId id="283" r:id="rId3"/>
    <p:sldId id="284" r:id="rId4"/>
    <p:sldId id="307" r:id="rId5"/>
    <p:sldId id="285" r:id="rId6"/>
    <p:sldId id="286" r:id="rId7"/>
    <p:sldId id="287" r:id="rId8"/>
    <p:sldId id="288" r:id="rId9"/>
    <p:sldId id="304" r:id="rId10"/>
    <p:sldId id="308" r:id="rId11"/>
    <p:sldId id="306" r:id="rId12"/>
    <p:sldId id="291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Header Placeholder 1048664"/>
          <p:cNvSpPr txBox="1">
            <a:spLocks noGrp="1"/>
          </p:cNvSpPr>
          <p:nvPr>
            <p:ph type="hdr" sz="quarter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wrap="square" lIns="91492" tIns="45745" rIns="91492" bIns="45745" anchor="t"/>
          <a:lstStyle>
            <a:lvl1pPr lvl="0" algn="l" rtl="0">
              <a:defRPr sz="1100"/>
            </a:lvl1pPr>
          </a:lstStyle>
          <a:p>
            <a:endParaRPr/>
          </a:p>
        </p:txBody>
      </p:sp>
      <p:sp>
        <p:nvSpPr>
          <p:cNvPr id="1048666" name="Date Placeholder 1048665"/>
          <p:cNvSpPr txBox="1">
            <a:spLocks noGrp="1"/>
          </p:cNvSpPr>
          <p:nvPr>
            <p:ph type="dt" idx="1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wrap="square" lIns="91492" tIns="45745" rIns="91492" bIns="45745" anchor="t"/>
          <a:lstStyle>
            <a:lvl1pPr lvl="0" algn="r" rtl="0">
              <a:defRPr sz="1100"/>
            </a:lvl1pPr>
          </a:lstStyle>
          <a:p>
            <a:endParaRPr/>
          </a:p>
        </p:txBody>
      </p:sp>
      <p:sp>
        <p:nvSpPr>
          <p:cNvPr id="1048667" name="Slide Image Placeholder 1048666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68" name="Notes Placeholder 1048667"/>
          <p:cNvSpPr txBox="1">
            <a:spLocks noGrp="1"/>
          </p:cNvSpPr>
          <p:nvPr>
            <p:ph type="body" sz="quarter" idx="3"/>
          </p:nvPr>
        </p:nvSpPr>
        <p:spPr>
          <a:xfrm>
            <a:off x="709614" y="4862514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wrap="square" lIns="91492" tIns="45745" rIns="91492" bIns="45745" anchor="t"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69" name="Footer Placeholder 1048668"/>
          <p:cNvSpPr txBox="1">
            <a:spLocks noGrp="1"/>
          </p:cNvSpPr>
          <p:nvPr>
            <p:ph type="ftr" sz="quarter" idx="4"/>
          </p:nvPr>
        </p:nvSpPr>
        <p:spPr>
          <a:xfrm>
            <a:off x="2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wrap="square" lIns="91492" tIns="45745" rIns="91492" bIns="45745" anchor="b"/>
          <a:lstStyle>
            <a:lvl1pPr lvl="0" algn="l" rtl="0">
              <a:defRPr sz="1100"/>
            </a:lvl1pPr>
          </a:lstStyle>
          <a:p>
            <a:endParaRPr/>
          </a:p>
        </p:txBody>
      </p:sp>
      <p:sp>
        <p:nvSpPr>
          <p:cNvPr id="1048670" name="Slide Number Placeholder 1048669"/>
          <p:cNvSpPr txBox="1">
            <a:spLocks noGrp="1"/>
          </p:cNvSpPr>
          <p:nvPr>
            <p:ph type="sldNum" sz="quarter" idx="5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wrap="square" lIns="91492" tIns="45745" rIns="91492" bIns="45745" anchor="b"/>
          <a:lstStyle>
            <a:lvl1pPr lvl="0" algn="r" rtl="0">
              <a:defRPr sz="1100"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8907312"/>
      </p:ext>
    </p:extLst>
  </p:cSld>
  <p:clrMap bg1="lt1" tx1="dk1" bg2="lt2" tx2="dk2" accent1="accent1" accent2="accent2" accent3="accent3" accent4="accent4" accent5="accent5" accent6="accent6" hlink="hlink" folHlink="folHlink"/>
  <p:notesStyle>
    <a:lvl1pPr lvl="0" algn="l" rtl="0">
      <a:spcBef>
        <a:spcPct val="30000"/>
      </a:spcBef>
      <a:defRPr sz="1200">
        <a:solidFill>
          <a:schemeClr val="tx1"/>
        </a:solidFill>
        <a:latin typeface="Arial"/>
      </a:defRPr>
    </a:lvl1pPr>
    <a:lvl2pPr marL="457200" lvl="0" algn="l" rtl="0">
      <a:spcBef>
        <a:spcPct val="30000"/>
      </a:spcBef>
      <a:defRPr sz="1200">
        <a:solidFill>
          <a:schemeClr val="tx1"/>
        </a:solidFill>
        <a:latin typeface="Arial"/>
      </a:defRPr>
    </a:lvl2pPr>
    <a:lvl3pPr marL="914400" lvl="0" algn="l" rtl="0">
      <a:spcBef>
        <a:spcPct val="30000"/>
      </a:spcBef>
      <a:defRPr sz="1200">
        <a:solidFill>
          <a:schemeClr val="tx1"/>
        </a:solidFill>
        <a:latin typeface="Arial"/>
      </a:defRPr>
    </a:lvl3pPr>
    <a:lvl4pPr marL="1371600" lvl="0" algn="l" rtl="0">
      <a:spcBef>
        <a:spcPct val="30000"/>
      </a:spcBef>
      <a:defRPr sz="1200">
        <a:solidFill>
          <a:schemeClr val="tx1"/>
        </a:solidFill>
        <a:latin typeface="Arial"/>
      </a:defRPr>
    </a:lvl4pPr>
    <a:lvl5pPr marL="1828800" lvl="0" algn="l" rtl="0">
      <a:spcBef>
        <a:spcPct val="30000"/>
      </a:spcBef>
      <a:defRPr sz="1200">
        <a:solidFill>
          <a:schemeClr val="tx1"/>
        </a:solidFill>
        <a:latin typeface="Arial"/>
      </a:defRPr>
    </a:lvl5pPr>
    <a:lvl6pPr marL="2286000" lvl="0" algn="l" rtl="0">
      <a:defRPr sz="1200">
        <a:solidFill>
          <a:schemeClr val="tx1"/>
        </a:solidFill>
        <a:latin typeface="Calibri"/>
      </a:defRPr>
    </a:lvl6pPr>
    <a:lvl7pPr marL="2743200" lvl="0" algn="l" rtl="0">
      <a:defRPr sz="1200">
        <a:solidFill>
          <a:schemeClr val="tx1"/>
        </a:solidFill>
        <a:latin typeface="Calibri"/>
      </a:defRPr>
    </a:lvl7pPr>
    <a:lvl8pPr marL="3200400" lvl="0" algn="l" rtl="0">
      <a:defRPr sz="1200">
        <a:solidFill>
          <a:schemeClr val="tx1"/>
        </a:solidFill>
        <a:latin typeface="Calibri"/>
      </a:defRPr>
    </a:lvl8pPr>
    <a:lvl9pPr marL="3657600" lvl="0" algn="l" rtl="0">
      <a:defRPr sz="1200">
        <a:solidFill>
          <a:schemeClr val="tx1"/>
        </a:solidFill>
        <a:latin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Notes Placeholder 1048616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otes Placeholder 1048618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Notes Placeholder 1048620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/>
          </a:lstStyle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Notes Placeholder 1048609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Notes Placeholder 1048592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Notes Placeholder 1048587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Notes Placeholder 1048606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Notes Placeholder 1048627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04864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47" name="Text Placeholder 104864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t>Click to edit Master text styles</a:t>
            </a:r>
          </a:p>
        </p:txBody>
      </p:sp>
      <p:sp>
        <p:nvSpPr>
          <p:cNvPr id="1048648" name="Text Placeholder 1048647"/>
          <p:cNvSpPr txBox="1">
            <a:spLocks noGrp="1"/>
          </p:cNvSpPr>
          <p:nvPr>
            <p:ph type="body" sz="half" idx="2"/>
          </p:nvPr>
        </p:nvSpPr>
        <p:spPr>
          <a:xfrm>
            <a:off x="629842" y="2505075"/>
            <a:ext cx="3868341" cy="3684588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49" name="Text Placeholder 1048648"/>
          <p:cNvSpPr txBox="1"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2" cy="82391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t>Click to edit Master text styles</a:t>
            </a:r>
          </a:p>
        </p:txBody>
      </p:sp>
      <p:sp>
        <p:nvSpPr>
          <p:cNvPr id="1048650" name="Text Placeholder 1048649"/>
          <p:cNvSpPr txBox="1">
            <a:spLocks noGrp="1"/>
          </p:cNvSpPr>
          <p:nvPr>
            <p:ph type="body" sz="quarter" idx="4"/>
          </p:nvPr>
        </p:nvSpPr>
        <p:spPr>
          <a:xfrm>
            <a:off x="4629150" y="2505075"/>
            <a:ext cx="3887392" cy="3684588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51" name="Date Placeholder 104865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52" name="Footer Placeholder 104865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53" name="Slide Number Placeholder 10486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0485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582" name="Text Placeholder 10485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583" name="Date Placeholder 104858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584" name="Footer Placeholder 104858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585" name="Slide Number Placeholder 104858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0486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36" name="Text Placeholder 10486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37" name="Date Placeholder 104863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38" name="Footer Placeholder 104863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39" name="Slide Number Placeholder 10486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Date Placeholder 104860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03" name="Footer Placeholder 104860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04" name="Slide Number Placeholder 10486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048659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9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61" name="Text Placeholder 1048660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9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62" name="Date Placeholder 104866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63" name="Footer Placeholder 104866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64" name="Slide Number Placeholder 104866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 lvl="0" rtl="0">
              <a:defRPr sz="6000"/>
            </a:lvl1pPr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595" name="Text Placeholder 104859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t>Click to edit Master text styles</a:t>
            </a:r>
          </a:p>
        </p:txBody>
      </p:sp>
      <p:sp>
        <p:nvSpPr>
          <p:cNvPr id="1048596" name="Date Placeholder 104859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597" name="Footer Placeholder 104859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598" name="Slide Number Placeholder 104859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30" name="Text Placeholder 104862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1" cy="4873625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31" name="Text Placeholder 1048630"/>
          <p:cNvSpPr txBox="1"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t>Click to edit Master text styles</a:t>
            </a:r>
          </a:p>
        </p:txBody>
      </p:sp>
      <p:sp>
        <p:nvSpPr>
          <p:cNvPr id="1048632" name="Date Placeholder 104863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33" name="Footer Placeholder 104863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34" name="Slide Number Placeholder 10486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24" name="Date Placeholder 104862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25" name="Footer Placeholder 104862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26" name="Slide Number Placeholder 10486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04863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41" name="Text Placeholder 104864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1" cy="4873625"/>
          </a:xfrm>
          <a:prstGeom prst="rect">
            <a:avLst/>
          </a:prstGeom>
        </p:spPr>
        <p:txBody>
          <a:bodyPr anchor="t"/>
          <a:lstStyle>
            <a:lvl1pPr marL="0" lvl="0" indent="0" rtl="0">
              <a:buNone/>
              <a:defRPr sz="3200"/>
            </a:lvl1pPr>
          </a:lstStyle>
          <a:p>
            <a:pPr lvl="0" rtl="0"/>
            <a:r>
              <a:t>Click icon to add picture</a:t>
            </a:r>
          </a:p>
        </p:txBody>
      </p:sp>
      <p:sp>
        <p:nvSpPr>
          <p:cNvPr id="1048642" name="Text Placeholder 1048641"/>
          <p:cNvSpPr txBox="1"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t>Click to edit Master text styles</a:t>
            </a:r>
          </a:p>
        </p:txBody>
      </p:sp>
      <p:sp>
        <p:nvSpPr>
          <p:cNvPr id="1048643" name="Date Placeholder 104864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44" name="Footer Placeholder 104864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45" name="Slide Number Placeholder 10486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lvl="0" algn="ctr" rtl="0">
              <a:defRPr sz="6000"/>
            </a:lvl1pPr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12" name="Subtitle 10486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lvl="0" indent="0" algn="ctr" rtl="0">
              <a:buNone/>
              <a:defRPr sz="2400"/>
            </a:lvl1pPr>
          </a:lstStyle>
          <a:p>
            <a:pPr lvl="0" rtl="0"/>
            <a:r>
              <a:t>Click to edit Master subtitle style</a:t>
            </a:r>
          </a:p>
        </p:txBody>
      </p:sp>
      <p:sp>
        <p:nvSpPr>
          <p:cNvPr id="1048613" name="Date Placeholder 104861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14" name="Footer Placeholder 10486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15" name="Slide Number Placeholder 10486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048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655" name="Text Placeholder 1048654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56" name="Text Placeholder 1048655"/>
          <p:cNvSpPr txBox="1"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657" name="Date Placeholder 104865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58" name="Footer Placeholder 104865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endParaRPr/>
          </a:p>
        </p:txBody>
      </p:sp>
      <p:sp>
        <p:nvSpPr>
          <p:cNvPr id="1048659" name="Slide Number Placeholder 104865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/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rtl="0"/>
          </a:lstStyle>
          <a:p>
            <a:pPr lvl="0" rtl="0"/>
            <a:r>
              <a:t>Click to edit Master title style</a:t>
            </a:r>
          </a:p>
        </p:txBody>
      </p:sp>
      <p:sp>
        <p:nvSpPr>
          <p:cNvPr id="1048577" name="Text Placeholder 10485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40" tIns="45720" rIns="91440" bIns="45720"/>
          <a:lstStyle>
            <a:lvl1pPr lvl="0" rtl="0"/>
          </a:lstStyle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1048578" name="Date Placeholder 1048577"/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7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Footer Placeholder 1048578"/>
          <p:cNvSpPr txBox="1"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7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0" name="Slide Number Placeholder 1048579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7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>
        <a:lnSpc>
          <a:spcPct val="90000"/>
        </a:lnSpc>
        <a:buNone/>
        <a:defRPr sz="4400">
          <a:solidFill>
            <a:schemeClr val="tx1"/>
          </a:solidFill>
          <a:latin typeface="Calibri Light"/>
        </a:defRPr>
      </a:lvl1pPr>
    </p:titleStyle>
    <p:bodyStyle>
      <a:lvl1pPr marL="228600" lvl="0" indent="-228600" algn="l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</a:defRPr>
      </a:lvl1pPr>
      <a:lvl2pPr marL="685800" lvl="0" indent="-228600" algn="l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2pPr>
      <a:lvl3pPr marL="1143000" lvl="0" indent="-228600" algn="l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3pPr>
      <a:lvl4pPr marL="1600200" lvl="0" indent="-228600" algn="l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4pPr>
      <a:lvl5pPr marL="2057400" lvl="0" indent="-228600" algn="l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5pPr>
      <a:lvl6pPr marL="2514600" lvl="0" indent="-228600" algn="l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6pPr>
      <a:lvl7pPr marL="2971800" lvl="0" indent="-228600" algn="l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7pPr>
      <a:lvl8pPr marL="3429000" lvl="0" indent="-228600" algn="l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8pPr>
      <a:lvl9pPr marL="3886200" lvl="0" indent="-228600" algn="l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9pPr>
    </p:bodyStyle>
    <p:otherStyle>
      <a:lvl1pPr marL="0" lvl="0" algn="l" rtl="0">
        <a:defRPr sz="1800">
          <a:solidFill>
            <a:schemeClr val="tx1"/>
          </a:solidFill>
          <a:latin typeface="Calibri"/>
        </a:defRPr>
      </a:lvl1pPr>
      <a:lvl2pPr marL="457200" lvl="0" algn="l" rtl="0">
        <a:defRPr sz="1800">
          <a:solidFill>
            <a:schemeClr val="tx1"/>
          </a:solidFill>
          <a:latin typeface="Calibri"/>
        </a:defRPr>
      </a:lvl2pPr>
      <a:lvl3pPr marL="914400" lvl="0" algn="l" rtl="0">
        <a:defRPr sz="1800">
          <a:solidFill>
            <a:schemeClr val="tx1"/>
          </a:solidFill>
          <a:latin typeface="Calibri"/>
        </a:defRPr>
      </a:lvl3pPr>
      <a:lvl4pPr marL="1371600" lvl="0" algn="l" rtl="0">
        <a:defRPr sz="1800">
          <a:solidFill>
            <a:schemeClr val="tx1"/>
          </a:solidFill>
          <a:latin typeface="Calibri"/>
        </a:defRPr>
      </a:lvl4pPr>
      <a:lvl5pPr marL="1828800" lvl="0" algn="l" rtl="0">
        <a:defRPr sz="1800">
          <a:solidFill>
            <a:schemeClr val="tx1"/>
          </a:solidFill>
          <a:latin typeface="Calibri"/>
        </a:defRPr>
      </a:lvl5pPr>
      <a:lvl6pPr marL="2286000" lvl="0" algn="l" rtl="0">
        <a:defRPr sz="1800">
          <a:solidFill>
            <a:schemeClr val="tx1"/>
          </a:solidFill>
          <a:latin typeface="Calibri"/>
        </a:defRPr>
      </a:lvl6pPr>
      <a:lvl7pPr marL="2743200" lvl="0" algn="l" rtl="0">
        <a:defRPr sz="1800">
          <a:solidFill>
            <a:schemeClr val="tx1"/>
          </a:solidFill>
          <a:latin typeface="Calibri"/>
        </a:defRPr>
      </a:lvl7pPr>
      <a:lvl8pPr marL="3200400" lvl="0" algn="l" rtl="0">
        <a:defRPr sz="1800">
          <a:solidFill>
            <a:schemeClr val="tx1"/>
          </a:solidFill>
          <a:latin typeface="Calibri"/>
        </a:defRPr>
      </a:lvl8pPr>
      <a:lvl9pPr marL="3657600" lvl="0" algn="l" rtl="0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extBox 1048615"/>
          <p:cNvSpPr txBox="1"/>
          <p:nvPr/>
        </p:nvSpPr>
        <p:spPr>
          <a:xfrm>
            <a:off x="381000" y="116632"/>
            <a:ext cx="8229600" cy="7048083"/>
          </a:xfrm>
          <a:prstGeom prst="rect">
            <a:avLst/>
          </a:prstGeom>
          <a:noFill/>
        </p:spPr>
        <p:txBody>
          <a:bodyPr wrap="square"/>
          <a:lstStyle>
            <a:lvl1pPr lvl="0" rtl="0"/>
          </a:lstStyle>
          <a:p>
            <a:pPr lvl="0" algn="ctr" rtl="0"/>
            <a:r>
              <a:rPr sz="2400" b="1" dirty="0"/>
              <a:t>UNIVERSITY OF PORT </a:t>
            </a:r>
            <a:r>
              <a:rPr sz="2400" b="1"/>
              <a:t>HARCOURT </a:t>
            </a:r>
            <a:endParaRPr lang="en-GB" sz="2400" b="1" dirty="0" smtClean="0"/>
          </a:p>
          <a:p>
            <a:pPr lvl="0" algn="ctr" rtl="0"/>
            <a:r>
              <a:rPr sz="2400" b="1" smtClean="0"/>
              <a:t>FACULTY </a:t>
            </a:r>
            <a:r>
              <a:rPr sz="2400" b="1" dirty="0"/>
              <a:t>OF SCIENCE </a:t>
            </a:r>
          </a:p>
          <a:p>
            <a:pPr lvl="0" algn="ctr" rtl="0"/>
            <a:r>
              <a:rPr sz="2400" b="1" dirty="0"/>
              <a:t>DEPARTMENT OF ANIMAL AND ENVIRONMENTAL BIOLOGY</a:t>
            </a:r>
          </a:p>
          <a:p>
            <a:pPr lvl="0" algn="ctr" rtl="0"/>
            <a:endParaRPr sz="2000" b="1" dirty="0"/>
          </a:p>
          <a:p>
            <a:pPr lvl="0" algn="ctr" rtl="0"/>
            <a:r>
              <a:rPr sz="2000" b="1" smtClean="0"/>
              <a:t>SEMINAR </a:t>
            </a:r>
            <a:r>
              <a:rPr sz="2000" b="1" dirty="0"/>
              <a:t>PRESENTATION </a:t>
            </a:r>
          </a:p>
          <a:p>
            <a:pPr lvl="0" algn="ctr" rtl="0"/>
            <a:endParaRPr lang="en-US" sz="2000" b="1" dirty="0" smtClean="0"/>
          </a:p>
          <a:p>
            <a:pPr lvl="0" algn="ctr" rtl="0"/>
            <a:r>
              <a:rPr sz="2000" b="1" dirty="0" smtClean="0"/>
              <a:t>ON </a:t>
            </a:r>
            <a:endParaRPr lang="en-US" sz="2000" b="1" dirty="0" smtClean="0"/>
          </a:p>
          <a:p>
            <a:pPr lvl="0" algn="ctr" rtl="0"/>
            <a:endParaRPr lang="en-GB" sz="2000" b="1" dirty="0" smtClean="0"/>
          </a:p>
          <a:p>
            <a:pPr lvl="0" algn="ctr" rtl="0"/>
            <a:r>
              <a:rPr sz="2400" b="1" smtClean="0">
                <a:latin typeface="Times New Roman" pitchFamily="18" charset="0"/>
                <a:cs typeface="Times New Roman" pitchFamily="18" charset="0"/>
              </a:rPr>
              <a:t>MYIASIS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INFESTATION AND ITS APPLICATION IN MAGGOT THERAPY </a:t>
            </a:r>
          </a:p>
          <a:p>
            <a:pPr lvl="0" algn="ctr" rtl="0"/>
            <a:endParaRPr sz="2000" b="1" dirty="0"/>
          </a:p>
          <a:p>
            <a:pPr lvl="0" algn="ctr" rtl="0"/>
            <a:r>
              <a:rPr sz="2000" b="1" dirty="0"/>
              <a:t>PRESNTED BY </a:t>
            </a:r>
            <a:endParaRPr lang="en-US" sz="2000" b="1" dirty="0" smtClean="0"/>
          </a:p>
          <a:p>
            <a:pPr lvl="0" algn="ctr" rtl="0"/>
            <a:endParaRPr sz="2000" b="1" dirty="0"/>
          </a:p>
          <a:p>
            <a:pPr lvl="0" algn="ctr" rtl="0"/>
            <a:r>
              <a:rPr sz="2000" b="1" dirty="0">
                <a:latin typeface="Times New Roman" pitchFamily="18" charset="0"/>
                <a:cs typeface="Times New Roman" pitchFamily="18" charset="0"/>
              </a:rPr>
              <a:t>ONYEYAFORO EMMANUEL</a:t>
            </a:r>
          </a:p>
          <a:p>
            <a:pPr lvl="0" algn="ctr" rtl="0"/>
            <a:r>
              <a:rPr sz="2000" b="1" dirty="0">
                <a:latin typeface="Times New Roman" pitchFamily="18" charset="0"/>
                <a:cs typeface="Times New Roman" pitchFamily="18" charset="0"/>
              </a:rPr>
              <a:t>U2014/5550078</a:t>
            </a:r>
          </a:p>
          <a:p>
            <a:pPr lvl="0" algn="ctr" rtl="0"/>
            <a:endParaRPr sz="2000" b="1" dirty="0"/>
          </a:p>
          <a:p>
            <a:pPr lvl="0" algn="just" rtl="0"/>
            <a:r>
              <a:rPr sz="2000" b="1" dirty="0"/>
              <a:t>COURSE COORDINATOR</a:t>
            </a:r>
            <a:r>
              <a:rPr lang="en-US" sz="2000" b="1" dirty="0"/>
              <a:t>(S)</a:t>
            </a:r>
            <a:r>
              <a:rPr sz="2000" b="1" dirty="0"/>
              <a:t>: 	PROF. (MRS.) F.O. NDUKA, </a:t>
            </a:r>
            <a:endParaRPr lang="zh-CN" altLang="en-US" sz="1600" dirty="0"/>
          </a:p>
          <a:p>
            <a:pPr lvl="0" algn="just" rtl="0"/>
            <a:r>
              <a:rPr sz="2000" b="1" dirty="0"/>
              <a:t>			</a:t>
            </a:r>
            <a:r>
              <a:rPr lang="en-US" sz="2000" b="1" dirty="0"/>
              <a:t>	</a:t>
            </a:r>
            <a:r>
              <a:rPr sz="2000" b="1" dirty="0" smtClean="0"/>
              <a:t>DR</a:t>
            </a:r>
            <a:r>
              <a:rPr sz="2000" b="1" dirty="0"/>
              <a:t>. U.I. DANIEL.</a:t>
            </a:r>
            <a:endParaRPr lang="zh-CN" altLang="en-US" sz="1600" dirty="0"/>
          </a:p>
          <a:p>
            <a:pPr lvl="0" algn="just" rtl="0"/>
            <a:r>
              <a:rPr sz="2000" b="1" dirty="0"/>
              <a:t> SUPERVISOR: 	</a:t>
            </a:r>
            <a:r>
              <a:rPr lang="en-US" sz="2000" b="1" dirty="0"/>
              <a:t>                    </a:t>
            </a:r>
            <a:r>
              <a:rPr lang="en-US" sz="2000" b="1" dirty="0" smtClean="0"/>
              <a:t>	</a:t>
            </a:r>
            <a:r>
              <a:rPr sz="2000" b="1" dirty="0" smtClean="0"/>
              <a:t>DR</a:t>
            </a:r>
            <a:r>
              <a:rPr sz="2000" b="1" dirty="0"/>
              <a:t>. MRS.  EZE. </a:t>
            </a:r>
            <a:endParaRPr lang="zh-CN" altLang="en-US" sz="1600" dirty="0"/>
          </a:p>
          <a:p>
            <a:pPr lvl="0" algn="just" rtl="0"/>
            <a:endParaRPr lang="zh-CN" altLang="en-US" sz="1600" dirty="0"/>
          </a:p>
          <a:p>
            <a:pPr lvl="0" algn="r" rtl="0"/>
            <a:r>
              <a:rPr sz="2000" b="1" dirty="0"/>
              <a:t>MAY,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28" y="497870"/>
            <a:ext cx="3818076" cy="2448272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4" y="500042"/>
            <a:ext cx="3990180" cy="2493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4624"/>
            <a:ext cx="835292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300" dirty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	</a:t>
            </a: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900" b="1" dirty="0" smtClean="0">
              <a:solidFill>
                <a:srgbClr val="000000"/>
              </a:solidFill>
            </a:endParaRPr>
          </a:p>
          <a:p>
            <a:endParaRPr lang="en-US" sz="600" b="1" dirty="0" smtClean="0">
              <a:solidFill>
                <a:srgbClr val="000000"/>
              </a:solidFill>
            </a:endParaRPr>
          </a:p>
          <a:p>
            <a:pPr lvl="0" algn="ctr"/>
            <a:endParaRPr lang="en-US" altLang="zh-CN" sz="1600" b="1" dirty="0"/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4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500438"/>
            <a:ext cx="4500594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12" y="651944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Sciencephotolibrary.com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00037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Fig. </a:t>
            </a:r>
            <a:r>
              <a:rPr lang="en-US" b="1" dirty="0" smtClean="0">
                <a:solidFill>
                  <a:srgbClr val="000000"/>
                </a:solidFill>
              </a:rPr>
              <a:t>11: </a:t>
            </a:r>
            <a:r>
              <a:rPr lang="en-US" b="1" dirty="0" smtClean="0">
                <a:solidFill>
                  <a:srgbClr val="000000"/>
                </a:solidFill>
              </a:rPr>
              <a:t>Application of Medicinal Maggots	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300037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Fig. </a:t>
            </a:r>
            <a:r>
              <a:rPr lang="en-US" b="1" dirty="0" smtClean="0">
                <a:solidFill>
                  <a:srgbClr val="000000"/>
                </a:solidFill>
              </a:rPr>
              <a:t>12: </a:t>
            </a:r>
            <a:r>
              <a:rPr lang="en-US" b="1" dirty="0" smtClean="0">
                <a:solidFill>
                  <a:srgbClr val="000000"/>
                </a:solidFill>
              </a:rPr>
              <a:t>Dressing of Wound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62150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 smtClean="0"/>
              <a:t>Fig. 13: Wound after the therapy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MEDICAL USES OF MAGGOTS THERAPY</a:t>
            </a:r>
          </a:p>
          <a:p>
            <a:pPr algn="ctr"/>
            <a:endParaRPr lang="en-US" sz="3600" b="1" dirty="0" smtClean="0"/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smtClean="0"/>
              <a:t>Treating diabetic foot ulcer rather than amputation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smtClean="0"/>
              <a:t>Pressure ulcers 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smtClean="0"/>
              <a:t>Chronic Osteomelytis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smtClean="0"/>
              <a:t>Chronic ulcers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smtClean="0"/>
              <a:t>Necrotic and soft tissue wounds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249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 Placeholder 1048605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7886701" cy="5822026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algn="ctr" rtl="0"/>
            <a:r>
              <a:rPr sz="4400" b="1" dirty="0"/>
              <a:t>CONCLUSION</a:t>
            </a:r>
          </a:p>
          <a:p>
            <a:pPr lvl="0" algn="just" rtl="0"/>
            <a:r>
              <a:rPr sz="3200" dirty="0" smtClean="0"/>
              <a:t>Though </a:t>
            </a:r>
            <a:r>
              <a:rPr sz="3200" dirty="0"/>
              <a:t>the effects of </a:t>
            </a:r>
            <a:r>
              <a:rPr sz="3200" dirty="0" err="1"/>
              <a:t>myiasis</a:t>
            </a:r>
            <a:r>
              <a:rPr sz="3200" dirty="0"/>
              <a:t> by obligate larvae of parasitic flies has critical effects in some cases,  the larvae o</a:t>
            </a:r>
            <a:r>
              <a:rPr sz="3200" i="0" dirty="0"/>
              <a:t>f </a:t>
            </a:r>
            <a:r>
              <a:rPr sz="3200" i="1" dirty="0" err="1"/>
              <a:t>Lucilia</a:t>
            </a:r>
            <a:r>
              <a:rPr sz="3200" i="1" dirty="0"/>
              <a:t> </a:t>
            </a:r>
            <a:r>
              <a:rPr sz="3200" i="1" dirty="0" err="1"/>
              <a:t>sericata</a:t>
            </a:r>
            <a:r>
              <a:rPr sz="3200" i="1" dirty="0"/>
              <a:t> </a:t>
            </a:r>
            <a:r>
              <a:rPr sz="3200" dirty="0"/>
              <a:t>has thrown a good light of importance on </a:t>
            </a:r>
            <a:r>
              <a:rPr sz="3200" dirty="0" err="1"/>
              <a:t>myiatical</a:t>
            </a:r>
            <a:r>
              <a:rPr sz="3200" dirty="0"/>
              <a:t> studies and its general application for the benefit of man and the society at large through maggot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048621"/>
          <p:cNvSpPr txBox="1"/>
          <p:nvPr/>
        </p:nvSpPr>
        <p:spPr>
          <a:xfrm>
            <a:off x="533400" y="381000"/>
            <a:ext cx="8077200" cy="3552056"/>
          </a:xfrm>
          <a:prstGeom prst="rect">
            <a:avLst/>
          </a:prstGeom>
          <a:noFill/>
        </p:spPr>
        <p:txBody>
          <a:bodyPr wrap="square"/>
          <a:lstStyle>
            <a:lvl1pPr lvl="0" rtl="0"/>
          </a:lstStyle>
          <a:p>
            <a:pPr lvl="0" algn="ctr" rtl="0"/>
            <a:r>
              <a:rPr dirty="0"/>
              <a:t> </a:t>
            </a:r>
            <a:r>
              <a:rPr sz="5400" b="1" dirty="0"/>
              <a:t>RECOMMENDATIONS</a:t>
            </a:r>
          </a:p>
          <a:p>
            <a:pPr lvl="0" algn="ctr" rtl="0"/>
            <a:endParaRPr sz="5400" b="1" dirty="0"/>
          </a:p>
          <a:p>
            <a:pPr marL="457200" lvl="0" indent="-457200" algn="just" rtl="0">
              <a:lnSpc>
                <a:spcPct val="150000"/>
              </a:lnSpc>
              <a:buFont typeface="Wingdings"/>
              <a:buChar char="§"/>
            </a:pPr>
            <a:r>
              <a:rPr sz="2800" dirty="0"/>
              <a:t>Proves useful where antibiotics </a:t>
            </a:r>
            <a:r>
              <a:rPr sz="2800" dirty="0" smtClean="0"/>
              <a:t>fail</a:t>
            </a:r>
            <a:endParaRPr sz="2800" dirty="0"/>
          </a:p>
          <a:p>
            <a:pPr marL="457200" lvl="0" indent="-457200" algn="just" rtl="0">
              <a:lnSpc>
                <a:spcPct val="150000"/>
              </a:lnSpc>
              <a:buFont typeface="Wingdings"/>
              <a:buChar char="§"/>
            </a:pPr>
            <a:r>
              <a:rPr sz="2800" dirty="0"/>
              <a:t>For diabetic patients instead of limb amputation </a:t>
            </a:r>
          </a:p>
          <a:p>
            <a:pPr marL="457200" lvl="0" indent="-457200" algn="just" rtl="0">
              <a:lnSpc>
                <a:spcPct val="150000"/>
              </a:lnSpc>
              <a:buFont typeface="Wingdings"/>
              <a:buChar char="§"/>
            </a:pPr>
            <a:r>
              <a:rPr sz="2800" dirty="0"/>
              <a:t>It is particularly helpful in chronic </a:t>
            </a:r>
            <a:r>
              <a:rPr sz="2800"/>
              <a:t>osteomelytis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 txBox="1">
            <a:spLocks noGrp="1"/>
          </p:cNvSpPr>
          <p:nvPr>
            <p:ph type="title"/>
          </p:nvPr>
        </p:nvSpPr>
        <p:spPr>
          <a:xfrm>
            <a:off x="628649" y="2766218"/>
            <a:ext cx="7886701" cy="1325563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algn="ctr" rtl="0"/>
            <a:r>
              <a:rPr sz="5400" b="1"/>
              <a:t>  THANKS FOR YOUR AUDIENCE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1048617"/>
          <p:cNvSpPr txBox="1"/>
          <p:nvPr/>
        </p:nvSpPr>
        <p:spPr>
          <a:xfrm>
            <a:off x="285720" y="0"/>
            <a:ext cx="8520115" cy="6456121"/>
          </a:xfrm>
          <a:prstGeom prst="rect">
            <a:avLst/>
          </a:prstGeom>
          <a:noFill/>
        </p:spPr>
        <p:txBody>
          <a:bodyPr wrap="square"/>
          <a:lstStyle>
            <a:lvl1pPr lvl="0" rtl="0"/>
          </a:lstStyle>
          <a:p>
            <a:pPr lvl="0" algn="ctr" rtl="0"/>
            <a:r>
              <a:rPr sz="4000" b="1" dirty="0"/>
              <a:t>INTRODUCTION</a:t>
            </a:r>
          </a:p>
          <a:p>
            <a:pPr lvl="0" algn="just" rtl="0"/>
            <a:r>
              <a:rPr sz="2800" b="1" dirty="0">
                <a:latin typeface="Times New Roman"/>
              </a:rPr>
              <a:t>WHAT IS MYIASIS? </a:t>
            </a:r>
          </a:p>
          <a:p>
            <a:pPr lvl="0" algn="just" rtl="0"/>
            <a:r>
              <a:rPr sz="2800" dirty="0" err="1" smtClean="0">
                <a:latin typeface="Times New Roman"/>
              </a:rPr>
              <a:t>Myiasis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smtClean="0">
                <a:latin typeface="Times New Roman"/>
              </a:rPr>
              <a:t>is the</a:t>
            </a:r>
            <a:r>
              <a:rPr sz="2800" dirty="0" smtClean="0">
                <a:latin typeface="Times New Roman"/>
              </a:rPr>
              <a:t> </a:t>
            </a:r>
            <a:r>
              <a:rPr sz="2800" dirty="0">
                <a:latin typeface="Times New Roman"/>
              </a:rPr>
              <a:t>invasion of the organs and tissues of living mammals with dipterous larvae which grows on the host while feeding on the host's tissue.</a:t>
            </a:r>
          </a:p>
          <a:p>
            <a:pPr lvl="0" algn="just" rtl="0"/>
            <a:endParaRPr sz="1100" dirty="0">
              <a:latin typeface="Times New Roman"/>
            </a:endParaRPr>
          </a:p>
          <a:p>
            <a:pPr lvl="0" algn="just" rtl="0"/>
            <a:r>
              <a:rPr sz="2400" b="1" dirty="0">
                <a:latin typeface="Times New Roman"/>
              </a:rPr>
              <a:t>                    TYPES OF MYIASIS INFESTATION</a:t>
            </a:r>
          </a:p>
          <a:p>
            <a:pPr marL="457200" lvl="0" indent="-457200" algn="just" rtl="0">
              <a:buFont typeface="Wingdings"/>
              <a:buChar char="Ø"/>
            </a:pPr>
            <a:r>
              <a:rPr sz="2300" b="1" dirty="0">
                <a:latin typeface="Times New Roman"/>
              </a:rPr>
              <a:t>Cutaneous </a:t>
            </a:r>
            <a:r>
              <a:rPr lang="en-US" sz="2300" b="1" dirty="0" err="1" smtClean="0">
                <a:latin typeface="Times New Roman"/>
              </a:rPr>
              <a:t>Myiasis</a:t>
            </a:r>
            <a:endParaRPr lang="en-US" sz="2300" b="1" dirty="0" smtClean="0">
              <a:latin typeface="Times New Roman"/>
            </a:endParaRPr>
          </a:p>
          <a:p>
            <a:pPr marL="457200" lvl="0" indent="-457200" algn="just" rtl="0">
              <a:buFont typeface="Wingdings"/>
              <a:buChar char="Ø"/>
            </a:pPr>
            <a:endParaRPr lang="en-US" sz="2300" b="1" dirty="0">
              <a:latin typeface="Times New Roman"/>
            </a:endParaRPr>
          </a:p>
          <a:p>
            <a:pPr lvl="0" algn="just" rtl="0"/>
            <a:endParaRPr lang="en-US" sz="2300" b="1" dirty="0" smtClean="0">
              <a:latin typeface="Times New Roman"/>
            </a:endParaRPr>
          </a:p>
          <a:p>
            <a:pPr lvl="0" algn="just" rtl="0"/>
            <a:endParaRPr lang="en-US" sz="2300" b="1" dirty="0" smtClean="0">
              <a:latin typeface="Times New Roman"/>
            </a:endParaRPr>
          </a:p>
          <a:p>
            <a:pPr lvl="0" algn="just" rtl="0"/>
            <a:endParaRPr lang="en-US" sz="2300" b="1" dirty="0" smtClean="0">
              <a:latin typeface="Times New Roman"/>
            </a:endParaRPr>
          </a:p>
          <a:p>
            <a:pPr lvl="0" algn="just" rtl="0"/>
            <a:endParaRPr lang="en-US" sz="2300" b="1" dirty="0" smtClean="0">
              <a:latin typeface="Times New Roman"/>
            </a:endParaRPr>
          </a:p>
          <a:p>
            <a:pPr lvl="0" algn="just" rtl="0"/>
            <a:endParaRPr lang="en-US" sz="2300" b="1" dirty="0" smtClean="0">
              <a:latin typeface="Times New Roman"/>
            </a:endParaRPr>
          </a:p>
          <a:p>
            <a:pPr lvl="0" algn="just" rtl="0"/>
            <a:endParaRPr lang="en-US" sz="2300" b="1" dirty="0" smtClean="0">
              <a:latin typeface="Times New Roman"/>
            </a:endParaRPr>
          </a:p>
          <a:p>
            <a:pPr lvl="0" algn="just" rtl="0"/>
            <a:endParaRPr lang="en-US" sz="2300" b="1" dirty="0" smtClean="0">
              <a:latin typeface="Times New Roman"/>
            </a:endParaRPr>
          </a:p>
          <a:p>
            <a:pPr lvl="0" algn="just" rtl="0"/>
            <a:r>
              <a:rPr lang="en-US" sz="2300" b="1" dirty="0" smtClean="0">
                <a:latin typeface="Times New Roman"/>
              </a:rPr>
              <a:t> </a:t>
            </a:r>
            <a:r>
              <a:rPr lang="en-US" sz="2300" b="1" dirty="0" smtClean="0">
                <a:latin typeface="Times New Roman"/>
              </a:rPr>
              <a:t>         </a:t>
            </a:r>
            <a:r>
              <a:rPr lang="en-US" b="1" dirty="0" smtClean="0">
                <a:latin typeface="Times New Roman"/>
              </a:rPr>
              <a:t>Fig. 1: Cutaneous </a:t>
            </a:r>
            <a:r>
              <a:rPr lang="en-US" b="1" dirty="0" err="1" smtClean="0">
                <a:latin typeface="Times New Roman"/>
              </a:rPr>
              <a:t>myiasis</a:t>
            </a:r>
            <a:r>
              <a:rPr lang="en-US" b="1" dirty="0" smtClean="0">
                <a:latin typeface="Times New Roman"/>
              </a:rPr>
              <a:t> on  the </a:t>
            </a:r>
            <a:r>
              <a:rPr lang="en-US" b="1" dirty="0" smtClean="0">
                <a:latin typeface="Times New Roman"/>
              </a:rPr>
              <a:t>hand</a:t>
            </a:r>
            <a:endParaRPr lang="en-US" b="1" dirty="0" smtClean="0">
              <a:latin typeface="Times New Roman"/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3286124"/>
            <a:ext cx="4071966" cy="2821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0" y="648866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Medscapephotos.com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048619"/>
          <p:cNvSpPr txBox="1"/>
          <p:nvPr/>
        </p:nvSpPr>
        <p:spPr>
          <a:xfrm>
            <a:off x="0" y="-27384"/>
            <a:ext cx="9002142" cy="6885384"/>
          </a:xfrm>
          <a:prstGeom prst="rect">
            <a:avLst/>
          </a:prstGeom>
        </p:spPr>
        <p:txBody>
          <a:bodyPr/>
          <a:lstStyle>
            <a:lvl1pPr lvl="0" indent="-171450"/>
          </a:lstStyle>
          <a:p>
            <a:pPr marL="342900" lvl="0" indent="-342900">
              <a:buFont typeface="Wingdings" pitchFamily="2" charset="2"/>
              <a:buChar char="Ø"/>
            </a:pPr>
            <a:endParaRPr lang="en-US" sz="2200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200" dirty="0" smtClean="0"/>
              <a:t>M</a:t>
            </a:r>
            <a:r>
              <a:rPr lang="en-US" sz="2200" b="1" dirty="0" smtClean="0"/>
              <a:t>IGRATORY/CREEPING </a:t>
            </a:r>
            <a:r>
              <a:rPr lang="en-US" sz="2200" b="1" dirty="0" smtClean="0"/>
              <a:t>MYIASIS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 smtClean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 smtClean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 smtClean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/>
          </a:p>
          <a:p>
            <a:pPr lvl="0" indent="0" algn="just"/>
            <a:endParaRPr lang="en-US" sz="1200" b="1" dirty="0" smtClean="0"/>
          </a:p>
          <a:p>
            <a:pPr lvl="0" indent="0" algn="just"/>
            <a:endParaRPr lang="en-US" sz="2200" b="1" dirty="0" smtClean="0"/>
          </a:p>
          <a:p>
            <a:pPr lvl="0" indent="0"/>
            <a:endParaRPr lang="en-US" sz="800" b="1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200" b="1" dirty="0" smtClean="0"/>
              <a:t>   WOUND MYIASIS</a:t>
            </a:r>
            <a:endParaRPr lang="en-US" b="1" dirty="0">
              <a:latin typeface="Times New Roman"/>
            </a:endParaRPr>
          </a:p>
          <a:p>
            <a:pPr indent="0"/>
            <a:r>
              <a:rPr lang="en-US" sz="2200" b="1" dirty="0" smtClean="0"/>
              <a:t> </a:t>
            </a:r>
            <a:endParaRPr lang="en-US" sz="2200" b="1" dirty="0"/>
          </a:p>
          <a:p>
            <a:pPr lvl="0" indent="0"/>
            <a:endParaRPr lang="en-US" sz="2200" b="1" dirty="0" smtClean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/>
          </a:p>
          <a:p>
            <a:pPr marL="342900" lvl="0" indent="-342900">
              <a:buFont typeface="Wingdings" pitchFamily="2" charset="2"/>
              <a:buChar char="Ø"/>
            </a:pPr>
            <a:endParaRPr lang="en-US" sz="2200" b="1" dirty="0" smtClean="0"/>
          </a:p>
          <a:p>
            <a:pPr lvl="0" indent="0"/>
            <a:endParaRPr lang="en-US" sz="2200" b="1" dirty="0"/>
          </a:p>
          <a:p>
            <a:pPr lvl="0" indent="0"/>
            <a:endParaRPr lang="en-US" sz="2200" b="1" dirty="0" smtClean="0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714356"/>
            <a:ext cx="4143404" cy="2592288"/>
          </a:xfrm>
          <a:prstGeom prst="rect">
            <a:avLst/>
          </a:prstGeom>
        </p:spPr>
      </p:pic>
      <p:pic>
        <p:nvPicPr>
          <p:cNvPr id="2097154" name="Picture 209715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4000504"/>
            <a:ext cx="4143404" cy="2477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28612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 2: Migratory </a:t>
            </a:r>
            <a:r>
              <a:rPr lang="en-GB" b="1" dirty="0" smtClean="0"/>
              <a:t>M</a:t>
            </a:r>
            <a:r>
              <a:rPr lang="en-GB" b="1" dirty="0" smtClean="0"/>
              <a:t>yiasis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64886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 3: Wound induced </a:t>
            </a:r>
            <a:r>
              <a:rPr lang="en-GB" b="1" dirty="0" err="1" smtClean="0"/>
              <a:t>opthalmomyiasis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429388" y="6519446"/>
            <a:ext cx="314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Medscapephotos.com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714356"/>
            <a:ext cx="3643338" cy="235745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762821"/>
            <a:ext cx="3643338" cy="2666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6" y="-27384"/>
            <a:ext cx="9138884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342900">
              <a:buFont typeface="Wingdings" pitchFamily="2" charset="2"/>
              <a:buChar char="Ø"/>
            </a:pPr>
            <a:endParaRPr lang="en-US" sz="2000" b="1" dirty="0" smtClean="0"/>
          </a:p>
          <a:p>
            <a:pPr marL="171450" lvl="0" indent="-342900">
              <a:buFont typeface="Wingdings" pitchFamily="2" charset="2"/>
              <a:buChar char="Ø"/>
            </a:pPr>
            <a:r>
              <a:rPr lang="en-US" sz="2000" b="1" dirty="0" smtClean="0"/>
              <a:t>MYIASIS </a:t>
            </a:r>
            <a:r>
              <a:rPr lang="en-US" sz="2000" b="1" dirty="0"/>
              <a:t>OF BODY </a:t>
            </a:r>
            <a:r>
              <a:rPr lang="en-US" sz="2000" b="1" dirty="0" smtClean="0"/>
              <a:t>CAVITIY  </a:t>
            </a:r>
            <a:r>
              <a:rPr lang="en-US" b="1" dirty="0" smtClean="0"/>
              <a:t>      </a:t>
            </a:r>
          </a:p>
          <a:p>
            <a:pPr marL="171450" lvl="0" indent="-342900"/>
            <a:endParaRPr lang="en-US" b="1" dirty="0" smtClean="0"/>
          </a:p>
          <a:p>
            <a:pPr marL="171450" lvl="0" indent="-342900"/>
            <a:endParaRPr lang="en-US" b="1" dirty="0" smtClean="0"/>
          </a:p>
          <a:p>
            <a:pPr marL="171450" lvl="0" indent="-342900"/>
            <a:endParaRPr lang="en-US" b="1" dirty="0" smtClean="0"/>
          </a:p>
          <a:p>
            <a:pPr marL="171450" lvl="0" indent="-342900">
              <a:buFont typeface="Wingdings" pitchFamily="2" charset="2"/>
              <a:buChar char="Ø"/>
            </a:pPr>
            <a:endParaRPr lang="en-US" b="1" dirty="0"/>
          </a:p>
          <a:p>
            <a:pPr marL="171450" lvl="0" indent="-342900">
              <a:buFont typeface="Wingdings" pitchFamily="2" charset="2"/>
              <a:buChar char="Ø"/>
            </a:pPr>
            <a:endParaRPr lang="en-US" b="1" dirty="0" smtClean="0"/>
          </a:p>
          <a:p>
            <a:pPr lvl="0"/>
            <a:endParaRPr lang="en-US" sz="1600" b="1" dirty="0"/>
          </a:p>
          <a:p>
            <a:pPr lvl="0"/>
            <a:endParaRPr lang="en-US" sz="1050" b="1" dirty="0" smtClean="0"/>
          </a:p>
          <a:p>
            <a:pPr lvl="0"/>
            <a:r>
              <a:rPr lang="en-US" b="1" dirty="0"/>
              <a:t>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marL="171450" lvl="0" indent="-342900"/>
            <a:endParaRPr lang="en-US" b="1" dirty="0" smtClean="0"/>
          </a:p>
          <a:p>
            <a:pPr marL="171450" lvl="0" indent="-342900"/>
            <a:endParaRPr lang="en-US" b="1" dirty="0" smtClean="0"/>
          </a:p>
          <a:p>
            <a:pPr marL="171450" lvl="0" indent="-342900">
              <a:buFont typeface="Wingdings" pitchFamily="2" charset="2"/>
              <a:buChar char="Ø"/>
            </a:pPr>
            <a:r>
              <a:rPr lang="en-US" b="1" dirty="0" smtClean="0"/>
              <a:t> ACCIDENTAL MYIASIS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300037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 4: Oral </a:t>
            </a:r>
            <a:r>
              <a:rPr lang="en-GB" b="1" dirty="0" smtClean="0"/>
              <a:t>M</a:t>
            </a:r>
            <a:r>
              <a:rPr lang="en-GB" b="1" dirty="0" smtClean="0"/>
              <a:t>yiasis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650083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 5: Posttraumatic Myiasis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429388" y="6519446"/>
            <a:ext cx="314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Medscapephotos.com</a:t>
            </a:r>
            <a:endParaRPr lang="en-GB" sz="1600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297848"/>
            <a:ext cx="3786214" cy="3774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3538" y="507207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 6: Nasal Myiasis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2892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 txBox="1">
            <a:spLocks noGrp="1"/>
          </p:cNvSpPr>
          <p:nvPr>
            <p:ph type="title"/>
          </p:nvPr>
        </p:nvSpPr>
        <p:spPr>
          <a:xfrm>
            <a:off x="1257300" y="0"/>
            <a:ext cx="7886700" cy="953589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/>
            <a:r>
              <a:rPr sz="4000" b="1">
                <a:latin typeface="Times New Roman"/>
              </a:rPr>
              <a:t>SYMPTOMS OF MYIASIS</a:t>
            </a:r>
          </a:p>
        </p:txBody>
      </p:sp>
      <p:sp>
        <p:nvSpPr>
          <p:cNvPr id="1048609" name="Text Placeholder 1048608"/>
          <p:cNvSpPr txBox="1">
            <a:spLocks noGrp="1"/>
          </p:cNvSpPr>
          <p:nvPr>
            <p:ph type="body" idx="1"/>
          </p:nvPr>
        </p:nvSpPr>
        <p:spPr>
          <a:xfrm>
            <a:off x="228600" y="599259"/>
            <a:ext cx="8915400" cy="6087291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rtl="0">
              <a:buNone/>
            </a:pPr>
            <a:r>
              <a:rPr dirty="0"/>
              <a:t> </a:t>
            </a:r>
            <a:r>
              <a:rPr sz="2400" dirty="0">
                <a:latin typeface="Times New Roman"/>
              </a:rPr>
              <a:t>Each type of </a:t>
            </a:r>
            <a:r>
              <a:rPr sz="2400" dirty="0" err="1">
                <a:latin typeface="Times New Roman"/>
              </a:rPr>
              <a:t>myiasis</a:t>
            </a:r>
            <a:r>
              <a:rPr sz="2400" dirty="0">
                <a:latin typeface="Times New Roman"/>
              </a:rPr>
              <a:t> has </a:t>
            </a:r>
            <a:r>
              <a:rPr sz="2400" dirty="0" smtClean="0">
                <a:latin typeface="Times New Roman"/>
              </a:rPr>
              <a:t>symptoms </a:t>
            </a:r>
            <a:r>
              <a:rPr sz="2400" dirty="0">
                <a:latin typeface="Times New Roman"/>
              </a:rPr>
              <a:t>peculiar to </a:t>
            </a:r>
            <a:r>
              <a:rPr sz="2400" dirty="0" smtClean="0">
                <a:latin typeface="Times New Roman"/>
              </a:rPr>
              <a:t>it</a:t>
            </a:r>
            <a:r>
              <a:rPr lang="en-US" sz="2400" dirty="0">
                <a:latin typeface="Times New Roman"/>
              </a:rPr>
              <a:t>;</a:t>
            </a:r>
            <a:endParaRPr sz="2400" dirty="0">
              <a:latin typeface="Times New Roman"/>
            </a:endParaRP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4809761"/>
              </p:ext>
            </p:extLst>
          </p:nvPr>
        </p:nvGraphicFramePr>
        <p:xfrm>
          <a:off x="285720" y="1000108"/>
          <a:ext cx="8643998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575"/>
                <a:gridCol w="5086423"/>
              </a:tblGrid>
              <a:tr h="402114">
                <a:tc>
                  <a:txBody>
                    <a:bodyPr/>
                    <a:lstStyle>
                      <a:lvl1pPr lvl="0" rtl="0"/>
                    </a:lstStyle>
                    <a:p>
                      <a:pPr lvl="0" rtl="0"/>
                      <a:r>
                        <a:rPr sz="2000" dirty="0"/>
                        <a:t>TYPES OF MYAISIS</a:t>
                      </a:r>
                      <a:endParaRPr sz="2000" b="1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lvl="0" rtl="0"/>
                    </a:lstStyle>
                    <a:p>
                      <a:pPr lvl="0" rtl="0">
                        <a:buNone/>
                      </a:pPr>
                      <a:r>
                        <a:rPr sz="2000"/>
                        <a:t>SYMPTOMS</a:t>
                      </a:r>
                      <a:endParaRPr sz="2000" b="1">
                        <a:latin typeface="Times New Roman"/>
                      </a:endParaRPr>
                    </a:p>
                  </a:txBody>
                  <a:tcPr/>
                </a:tc>
              </a:tr>
              <a:tr h="1357511">
                <a:tc>
                  <a:txBody>
                    <a:bodyPr/>
                    <a:lstStyle>
                      <a:lvl1pPr lvl="0" rtl="0"/>
                    </a:lstStyle>
                    <a:p>
                      <a:pPr lvl="0" rtl="0"/>
                      <a:r>
                        <a:rPr sz="2000"/>
                        <a:t>Cutaneous myiasis</a:t>
                      </a:r>
                      <a:endParaRPr sz="2000" b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lvl="0" rtl="0"/>
                    </a:lstStyle>
                    <a:p>
                      <a:pPr lvl="0" rtl="0">
                        <a:buFont typeface="Wingdings"/>
                        <a:buChar char="§"/>
                      </a:pPr>
                      <a:r>
                        <a:rPr sz="2000" dirty="0"/>
                        <a:t> </a:t>
                      </a:r>
                      <a:r>
                        <a:rPr sz="2000" dirty="0" smtClean="0"/>
                        <a:t>S</a:t>
                      </a:r>
                      <a:r>
                        <a:rPr lang="en-US" sz="2000" dirty="0" smtClean="0"/>
                        <a:t>kin</a:t>
                      </a:r>
                      <a:r>
                        <a:rPr lang="en-US" sz="2000" baseline="0" dirty="0" smtClean="0"/>
                        <a:t> ulcer</a:t>
                      </a:r>
                      <a:endParaRPr sz="2000" baseline="0" dirty="0"/>
                    </a:p>
                    <a:p>
                      <a:pPr lvl="0" rtl="0">
                        <a:buFont typeface="Wingdings"/>
                        <a:buChar char="§"/>
                      </a:pPr>
                      <a:r>
                        <a:rPr lang="en-US" altLang="zh-CN" sz="2000" baseline="0" dirty="0" smtClean="0"/>
                        <a:t> Boils</a:t>
                      </a:r>
                    </a:p>
                  </a:txBody>
                  <a:tcPr/>
                </a:tc>
              </a:tr>
              <a:tr h="1041811">
                <a:tc>
                  <a:txBody>
                    <a:bodyPr/>
                    <a:lstStyle>
                      <a:lvl1pPr lvl="0" rtl="0"/>
                    </a:lstStyle>
                    <a:p>
                      <a:pPr lvl="0" rtl="0"/>
                      <a:r>
                        <a:rPr sz="2000" dirty="0"/>
                        <a:t>Migratory/Creeping </a:t>
                      </a:r>
                      <a:r>
                        <a:rPr sz="2000" dirty="0" err="1"/>
                        <a:t>myiasis</a:t>
                      </a:r>
                      <a:endParaRPr sz="2000" b="0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lvl="0" rtl="0"/>
                    </a:lstStyle>
                    <a:p>
                      <a:pPr lvl="0" rtl="0">
                        <a:buFont typeface="Wingdings"/>
                        <a:buChar char="§"/>
                      </a:pPr>
                      <a:r>
                        <a:rPr lang="en-GB" sz="2000" dirty="0" smtClean="0"/>
                        <a:t> </a:t>
                      </a:r>
                      <a:r>
                        <a:rPr sz="2000" smtClean="0"/>
                        <a:t>Creeping </a:t>
                      </a:r>
                      <a:r>
                        <a:rPr sz="2000" dirty="0" smtClean="0"/>
                        <a:t>sensation</a:t>
                      </a:r>
                      <a:endParaRPr sz="2000" dirty="0"/>
                    </a:p>
                    <a:p>
                      <a:pPr lvl="0" rtl="0">
                        <a:buFont typeface="Wingdings"/>
                        <a:buChar char="§"/>
                      </a:pPr>
                      <a:r>
                        <a:rPr lang="en-GB" sz="2000" dirty="0" smtClean="0"/>
                        <a:t> </a:t>
                      </a:r>
                      <a:r>
                        <a:rPr sz="2000" smtClean="0"/>
                        <a:t>Painful</a:t>
                      </a:r>
                      <a:r>
                        <a:rPr sz="2000" baseline="0" smtClean="0"/>
                        <a:t> </a:t>
                      </a:r>
                      <a:r>
                        <a:rPr sz="2000" baseline="0" dirty="0"/>
                        <a:t>swellings </a:t>
                      </a:r>
                      <a:endParaRPr sz="2000" b="0" baseline="0" dirty="0">
                        <a:latin typeface="Times New Roman"/>
                      </a:endParaRPr>
                    </a:p>
                  </a:txBody>
                  <a:tcPr/>
                </a:tc>
              </a:tr>
              <a:tr h="1041811">
                <a:tc>
                  <a:txBody>
                    <a:bodyPr/>
                    <a:lstStyle>
                      <a:lvl1pPr lvl="0" rtl="0"/>
                    </a:lstStyle>
                    <a:p>
                      <a:pPr lvl="0" rtl="0"/>
                      <a:r>
                        <a:rPr sz="2000"/>
                        <a:t>Wound myiasis</a:t>
                      </a:r>
                      <a:endParaRPr sz="2000" b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lvl="0" rtl="0"/>
                    </a:lstStyle>
                    <a:p>
                      <a:pPr lvl="0" rtl="0">
                        <a:buFont typeface="Wingdings"/>
                        <a:buChar char="§"/>
                      </a:pPr>
                      <a:r>
                        <a:rPr lang="en-GB" sz="2000" dirty="0" smtClean="0"/>
                        <a:t> </a:t>
                      </a:r>
                      <a:r>
                        <a:rPr sz="2000" smtClean="0"/>
                        <a:t>Intense </a:t>
                      </a:r>
                      <a:r>
                        <a:rPr sz="2000" err="1"/>
                        <a:t>odour</a:t>
                      </a:r>
                      <a:r>
                        <a:rPr sz="2000" baseline="0"/>
                        <a:t> </a:t>
                      </a:r>
                      <a:endParaRPr sz="2000" baseline="0" dirty="0"/>
                    </a:p>
                    <a:p>
                      <a:pPr lvl="0" rtl="0">
                        <a:buFont typeface="Wingdings"/>
                        <a:buChar char="§"/>
                      </a:pPr>
                      <a:r>
                        <a:rPr lang="en-GB" sz="2000" baseline="0" dirty="0" smtClean="0"/>
                        <a:t> </a:t>
                      </a:r>
                      <a:r>
                        <a:rPr sz="2000" baseline="0" smtClean="0"/>
                        <a:t>Pus-discharge </a:t>
                      </a:r>
                      <a:endParaRPr sz="2000" b="0" baseline="0" dirty="0">
                        <a:latin typeface="Times New Roman"/>
                      </a:endParaRPr>
                    </a:p>
                  </a:txBody>
                  <a:tcPr/>
                </a:tc>
              </a:tr>
              <a:tr h="1102685">
                <a:tc>
                  <a:txBody>
                    <a:bodyPr/>
                    <a:lstStyle>
                      <a:lvl1pPr lvl="0" rtl="0"/>
                    </a:lstStyle>
                    <a:p>
                      <a:pPr lvl="0" rtl="0"/>
                      <a:r>
                        <a:rPr sz="2000"/>
                        <a:t>Myiasis of the body cavities </a:t>
                      </a:r>
                      <a:endParaRPr sz="2000" b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lvl="0" rtl="0"/>
                    </a:lstStyle>
                    <a:p>
                      <a:pPr lvl="0" rtl="0">
                        <a:buFont typeface="Wingdings"/>
                        <a:buChar char="§"/>
                      </a:pPr>
                      <a:r>
                        <a:rPr sz="2000" dirty="0"/>
                        <a:t>Erosion of bridge</a:t>
                      </a:r>
                      <a:r>
                        <a:rPr sz="2000" baseline="0" dirty="0"/>
                        <a:t> of the </a:t>
                      </a:r>
                      <a:r>
                        <a:rPr sz="2000" baseline="0" dirty="0" smtClean="0"/>
                        <a:t>nose</a:t>
                      </a:r>
                      <a:endParaRPr sz="2000" baseline="0" dirty="0"/>
                    </a:p>
                    <a:p>
                      <a:pPr lvl="0" rtl="0">
                        <a:buFont typeface="Wingdings"/>
                        <a:buChar char="§"/>
                      </a:pPr>
                      <a:r>
                        <a:rPr sz="2000" baseline="0" dirty="0"/>
                        <a:t>Buzzing sound </a:t>
                      </a:r>
                    </a:p>
                    <a:p>
                      <a:pPr lvl="0" rtl="0">
                        <a:buFont typeface="Wingdings"/>
                        <a:buChar char="§"/>
                      </a:pPr>
                      <a:r>
                        <a:rPr sz="2000" baseline="0" dirty="0"/>
                        <a:t>Irritation, edema and </a:t>
                      </a:r>
                      <a:r>
                        <a:rPr sz="2000" baseline="0" dirty="0" smtClean="0"/>
                        <a:t>pain</a:t>
                      </a:r>
                      <a:endParaRPr sz="2000" b="0" baseline="0" dirty="0">
                        <a:latin typeface="Times New Roman"/>
                      </a:endParaRPr>
                    </a:p>
                  </a:txBody>
                  <a:tcPr/>
                </a:tc>
              </a:tr>
              <a:tr h="840546">
                <a:tc>
                  <a:txBody>
                    <a:bodyPr/>
                    <a:lstStyle>
                      <a:lvl1pPr lvl="0" rtl="0"/>
                    </a:lstStyle>
                    <a:p>
                      <a:pPr lvl="0" rtl="0"/>
                      <a:r>
                        <a:rPr sz="2000"/>
                        <a:t>Accidental</a:t>
                      </a:r>
                      <a:r>
                        <a:rPr sz="2000" baseline="0"/>
                        <a:t> myiasis</a:t>
                      </a:r>
                      <a:endParaRPr sz="2000" b="0" baseline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lvl="0" rtl="0"/>
                    </a:lstStyle>
                    <a:p>
                      <a:pPr lvl="0" rtl="0">
                        <a:buFont typeface="Wingdings"/>
                        <a:buChar char="§"/>
                      </a:pPr>
                      <a:r>
                        <a:rPr sz="2000" dirty="0"/>
                        <a:t>Vomiting</a:t>
                      </a:r>
                    </a:p>
                    <a:p>
                      <a:pPr lvl="0" rtl="0">
                        <a:buFont typeface="Wingdings"/>
                        <a:buChar char="§"/>
                      </a:pPr>
                      <a:r>
                        <a:rPr sz="2000" dirty="0"/>
                        <a:t>Diarrhea</a:t>
                      </a:r>
                      <a:endParaRPr sz="2000" b="0" dirty="0">
                        <a:latin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048604"/>
          <p:cNvSpPr txBox="1"/>
          <p:nvPr/>
        </p:nvSpPr>
        <p:spPr>
          <a:xfrm>
            <a:off x="213814" y="-27384"/>
            <a:ext cx="8716370" cy="74481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DIAGNOSIS</a:t>
            </a:r>
            <a:endParaRPr lang="en-US" sz="2800" b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Physical exam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Biopsy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Ultrasound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Blood tests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TREATMENTS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lvl="0" algn="just" rtl="0">
              <a:buFont typeface="Arial" pitchFamily="34" charset="0"/>
              <a:buChar char="•"/>
            </a:pPr>
            <a:r>
              <a:rPr lang="en-GB" sz="2800" dirty="0" smtClean="0"/>
              <a:t>  </a:t>
            </a:r>
            <a:r>
              <a:rPr sz="2800" smtClean="0"/>
              <a:t>Depending </a:t>
            </a:r>
            <a:r>
              <a:rPr sz="2800" dirty="0"/>
              <a:t>on the location of the infestation we have </a:t>
            </a:r>
            <a:r>
              <a:rPr lang="en-US" sz="2800" dirty="0" smtClean="0"/>
              <a:t>;</a:t>
            </a:r>
            <a:endParaRPr sz="2800" dirty="0"/>
          </a:p>
          <a:p>
            <a:pPr marL="457200" lvl="0" indent="-457200" algn="just" rtl="0">
              <a:buFont typeface="Wingdings" pitchFamily="2" charset="2"/>
              <a:buChar char="Ø"/>
            </a:pPr>
            <a:r>
              <a:rPr lang="en-US" sz="2800" dirty="0"/>
              <a:t>Suffocation of</a:t>
            </a:r>
            <a:r>
              <a:rPr sz="2800" dirty="0"/>
              <a:t> </a:t>
            </a:r>
            <a:r>
              <a:rPr lang="en-US" sz="2800" dirty="0"/>
              <a:t>larvae with </a:t>
            </a:r>
            <a:r>
              <a:rPr lang="en-US" sz="2800" dirty="0" smtClean="0"/>
              <a:t>petroleum jelly</a:t>
            </a:r>
            <a:endParaRPr sz="2800" dirty="0"/>
          </a:p>
          <a:p>
            <a:pPr marL="457200" lvl="0" indent="-457200" algn="just" rtl="0">
              <a:buFont typeface="Wingdings" pitchFamily="2" charset="2"/>
              <a:buChar char="Ø"/>
            </a:pPr>
            <a:r>
              <a:rPr sz="2800" dirty="0"/>
              <a:t>Surgical removal with </a:t>
            </a:r>
            <a:r>
              <a:rPr sz="2800" dirty="0" err="1"/>
              <a:t>anaesthesia</a:t>
            </a:r>
            <a:r>
              <a:rPr sz="2800" dirty="0"/>
              <a:t> such as </a:t>
            </a:r>
            <a:r>
              <a:rPr sz="2800" dirty="0" err="1"/>
              <a:t>lidocaine</a:t>
            </a:r>
            <a:r>
              <a:rPr sz="2800" dirty="0"/>
              <a:t>. </a:t>
            </a:r>
          </a:p>
          <a:p>
            <a:pPr marL="457200" lvl="0" indent="-457200" algn="just" rtl="0">
              <a:buFont typeface="Wingdings" pitchFamily="2" charset="2"/>
              <a:buChar char="Ø"/>
            </a:pPr>
            <a:r>
              <a:rPr sz="2800" dirty="0"/>
              <a:t>Application of topical or oral </a:t>
            </a:r>
            <a:r>
              <a:rPr sz="2800" dirty="0" err="1"/>
              <a:t>inverme</a:t>
            </a:r>
            <a:r>
              <a:rPr lang="en-US" sz="2800" dirty="0" err="1"/>
              <a:t>ct</a:t>
            </a:r>
            <a:r>
              <a:rPr sz="2800" dirty="0" err="1"/>
              <a:t>in</a:t>
            </a:r>
            <a:r>
              <a:rPr sz="2800" dirty="0"/>
              <a:t>.</a:t>
            </a:r>
          </a:p>
          <a:p>
            <a:pPr lvl="0" rtl="0">
              <a:buNone/>
            </a:pPr>
            <a:r>
              <a:rPr lang="en-US" sz="2800" dirty="0">
                <a:solidFill>
                  <a:srgbClr val="000000"/>
                </a:solidFill>
              </a:rPr>
              <a:t>                 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 algn="ctr" rtl="0">
              <a:buNone/>
            </a:pPr>
            <a:r>
              <a:rPr sz="2800" b="1" dirty="0" smtClean="0"/>
              <a:t>PREVENTION/CONTROL</a:t>
            </a:r>
            <a:endParaRPr sz="2400" dirty="0"/>
          </a:p>
          <a:p>
            <a:pPr marL="457200" lvl="0" indent="-457200" rtl="0">
              <a:buFont typeface="Wingdings" pitchFamily="2" charset="2"/>
              <a:buChar char="Ø"/>
            </a:pPr>
            <a:r>
              <a:rPr sz="2800" dirty="0"/>
              <a:t>Use of insect repellents.</a:t>
            </a:r>
          </a:p>
          <a:p>
            <a:pPr marL="457200" lvl="0" indent="-457200" rtl="0">
              <a:buFont typeface="Wingdings" pitchFamily="2" charset="2"/>
              <a:buChar char="Ø"/>
            </a:pPr>
            <a:r>
              <a:rPr sz="2800" dirty="0"/>
              <a:t>Sleeping under treated nets.</a:t>
            </a:r>
          </a:p>
          <a:p>
            <a:pPr marL="457200" lvl="0" indent="-457200" rtl="0">
              <a:buFont typeface="Wingdings" pitchFamily="2" charset="2"/>
              <a:buChar char="Ø"/>
            </a:pPr>
            <a:r>
              <a:rPr sz="2800" dirty="0"/>
              <a:t>Individuals traveling to endemic areas should be covered properly at times.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 Placeholder 1048591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5562600"/>
          </a:xfrm>
          <a:prstGeom prst="rect">
            <a:avLst/>
          </a:prstGeom>
        </p:spPr>
        <p:txBody>
          <a:bodyPr/>
          <a:lstStyle>
            <a:lvl1pPr lvl="0" rtl="0"/>
          </a:lstStyle>
          <a:p>
            <a:pPr lvl="0" algn="ctr" rtl="0">
              <a:buNone/>
            </a:pPr>
            <a:r>
              <a:rPr sz="4000" b="1" dirty="0"/>
              <a:t>APPLICATION IN MAGGOT THERAPY </a:t>
            </a:r>
          </a:p>
          <a:p>
            <a:pPr lvl="0" algn="just" rtl="0">
              <a:buNone/>
            </a:pPr>
            <a:r>
              <a:rPr b="1" dirty="0"/>
              <a:t>WHAT IS MAGGOT THERAPY</a:t>
            </a:r>
            <a:r>
              <a:rPr sz="3200" b="1" dirty="0"/>
              <a:t>?</a:t>
            </a:r>
          </a:p>
          <a:p>
            <a:pPr marL="346075" lvl="0" indent="-346075" algn="just" rtl="0">
              <a:buFont typeface="Wingdings"/>
              <a:buChar char="Ø"/>
            </a:pPr>
            <a:r>
              <a:rPr dirty="0"/>
              <a:t>Maggot therapy is an artificially induced </a:t>
            </a:r>
            <a:r>
              <a:rPr err="1"/>
              <a:t>myiasis</a:t>
            </a:r>
            <a:r>
              <a:rPr smtClean="0"/>
              <a:t>.</a:t>
            </a:r>
            <a:endParaRPr lang="en-GB" dirty="0" smtClean="0"/>
          </a:p>
          <a:p>
            <a:pPr marL="346075" lvl="0" indent="-346075" algn="just" rtl="0">
              <a:buNone/>
            </a:pPr>
            <a:endParaRPr lang="en-US" dirty="0" smtClean="0"/>
          </a:p>
          <a:p>
            <a:pPr marL="346075" lvl="0" indent="-346075" algn="just" rtl="0">
              <a:buFont typeface="Wingdings"/>
              <a:buChar char="Ø"/>
            </a:pPr>
            <a:r>
              <a:rPr lang="en-US" dirty="0" smtClean="0"/>
              <a:t>It </a:t>
            </a:r>
            <a:r>
              <a:rPr dirty="0" smtClean="0"/>
              <a:t>is </a:t>
            </a:r>
            <a:r>
              <a:rPr dirty="0"/>
              <a:t>a type of biotherapy involving the introduction of live disinfected maggots into non-healing skin and soft tissue wounds.</a:t>
            </a:r>
          </a:p>
          <a:p>
            <a:pPr marL="346075" lvl="0" indent="-346075" algn="just" rtl="0">
              <a:buFont typeface="Wingdings"/>
              <a:buChar char="Ø"/>
            </a:pPr>
            <a:endParaRPr dirty="0"/>
          </a:p>
          <a:p>
            <a:pPr marL="346075" lvl="0" indent="-346075" algn="just" rtl="0">
              <a:buFont typeface="Wingdings"/>
              <a:buChar char="Ø"/>
            </a:pPr>
            <a:r>
              <a:rPr lang="en-US" dirty="0" smtClean="0"/>
              <a:t>The </a:t>
            </a:r>
            <a:r>
              <a:rPr dirty="0" smtClean="0"/>
              <a:t>larvae </a:t>
            </a:r>
            <a:r>
              <a:rPr dirty="0"/>
              <a:t>of </a:t>
            </a:r>
            <a:r>
              <a:rPr i="1" dirty="0" err="1"/>
              <a:t>Lucilia</a:t>
            </a:r>
            <a:r>
              <a:rPr i="1" dirty="0"/>
              <a:t> </a:t>
            </a:r>
            <a:r>
              <a:rPr i="1" dirty="0" err="1"/>
              <a:t>sericata</a:t>
            </a:r>
            <a:r>
              <a:rPr i="0" dirty="0"/>
              <a:t>, the common bottle green is most appropriate for this process because they are facultative and feed exclusively on dead tissue.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 Placeholder 104858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lvl="0" rtl="0"/>
          </a:lstStyle>
          <a:p>
            <a:pPr lvl="0" algn="ctr">
              <a:buNone/>
            </a:pPr>
            <a:r>
              <a:rPr sz="4000" dirty="0"/>
              <a:t>  </a:t>
            </a:r>
            <a:r>
              <a:rPr lang="en-US" sz="4000" b="1" dirty="0"/>
              <a:t>GENERAL MECHANISM OF </a:t>
            </a:r>
            <a:r>
              <a:rPr lang="en-US" sz="4000" b="1" dirty="0" smtClean="0"/>
              <a:t>ACTION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sz="2400" dirty="0" smtClean="0"/>
              <a:t>Following </a:t>
            </a:r>
            <a:r>
              <a:rPr sz="2400" dirty="0"/>
              <a:t>the extraction and </a:t>
            </a:r>
            <a:r>
              <a:rPr sz="2400" dirty="0" smtClean="0"/>
              <a:t>cultur</a:t>
            </a:r>
            <a:r>
              <a:rPr lang="en-US" sz="2400" dirty="0"/>
              <a:t>e</a:t>
            </a:r>
            <a:r>
              <a:rPr sz="2400" dirty="0" smtClean="0"/>
              <a:t> </a:t>
            </a:r>
            <a:r>
              <a:rPr sz="2400" dirty="0"/>
              <a:t>of the fly's egg to form maggot</a:t>
            </a:r>
            <a:r>
              <a:rPr sz="2400"/>
              <a:t>, </a:t>
            </a:r>
            <a:r>
              <a:rPr lang="en-GB" sz="2400" dirty="0" smtClean="0"/>
              <a:t>   </a:t>
            </a:r>
            <a:r>
              <a:rPr lang="en-GB" sz="2400" dirty="0" smtClean="0"/>
              <a:t>they</a:t>
            </a:r>
            <a:r>
              <a:rPr sz="2400" smtClean="0"/>
              <a:t> </a:t>
            </a:r>
            <a:r>
              <a:rPr sz="2400" dirty="0"/>
              <a:t>are disinfected and introduced to a patient's wound. </a:t>
            </a:r>
            <a:endParaRPr lang="zh-CN" altLang="en-US" sz="2400" dirty="0"/>
          </a:p>
          <a:p>
            <a:pPr lvl="0" rtl="0">
              <a:buNone/>
            </a:pPr>
            <a:endParaRPr lang="zh-CN" altLang="en-US" dirty="0"/>
          </a:p>
          <a:p>
            <a:pPr lvl="0" rtl="0">
              <a:buNone/>
            </a:pPr>
            <a:endParaRPr lang="zh-CN" altLang="en-US" dirty="0"/>
          </a:p>
          <a:p>
            <a:pPr lvl="0" rtl="0">
              <a:buNone/>
            </a:pPr>
            <a:endParaRPr lang="zh-CN" altLang="en-US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-GB" sz="4000" dirty="0" smtClean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-GB" sz="4000" dirty="0" smtClean="0"/>
          </a:p>
          <a:p>
            <a:pPr lvl="0" rtl="0">
              <a:buNone/>
            </a:pPr>
            <a:r>
              <a:rPr lang="en-US" sz="2800" dirty="0" smtClean="0"/>
              <a:t> </a:t>
            </a:r>
            <a:r>
              <a:rPr lang="en-US" sz="2400" dirty="0" err="1" smtClean="0"/>
              <a:t>Th</a:t>
            </a:r>
            <a:r>
              <a:rPr sz="2400" dirty="0"/>
              <a:t>e therapy has </a:t>
            </a:r>
            <a:r>
              <a:rPr lang="en-US" sz="2400" dirty="0" smtClean="0"/>
              <a:t>four</a:t>
            </a:r>
            <a:r>
              <a:rPr sz="2400" dirty="0" smtClean="0"/>
              <a:t> </a:t>
            </a:r>
            <a:r>
              <a:rPr sz="2400" dirty="0"/>
              <a:t>main course of action which are</a:t>
            </a:r>
            <a:r>
              <a:rPr lang="en-US" sz="2400" dirty="0" smtClean="0"/>
              <a:t>:</a:t>
            </a:r>
          </a:p>
          <a:p>
            <a:pPr marL="457200" lvl="0" indent="-457200" rtl="0">
              <a:buFont typeface="Wingdings" pitchFamily="2" charset="2"/>
              <a:buChar char="Ø"/>
            </a:pPr>
            <a:r>
              <a:rPr lang="en-US" sz="2400" b="1" dirty="0" smtClean="0"/>
              <a:t>DEBRIDEMENT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</a:rPr>
              <a:t>DISINFECTION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STIMULATION OF HEALING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400" b="1" dirty="0" smtClean="0"/>
              <a:t>BIOFILM </a:t>
            </a:r>
            <a:r>
              <a:rPr lang="en-US" altLang="zh-CN" sz="2400" b="1" dirty="0"/>
              <a:t>INHIBITION AND </a:t>
            </a:r>
            <a:r>
              <a:rPr lang="en-US" altLang="zh-CN" sz="2400" b="1" dirty="0" smtClean="0"/>
              <a:t>ERADICATION</a:t>
            </a:r>
            <a:endParaRPr lang="en-US" altLang="zh-CN" sz="2400" b="1" dirty="0"/>
          </a:p>
          <a:p>
            <a:pPr marL="0" lvl="0" indent="0" rtl="0">
              <a:buNone/>
            </a:pPr>
            <a:endParaRPr dirty="0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9845" y="1785926"/>
            <a:ext cx="3376403" cy="2096469"/>
          </a:xfrm>
          <a:prstGeom prst="rect">
            <a:avLst/>
          </a:prstGeom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85926"/>
            <a:ext cx="3429024" cy="2114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85762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 7: Culturing of maggots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38576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 8: Ready to be used maggots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429388" y="6519446"/>
            <a:ext cx="314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Medscapephotos.com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extBox 1048670"/>
          <p:cNvSpPr txBox="1"/>
          <p:nvPr/>
        </p:nvSpPr>
        <p:spPr>
          <a:xfrm>
            <a:off x="179512" y="299286"/>
            <a:ext cx="8784976" cy="113107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400" dirty="0" smtClean="0">
              <a:solidFill>
                <a:srgbClr val="000000"/>
              </a:solidFill>
            </a:endParaRP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	         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100" b="1" dirty="0" smtClean="0">
              <a:solidFill>
                <a:srgbClr val="000000"/>
              </a:solidFill>
            </a:endParaRP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pPr marL="517525" lvl="0" indent="-517525"/>
            <a:r>
              <a:rPr lang="en-US" altLang="zh-CN" sz="2400" dirty="0" smtClean="0"/>
              <a:t>      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5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8640"/>
            <a:ext cx="4847699" cy="2998350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00438"/>
            <a:ext cx="4929222" cy="2763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314324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Fig. </a:t>
            </a:r>
            <a:r>
              <a:rPr lang="en-US" b="1" dirty="0" smtClean="0">
                <a:solidFill>
                  <a:srgbClr val="000000"/>
                </a:solidFill>
              </a:rPr>
              <a:t>9: </a:t>
            </a:r>
            <a:r>
              <a:rPr lang="en-US" b="1" dirty="0" smtClean="0">
                <a:solidFill>
                  <a:srgbClr val="000000"/>
                </a:solidFill>
              </a:rPr>
              <a:t>Wound before the therapy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628652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Fig. </a:t>
            </a:r>
            <a:r>
              <a:rPr lang="en-US" b="1" dirty="0" smtClean="0">
                <a:solidFill>
                  <a:srgbClr val="000000"/>
                </a:solidFill>
              </a:rPr>
              <a:t>10: </a:t>
            </a:r>
            <a:r>
              <a:rPr lang="en-US" b="1" dirty="0" smtClean="0">
                <a:solidFill>
                  <a:srgbClr val="000000"/>
                </a:solidFill>
              </a:rPr>
              <a:t>Application of Medicinal Maggots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651944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Sciencephotolibrary.com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541</Words>
  <Application>Microsoft Office PowerPoint</Application>
  <PresentationFormat>On-screen Show (4:3)</PresentationFormat>
  <Paragraphs>216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SYMPTOMS OF MYIASIS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THANKS FOR YOUR AUDIENCE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PEACE</dc:creator>
  <cp:lastModifiedBy>EMMANUEL</cp:lastModifiedBy>
  <cp:revision>32</cp:revision>
  <dcterms:created xsi:type="dcterms:W3CDTF">2018-05-11T05:41:09Z</dcterms:created>
  <dcterms:modified xsi:type="dcterms:W3CDTF">2018-05-19T14:26:21Z</dcterms:modified>
</cp:coreProperties>
</file>