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6" r:id="rId3"/>
    <p:sldId id="278" r:id="rId4"/>
    <p:sldId id="268" r:id="rId5"/>
    <p:sldId id="269" r:id="rId6"/>
    <p:sldId id="277" r:id="rId7"/>
    <p:sldId id="276" r:id="rId8"/>
    <p:sldId id="270" r:id="rId9"/>
    <p:sldId id="271"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1A1E"/>
    <a:srgbClr val="708E93"/>
    <a:srgbClr val="CCECFF"/>
    <a:srgbClr val="FFFFFF"/>
    <a:srgbClr val="0C8006"/>
    <a:srgbClr val="285C5D"/>
    <a:srgbClr val="006600"/>
    <a:srgbClr val="99FF33"/>
    <a:srgbClr val="333399"/>
    <a:srgbClr val="00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8" d="100"/>
          <a:sy n="78" d="100"/>
        </p:scale>
        <p:origin x="48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C0E1CCE-2B0D-4392-80A7-8D0FC7A109CD}" type="datetimeFigureOut">
              <a:rPr lang="en-US" smtClean="0"/>
              <a:t>5/30/2018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4121287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C0E1CCE-2B0D-4392-80A7-8D0FC7A109CD}" type="datetimeFigureOut">
              <a:rPr lang="en-US" smtClean="0"/>
              <a:t>5/30/2018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2988735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C0E1CCE-2B0D-4392-80A7-8D0FC7A109CD}" type="datetimeFigureOut">
              <a:rPr lang="en-US" smtClean="0"/>
              <a:t>5/30/2018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26847614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C0E1CCE-2B0D-4392-80A7-8D0FC7A109CD}" type="datetimeFigureOut">
              <a:rPr lang="en-US" smtClean="0"/>
              <a:t>5/30/2018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3A04-212B-445F-B926-46D94CABCB16}"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252470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0E1CCE-2B0D-4392-80A7-8D0FC7A109CD}" type="datetimeFigureOut">
              <a:rPr lang="en-US" smtClean="0"/>
              <a:t>5/30/2018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29356443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C0E1CCE-2B0D-4392-80A7-8D0FC7A109CD}" type="datetimeFigureOut">
              <a:rPr lang="en-US" smtClean="0"/>
              <a:t>5/30/2018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2288903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C0E1CCE-2B0D-4392-80A7-8D0FC7A109CD}" type="datetimeFigureOut">
              <a:rPr lang="en-US" smtClean="0"/>
              <a:t>5/30/2018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9527923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0E1CCE-2B0D-4392-80A7-8D0FC7A109CD}" type="datetimeFigureOut">
              <a:rPr lang="en-US" smtClean="0"/>
              <a:t>5/30/2018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23037126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0E1CCE-2B0D-4392-80A7-8D0FC7A109CD}" type="datetimeFigureOut">
              <a:rPr lang="en-US" smtClean="0"/>
              <a:t>5/30/2018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3540096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C0E1CCE-2B0D-4392-80A7-8D0FC7A109CD}" type="datetimeFigureOut">
              <a:rPr lang="en-US" smtClean="0"/>
              <a:t>5/30/2018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2521003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C0E1CCE-2B0D-4392-80A7-8D0FC7A109CD}" type="datetimeFigureOut">
              <a:rPr lang="en-US" smtClean="0"/>
              <a:t>5/30/2018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1765301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C0E1CCE-2B0D-4392-80A7-8D0FC7A109CD}" type="datetimeFigureOut">
              <a:rPr lang="en-US" smtClean="0"/>
              <a:t>5/30/2018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17001074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C0E1CCE-2B0D-4392-80A7-8D0FC7A109CD}" type="datetimeFigureOut">
              <a:rPr lang="en-US" smtClean="0"/>
              <a:t>5/30/2018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3272884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C0E1CCE-2B0D-4392-80A7-8D0FC7A109CD}" type="datetimeFigureOut">
              <a:rPr lang="en-US" smtClean="0"/>
              <a:t>5/30/2018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90196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C0E1CCE-2B0D-4392-80A7-8D0FC7A109CD}" type="datetimeFigureOut">
              <a:rPr lang="en-US" smtClean="0"/>
              <a:t>5/30/2018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2149385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AC0E1CCE-2B0D-4392-80A7-8D0FC7A109CD}" type="datetimeFigureOut">
              <a:rPr lang="en-US" smtClean="0"/>
              <a:t>5/30/2018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34959485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C0E1CCE-2B0D-4392-80A7-8D0FC7A109CD}" type="datetimeFigureOut">
              <a:rPr lang="en-US" smtClean="0"/>
              <a:t>5/30/2018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8F3A04-212B-445F-B926-46D94CABCB16}" type="slidenum">
              <a:rPr lang="en-US" smtClean="0"/>
              <a:t>‹#›</a:t>
            </a:fld>
            <a:endParaRPr lang="en-US"/>
          </a:p>
        </p:txBody>
      </p:sp>
    </p:spTree>
    <p:extLst>
      <p:ext uri="{BB962C8B-B14F-4D97-AF65-F5344CB8AC3E}">
        <p14:creationId xmlns:p14="http://schemas.microsoft.com/office/powerpoint/2010/main" val="161277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C0E1CCE-2B0D-4392-80A7-8D0FC7A109CD}" type="datetimeFigureOut">
              <a:rPr lang="en-US" smtClean="0"/>
              <a:t>5/30/2018</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48F3A04-212B-445F-B926-46D94CABCB16}" type="slidenum">
              <a:rPr lang="en-US" smtClean="0"/>
              <a:t>‹#›</a:t>
            </a:fld>
            <a:endParaRPr lang="en-US"/>
          </a:p>
        </p:txBody>
      </p:sp>
    </p:spTree>
    <p:extLst>
      <p:ext uri="{BB962C8B-B14F-4D97-AF65-F5344CB8AC3E}">
        <p14:creationId xmlns:p14="http://schemas.microsoft.com/office/powerpoint/2010/main" val="3705109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B9AFB-064E-4C61-9900-EC7F50EB9AA6}"/>
              </a:ext>
            </a:extLst>
          </p:cNvPr>
          <p:cNvSpPr>
            <a:spLocks noGrp="1"/>
          </p:cNvSpPr>
          <p:nvPr>
            <p:ph type="ctrTitle"/>
          </p:nvPr>
        </p:nvSpPr>
        <p:spPr>
          <a:xfrm>
            <a:off x="0" y="0"/>
            <a:ext cx="12192000" cy="4816699"/>
          </a:xfrm>
        </p:spPr>
        <p:txBody>
          <a:bodyPr>
            <a:noAutofit/>
          </a:bodyPr>
          <a:lstStyle/>
          <a:p>
            <a:pPr algn="ctr"/>
            <a:r>
              <a:rPr lang="en-US" sz="2400" dirty="0">
                <a:latin typeface="Times New Roman" panose="02020603050405020304" pitchFamily="18" charset="0"/>
                <a:cs typeface="Times New Roman" panose="02020603050405020304" pitchFamily="18" charset="0"/>
              </a:rPr>
              <a:t>UNIVERSITY OF PORT HARCOURT</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FACULTY OF SCIENCES</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DEPARTMENT OF ANIMAL AND ENVIRONMENTAL  BIOLOGY</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A</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SEMINAR PRESENTATION ON</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800" i="1" dirty="0">
                <a:solidFill>
                  <a:srgbClr val="FFFF00"/>
                </a:solidFill>
                <a:latin typeface="Times New Roman" panose="02020603050405020304" pitchFamily="18" charset="0"/>
                <a:cs typeface="Times New Roman" panose="02020603050405020304" pitchFamily="18" charset="0"/>
              </a:rPr>
              <a:t>PRODUCTION OF BIODIESEL FROM  WASTE  VEGETABLE OIL</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BY</a:t>
            </a:r>
            <a:br>
              <a:rPr lang="en-US" sz="2400" dirty="0">
                <a:latin typeface="Times New Roman" panose="02020603050405020304" pitchFamily="18" charset="0"/>
                <a:cs typeface="Times New Roman" panose="02020603050405020304" pitchFamily="18" charset="0"/>
              </a:rPr>
            </a:br>
            <a:r>
              <a:rPr lang="en-US" sz="2400" dirty="0">
                <a:solidFill>
                  <a:srgbClr val="FFFF00"/>
                </a:solidFill>
                <a:latin typeface="Times New Roman" panose="02020603050405020304" pitchFamily="18" charset="0"/>
                <a:cs typeface="Times New Roman" panose="02020603050405020304" pitchFamily="18" charset="0"/>
              </a:rPr>
              <a:t> MAFURU ERHOMO </a:t>
            </a:r>
            <a:br>
              <a:rPr lang="en-US" sz="2400" dirty="0">
                <a:solidFill>
                  <a:srgbClr val="FFFF00"/>
                </a:solidFill>
                <a:latin typeface="Times New Roman" panose="02020603050405020304" pitchFamily="18" charset="0"/>
                <a:cs typeface="Times New Roman" panose="02020603050405020304" pitchFamily="18" charset="0"/>
              </a:rPr>
            </a:br>
            <a:r>
              <a:rPr lang="en-US" sz="2400" dirty="0">
                <a:solidFill>
                  <a:srgbClr val="FFFF00"/>
                </a:solidFill>
                <a:latin typeface="Times New Roman" panose="02020603050405020304" pitchFamily="18" charset="0"/>
                <a:cs typeface="Times New Roman" panose="02020603050405020304" pitchFamily="18" charset="0"/>
              </a:rPr>
              <a:t>U2014/5550086                </a:t>
            </a:r>
          </a:p>
        </p:txBody>
      </p:sp>
      <p:sp>
        <p:nvSpPr>
          <p:cNvPr id="3" name="Subtitle 2">
            <a:extLst>
              <a:ext uri="{FF2B5EF4-FFF2-40B4-BE49-F238E27FC236}">
                <a16:creationId xmlns:a16="http://schemas.microsoft.com/office/drawing/2014/main" id="{2892B131-5988-4DAF-B93B-B7D5AAA5D309}"/>
              </a:ext>
            </a:extLst>
          </p:cNvPr>
          <p:cNvSpPr>
            <a:spLocks noGrp="1"/>
          </p:cNvSpPr>
          <p:nvPr>
            <p:ph type="subTitle" idx="1"/>
          </p:nvPr>
        </p:nvSpPr>
        <p:spPr>
          <a:xfrm>
            <a:off x="0" y="4855335"/>
            <a:ext cx="12192000" cy="2002665"/>
          </a:xfrm>
        </p:spPr>
        <p:txBody>
          <a:bodyPr>
            <a:noAutofit/>
          </a:bodyPr>
          <a:lstStyle/>
          <a:p>
            <a:r>
              <a:rPr lang="en-US" sz="2100" dirty="0">
                <a:solidFill>
                  <a:schemeClr val="tx1"/>
                </a:solidFill>
                <a:latin typeface="Times New Roman" panose="02020603050405020304" pitchFamily="18" charset="0"/>
                <a:cs typeface="Times New Roman" panose="02020603050405020304" pitchFamily="18" charset="0"/>
              </a:rPr>
              <a:t>COURSE TITLE: seminar</a:t>
            </a:r>
            <a:br>
              <a:rPr lang="en-US" sz="2100" dirty="0">
                <a:solidFill>
                  <a:schemeClr val="tx1"/>
                </a:solidFill>
                <a:latin typeface="Times New Roman" panose="02020603050405020304" pitchFamily="18" charset="0"/>
                <a:cs typeface="Times New Roman" panose="02020603050405020304" pitchFamily="18" charset="0"/>
              </a:rPr>
            </a:br>
            <a:r>
              <a:rPr lang="en-US" sz="2100" dirty="0">
                <a:solidFill>
                  <a:schemeClr val="tx1"/>
                </a:solidFill>
                <a:latin typeface="Times New Roman" panose="02020603050405020304" pitchFamily="18" charset="0"/>
                <a:cs typeface="Times New Roman" panose="02020603050405020304" pitchFamily="18" charset="0"/>
              </a:rPr>
              <a:t>COURSE CODE: AEB 481.2</a:t>
            </a:r>
            <a:br>
              <a:rPr lang="en-US" sz="2100" dirty="0">
                <a:solidFill>
                  <a:schemeClr val="tx1"/>
                </a:solidFill>
                <a:latin typeface="Times New Roman" panose="02020603050405020304" pitchFamily="18" charset="0"/>
                <a:cs typeface="Times New Roman" panose="02020603050405020304" pitchFamily="18" charset="0"/>
              </a:rPr>
            </a:br>
            <a:r>
              <a:rPr lang="en-US" sz="2100" dirty="0">
                <a:solidFill>
                  <a:schemeClr val="tx1"/>
                </a:solidFill>
                <a:latin typeface="Times New Roman" panose="02020603050405020304" pitchFamily="18" charset="0"/>
                <a:cs typeface="Times New Roman" panose="02020603050405020304" pitchFamily="18" charset="0"/>
              </a:rPr>
              <a:t>Seminar supervisor: prof (</a:t>
            </a:r>
            <a:r>
              <a:rPr lang="en-US" sz="2100" dirty="0" err="1">
                <a:solidFill>
                  <a:schemeClr val="tx1"/>
                </a:solidFill>
                <a:latin typeface="Times New Roman" panose="02020603050405020304" pitchFamily="18" charset="0"/>
                <a:cs typeface="Times New Roman" panose="02020603050405020304" pitchFamily="18" charset="0"/>
              </a:rPr>
              <a:t>mrs</a:t>
            </a:r>
            <a:r>
              <a:rPr lang="en-US" sz="2100" dirty="0">
                <a:solidFill>
                  <a:schemeClr val="tx1"/>
                </a:solidFill>
                <a:latin typeface="Times New Roman" panose="02020603050405020304" pitchFamily="18" charset="0"/>
                <a:cs typeface="Times New Roman" panose="02020603050405020304" pitchFamily="18" charset="0"/>
              </a:rPr>
              <a:t>) </a:t>
            </a:r>
            <a:r>
              <a:rPr lang="en-US" sz="2100" dirty="0" err="1">
                <a:solidFill>
                  <a:schemeClr val="tx1"/>
                </a:solidFill>
                <a:latin typeface="Times New Roman" panose="02020603050405020304" pitchFamily="18" charset="0"/>
                <a:cs typeface="Times New Roman" panose="02020603050405020304" pitchFamily="18" charset="0"/>
              </a:rPr>
              <a:t>ibitoru</a:t>
            </a:r>
            <a:r>
              <a:rPr lang="en-US" sz="2100" dirty="0">
                <a:solidFill>
                  <a:schemeClr val="tx1"/>
                </a:solidFill>
                <a:latin typeface="Times New Roman" panose="02020603050405020304" pitchFamily="18" charset="0"/>
                <a:cs typeface="Times New Roman" panose="02020603050405020304" pitchFamily="18" charset="0"/>
              </a:rPr>
              <a:t> hart</a:t>
            </a:r>
            <a:br>
              <a:rPr lang="en-US" sz="2100" dirty="0">
                <a:solidFill>
                  <a:schemeClr val="tx1"/>
                </a:solidFill>
                <a:latin typeface="Times New Roman" panose="02020603050405020304" pitchFamily="18" charset="0"/>
                <a:cs typeface="Times New Roman" panose="02020603050405020304" pitchFamily="18" charset="0"/>
              </a:rPr>
            </a:br>
            <a:r>
              <a:rPr lang="en-US" sz="2100" dirty="0">
                <a:solidFill>
                  <a:schemeClr val="tx1"/>
                </a:solidFill>
                <a:latin typeface="Times New Roman" panose="02020603050405020304" pitchFamily="18" charset="0"/>
                <a:cs typeface="Times New Roman" panose="02020603050405020304" pitchFamily="18" charset="0"/>
              </a:rPr>
              <a:t>SEMINAR coordinators: Prof.  f. o. </a:t>
            </a:r>
            <a:r>
              <a:rPr lang="en-US" sz="2100" dirty="0" err="1">
                <a:solidFill>
                  <a:schemeClr val="tx1"/>
                </a:solidFill>
                <a:latin typeface="Times New Roman" panose="02020603050405020304" pitchFamily="18" charset="0"/>
                <a:cs typeface="Times New Roman" panose="02020603050405020304" pitchFamily="18" charset="0"/>
              </a:rPr>
              <a:t>nduka</a:t>
            </a:r>
            <a:br>
              <a:rPr lang="en-US" sz="2100" dirty="0">
                <a:solidFill>
                  <a:schemeClr val="tx1"/>
                </a:solidFill>
                <a:latin typeface="Times New Roman" panose="02020603050405020304" pitchFamily="18" charset="0"/>
                <a:cs typeface="Times New Roman" panose="02020603050405020304" pitchFamily="18" charset="0"/>
              </a:rPr>
            </a:br>
            <a:r>
              <a:rPr lang="en-US" sz="2100" dirty="0">
                <a:solidFill>
                  <a:schemeClr val="tx1"/>
                </a:solidFill>
                <a:latin typeface="Times New Roman" panose="02020603050405020304" pitchFamily="18" charset="0"/>
                <a:cs typeface="Times New Roman" panose="02020603050405020304" pitchFamily="18" charset="0"/>
              </a:rPr>
              <a:t>						      	    dr. u. i. </a:t>
            </a:r>
            <a:r>
              <a:rPr lang="en-US" sz="2100" dirty="0" err="1">
                <a:solidFill>
                  <a:schemeClr val="tx1"/>
                </a:solidFill>
                <a:latin typeface="Times New Roman" panose="02020603050405020304" pitchFamily="18" charset="0"/>
                <a:cs typeface="Times New Roman" panose="02020603050405020304" pitchFamily="18" charset="0"/>
              </a:rPr>
              <a:t>daniel</a:t>
            </a:r>
            <a:r>
              <a:rPr lang="en-US" sz="2100" dirty="0">
                <a:solidFill>
                  <a:schemeClr val="tx1"/>
                </a:solidFill>
                <a:latin typeface="Times New Roman" panose="02020603050405020304" pitchFamily="18" charset="0"/>
                <a:cs typeface="Times New Roman" panose="02020603050405020304" pitchFamily="18" charset="0"/>
              </a:rPr>
              <a:t>	    </a:t>
            </a:r>
            <a:br>
              <a:rPr lang="en-US" sz="2100" dirty="0">
                <a:solidFill>
                  <a:schemeClr val="tx1"/>
                </a:solidFill>
                <a:latin typeface="Times New Roman" panose="02020603050405020304" pitchFamily="18" charset="0"/>
                <a:cs typeface="Times New Roman" panose="02020603050405020304" pitchFamily="18" charset="0"/>
              </a:rPr>
            </a:br>
            <a:r>
              <a:rPr lang="en-US" sz="2100" dirty="0">
                <a:solidFill>
                  <a:schemeClr val="tx1"/>
                </a:solidFill>
                <a:latin typeface="Times New Roman" panose="02020603050405020304" pitchFamily="18" charset="0"/>
                <a:cs typeface="Times New Roman" panose="02020603050405020304" pitchFamily="18" charset="0"/>
              </a:rPr>
              <a:t>																						may, 2018.</a:t>
            </a:r>
          </a:p>
        </p:txBody>
      </p:sp>
    </p:spTree>
    <p:extLst>
      <p:ext uri="{BB962C8B-B14F-4D97-AF65-F5344CB8AC3E}">
        <p14:creationId xmlns:p14="http://schemas.microsoft.com/office/powerpoint/2010/main" val="9355597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A428151-D142-4688-8336-062D92AE3019}"/>
              </a:ext>
            </a:extLst>
          </p:cNvPr>
          <p:cNvSpPr>
            <a:spLocks noGrp="1"/>
          </p:cNvSpPr>
          <p:nvPr>
            <p:ph type="body" idx="1"/>
          </p:nvPr>
        </p:nvSpPr>
        <p:spPr>
          <a:xfrm>
            <a:off x="1337835" y="2177871"/>
            <a:ext cx="8825658" cy="1584231"/>
          </a:xfrm>
        </p:spPr>
        <p:txBody>
          <a:bodyPr>
            <a:noAutofit/>
          </a:bodyPr>
          <a:lstStyle/>
          <a:p>
            <a:pPr algn="ctr"/>
            <a:r>
              <a:rPr lang="en-US" sz="5000" dirty="0">
                <a:solidFill>
                  <a:srgbClr val="FFFF00"/>
                </a:solidFill>
                <a:latin typeface="Gabriola" panose="04040605051002020D02" pitchFamily="82" charset="0"/>
              </a:rPr>
              <a:t>Thanks and god bless </a:t>
            </a:r>
          </a:p>
          <a:p>
            <a:pPr algn="ctr"/>
            <a:r>
              <a:rPr lang="en-US" sz="5000" dirty="0">
                <a:solidFill>
                  <a:srgbClr val="CCECFF"/>
                </a:solidFill>
                <a:latin typeface="Gabriola" panose="04040605051002020D02" pitchFamily="82" charset="0"/>
              </a:rPr>
              <a:t>you for listening</a:t>
            </a:r>
          </a:p>
        </p:txBody>
      </p:sp>
    </p:spTree>
    <p:extLst>
      <p:ext uri="{BB962C8B-B14F-4D97-AF65-F5344CB8AC3E}">
        <p14:creationId xmlns:p14="http://schemas.microsoft.com/office/powerpoint/2010/main" val="4058422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B3BB06-5730-4060-BF76-D45128EA9E8E}"/>
              </a:ext>
            </a:extLst>
          </p:cNvPr>
          <p:cNvSpPr>
            <a:spLocks noGrp="1"/>
          </p:cNvSpPr>
          <p:nvPr>
            <p:ph type="title"/>
          </p:nvPr>
        </p:nvSpPr>
        <p:spPr>
          <a:xfrm>
            <a:off x="0" y="770708"/>
            <a:ext cx="11857544" cy="6087291"/>
          </a:xfrm>
        </p:spPr>
        <p:txBody>
          <a:bodyPr/>
          <a:lstStyle/>
          <a:p>
            <a:r>
              <a:rPr lang="en-US" sz="2400" b="1" dirty="0">
                <a:solidFill>
                  <a:schemeClr val="tx1"/>
                </a:solidFill>
                <a:latin typeface="Times New Roman" panose="02020603050405020304" pitchFamily="18" charset="0"/>
                <a:cs typeface="Times New Roman" panose="02020603050405020304" pitchFamily="18" charset="0"/>
              </a:rPr>
              <a:t>	</a:t>
            </a:r>
            <a:r>
              <a:rPr lang="en-US" sz="3200" b="1" dirty="0">
                <a:solidFill>
                  <a:schemeClr val="tx1"/>
                </a:solidFill>
                <a:latin typeface="Times New Roman" panose="02020603050405020304" pitchFamily="18" charset="0"/>
                <a:cs typeface="Times New Roman" panose="02020603050405020304" pitchFamily="18" charset="0"/>
              </a:rPr>
              <a:t>Waste Vegetable Oil (WVO) refers to vegetable oil which has been used in food production and is no longer viable for its intended use.</a:t>
            </a:r>
            <a:br>
              <a:rPr lang="en-US" sz="3200" b="1" dirty="0">
                <a:solidFill>
                  <a:schemeClr val="tx1"/>
                </a:solidFill>
                <a:latin typeface="Times New Roman" panose="02020603050405020304" pitchFamily="18" charset="0"/>
                <a:cs typeface="Times New Roman" panose="02020603050405020304" pitchFamily="18" charset="0"/>
              </a:rPr>
            </a:br>
            <a:r>
              <a:rPr lang="en-US" sz="3200" b="1" dirty="0">
                <a:solidFill>
                  <a:schemeClr val="tx1"/>
                </a:solidFill>
                <a:latin typeface="Times New Roman" panose="02020603050405020304" pitchFamily="18" charset="0"/>
                <a:cs typeface="Times New Roman" panose="02020603050405020304" pitchFamily="18" charset="0"/>
              </a:rPr>
              <a:t>	Biodiesel is a renewable, biodegradable, environmentally benign energy substitution fuel which can fulfill energy needs without sacrificing engine’s operational performance. </a:t>
            </a:r>
            <a:br>
              <a:rPr lang="en-US" sz="3200" b="1" dirty="0">
                <a:solidFill>
                  <a:schemeClr val="tx1"/>
                </a:solidFill>
                <a:latin typeface="Times New Roman" panose="02020603050405020304" pitchFamily="18" charset="0"/>
                <a:cs typeface="Times New Roman" panose="02020603050405020304" pitchFamily="18" charset="0"/>
              </a:rPr>
            </a:br>
            <a:r>
              <a:rPr lang="en-US" sz="3200" b="1" dirty="0">
                <a:solidFill>
                  <a:schemeClr val="tx1"/>
                </a:solidFill>
                <a:latin typeface="Times New Roman" panose="02020603050405020304" pitchFamily="18" charset="0"/>
                <a:cs typeface="Times New Roman" panose="02020603050405020304" pitchFamily="18" charset="0"/>
              </a:rPr>
              <a:t>	</a:t>
            </a:r>
            <a:r>
              <a:rPr lang="en-US" sz="3200" b="1" dirty="0">
                <a:latin typeface="Times New Roman" panose="02020603050405020304" pitchFamily="18" charset="0"/>
                <a:cs typeface="Times New Roman" panose="02020603050405020304" pitchFamily="18" charset="0"/>
              </a:rPr>
              <a:t>The process used to convert waste vegetable oil to Biodiesel is called TRANSESTERIFICATION. Transesterification involves stripping the glycerin from the fatty acids with a catalyst such as sodium or potassium hydroxide and replacing it with an anhydrous alcohol, that is, usually methanol. </a:t>
            </a:r>
            <a:br>
              <a:rPr lang="en-US" sz="3200" b="1" dirty="0">
                <a:solidFill>
                  <a:schemeClr val="tx1"/>
                </a:solidFill>
                <a:latin typeface="Times New Roman" panose="02020603050405020304" pitchFamily="18" charset="0"/>
                <a:cs typeface="Times New Roman" panose="02020603050405020304" pitchFamily="18" charset="0"/>
              </a:rPr>
            </a:br>
            <a:endParaRPr lang="en-US" sz="3200" b="1" dirty="0">
              <a:latin typeface="Times New Roman" panose="02020603050405020304" pitchFamily="18" charset="0"/>
              <a:cs typeface="Times New Roman" panose="02020603050405020304" pitchFamily="18" charset="0"/>
            </a:endParaRPr>
          </a:p>
        </p:txBody>
      </p:sp>
      <p:sp>
        <p:nvSpPr>
          <p:cNvPr id="5" name="Subtitle 4">
            <a:extLst>
              <a:ext uri="{FF2B5EF4-FFF2-40B4-BE49-F238E27FC236}">
                <a16:creationId xmlns:a16="http://schemas.microsoft.com/office/drawing/2014/main" id="{3EFC48C3-A85F-40F4-A9D2-5AD013C79228}"/>
              </a:ext>
            </a:extLst>
          </p:cNvPr>
          <p:cNvSpPr>
            <a:spLocks noGrp="1"/>
          </p:cNvSpPr>
          <p:nvPr>
            <p:ph type="subTitle" idx="4294967295"/>
          </p:nvPr>
        </p:nvSpPr>
        <p:spPr>
          <a:xfrm>
            <a:off x="0" y="1"/>
            <a:ext cx="12192000" cy="640079"/>
          </a:xfrm>
        </p:spPr>
        <p:txBody>
          <a:bodyPr>
            <a:noAutofit/>
          </a:bodyPr>
          <a:lstStyle/>
          <a:p>
            <a:pPr algn="ctr"/>
            <a:r>
              <a:rPr lang="en-US" sz="3800" b="1" dirty="0">
                <a:solidFill>
                  <a:srgbClr val="FFFF00"/>
                </a:solidFill>
                <a:latin typeface="Times New Roman" panose="02020603050405020304" pitchFamily="18" charset="0"/>
                <a:cs typeface="Times New Roman" panose="02020603050405020304" pitchFamily="18" charset="0"/>
              </a:rPr>
              <a:t>INTRODUCTION</a:t>
            </a:r>
          </a:p>
        </p:txBody>
      </p:sp>
    </p:spTree>
    <p:extLst>
      <p:ext uri="{BB962C8B-B14F-4D97-AF65-F5344CB8AC3E}">
        <p14:creationId xmlns:p14="http://schemas.microsoft.com/office/powerpoint/2010/main" val="21807102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1FFA445E-4EE0-46A5-87F2-AD95BDF59D4B}"/>
              </a:ext>
            </a:extLst>
          </p:cNvPr>
          <p:cNvSpPr>
            <a:spLocks noGrp="1"/>
          </p:cNvSpPr>
          <p:nvPr>
            <p:ph idx="1"/>
          </p:nvPr>
        </p:nvSpPr>
        <p:spPr>
          <a:xfrm>
            <a:off x="1110911" y="182929"/>
            <a:ext cx="9188789" cy="1506171"/>
          </a:xfrm>
        </p:spPr>
        <p:txBody>
          <a:bodyPr>
            <a:noAutofit/>
          </a:bodyPr>
          <a:lstStyle/>
          <a:p>
            <a:pPr algn="ctr"/>
            <a:r>
              <a:rPr lang="en-US" sz="3200" b="1" dirty="0">
                <a:solidFill>
                  <a:srgbClr val="FFFF00"/>
                </a:solidFill>
                <a:latin typeface="Times New Roman" panose="02020603050405020304" pitchFamily="18" charset="0"/>
                <a:cs typeface="Times New Roman" panose="02020603050405020304" pitchFamily="18" charset="0"/>
              </a:rPr>
              <a:t>The Experimental Procedure of Making Biodiesel from Transesterification Process Includes:</a:t>
            </a:r>
          </a:p>
        </p:txBody>
      </p:sp>
      <p:sp>
        <p:nvSpPr>
          <p:cNvPr id="8" name="Rectangle 7">
            <a:extLst>
              <a:ext uri="{FF2B5EF4-FFF2-40B4-BE49-F238E27FC236}">
                <a16:creationId xmlns:a16="http://schemas.microsoft.com/office/drawing/2014/main" id="{48A5DC89-B973-43C6-85A9-FB626F601B09}"/>
              </a:ext>
            </a:extLst>
          </p:cNvPr>
          <p:cNvSpPr/>
          <p:nvPr/>
        </p:nvSpPr>
        <p:spPr>
          <a:xfrm>
            <a:off x="1250611" y="1079500"/>
            <a:ext cx="9645650" cy="6124754"/>
          </a:xfrm>
          <a:prstGeom prst="rect">
            <a:avLst/>
          </a:prstGeom>
        </p:spPr>
        <p:txBody>
          <a:bodyPr wrap="square">
            <a:spAutoFit/>
          </a:bodyPr>
          <a:lstStyle/>
          <a:p>
            <a:endParaRPr lang="en-US" sz="2800" b="1" dirty="0"/>
          </a:p>
          <a:p>
            <a:pPr marL="342900" lvl="0" indent="-342900">
              <a:buFont typeface="Arial" panose="020B0604020202020204" pitchFamily="34" charset="0"/>
              <a:buChar char="•"/>
            </a:pPr>
            <a:r>
              <a:rPr lang="en-US" sz="2800" dirty="0"/>
              <a:t>Filtering The WVO To Remove Any Food Scraps Or Solid Particles. </a:t>
            </a:r>
          </a:p>
          <a:p>
            <a:pPr marL="342900" lvl="0" indent="-342900">
              <a:buFont typeface="Arial" panose="020B0604020202020204" pitchFamily="34" charset="0"/>
              <a:buChar char="•"/>
            </a:pPr>
            <a:r>
              <a:rPr lang="en-US" sz="2800" dirty="0"/>
              <a:t>Heating The WVO To Remove Any Water Content.</a:t>
            </a:r>
          </a:p>
          <a:p>
            <a:pPr marL="342900" lvl="0" indent="-342900">
              <a:buFont typeface="Arial" panose="020B0604020202020204" pitchFamily="34" charset="0"/>
              <a:buChar char="•"/>
            </a:pPr>
            <a:r>
              <a:rPr lang="en-US" sz="2800" dirty="0"/>
              <a:t>Performing Titration To Determine How Much Catalyst Is Needed. </a:t>
            </a:r>
          </a:p>
          <a:p>
            <a:pPr marL="342900" lvl="0" indent="-342900">
              <a:buFont typeface="Arial" panose="020B0604020202020204" pitchFamily="34" charset="0"/>
              <a:buChar char="•"/>
            </a:pPr>
            <a:r>
              <a:rPr lang="en-US" sz="2800" dirty="0"/>
              <a:t>Preparing Potassium Ethoxide. </a:t>
            </a:r>
          </a:p>
          <a:p>
            <a:pPr marL="342900" lvl="0" indent="-342900">
              <a:buFont typeface="Arial" panose="020B0604020202020204" pitchFamily="34" charset="0"/>
              <a:buChar char="•"/>
            </a:pPr>
            <a:r>
              <a:rPr lang="en-US" sz="2800" dirty="0"/>
              <a:t>Heating Of WVO, Mixing The Potassium Ethoxide While Stirring. </a:t>
            </a:r>
          </a:p>
          <a:p>
            <a:pPr marL="342900" lvl="0" indent="-342900">
              <a:buFont typeface="Arial" panose="020B0604020202020204" pitchFamily="34" charset="0"/>
              <a:buChar char="•"/>
            </a:pPr>
            <a:r>
              <a:rPr lang="en-US" sz="2800" dirty="0"/>
              <a:t>Settling &amp; Remove The Glycerin. </a:t>
            </a:r>
          </a:p>
          <a:p>
            <a:pPr marL="342900" lvl="0" indent="-342900">
              <a:buFont typeface="Arial" panose="020B0604020202020204" pitchFamily="34" charset="0"/>
              <a:buChar char="•"/>
            </a:pPr>
            <a:r>
              <a:rPr lang="en-US" sz="2800" dirty="0"/>
              <a:t>Checking The Quality. </a:t>
            </a:r>
          </a:p>
          <a:p>
            <a:pPr marL="342900" indent="-342900">
              <a:buFont typeface="Arial" panose="020B0604020202020204" pitchFamily="34" charset="0"/>
              <a:buChar char="•"/>
            </a:pPr>
            <a:r>
              <a:rPr lang="en-US" sz="2800" dirty="0"/>
              <a:t>Washing And Drying. </a:t>
            </a:r>
          </a:p>
          <a:p>
            <a:pPr marL="342900" lvl="0" indent="-342900">
              <a:buFont typeface="Arial" panose="020B0604020202020204" pitchFamily="34" charset="0"/>
              <a:buChar char="•"/>
            </a:pPr>
            <a:r>
              <a:rPr lang="en-US" sz="2800" dirty="0"/>
              <a:t>Comparing With Standard Characteristics</a:t>
            </a:r>
          </a:p>
          <a:p>
            <a:endParaRPr lang="en-US" sz="2800" b="1" dirty="0">
              <a:latin typeface="Perpetua" panose="02020502060401020303" pitchFamily="18" charset="0"/>
            </a:endParaRPr>
          </a:p>
        </p:txBody>
      </p:sp>
    </p:spTree>
    <p:extLst>
      <p:ext uri="{BB962C8B-B14F-4D97-AF65-F5344CB8AC3E}">
        <p14:creationId xmlns:p14="http://schemas.microsoft.com/office/powerpoint/2010/main" val="4174584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B3BB06-5730-4060-BF76-D45128EA9E8E}"/>
              </a:ext>
            </a:extLst>
          </p:cNvPr>
          <p:cNvSpPr>
            <a:spLocks noGrp="1"/>
          </p:cNvSpPr>
          <p:nvPr>
            <p:ph type="title"/>
          </p:nvPr>
        </p:nvSpPr>
        <p:spPr>
          <a:xfrm>
            <a:off x="91441" y="640080"/>
            <a:ext cx="11857544" cy="6094352"/>
          </a:xfrm>
        </p:spPr>
        <p:txBody>
          <a:bodyPr/>
          <a:lstStyle/>
          <a:p>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br>
              <a:rPr lang="en-US" sz="2000" dirty="0">
                <a:latin typeface="Perpetua" panose="02020502060401020303" pitchFamily="18" charset="0"/>
              </a:rPr>
            </a:br>
            <a:endParaRPr lang="en-US" sz="2000" dirty="0">
              <a:latin typeface="Perpetua" panose="02020502060401020303" pitchFamily="18" charset="0"/>
            </a:endParaRPr>
          </a:p>
        </p:txBody>
      </p:sp>
      <p:sp>
        <p:nvSpPr>
          <p:cNvPr id="5" name="Subtitle 4">
            <a:extLst>
              <a:ext uri="{FF2B5EF4-FFF2-40B4-BE49-F238E27FC236}">
                <a16:creationId xmlns:a16="http://schemas.microsoft.com/office/drawing/2014/main" id="{3EFC48C3-A85F-40F4-A9D2-5AD013C79228}"/>
              </a:ext>
            </a:extLst>
          </p:cNvPr>
          <p:cNvSpPr>
            <a:spLocks noGrp="1"/>
          </p:cNvSpPr>
          <p:nvPr>
            <p:ph type="subTitle" idx="4294967295"/>
          </p:nvPr>
        </p:nvSpPr>
        <p:spPr>
          <a:xfrm>
            <a:off x="-251253" y="6330033"/>
            <a:ext cx="12694506" cy="447359"/>
          </a:xfrm>
        </p:spPr>
        <p:txBody>
          <a:bodyPr>
            <a:normAutofit fontScale="85000" lnSpcReduction="20000"/>
          </a:bodyPr>
          <a:lstStyle/>
          <a:p>
            <a:pPr marL="0" indent="0" algn="ctr">
              <a:buNone/>
            </a:pPr>
            <a:r>
              <a:rPr lang="en-US" sz="3200" b="1" dirty="0">
                <a:solidFill>
                  <a:srgbClr val="FFFFFF"/>
                </a:solidFill>
                <a:latin typeface="Perpetua" panose="02020502060401020303" pitchFamily="18" charset="0"/>
                <a:cs typeface="Times New Roman" panose="02020603050405020304" pitchFamily="18" charset="0"/>
              </a:rPr>
              <a:t>Fig 1: Flow Chart of the Production Process</a:t>
            </a:r>
          </a:p>
        </p:txBody>
      </p:sp>
      <p:pic>
        <p:nvPicPr>
          <p:cNvPr id="1026" name="Picture 18899">
            <a:extLst>
              <a:ext uri="{FF2B5EF4-FFF2-40B4-BE49-F238E27FC236}">
                <a16:creationId xmlns:a16="http://schemas.microsoft.com/office/drawing/2014/main" id="{DE881C71-1C06-4EDF-A00F-7E849667D1B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11611" y="153675"/>
            <a:ext cx="5214551" cy="59317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06992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3A5E9928-B224-4D3F-A647-93BFF9D6AB3F}"/>
              </a:ext>
            </a:extLst>
          </p:cNvPr>
          <p:cNvSpPr>
            <a:spLocks noGrp="1"/>
          </p:cNvSpPr>
          <p:nvPr>
            <p:ph type="title"/>
          </p:nvPr>
        </p:nvSpPr>
        <p:spPr>
          <a:xfrm>
            <a:off x="1433383" y="5724858"/>
            <a:ext cx="8666877" cy="960148"/>
          </a:xfrm>
        </p:spPr>
        <p:txBody>
          <a:bodyPr/>
          <a:lstStyle/>
          <a:p>
            <a:pPr algn="ctr"/>
            <a:r>
              <a:rPr lang="en-US" sz="3200" dirty="0">
                <a:latin typeface="Times New Roman" panose="02020603050405020304" pitchFamily="18" charset="0"/>
                <a:cs typeface="Times New Roman" panose="02020603050405020304" pitchFamily="18" charset="0"/>
              </a:rPr>
              <a:t>Plate 1: Experimental Setup of the Production Process</a:t>
            </a:r>
          </a:p>
        </p:txBody>
      </p:sp>
      <p:pic>
        <p:nvPicPr>
          <p:cNvPr id="14" name="Picture 13">
            <a:extLst>
              <a:ext uri="{FF2B5EF4-FFF2-40B4-BE49-F238E27FC236}">
                <a16:creationId xmlns:a16="http://schemas.microsoft.com/office/drawing/2014/main" id="{4A2F09A8-0DCA-4D95-8B7B-039250C1AB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44554" y="282222"/>
            <a:ext cx="7244536" cy="5238750"/>
          </a:xfrm>
          <a:prstGeom prst="rect">
            <a:avLst/>
          </a:prstGeom>
        </p:spPr>
      </p:pic>
    </p:spTree>
    <p:extLst>
      <p:ext uri="{BB962C8B-B14F-4D97-AF65-F5344CB8AC3E}">
        <p14:creationId xmlns:p14="http://schemas.microsoft.com/office/powerpoint/2010/main" val="41372402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B3BB06-5730-4060-BF76-D45128EA9E8E}"/>
              </a:ext>
            </a:extLst>
          </p:cNvPr>
          <p:cNvSpPr>
            <a:spLocks noGrp="1"/>
          </p:cNvSpPr>
          <p:nvPr>
            <p:ph type="title"/>
          </p:nvPr>
        </p:nvSpPr>
        <p:spPr>
          <a:xfrm>
            <a:off x="0" y="1077509"/>
            <a:ext cx="11766103" cy="1235675"/>
          </a:xfrm>
        </p:spPr>
        <p:txBody>
          <a:bodyPr/>
          <a:lstStyle/>
          <a:p>
            <a:pPr lvl="0"/>
            <a:br>
              <a:rPr lang="en-US" sz="2400" dirty="0">
                <a:latin typeface="Perpetua" panose="02020502060401020303" pitchFamily="18" charset="0"/>
              </a:rPr>
            </a:br>
            <a:br>
              <a:rPr lang="en-US" sz="2400" dirty="0">
                <a:latin typeface="Perpetua" panose="02020502060401020303" pitchFamily="18" charset="0"/>
              </a:rPr>
            </a:br>
            <a:br>
              <a:rPr lang="en-US" sz="2400" dirty="0">
                <a:latin typeface="Perpetua" panose="02020502060401020303" pitchFamily="18" charset="0"/>
              </a:rPr>
            </a:br>
            <a:br>
              <a:rPr lang="en-US" sz="2400" dirty="0">
                <a:latin typeface="Perpetua" panose="02020502060401020303" pitchFamily="18" charset="0"/>
              </a:rPr>
            </a:br>
            <a:br>
              <a:rPr lang="en-US" sz="2400" dirty="0">
                <a:latin typeface="Perpetua" panose="02020502060401020303" pitchFamily="18" charset="0"/>
              </a:rPr>
            </a:br>
            <a:br>
              <a:rPr lang="en-US" sz="2400" dirty="0">
                <a:latin typeface="Perpetua" panose="02020502060401020303" pitchFamily="18" charset="0"/>
              </a:rPr>
            </a:br>
            <a:br>
              <a:rPr lang="en-US" sz="2400" dirty="0">
                <a:latin typeface="Perpetua" panose="02020502060401020303" pitchFamily="18" charset="0"/>
              </a:rPr>
            </a:br>
            <a:br>
              <a:rPr lang="en-US" sz="2400" dirty="0">
                <a:latin typeface="Perpetua" panose="02020502060401020303" pitchFamily="18" charset="0"/>
              </a:rPr>
            </a:br>
            <a:br>
              <a:rPr lang="en-US" sz="2400" dirty="0">
                <a:latin typeface="Perpetua" panose="02020502060401020303" pitchFamily="18" charset="0"/>
              </a:rPr>
            </a:br>
            <a:br>
              <a:rPr lang="en-US" sz="2400" dirty="0">
                <a:latin typeface="Perpetua" panose="02020502060401020303" pitchFamily="18" charset="0"/>
              </a:rPr>
            </a:br>
            <a:br>
              <a:rPr lang="en-US" sz="2400" dirty="0">
                <a:latin typeface="Perpetua" panose="02020502060401020303" pitchFamily="18" charset="0"/>
              </a:rPr>
            </a:br>
            <a:br>
              <a:rPr lang="en-US" sz="2400" dirty="0">
                <a:latin typeface="Perpetua" panose="02020502060401020303" pitchFamily="18" charset="0"/>
              </a:rPr>
            </a:br>
            <a:br>
              <a:rPr lang="en-US" sz="2400" dirty="0">
                <a:latin typeface="Perpetua" panose="02020502060401020303" pitchFamily="18" charset="0"/>
              </a:rPr>
            </a:br>
            <a:endParaRPr lang="en-US" sz="2400" dirty="0">
              <a:latin typeface="Perpetua" panose="02020502060401020303" pitchFamily="18" charset="0"/>
            </a:endParaRPr>
          </a:p>
        </p:txBody>
      </p:sp>
      <p:sp>
        <p:nvSpPr>
          <p:cNvPr id="5" name="Subtitle 4">
            <a:extLst>
              <a:ext uri="{FF2B5EF4-FFF2-40B4-BE49-F238E27FC236}">
                <a16:creationId xmlns:a16="http://schemas.microsoft.com/office/drawing/2014/main" id="{3EFC48C3-A85F-40F4-A9D2-5AD013C79228}"/>
              </a:ext>
            </a:extLst>
          </p:cNvPr>
          <p:cNvSpPr>
            <a:spLocks noGrp="1"/>
          </p:cNvSpPr>
          <p:nvPr>
            <p:ph type="subTitle" idx="4294967295"/>
          </p:nvPr>
        </p:nvSpPr>
        <p:spPr>
          <a:xfrm>
            <a:off x="0" y="1"/>
            <a:ext cx="12192000" cy="1077508"/>
          </a:xfrm>
        </p:spPr>
        <p:txBody>
          <a:bodyPr>
            <a:normAutofit fontScale="92500" lnSpcReduction="10000"/>
          </a:bodyPr>
          <a:lstStyle/>
          <a:p>
            <a:pPr algn="ctr"/>
            <a:r>
              <a:rPr lang="en-US" sz="3200" b="1" dirty="0">
                <a:solidFill>
                  <a:srgbClr val="FFFFFF"/>
                </a:solidFill>
                <a:latin typeface="Perpetua" panose="02020502060401020303" pitchFamily="18" charset="0"/>
                <a:cs typeface="Times New Roman" panose="02020603050405020304" pitchFamily="18" charset="0"/>
              </a:rPr>
              <a:t>Table 1. Differences Between Biodiesel </a:t>
            </a:r>
          </a:p>
          <a:p>
            <a:pPr marL="0" indent="0" algn="ctr">
              <a:buNone/>
            </a:pPr>
            <a:r>
              <a:rPr lang="en-US" sz="3200" b="1" dirty="0">
                <a:solidFill>
                  <a:srgbClr val="FFFFFF"/>
                </a:solidFill>
                <a:latin typeface="Perpetua" panose="02020502060401020303" pitchFamily="18" charset="0"/>
                <a:cs typeface="Times New Roman" panose="02020603050405020304" pitchFamily="18" charset="0"/>
              </a:rPr>
              <a:t>And Petro Diesel</a:t>
            </a:r>
          </a:p>
        </p:txBody>
      </p:sp>
      <p:graphicFrame>
        <p:nvGraphicFramePr>
          <p:cNvPr id="19" name="Table 18">
            <a:extLst>
              <a:ext uri="{FF2B5EF4-FFF2-40B4-BE49-F238E27FC236}">
                <a16:creationId xmlns:a16="http://schemas.microsoft.com/office/drawing/2014/main" id="{71E85F0E-77AC-4997-B984-50EE6ED4973E}"/>
              </a:ext>
            </a:extLst>
          </p:cNvPr>
          <p:cNvGraphicFramePr>
            <a:graphicFrameLocks noGrp="1"/>
          </p:cNvGraphicFramePr>
          <p:nvPr>
            <p:extLst/>
          </p:nvPr>
        </p:nvGraphicFramePr>
        <p:xfrm>
          <a:off x="1388997" y="1320492"/>
          <a:ext cx="8988108" cy="4009057"/>
        </p:xfrm>
        <a:graphic>
          <a:graphicData uri="http://schemas.openxmlformats.org/drawingml/2006/table">
            <a:tbl>
              <a:tblPr firstRow="1" firstCol="1" bandRow="1">
                <a:tableStyleId>{793D81CF-94F2-401A-BA57-92F5A7B2D0C5}</a:tableStyleId>
              </a:tblPr>
              <a:tblGrid>
                <a:gridCol w="4494054">
                  <a:extLst>
                    <a:ext uri="{9D8B030D-6E8A-4147-A177-3AD203B41FA5}">
                      <a16:colId xmlns:a16="http://schemas.microsoft.com/office/drawing/2014/main" val="1954184864"/>
                    </a:ext>
                  </a:extLst>
                </a:gridCol>
                <a:gridCol w="4494054">
                  <a:extLst>
                    <a:ext uri="{9D8B030D-6E8A-4147-A177-3AD203B41FA5}">
                      <a16:colId xmlns:a16="http://schemas.microsoft.com/office/drawing/2014/main" val="2571380538"/>
                    </a:ext>
                  </a:extLst>
                </a:gridCol>
              </a:tblGrid>
              <a:tr h="386489">
                <a:tc>
                  <a:txBody>
                    <a:bodyPr/>
                    <a:lstStyle/>
                    <a:p>
                      <a:pPr marL="0" marR="0" algn="ctr">
                        <a:lnSpc>
                          <a:spcPct val="107000"/>
                        </a:lnSpc>
                        <a:spcBef>
                          <a:spcPts val="0"/>
                        </a:spcBef>
                        <a:spcAft>
                          <a:spcPts val="0"/>
                        </a:spcAft>
                      </a:pPr>
                      <a:r>
                        <a:rPr lang="en-US" sz="1800" dirty="0">
                          <a:effectLst/>
                        </a:rPr>
                        <a:t>BIODIESEL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800" dirty="0">
                          <a:effectLst/>
                        </a:rPr>
                        <a:t>PETRO-DIESEL</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793306505"/>
                  </a:ext>
                </a:extLst>
              </a:tr>
              <a:tr h="931175">
                <a:tc>
                  <a:txBody>
                    <a:bodyPr/>
                    <a:lstStyle/>
                    <a:p>
                      <a:pPr marL="0" marR="0">
                        <a:lnSpc>
                          <a:spcPct val="107000"/>
                        </a:lnSpc>
                        <a:spcBef>
                          <a:spcPts val="0"/>
                        </a:spcBef>
                        <a:spcAft>
                          <a:spcPts val="0"/>
                        </a:spcAft>
                      </a:pPr>
                      <a:r>
                        <a:rPr lang="en-US" sz="1800" b="1" dirty="0">
                          <a:solidFill>
                            <a:schemeClr val="tx1"/>
                          </a:solidFill>
                          <a:effectLst/>
                        </a:rPr>
                        <a:t>It manages global warming.</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800" b="1" dirty="0">
                          <a:solidFill>
                            <a:schemeClr val="tx1"/>
                          </a:solidFill>
                          <a:effectLst/>
                        </a:rPr>
                        <a:t>It emits greenhouse gases.</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0484033"/>
                  </a:ext>
                </a:extLst>
              </a:tr>
              <a:tr h="932947">
                <a:tc>
                  <a:txBody>
                    <a:bodyPr/>
                    <a:lstStyle/>
                    <a:p>
                      <a:pPr marL="0" marR="0">
                        <a:lnSpc>
                          <a:spcPct val="107000"/>
                        </a:lnSpc>
                        <a:spcBef>
                          <a:spcPts val="0"/>
                        </a:spcBef>
                        <a:spcAft>
                          <a:spcPts val="0"/>
                        </a:spcAft>
                      </a:pPr>
                      <a:r>
                        <a:rPr lang="en-US" sz="1800" b="1" dirty="0">
                          <a:solidFill>
                            <a:schemeClr val="tx1"/>
                          </a:solidFill>
                          <a:effectLst/>
                        </a:rPr>
                        <a:t>Super lubrication agent which cleans deposits of petroleum diesel from pipes and tanks.</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800" b="1" dirty="0">
                          <a:solidFill>
                            <a:schemeClr val="tx1"/>
                          </a:solidFill>
                          <a:effectLst/>
                        </a:rPr>
                        <a:t>Possesses no such property.</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649327237"/>
                  </a:ext>
                </a:extLst>
              </a:tr>
              <a:tr h="884774">
                <a:tc>
                  <a:txBody>
                    <a:bodyPr/>
                    <a:lstStyle/>
                    <a:p>
                      <a:pPr marL="0" marR="0">
                        <a:lnSpc>
                          <a:spcPct val="107000"/>
                        </a:lnSpc>
                        <a:spcBef>
                          <a:spcPts val="0"/>
                        </a:spcBef>
                        <a:spcAft>
                          <a:spcPts val="0"/>
                        </a:spcAft>
                      </a:pPr>
                      <a:r>
                        <a:rPr lang="en-US" sz="1800" b="1" dirty="0">
                          <a:solidFill>
                            <a:schemeClr val="tx1"/>
                          </a:solidFill>
                          <a:effectLst/>
                        </a:rPr>
                        <a:t>Higher cetane number.</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800" b="1" dirty="0">
                          <a:solidFill>
                            <a:schemeClr val="tx1"/>
                          </a:solidFill>
                          <a:effectLst/>
                        </a:rPr>
                        <a:t>Lower cetane number.</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832594087"/>
                  </a:ext>
                </a:extLst>
              </a:tr>
              <a:tr h="873672">
                <a:tc>
                  <a:txBody>
                    <a:bodyPr/>
                    <a:lstStyle/>
                    <a:p>
                      <a:pPr marL="0" marR="0">
                        <a:lnSpc>
                          <a:spcPct val="107000"/>
                        </a:lnSpc>
                        <a:spcBef>
                          <a:spcPts val="0"/>
                        </a:spcBef>
                        <a:spcAft>
                          <a:spcPts val="0"/>
                        </a:spcAft>
                      </a:pPr>
                      <a:r>
                        <a:rPr lang="en-US" sz="1800" b="1" dirty="0">
                          <a:solidFill>
                            <a:schemeClr val="tx1"/>
                          </a:solidFill>
                          <a:effectLst/>
                        </a:rPr>
                        <a:t>Environment friendly and highly economical.</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800" b="1" dirty="0">
                          <a:solidFill>
                            <a:schemeClr val="tx1"/>
                          </a:solidFill>
                          <a:effectLst/>
                        </a:rPr>
                        <a:t>It is an imported product for most nations and it is less economical.</a:t>
                      </a:r>
                      <a:endParaRPr lang="en-US" sz="18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98858546"/>
                  </a:ext>
                </a:extLst>
              </a:tr>
            </a:tbl>
          </a:graphicData>
        </a:graphic>
      </p:graphicFrame>
      <p:graphicFrame>
        <p:nvGraphicFramePr>
          <p:cNvPr id="2" name="Table 1">
            <a:extLst>
              <a:ext uri="{FF2B5EF4-FFF2-40B4-BE49-F238E27FC236}">
                <a16:creationId xmlns:a16="http://schemas.microsoft.com/office/drawing/2014/main" id="{B1376CF8-1EF1-4433-8EFA-29D48D1113C7}"/>
              </a:ext>
            </a:extLst>
          </p:cNvPr>
          <p:cNvGraphicFramePr>
            <a:graphicFrameLocks noGrp="1"/>
          </p:cNvGraphicFramePr>
          <p:nvPr>
            <p:extLst/>
          </p:nvPr>
        </p:nvGraphicFramePr>
        <p:xfrm>
          <a:off x="1383957" y="5338119"/>
          <a:ext cx="8995719" cy="667265"/>
        </p:xfrm>
        <a:graphic>
          <a:graphicData uri="http://schemas.openxmlformats.org/drawingml/2006/table">
            <a:tbl>
              <a:tblPr/>
              <a:tblGrid>
                <a:gridCol w="8995719">
                  <a:extLst>
                    <a:ext uri="{9D8B030D-6E8A-4147-A177-3AD203B41FA5}">
                      <a16:colId xmlns:a16="http://schemas.microsoft.com/office/drawing/2014/main" val="1737517500"/>
                    </a:ext>
                  </a:extLst>
                </a:gridCol>
              </a:tblGrid>
              <a:tr h="667265">
                <a:tc>
                  <a:txBody>
                    <a:bodyPr/>
                    <a:lstStyle/>
                    <a:p>
                      <a:r>
                        <a:rPr lang="en-US" b="1" dirty="0"/>
                        <a:t>High flash point of 300 – 400ºF.                   Lower flash point of 125ºF.</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722565314"/>
                  </a:ext>
                </a:extLst>
              </a:tr>
            </a:tbl>
          </a:graphicData>
        </a:graphic>
      </p:graphicFrame>
      <p:graphicFrame>
        <p:nvGraphicFramePr>
          <p:cNvPr id="7" name="Table 6">
            <a:extLst>
              <a:ext uri="{FF2B5EF4-FFF2-40B4-BE49-F238E27FC236}">
                <a16:creationId xmlns:a16="http://schemas.microsoft.com/office/drawing/2014/main" id="{AF8B0D92-9190-415D-816D-B9360ECD98BF}"/>
              </a:ext>
            </a:extLst>
          </p:cNvPr>
          <p:cNvGraphicFramePr>
            <a:graphicFrameLocks noGrp="1"/>
          </p:cNvGraphicFramePr>
          <p:nvPr>
            <p:extLst/>
          </p:nvPr>
        </p:nvGraphicFramePr>
        <p:xfrm>
          <a:off x="5881816" y="5338119"/>
          <a:ext cx="208280" cy="704335"/>
        </p:xfrm>
        <a:graphic>
          <a:graphicData uri="http://schemas.openxmlformats.org/drawingml/2006/table">
            <a:tbl>
              <a:tblPr/>
              <a:tblGrid>
                <a:gridCol w="208280">
                  <a:extLst>
                    <a:ext uri="{9D8B030D-6E8A-4147-A177-3AD203B41FA5}">
                      <a16:colId xmlns:a16="http://schemas.microsoft.com/office/drawing/2014/main" val="495072212"/>
                    </a:ext>
                  </a:extLst>
                </a:gridCol>
              </a:tblGrid>
              <a:tr h="704335">
                <a:tc>
                  <a:txBody>
                    <a:bodyPr/>
                    <a:lstStyle/>
                    <a:p>
                      <a:endParaRPr lang="en-US" dirty="0"/>
                    </a:p>
                  </a:txBody>
                  <a:tcPr>
                    <a:lnL w="12700" cmpd="sng">
                      <a:solidFill>
                        <a:schemeClr val="bg1"/>
                      </a:solidFill>
                      <a:prstDash val="soli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153995294"/>
                  </a:ext>
                </a:extLst>
              </a:tr>
            </a:tbl>
          </a:graphicData>
        </a:graphic>
      </p:graphicFrame>
    </p:spTree>
    <p:extLst>
      <p:ext uri="{BB962C8B-B14F-4D97-AF65-F5344CB8AC3E}">
        <p14:creationId xmlns:p14="http://schemas.microsoft.com/office/powerpoint/2010/main" val="4177151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a:extLst>
              <a:ext uri="{FF2B5EF4-FFF2-40B4-BE49-F238E27FC236}">
                <a16:creationId xmlns:a16="http://schemas.microsoft.com/office/drawing/2014/main" id="{3EFC48C3-A85F-40F4-A9D2-5AD013C79228}"/>
              </a:ext>
            </a:extLst>
          </p:cNvPr>
          <p:cNvSpPr>
            <a:spLocks noGrp="1"/>
          </p:cNvSpPr>
          <p:nvPr>
            <p:ph type="subTitle" idx="4294967295"/>
          </p:nvPr>
        </p:nvSpPr>
        <p:spPr>
          <a:xfrm>
            <a:off x="322098" y="5945323"/>
            <a:ext cx="11243825" cy="681345"/>
          </a:xfrm>
        </p:spPr>
        <p:txBody>
          <a:bodyPr>
            <a:noAutofit/>
          </a:bodyPr>
          <a:lstStyle/>
          <a:p>
            <a:pPr marL="0" indent="0" algn="ctr">
              <a:buNone/>
            </a:pPr>
            <a:r>
              <a:rPr lang="en-US" sz="2400" b="1" dirty="0">
                <a:solidFill>
                  <a:srgbClr val="FFFFFF"/>
                </a:solidFill>
                <a:latin typeface="Times New Roman" panose="02020603050405020304" pitchFamily="18" charset="0"/>
                <a:cs typeface="Times New Roman" panose="02020603050405020304" pitchFamily="18" charset="0"/>
              </a:rPr>
              <a:t>Plate 2: Difference Between Biodiesel And Petro-diesel</a:t>
            </a:r>
          </a:p>
          <a:p>
            <a:pPr marL="0" indent="0" algn="ctr">
              <a:buNone/>
            </a:pPr>
            <a:r>
              <a:rPr lang="en-US" sz="2400" b="1" dirty="0">
                <a:solidFill>
                  <a:srgbClr val="FFFFFF"/>
                </a:solidFill>
                <a:latin typeface="Times New Roman" panose="02020603050405020304" pitchFamily="18" charset="0"/>
                <a:cs typeface="Times New Roman" panose="02020603050405020304" pitchFamily="18" charset="0"/>
              </a:rPr>
              <a:t>Source: bjultrasonic.com</a:t>
            </a:r>
          </a:p>
        </p:txBody>
      </p:sp>
      <p:pic>
        <p:nvPicPr>
          <p:cNvPr id="3" name="Picture 2">
            <a:extLst>
              <a:ext uri="{FF2B5EF4-FFF2-40B4-BE49-F238E27FC236}">
                <a16:creationId xmlns:a16="http://schemas.microsoft.com/office/drawing/2014/main" id="{F59F6B31-7FB2-48F5-8A79-C2FAF78C593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2080" y="164022"/>
            <a:ext cx="7887839" cy="5781301"/>
          </a:xfrm>
          <a:prstGeom prst="rect">
            <a:avLst/>
          </a:prstGeom>
        </p:spPr>
      </p:pic>
      <p:sp>
        <p:nvSpPr>
          <p:cNvPr id="4" name="Title 3">
            <a:extLst>
              <a:ext uri="{FF2B5EF4-FFF2-40B4-BE49-F238E27FC236}">
                <a16:creationId xmlns:a16="http://schemas.microsoft.com/office/drawing/2014/main" id="{CDD59F0D-ACA8-4187-95E1-C5A1B755036A}"/>
              </a:ext>
            </a:extLst>
          </p:cNvPr>
          <p:cNvSpPr>
            <a:spLocks noGrp="1"/>
          </p:cNvSpPr>
          <p:nvPr>
            <p:ph type="title"/>
          </p:nvPr>
        </p:nvSpPr>
        <p:spPr/>
        <p:txBody>
          <a:bodyPr/>
          <a:lstStyle/>
          <a:p>
            <a:br>
              <a:rPr lang="en-US" dirty="0"/>
            </a:br>
            <a:endParaRPr lang="en-US" dirty="0"/>
          </a:p>
        </p:txBody>
      </p:sp>
    </p:spTree>
    <p:extLst>
      <p:ext uri="{BB962C8B-B14F-4D97-AF65-F5344CB8AC3E}">
        <p14:creationId xmlns:p14="http://schemas.microsoft.com/office/powerpoint/2010/main" val="3272417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B3BB06-5730-4060-BF76-D45128EA9E8E}"/>
              </a:ext>
            </a:extLst>
          </p:cNvPr>
          <p:cNvSpPr>
            <a:spLocks noGrp="1"/>
          </p:cNvSpPr>
          <p:nvPr>
            <p:ph type="title"/>
          </p:nvPr>
        </p:nvSpPr>
        <p:spPr>
          <a:xfrm>
            <a:off x="91441" y="640080"/>
            <a:ext cx="11857544" cy="5476515"/>
          </a:xfrm>
        </p:spPr>
        <p:txBody>
          <a:bodyPr/>
          <a:lstStyle/>
          <a:p>
            <a:pPr lvl="1"/>
            <a:r>
              <a:rPr lang="en-US" sz="2400" b="1" dirty="0"/>
              <a:t>.</a:t>
            </a:r>
          </a:p>
        </p:txBody>
      </p:sp>
      <p:sp>
        <p:nvSpPr>
          <p:cNvPr id="8" name="Title 5">
            <a:extLst>
              <a:ext uri="{FF2B5EF4-FFF2-40B4-BE49-F238E27FC236}">
                <a16:creationId xmlns:a16="http://schemas.microsoft.com/office/drawing/2014/main" id="{8FAD4C7D-8F8C-4ADD-9242-B49289E2F075}"/>
              </a:ext>
            </a:extLst>
          </p:cNvPr>
          <p:cNvSpPr txBox="1">
            <a:spLocks/>
          </p:cNvSpPr>
          <p:nvPr/>
        </p:nvSpPr>
        <p:spPr>
          <a:xfrm>
            <a:off x="1977081" y="5998006"/>
            <a:ext cx="7659747" cy="892104"/>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2400" b="1" dirty="0">
                <a:latin typeface="Times New Roman" panose="02020603050405020304" pitchFamily="18" charset="0"/>
                <a:cs typeface="Times New Roman" panose="02020603050405020304" pitchFamily="18" charset="0"/>
              </a:rPr>
              <a:t>Plate 3: WVO at Different Stages of Production</a:t>
            </a:r>
          </a:p>
          <a:p>
            <a:pPr algn="ctr"/>
            <a:r>
              <a:rPr lang="en-US" sz="2400" b="1" dirty="0">
                <a:latin typeface="Times New Roman" panose="02020603050405020304" pitchFamily="18" charset="0"/>
                <a:cs typeface="Times New Roman" panose="02020603050405020304" pitchFamily="18" charset="0"/>
              </a:rPr>
              <a:t>Source: treehugger.com</a:t>
            </a:r>
          </a:p>
        </p:txBody>
      </p:sp>
      <p:pic>
        <p:nvPicPr>
          <p:cNvPr id="7" name="Picture 6">
            <a:extLst>
              <a:ext uri="{FF2B5EF4-FFF2-40B4-BE49-F238E27FC236}">
                <a16:creationId xmlns:a16="http://schemas.microsoft.com/office/drawing/2014/main" id="{46AF726C-3E9D-4BED-882C-3178A31572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245" y="296562"/>
            <a:ext cx="11615935" cy="5701444"/>
          </a:xfrm>
          <a:prstGeom prst="rect">
            <a:avLst/>
          </a:prstGeom>
        </p:spPr>
      </p:pic>
    </p:spTree>
    <p:extLst>
      <p:ext uri="{BB962C8B-B14F-4D97-AF65-F5344CB8AC3E}">
        <p14:creationId xmlns:p14="http://schemas.microsoft.com/office/powerpoint/2010/main" val="1115898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DB3BB06-5730-4060-BF76-D45128EA9E8E}"/>
              </a:ext>
            </a:extLst>
          </p:cNvPr>
          <p:cNvSpPr>
            <a:spLocks noGrp="1"/>
          </p:cNvSpPr>
          <p:nvPr>
            <p:ph type="title"/>
          </p:nvPr>
        </p:nvSpPr>
        <p:spPr>
          <a:xfrm>
            <a:off x="167228" y="825431"/>
            <a:ext cx="11857544" cy="5933715"/>
          </a:xfrm>
        </p:spPr>
        <p:txBody>
          <a:bodyPr/>
          <a:lstStyle/>
          <a:p>
            <a:r>
              <a:rPr lang="en-US" sz="3600" dirty="0">
                <a:latin typeface="Times New Roman" panose="02020603050405020304" pitchFamily="18" charset="0"/>
                <a:cs typeface="Times New Roman" panose="02020603050405020304" pitchFamily="18" charset="0"/>
              </a:rPr>
              <a:t>	</a:t>
            </a:r>
            <a:r>
              <a:rPr lang="en-US" sz="3600" b="1" dirty="0">
                <a:latin typeface="Times New Roman" panose="02020603050405020304" pitchFamily="18" charset="0"/>
                <a:cs typeface="Times New Roman" panose="02020603050405020304" pitchFamily="18" charset="0"/>
              </a:rPr>
              <a:t>Biodiesel is gaining more importance as an attractive fuel due to the depleting fossil fuel resources. Further study should be done on the production of biodiesel to reduce our dependence on fossil </a:t>
            </a:r>
            <a:r>
              <a:rPr lang="en-US" sz="3600" b="1">
                <a:latin typeface="Times New Roman" panose="02020603050405020304" pitchFamily="18" charset="0"/>
                <a:cs typeface="Times New Roman" panose="02020603050405020304" pitchFamily="18" charset="0"/>
              </a:rPr>
              <a:t>fuel. </a:t>
            </a:r>
            <a:r>
              <a:rPr lang="en-US" sz="3600" b="1" dirty="0">
                <a:latin typeface="Times New Roman" panose="02020603050405020304" pitchFamily="18" charset="0"/>
                <a:cs typeface="Times New Roman" panose="02020603050405020304" pitchFamily="18" charset="0"/>
              </a:rPr>
              <a:t>The environmental benefits cannot be overlooked either since it is renewable and sustainable even as they reduce greenhouse gas (GHG) emissions unlike petroleum-based fuels.</a:t>
            </a:r>
          </a:p>
        </p:txBody>
      </p:sp>
      <p:sp>
        <p:nvSpPr>
          <p:cNvPr id="5" name="Subtitle 4">
            <a:extLst>
              <a:ext uri="{FF2B5EF4-FFF2-40B4-BE49-F238E27FC236}">
                <a16:creationId xmlns:a16="http://schemas.microsoft.com/office/drawing/2014/main" id="{3EFC48C3-A85F-40F4-A9D2-5AD013C79228}"/>
              </a:ext>
            </a:extLst>
          </p:cNvPr>
          <p:cNvSpPr>
            <a:spLocks noGrp="1"/>
          </p:cNvSpPr>
          <p:nvPr>
            <p:ph type="subTitle" idx="4294967295"/>
          </p:nvPr>
        </p:nvSpPr>
        <p:spPr>
          <a:xfrm>
            <a:off x="556053" y="0"/>
            <a:ext cx="9860693" cy="738934"/>
          </a:xfrm>
        </p:spPr>
        <p:txBody>
          <a:bodyPr>
            <a:noAutofit/>
          </a:bodyPr>
          <a:lstStyle/>
          <a:p>
            <a:pPr algn="ctr"/>
            <a:r>
              <a:rPr lang="en-US" sz="3800" b="1" dirty="0">
                <a:solidFill>
                  <a:srgbClr val="FFFF00"/>
                </a:solidFill>
                <a:latin typeface="Times New Roman" panose="02020603050405020304" pitchFamily="18" charset="0"/>
                <a:cs typeface="Times New Roman" panose="02020603050405020304" pitchFamily="18" charset="0"/>
              </a:rPr>
              <a:t>CONCLUSION</a:t>
            </a:r>
          </a:p>
        </p:txBody>
      </p:sp>
    </p:spTree>
    <p:extLst>
      <p:ext uri="{BB962C8B-B14F-4D97-AF65-F5344CB8AC3E}">
        <p14:creationId xmlns:p14="http://schemas.microsoft.com/office/powerpoint/2010/main" val="41085155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634</TotalTime>
  <Words>220</Words>
  <Application>Microsoft Office PowerPoint</Application>
  <PresentationFormat>Widescreen</PresentationFormat>
  <Paragraphs>42</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Arial</vt:lpstr>
      <vt:lpstr>Calibri</vt:lpstr>
      <vt:lpstr>Century Gothic</vt:lpstr>
      <vt:lpstr>Gabriola</vt:lpstr>
      <vt:lpstr>Perpetua</vt:lpstr>
      <vt:lpstr>Times New Roman</vt:lpstr>
      <vt:lpstr>Wingdings 3</vt:lpstr>
      <vt:lpstr>Ion</vt:lpstr>
      <vt:lpstr>UNIVERSITY OF PORT HARCOURT FACULTY OF SCIENCES DEPARTMENT OF ANIMAL AND ENVIRONMENTAL  BIOLOGY  A SEMINAR PRESENTATION ON  PRODUCTION OF BIODIESEL FROM  WASTE  VEGETABLE OIL   BY  MAFURU ERHOMO  U2014/5550086                </vt:lpstr>
      <vt:lpstr> Waste Vegetable Oil (WVO) refers to vegetable oil which has been used in food production and is no longer viable for its intended use.  Biodiesel is a renewable, biodegradable, environmentally benign energy substitution fuel which can fulfill energy needs without sacrificing engine’s operational performance.   The process used to convert waste vegetable oil to Biodiesel is called TRANSESTERIFICATION. Transesterification involves stripping the glycerin from the fatty acids with a catalyst such as sodium or potassium hydroxide and replacing it with an anhydrous alcohol, that is, usually methanol.  </vt:lpstr>
      <vt:lpstr>PowerPoint Presentation</vt:lpstr>
      <vt:lpstr>                  </vt:lpstr>
      <vt:lpstr>Plate 1: Experimental Setup of the Production Process</vt:lpstr>
      <vt:lpstr>             </vt:lpstr>
      <vt:lpstr> </vt:lpstr>
      <vt:lpstr>.</vt:lpstr>
      <vt:lpstr> Biodiesel is gaining more importance as an attractive fuel due to the depleting fossil fuel resources. Further study should be done on the production of biodiesel to reduce our dependence on fossil fuel. The environmental benefits cannot be overlooked either since it is renewable and sustainable even as they reduce greenhouse gas (GHG) emissions unlike petroleum-based fuels.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PORT HARCOURT FACULTY OF SCIENCES DEPARTMENT OF ANIMAL AND ENVIROMENT  BIOLOGY A SIWES PRESENTATION ON MACROBRACHUIM CULTURING CARRIED OUT  AT AFRICAN REGIONAL AQUACULTURE CENTER(ARAC)  BY  MAFURU ERHOMO  U2014/5550086</dc:title>
  <dc:creator>Mike Atori</dc:creator>
  <cp:lastModifiedBy>Mike Atori</cp:lastModifiedBy>
  <cp:revision>108</cp:revision>
  <dcterms:created xsi:type="dcterms:W3CDTF">2017-11-30T22:58:27Z</dcterms:created>
  <dcterms:modified xsi:type="dcterms:W3CDTF">2018-05-30T15:36:26Z</dcterms:modified>
</cp:coreProperties>
</file>