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258" r:id="rId4"/>
    <p:sldId id="29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300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395" autoAdjust="0"/>
    <p:restoredTop sz="76868" autoAdjust="0"/>
  </p:normalViewPr>
  <p:slideViewPr>
    <p:cSldViewPr>
      <p:cViewPr varScale="1">
        <p:scale>
          <a:sx n="52" d="100"/>
          <a:sy n="52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5384C-DEC6-4D1C-BA05-A5262CD796A7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65F4C-1984-48C9-97E0-FC2C23B48CE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9552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84882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26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39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40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41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42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43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44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55686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 smtClean="0"/>
              <a:t>He was the son of a well – known citizen of Arras, Henri de la </a:t>
            </a:r>
          </a:p>
          <a:p>
            <a:r>
              <a:rPr lang="en-PH" dirty="0" smtClean="0"/>
              <a:t>Halle. He received his education at the Cistercian Abbey of </a:t>
            </a:r>
            <a:r>
              <a:rPr lang="en-PH" dirty="0" err="1" smtClean="0"/>
              <a:t>Vaucelles</a:t>
            </a:r>
            <a:r>
              <a:rPr lang="en-PH" dirty="0" smtClean="0"/>
              <a:t>, near </a:t>
            </a:r>
          </a:p>
          <a:p>
            <a:r>
              <a:rPr lang="en-PH" dirty="0" err="1" smtClean="0"/>
              <a:t>Cambral</a:t>
            </a:r>
            <a:r>
              <a:rPr lang="en-PH" dirty="0" smtClean="0"/>
              <a:t>. Adam was destined for the church but he eventually married. His </a:t>
            </a:r>
          </a:p>
          <a:p>
            <a:r>
              <a:rPr lang="en-PH" dirty="0" smtClean="0"/>
              <a:t>patrons were Robert II, Count of Artois, and Charles of Anjou, brother of Louis </a:t>
            </a:r>
          </a:p>
          <a:p>
            <a:r>
              <a:rPr lang="en-PH" dirty="0" smtClean="0"/>
              <a:t>IX.</a:t>
            </a:r>
          </a:p>
          <a:p>
            <a:r>
              <a:rPr lang="en-PH" dirty="0" smtClean="0"/>
              <a:t>He  was a French-born</a:t>
            </a:r>
          </a:p>
          <a:p>
            <a:r>
              <a:rPr lang="en-PH" dirty="0" err="1" smtClean="0"/>
              <a:t>trouvére</a:t>
            </a:r>
            <a:r>
              <a:rPr lang="en-PH" dirty="0" smtClean="0"/>
              <a:t>,  poet  and  musician,  whose  literary  and  musical  works  include </a:t>
            </a:r>
          </a:p>
          <a:p>
            <a:r>
              <a:rPr lang="en-PH" dirty="0" smtClean="0"/>
              <a:t>chansons  and  </a:t>
            </a:r>
            <a:r>
              <a:rPr lang="en-PH" dirty="0" err="1" smtClean="0"/>
              <a:t>jeux-partis</a:t>
            </a:r>
            <a:r>
              <a:rPr lang="en-PH" dirty="0" smtClean="0"/>
              <a:t>  (poetic  debates)  in  the  style  of  the  </a:t>
            </a:r>
            <a:r>
              <a:rPr lang="en-PH" dirty="0" err="1" smtClean="0"/>
              <a:t>trouveres</a:t>
            </a:r>
            <a:r>
              <a:rPr lang="en-PH" dirty="0" smtClean="0"/>
              <a:t>, </a:t>
            </a:r>
          </a:p>
          <a:p>
            <a:r>
              <a:rPr lang="en-PH" dirty="0" smtClean="0"/>
              <a:t>polyphonic  </a:t>
            </a:r>
            <a:r>
              <a:rPr lang="en-PH" dirty="0" err="1" smtClean="0"/>
              <a:t>rondel</a:t>
            </a:r>
            <a:r>
              <a:rPr lang="en-PH" dirty="0" smtClean="0"/>
              <a:t>  and  motets  in  the  style  of  early  liturgical  polyphony.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14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93065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15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93065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23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24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65F4C-1984-48C9-97E0-FC2C23B48CE6}" type="slidenum">
              <a:rPr lang="en-PH" smtClean="0"/>
              <a:t>25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18015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B6594B0-AA1D-4694-AEA1-3510074A6C18}" type="datetimeFigureOut">
              <a:rPr lang="en-PH" smtClean="0"/>
              <a:t>7/23/2015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A7BD0A-3790-4E36-B60C-6AB50B1F75F2}" type="slidenum">
              <a:rPr lang="en-PH" smtClean="0"/>
              <a:t>‹#›</a:t>
            </a:fld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694508"/>
          </a:xfrm>
        </p:spPr>
        <p:txBody>
          <a:bodyPr>
            <a:normAutofit/>
          </a:bodyPr>
          <a:lstStyle/>
          <a:p>
            <a:r>
              <a:rPr lang="en-PH" dirty="0" smtClean="0"/>
              <a:t>MUSIC OF MEDIEVAL, RENAISSANCE AND BAROQUE PERIODS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PH" sz="4800" b="1" dirty="0" smtClean="0"/>
              <a:t>MUSIC 9</a:t>
            </a:r>
            <a:endParaRPr lang="en-PH" sz="4800" b="1" dirty="0"/>
          </a:p>
        </p:txBody>
      </p:sp>
    </p:spTree>
    <p:extLst>
      <p:ext uri="{BB962C8B-B14F-4D97-AF65-F5344CB8AC3E}">
        <p14:creationId xmlns:p14="http://schemas.microsoft.com/office/powerpoint/2010/main" val="10267131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/>
              <a:t>also known as Adam le </a:t>
            </a:r>
            <a:r>
              <a:rPr lang="en-PH" sz="2800" dirty="0" err="1"/>
              <a:t>Bossu</a:t>
            </a:r>
            <a:r>
              <a:rPr lang="en-PH" sz="2800" dirty="0"/>
              <a:t> (Adam the </a:t>
            </a:r>
            <a:r>
              <a:rPr lang="en-PH" sz="2800" dirty="0" smtClean="0"/>
              <a:t>Hunchback)</a:t>
            </a:r>
          </a:p>
          <a:p>
            <a:r>
              <a:rPr lang="en-PH" sz="2800" dirty="0"/>
              <a:t>one  of  the  oldest  secular  composers  whose  literary  and </a:t>
            </a:r>
            <a:r>
              <a:rPr lang="en-PH" sz="2800" dirty="0" smtClean="0"/>
              <a:t>musical </a:t>
            </a:r>
            <a:r>
              <a:rPr lang="en-PH" sz="2800" dirty="0"/>
              <a:t>works include  chansons and poetic debates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Medieval 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ADAM DE LA HALLE</a:t>
            </a:r>
          </a:p>
          <a:p>
            <a:r>
              <a:rPr lang="en-PH" sz="3200" dirty="0" smtClean="0"/>
              <a:t>France (c. 1237-1288)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25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/>
              <a:t>h</a:t>
            </a:r>
            <a:r>
              <a:rPr lang="en-PH" sz="2800" dirty="0" smtClean="0"/>
              <a:t>is works include:</a:t>
            </a:r>
          </a:p>
          <a:p>
            <a:pPr marL="971550" indent="-514350">
              <a:buFont typeface="+mj-lt"/>
              <a:buAutoNum type="arabicParenR"/>
            </a:pPr>
            <a:r>
              <a:rPr lang="fr-FR" sz="2800" dirty="0"/>
              <a:t>Le Jeu de Robin </a:t>
            </a:r>
            <a:r>
              <a:rPr lang="fr-FR" sz="2800" dirty="0" smtClean="0"/>
              <a:t>et </a:t>
            </a:r>
            <a:r>
              <a:rPr lang="fr-FR" sz="2800" dirty="0" smtClean="0"/>
              <a:t>de Marion </a:t>
            </a:r>
            <a:endParaRPr lang="fr-FR" sz="2800" dirty="0"/>
          </a:p>
          <a:p>
            <a:pPr marL="971550" indent="-514350">
              <a:buFont typeface="+mj-lt"/>
              <a:buAutoNum type="arabicParenR"/>
            </a:pPr>
            <a:r>
              <a:rPr lang="fr-FR" sz="2800" dirty="0" smtClean="0"/>
              <a:t>La </a:t>
            </a:r>
            <a:r>
              <a:rPr lang="fr-FR" sz="2800" dirty="0"/>
              <a:t>Chanson du roi de Sicile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Medieval 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ADAM DE LA HALLE</a:t>
            </a:r>
          </a:p>
          <a:p>
            <a:r>
              <a:rPr lang="en-PH" sz="3200" dirty="0" smtClean="0"/>
              <a:t>France (c. 1237-1288)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85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MUSIC OF RENAISSANCE PERIOD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8933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the </a:t>
            </a:r>
            <a:r>
              <a:rPr lang="en-PH" sz="2800" dirty="0"/>
              <a:t>term </a:t>
            </a:r>
            <a:r>
              <a:rPr lang="en-PH" sz="2800" dirty="0" smtClean="0"/>
              <a:t>Renaissance comes </a:t>
            </a:r>
            <a:r>
              <a:rPr lang="en-PH" sz="2800" dirty="0"/>
              <a:t>from the </a:t>
            </a:r>
            <a:r>
              <a:rPr lang="en-PH" sz="2800" dirty="0" smtClean="0"/>
              <a:t>word </a:t>
            </a:r>
            <a:r>
              <a:rPr lang="en-PH" sz="2800" b="1" dirty="0" err="1" smtClean="0"/>
              <a:t>renaitre</a:t>
            </a:r>
            <a:r>
              <a:rPr lang="en-PH" sz="2800" dirty="0" smtClean="0"/>
              <a:t> which </a:t>
            </a:r>
            <a:r>
              <a:rPr lang="en-PH" sz="2800" dirty="0"/>
              <a:t>means </a:t>
            </a:r>
            <a:r>
              <a:rPr lang="en-PH" sz="2800" dirty="0" smtClean="0"/>
              <a:t>“rebirth, revival, </a:t>
            </a:r>
            <a:r>
              <a:rPr lang="en-PH" sz="2800" dirty="0"/>
              <a:t>and </a:t>
            </a:r>
            <a:r>
              <a:rPr lang="en-PH" sz="2800" dirty="0" smtClean="0"/>
              <a:t>rediscovery”</a:t>
            </a:r>
          </a:p>
          <a:p>
            <a:r>
              <a:rPr lang="en-PH" sz="2800" dirty="0" smtClean="0"/>
              <a:t>is  </a:t>
            </a:r>
            <a:r>
              <a:rPr lang="en-PH" sz="2800" dirty="0"/>
              <a:t>a </a:t>
            </a:r>
            <a:r>
              <a:rPr lang="en-PH" sz="2800" dirty="0" smtClean="0"/>
              <a:t>period of looking back to </a:t>
            </a:r>
            <a:r>
              <a:rPr lang="en-PH" sz="2800" dirty="0"/>
              <a:t>the Golden Age of Greece and </a:t>
            </a:r>
            <a:r>
              <a:rPr lang="en-PH" sz="2800" dirty="0" smtClean="0"/>
              <a:t>Rome</a:t>
            </a:r>
          </a:p>
          <a:p>
            <a:r>
              <a:rPr lang="en-PH" sz="2800" dirty="0" smtClean="0"/>
              <a:t>The invention  </a:t>
            </a:r>
            <a:r>
              <a:rPr lang="en-PH" sz="2800" dirty="0"/>
              <a:t>of  </a:t>
            </a:r>
            <a:r>
              <a:rPr lang="en-PH" sz="2800" dirty="0" smtClean="0"/>
              <a:t>printing paved  </a:t>
            </a:r>
            <a:r>
              <a:rPr lang="en-PH" sz="2800" dirty="0"/>
              <a:t>the  way  for  a  </a:t>
            </a:r>
            <a:r>
              <a:rPr lang="en-PH" sz="2800" dirty="0" smtClean="0"/>
              <a:t>wide distribution  </a:t>
            </a:r>
            <a:r>
              <a:rPr lang="en-PH" sz="2800" dirty="0"/>
              <a:t>of  renaissance  compositions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Renaissance Period </a:t>
            </a:r>
            <a:r>
              <a:rPr lang="en-PH" dirty="0" smtClean="0"/>
              <a:t>(</a:t>
            </a:r>
            <a:r>
              <a:rPr lang="en-PH" dirty="0" smtClean="0"/>
              <a:t>1400</a:t>
            </a:r>
            <a:r>
              <a:rPr lang="en-PH" dirty="0" smtClean="0"/>
              <a:t>-1600</a:t>
            </a:r>
            <a:r>
              <a:rPr lang="en-PH" dirty="0" smtClean="0"/>
              <a:t>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4502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the  </a:t>
            </a:r>
            <a:r>
              <a:rPr lang="en-PH" sz="2800" dirty="0"/>
              <a:t>emergence  of  </a:t>
            </a:r>
            <a:r>
              <a:rPr lang="en-PH" sz="2800" dirty="0" smtClean="0"/>
              <a:t>the bourgeois  class, renaissance  </a:t>
            </a:r>
            <a:r>
              <a:rPr lang="en-PH" sz="2800" dirty="0"/>
              <a:t>music  became  popular  </a:t>
            </a:r>
            <a:r>
              <a:rPr lang="en-PH" sz="2800" dirty="0" smtClean="0"/>
              <a:t>as entertainment  </a:t>
            </a:r>
            <a:r>
              <a:rPr lang="en-PH" sz="2800" dirty="0"/>
              <a:t>and </a:t>
            </a:r>
            <a:r>
              <a:rPr lang="en-PH" sz="2800" dirty="0" smtClean="0"/>
              <a:t> activity  </a:t>
            </a:r>
            <a:r>
              <a:rPr lang="en-PH" sz="2800" dirty="0"/>
              <a:t>for amateurs and  the  </a:t>
            </a:r>
            <a:r>
              <a:rPr lang="en-PH" sz="2800" dirty="0" smtClean="0"/>
              <a:t>educated</a:t>
            </a:r>
          </a:p>
          <a:p>
            <a:r>
              <a:rPr lang="en-PH" sz="2800" b="1" dirty="0" smtClean="0"/>
              <a:t>lute</a:t>
            </a:r>
            <a:r>
              <a:rPr lang="en-PH" sz="2800" dirty="0" smtClean="0"/>
              <a:t> </a:t>
            </a:r>
            <a:r>
              <a:rPr lang="en-PH" sz="2800" dirty="0"/>
              <a:t>was the prominent </a:t>
            </a:r>
            <a:r>
              <a:rPr lang="en-PH" sz="2800" dirty="0" smtClean="0"/>
              <a:t>instrument</a:t>
            </a:r>
          </a:p>
          <a:p>
            <a:r>
              <a:rPr lang="en-PH" sz="2800" dirty="0"/>
              <a:t>also known as the </a:t>
            </a:r>
            <a:r>
              <a:rPr lang="en-PH" sz="2800" dirty="0" smtClean="0"/>
              <a:t>“golden age” </a:t>
            </a:r>
            <a:r>
              <a:rPr lang="en-PH" sz="2800" dirty="0"/>
              <a:t>of a </a:t>
            </a:r>
            <a:r>
              <a:rPr lang="en-PH" sz="2800" dirty="0" err="1"/>
              <a:t>capella</a:t>
            </a:r>
            <a:r>
              <a:rPr lang="en-PH" sz="2800" dirty="0"/>
              <a:t> choral music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Renaissance Period </a:t>
            </a:r>
            <a:r>
              <a:rPr lang="en-PH" dirty="0" smtClean="0"/>
              <a:t>(</a:t>
            </a:r>
            <a:r>
              <a:rPr lang="en-PH" dirty="0" smtClean="0"/>
              <a:t>1400</a:t>
            </a:r>
            <a:r>
              <a:rPr lang="en-PH" dirty="0" smtClean="0"/>
              <a:t>-1600</a:t>
            </a:r>
            <a:r>
              <a:rPr lang="en-PH" dirty="0" smtClean="0"/>
              <a:t>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73932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discovery  </a:t>
            </a:r>
            <a:r>
              <a:rPr lang="en-PH" sz="2800" dirty="0"/>
              <a:t>of  the  </a:t>
            </a:r>
            <a:r>
              <a:rPr lang="en-PH" sz="2800" dirty="0" smtClean="0"/>
              <a:t>actual position </a:t>
            </a:r>
            <a:r>
              <a:rPr lang="en-PH" sz="2800" dirty="0"/>
              <a:t>of earth in the solar system by </a:t>
            </a:r>
            <a:r>
              <a:rPr lang="en-PH" sz="2800" dirty="0" smtClean="0"/>
              <a:t>Copernicus</a:t>
            </a:r>
          </a:p>
          <a:p>
            <a:r>
              <a:rPr lang="en-PH" sz="2800" dirty="0" smtClean="0"/>
              <a:t> </a:t>
            </a:r>
            <a:r>
              <a:rPr lang="en-PH" sz="2800" dirty="0"/>
              <a:t>the invention of compass </a:t>
            </a:r>
            <a:r>
              <a:rPr lang="en-PH" sz="2800" dirty="0" smtClean="0"/>
              <a:t>creating </a:t>
            </a:r>
            <a:r>
              <a:rPr lang="en-PH" sz="2800" dirty="0"/>
              <a:t>a wider navigation not  only  of  the lands but also  of  the  </a:t>
            </a:r>
            <a:r>
              <a:rPr lang="en-PH" sz="2800" dirty="0" smtClean="0"/>
              <a:t>oceans</a:t>
            </a:r>
            <a:endParaRPr lang="en-PH" sz="2800" dirty="0"/>
          </a:p>
          <a:p>
            <a:r>
              <a:rPr lang="en-PH" sz="2800" dirty="0"/>
              <a:t>Martin Luther’s Protestant reformation.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Renaissance Period </a:t>
            </a:r>
            <a:r>
              <a:rPr lang="en-PH" dirty="0" smtClean="0"/>
              <a:t>(</a:t>
            </a:r>
            <a:r>
              <a:rPr lang="en-PH" dirty="0" smtClean="0"/>
              <a:t>1400</a:t>
            </a:r>
            <a:r>
              <a:rPr lang="en-PH" dirty="0" smtClean="0"/>
              <a:t>-1600</a:t>
            </a:r>
            <a:r>
              <a:rPr lang="en-PH" dirty="0" smtClean="0"/>
              <a:t>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07578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 lnSpcReduction="10000"/>
          </a:bodyPr>
          <a:lstStyle/>
          <a:p>
            <a:r>
              <a:rPr lang="en-PH" sz="2800" dirty="0" smtClean="0"/>
              <a:t>Characteristics: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mostly </a:t>
            </a:r>
            <a:r>
              <a:rPr lang="en-PH" sz="2800" dirty="0"/>
              <a:t>polyphonic 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i</a:t>
            </a:r>
            <a:r>
              <a:rPr lang="en-PH" sz="2800" dirty="0" smtClean="0"/>
              <a:t>mitation </a:t>
            </a:r>
            <a:r>
              <a:rPr lang="en-PH" sz="2800" dirty="0"/>
              <a:t>among the voices is common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u</a:t>
            </a:r>
            <a:r>
              <a:rPr lang="en-PH" sz="2800" dirty="0" smtClean="0"/>
              <a:t>se </a:t>
            </a:r>
            <a:r>
              <a:rPr lang="en-PH" sz="2800" dirty="0"/>
              <a:t>of word painting in texts and music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m</a:t>
            </a:r>
            <a:r>
              <a:rPr lang="en-PH" sz="2800" dirty="0" smtClean="0"/>
              <a:t>elodic </a:t>
            </a:r>
            <a:r>
              <a:rPr lang="en-PH" sz="2800" dirty="0"/>
              <a:t>lines move in a flowing manner 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m</a:t>
            </a:r>
            <a:r>
              <a:rPr lang="en-PH" sz="2800" dirty="0" smtClean="0"/>
              <a:t>elodies  </a:t>
            </a:r>
            <a:r>
              <a:rPr lang="en-PH" sz="2800" dirty="0"/>
              <a:t>are  easier  to  perform  because  these  move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along a scale with a few large leaps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Renaissance</a:t>
            </a:r>
            <a:r>
              <a:rPr lang="en-PH" dirty="0" smtClean="0"/>
              <a:t> Music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7910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MUSIC GENRES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43788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/>
              <a:t>is a form of sacred musical composition that sets texts of </a:t>
            </a:r>
            <a:r>
              <a:rPr lang="en-PH" sz="2800" dirty="0" smtClean="0"/>
              <a:t>the Eucharistic </a:t>
            </a:r>
            <a:r>
              <a:rPr lang="en-PH" sz="2800" dirty="0"/>
              <a:t>liturgy into music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Renaissance</a:t>
            </a:r>
            <a:r>
              <a:rPr lang="en-PH" dirty="0" smtClean="0"/>
              <a:t> Music (Mass)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3951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Autofit/>
          </a:bodyPr>
          <a:lstStyle/>
          <a:p>
            <a:r>
              <a:rPr lang="en-PH" sz="2800" dirty="0" smtClean="0"/>
              <a:t>Characteristics: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Polyphonic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m</a:t>
            </a:r>
            <a:r>
              <a:rPr lang="en-PH" sz="2800" dirty="0" smtClean="0"/>
              <a:t>ay </a:t>
            </a:r>
            <a:r>
              <a:rPr lang="en-PH" sz="2800" dirty="0"/>
              <a:t>be sung a cappella or with orchestral accompaniment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Text </a:t>
            </a:r>
            <a:r>
              <a:rPr lang="en-PH" sz="2800" dirty="0"/>
              <a:t>may </a:t>
            </a:r>
            <a:r>
              <a:rPr lang="en-PH" sz="2800" dirty="0" smtClean="0"/>
              <a:t>be:</a:t>
            </a:r>
          </a:p>
          <a:p>
            <a:pPr marL="1885950" indent="-514350">
              <a:buFont typeface="+mj-lt"/>
              <a:buAutoNum type="alphaLcPeriod"/>
            </a:pPr>
            <a:r>
              <a:rPr lang="en-PH" sz="2800" dirty="0" smtClean="0"/>
              <a:t> </a:t>
            </a:r>
            <a:r>
              <a:rPr lang="en-PH" sz="2800" dirty="0"/>
              <a:t>syllabic (one note set to each </a:t>
            </a:r>
            <a:r>
              <a:rPr lang="en-PH" sz="2800" dirty="0" smtClean="0"/>
              <a:t>syllable)</a:t>
            </a:r>
          </a:p>
          <a:p>
            <a:pPr marL="1885950" indent="-514350">
              <a:buFont typeface="+mj-lt"/>
              <a:buAutoNum type="alphaLcPeriod"/>
            </a:pPr>
            <a:r>
              <a:rPr lang="en-PH" sz="2800" dirty="0" err="1" smtClean="0"/>
              <a:t>neumatic</a:t>
            </a:r>
            <a:r>
              <a:rPr lang="en-PH" sz="2800" dirty="0" smtClean="0"/>
              <a:t> </a:t>
            </a:r>
            <a:r>
              <a:rPr lang="en-PH" sz="2800" dirty="0"/>
              <a:t>(a </a:t>
            </a:r>
            <a:r>
              <a:rPr lang="en-PH" sz="2800" dirty="0" smtClean="0"/>
              <a:t>few </a:t>
            </a:r>
            <a:r>
              <a:rPr lang="en-PH" sz="2800" dirty="0"/>
              <a:t>notes set to one </a:t>
            </a:r>
            <a:r>
              <a:rPr lang="en-PH" sz="2800" dirty="0" smtClean="0"/>
              <a:t>syllable)</a:t>
            </a:r>
          </a:p>
          <a:p>
            <a:pPr marL="1885950" indent="-514350">
              <a:buFont typeface="+mj-lt"/>
              <a:buAutoNum type="alphaLcPeriod"/>
            </a:pPr>
            <a:r>
              <a:rPr lang="en-PH" sz="2800" dirty="0" err="1" smtClean="0"/>
              <a:t>melismatic</a:t>
            </a:r>
            <a:r>
              <a:rPr lang="en-PH" sz="2800" dirty="0" smtClean="0"/>
              <a:t> </a:t>
            </a:r>
            <a:r>
              <a:rPr lang="en-PH" sz="2800" dirty="0"/>
              <a:t>(many notes to one </a:t>
            </a:r>
            <a:r>
              <a:rPr lang="en-PH" sz="2800" dirty="0" smtClean="0"/>
              <a:t>syllable</a:t>
            </a:r>
            <a:r>
              <a:rPr lang="en-PH" sz="2800" dirty="0"/>
              <a:t>)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Renaissance</a:t>
            </a:r>
            <a:r>
              <a:rPr lang="en-PH" dirty="0" smtClean="0"/>
              <a:t> Music (Mass)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22141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MUSIC OF MEDIEVAL PERIOD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2957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/>
              <a:t>Five Main Sections of Mass: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Kyrie </a:t>
            </a:r>
            <a:r>
              <a:rPr lang="en-PH" sz="2800" dirty="0"/>
              <a:t>(Lord Have </a:t>
            </a:r>
            <a:r>
              <a:rPr lang="en-PH" sz="2800" dirty="0" smtClean="0"/>
              <a:t>Mercy)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Gloria </a:t>
            </a:r>
            <a:r>
              <a:rPr lang="en-PH" sz="2800" dirty="0"/>
              <a:t>(Glory to God in the </a:t>
            </a:r>
            <a:r>
              <a:rPr lang="en-PH" sz="2800" dirty="0" smtClean="0"/>
              <a:t>Highest)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Credo </a:t>
            </a:r>
            <a:r>
              <a:rPr lang="en-PH" sz="2800" dirty="0"/>
              <a:t>(I Believe in One </a:t>
            </a:r>
            <a:r>
              <a:rPr lang="en-PH" sz="2800" dirty="0" smtClean="0"/>
              <a:t>God)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Sanctus </a:t>
            </a:r>
            <a:r>
              <a:rPr lang="en-PH" sz="2800" dirty="0"/>
              <a:t>and </a:t>
            </a:r>
            <a:r>
              <a:rPr lang="en-PH" sz="2800" dirty="0" err="1"/>
              <a:t>Benedictus</a:t>
            </a:r>
            <a:r>
              <a:rPr lang="en-PH" sz="2800" dirty="0"/>
              <a:t> (Holy, holy and Blessed Is </a:t>
            </a:r>
            <a:r>
              <a:rPr lang="en-PH" sz="2800" dirty="0" smtClean="0"/>
              <a:t>He)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err="1" smtClean="0"/>
              <a:t>Agnus</a:t>
            </a:r>
            <a:r>
              <a:rPr lang="en-PH" sz="2800" dirty="0" smtClean="0"/>
              <a:t> </a:t>
            </a:r>
            <a:r>
              <a:rPr lang="en-PH" sz="2800" dirty="0"/>
              <a:t>Dei (Lamb of God)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Renaissance</a:t>
            </a:r>
            <a:r>
              <a:rPr lang="en-PH" dirty="0" smtClean="0"/>
              <a:t> Music (Mass)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66130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a secular  </a:t>
            </a:r>
            <a:r>
              <a:rPr lang="en-PH" sz="2800" dirty="0"/>
              <a:t>vocal polyphonic music  composition  which originated from </a:t>
            </a:r>
            <a:r>
              <a:rPr lang="en-PH" sz="2800" dirty="0" smtClean="0"/>
              <a:t>Italy</a:t>
            </a:r>
          </a:p>
          <a:p>
            <a:r>
              <a:rPr lang="en-PH" sz="2800" dirty="0"/>
              <a:t>i</a:t>
            </a:r>
            <a:r>
              <a:rPr lang="en-PH" sz="2800" dirty="0" smtClean="0"/>
              <a:t>t </a:t>
            </a:r>
            <a:r>
              <a:rPr lang="en-PH" sz="2800" dirty="0"/>
              <a:t>is written and expressed in a poetic text and sung during courtly social </a:t>
            </a:r>
            <a:r>
              <a:rPr lang="en-PH" sz="2800" dirty="0" smtClean="0"/>
              <a:t>gatherings</a:t>
            </a:r>
          </a:p>
          <a:p>
            <a:r>
              <a:rPr lang="en-PH" sz="2800" dirty="0"/>
              <a:t>i</a:t>
            </a:r>
            <a:r>
              <a:rPr lang="en-PH" sz="2800" dirty="0" smtClean="0"/>
              <a:t>t  </a:t>
            </a:r>
            <a:r>
              <a:rPr lang="en-PH" sz="2800" dirty="0"/>
              <a:t>is  the  most  important  secular  form  during  the  </a:t>
            </a:r>
            <a:r>
              <a:rPr lang="en-PH" sz="2800" dirty="0" smtClean="0"/>
              <a:t>Renaissance period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Renaissance</a:t>
            </a:r>
            <a:r>
              <a:rPr lang="en-PH" dirty="0" smtClean="0"/>
              <a:t> Music (Madriga</a:t>
            </a:r>
            <a:r>
              <a:rPr lang="en-PH" dirty="0"/>
              <a:t>l</a:t>
            </a:r>
            <a:r>
              <a:rPr lang="en-PH" dirty="0" smtClean="0"/>
              <a:t>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244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Characteristics: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polyphonic</a:t>
            </a:r>
            <a:endParaRPr lang="en-PH" sz="2800" dirty="0"/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s</a:t>
            </a:r>
            <a:r>
              <a:rPr lang="en-PH" sz="2800" dirty="0" smtClean="0"/>
              <a:t>ung </a:t>
            </a:r>
            <a:r>
              <a:rPr lang="en-PH" sz="2800" dirty="0"/>
              <a:t>a cappella 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t</a:t>
            </a:r>
            <a:r>
              <a:rPr lang="en-PH" sz="2800" dirty="0" smtClean="0"/>
              <a:t>hrough–composed</a:t>
            </a:r>
            <a:endParaRPr lang="en-PH" sz="2800" dirty="0"/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f</a:t>
            </a:r>
            <a:r>
              <a:rPr lang="en-PH" sz="2800" dirty="0" smtClean="0"/>
              <a:t>requently </a:t>
            </a:r>
            <a:r>
              <a:rPr lang="en-PH" sz="2800" dirty="0"/>
              <a:t>in 3 to 6 voices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Renaissance</a:t>
            </a:r>
            <a:r>
              <a:rPr lang="en-PH" dirty="0" smtClean="0"/>
              <a:t> Music (Madriga</a:t>
            </a:r>
            <a:r>
              <a:rPr lang="en-PH" dirty="0"/>
              <a:t>l</a:t>
            </a:r>
            <a:r>
              <a:rPr lang="en-PH" dirty="0" smtClean="0"/>
              <a:t>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89604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4606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/>
              <a:t>the greatest master </a:t>
            </a:r>
            <a:r>
              <a:rPr lang="en-PH" sz="2800" dirty="0" smtClean="0"/>
              <a:t>of Roman </a:t>
            </a:r>
            <a:r>
              <a:rPr lang="en-PH" sz="2800" dirty="0"/>
              <a:t>Catholic Church </a:t>
            </a:r>
            <a:r>
              <a:rPr lang="en-PH" sz="2800" dirty="0" smtClean="0"/>
              <a:t>music</a:t>
            </a:r>
          </a:p>
          <a:p>
            <a:r>
              <a:rPr lang="en-PH" sz="2800" dirty="0" smtClean="0"/>
              <a:t>majority </a:t>
            </a:r>
            <a:r>
              <a:rPr lang="en-PH" sz="2800" dirty="0"/>
              <a:t>of </a:t>
            </a:r>
            <a:r>
              <a:rPr lang="en-PH" sz="2800" dirty="0" smtClean="0"/>
              <a:t>his compositions </a:t>
            </a:r>
            <a:r>
              <a:rPr lang="en-PH" sz="2800" dirty="0"/>
              <a:t>are sacred </a:t>
            </a:r>
            <a:r>
              <a:rPr lang="en-PH" sz="2800" dirty="0" smtClean="0"/>
              <a:t>music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Renaissance</a:t>
            </a:r>
            <a:r>
              <a:rPr lang="en-PH" dirty="0" smtClean="0"/>
              <a:t>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GIOVANNI PIERLUIGI DE PALESTRINA</a:t>
            </a:r>
          </a:p>
          <a:p>
            <a:r>
              <a:rPr lang="en-PH" sz="3200" dirty="0" smtClean="0"/>
              <a:t>Rome </a:t>
            </a:r>
            <a:r>
              <a:rPr lang="en-PH" sz="3200" dirty="0" smtClean="0"/>
              <a:t>(c</a:t>
            </a:r>
            <a:r>
              <a:rPr lang="en-PH" sz="3200" dirty="0" smtClean="0"/>
              <a:t>. </a:t>
            </a:r>
            <a:r>
              <a:rPr lang="en-PH" sz="3200" dirty="0" smtClean="0"/>
              <a:t>1525-1594</a:t>
            </a:r>
            <a:r>
              <a:rPr lang="en-PH" sz="3200" dirty="0" smtClean="0"/>
              <a:t>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upload.wikimedia.org/wikipedia/commons/1/18/Giovanni_Pierluigi_da_Palestri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7" y="1676400"/>
            <a:ext cx="3101622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67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4606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/>
              <a:t>h</a:t>
            </a:r>
            <a:r>
              <a:rPr lang="en-PH" sz="2800" dirty="0" smtClean="0"/>
              <a:t>is work includes: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Pope Marcellus </a:t>
            </a:r>
            <a:r>
              <a:rPr lang="en-PH" sz="2800" dirty="0" smtClean="0"/>
              <a:t>Mass (Kyrie)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Renaissance</a:t>
            </a:r>
            <a:r>
              <a:rPr lang="en-PH" dirty="0" smtClean="0"/>
              <a:t>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GIOVANNI PIERLUIGI DE PALESTRINA</a:t>
            </a:r>
          </a:p>
          <a:p>
            <a:r>
              <a:rPr lang="en-PH" sz="3200" dirty="0" smtClean="0"/>
              <a:t>Rome </a:t>
            </a:r>
            <a:r>
              <a:rPr lang="en-PH" sz="3200" dirty="0" smtClean="0"/>
              <a:t>(c</a:t>
            </a:r>
            <a:r>
              <a:rPr lang="en-PH" sz="3200" dirty="0" smtClean="0"/>
              <a:t>. </a:t>
            </a:r>
            <a:r>
              <a:rPr lang="en-PH" sz="3200" dirty="0" smtClean="0"/>
              <a:t>1525-1594</a:t>
            </a:r>
            <a:r>
              <a:rPr lang="en-PH" sz="3200" dirty="0" smtClean="0"/>
              <a:t>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upload.wikimedia.org/wikipedia/commons/1/18/Giovanni_Pierluigi_da_Palestri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7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06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/>
              <a:t>most famous composer </a:t>
            </a:r>
            <a:r>
              <a:rPr lang="en-PH" sz="2800" dirty="0" smtClean="0"/>
              <a:t>of secular  </a:t>
            </a:r>
            <a:r>
              <a:rPr lang="en-PH" sz="2800" dirty="0"/>
              <a:t>music in  his  </a:t>
            </a:r>
            <a:r>
              <a:rPr lang="en-PH" sz="2800" dirty="0" smtClean="0"/>
              <a:t>time</a:t>
            </a:r>
          </a:p>
          <a:p>
            <a:r>
              <a:rPr lang="en-PH" sz="2800" dirty="0" smtClean="0"/>
              <a:t>most </a:t>
            </a:r>
            <a:r>
              <a:rPr lang="en-PH" sz="2800" dirty="0"/>
              <a:t>of </a:t>
            </a:r>
            <a:r>
              <a:rPr lang="en-PH" sz="2800" dirty="0" smtClean="0"/>
              <a:t>his </a:t>
            </a:r>
            <a:r>
              <a:rPr lang="en-PH" sz="2800" dirty="0"/>
              <a:t>madrigals are light and easy to sing with some aspects of Italian style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Renaissance</a:t>
            </a:r>
            <a:r>
              <a:rPr lang="en-PH" dirty="0" smtClean="0"/>
              <a:t>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THOMAS MORLEY</a:t>
            </a:r>
          </a:p>
          <a:p>
            <a:r>
              <a:rPr lang="en-PH" sz="3200" dirty="0" smtClean="0"/>
              <a:t>England</a:t>
            </a:r>
            <a:r>
              <a:rPr lang="en-PH" sz="3200" dirty="0" smtClean="0"/>
              <a:t> </a:t>
            </a:r>
            <a:r>
              <a:rPr lang="en-PH" sz="3200" dirty="0" smtClean="0"/>
              <a:t>(c. </a:t>
            </a:r>
            <a:r>
              <a:rPr lang="en-PH" sz="3200" dirty="0" smtClean="0"/>
              <a:t>1557</a:t>
            </a:r>
            <a:r>
              <a:rPr lang="en-PH" sz="3200" dirty="0" smtClean="0"/>
              <a:t>-1602)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Thomas Morley sheet mus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3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4876800" cy="3657600"/>
          </a:xfrm>
        </p:spPr>
        <p:txBody>
          <a:bodyPr>
            <a:normAutofit lnSpcReduction="10000"/>
          </a:bodyPr>
          <a:lstStyle/>
          <a:p>
            <a:r>
              <a:rPr lang="en-PH" sz="2800" dirty="0" smtClean="0"/>
              <a:t>his work includes: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Fire, Fire, My Heart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Sing </a:t>
            </a:r>
            <a:r>
              <a:rPr lang="en-PH" sz="2800" dirty="0"/>
              <a:t>and Chant It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err="1" smtClean="0"/>
              <a:t>Fantasie</a:t>
            </a:r>
            <a:endParaRPr lang="en-PH" sz="2800" dirty="0"/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A</a:t>
            </a:r>
            <a:r>
              <a:rPr lang="en-PH" sz="2800" dirty="0" smtClean="0"/>
              <a:t>pril </a:t>
            </a:r>
            <a:r>
              <a:rPr lang="en-PH" sz="2800" dirty="0"/>
              <a:t>Is In My </a:t>
            </a:r>
            <a:r>
              <a:rPr lang="en-PH" sz="2800" dirty="0" smtClean="0"/>
              <a:t>Mistress’ Face</a:t>
            </a:r>
            <a:endParaRPr lang="en-PH" sz="2800" dirty="0"/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It </a:t>
            </a:r>
            <a:r>
              <a:rPr lang="en-PH" sz="2800" dirty="0"/>
              <a:t>Was A Lover and His Lass 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Renaissance</a:t>
            </a:r>
            <a:r>
              <a:rPr lang="en-PH" dirty="0" smtClean="0"/>
              <a:t>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THOMAS MORLEY</a:t>
            </a:r>
          </a:p>
          <a:p>
            <a:r>
              <a:rPr lang="en-PH" sz="3200" dirty="0" smtClean="0"/>
              <a:t>England</a:t>
            </a:r>
            <a:r>
              <a:rPr lang="en-PH" sz="3200" dirty="0" smtClean="0"/>
              <a:t> </a:t>
            </a:r>
            <a:r>
              <a:rPr lang="en-PH" sz="3200" dirty="0" smtClean="0"/>
              <a:t>(c. </a:t>
            </a:r>
            <a:r>
              <a:rPr lang="en-PH" sz="3200" dirty="0" smtClean="0"/>
              <a:t>1557</a:t>
            </a:r>
            <a:r>
              <a:rPr lang="en-PH" sz="3200" dirty="0" smtClean="0"/>
              <a:t>-1602)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Thomas Morley sheet mus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94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MUSIC OF </a:t>
            </a:r>
            <a:r>
              <a:rPr lang="en-PH" dirty="0" smtClean="0"/>
              <a:t>BAROQUE PERIOD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8557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the  </a:t>
            </a:r>
            <a:r>
              <a:rPr lang="en-PH" sz="2800" dirty="0"/>
              <a:t>word  Baroque  is  derived  from  the  Portuguese  word  </a:t>
            </a:r>
            <a:r>
              <a:rPr lang="en-PH" sz="2800" dirty="0" smtClean="0"/>
              <a:t>“</a:t>
            </a:r>
            <a:r>
              <a:rPr lang="en-PH" sz="2800" dirty="0" err="1" smtClean="0"/>
              <a:t>barroco</a:t>
            </a:r>
            <a:r>
              <a:rPr lang="en-PH" sz="2800" dirty="0" smtClean="0"/>
              <a:t>” which means “pearl </a:t>
            </a:r>
            <a:r>
              <a:rPr lang="en-PH" sz="2800" dirty="0"/>
              <a:t>of </a:t>
            </a:r>
            <a:r>
              <a:rPr lang="en-PH" sz="2800" dirty="0" smtClean="0"/>
              <a:t>irregular shape”</a:t>
            </a:r>
          </a:p>
          <a:p>
            <a:r>
              <a:rPr lang="en-PH" sz="2800" dirty="0"/>
              <a:t>the  arts  highlighted  grandiose  and  </a:t>
            </a:r>
            <a:r>
              <a:rPr lang="en-PH" sz="2800" dirty="0" smtClean="0"/>
              <a:t>elaborate ornamentation</a:t>
            </a:r>
          </a:p>
          <a:p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Baroque </a:t>
            </a:r>
            <a:r>
              <a:rPr lang="en-PH" dirty="0" smtClean="0"/>
              <a:t>Period </a:t>
            </a:r>
            <a:r>
              <a:rPr lang="en-PH" dirty="0" smtClean="0"/>
              <a:t>(1685-1750)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4585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new  </a:t>
            </a:r>
            <a:r>
              <a:rPr lang="en-PH" sz="2800" dirty="0"/>
              <a:t>instrumental  techniques  and  changes  in  musical  notation  were </a:t>
            </a:r>
            <a:r>
              <a:rPr lang="en-PH" sz="2800" dirty="0" smtClean="0"/>
              <a:t>developed</a:t>
            </a:r>
          </a:p>
          <a:p>
            <a:r>
              <a:rPr lang="en-PH" sz="2800" dirty="0"/>
              <a:t>m</a:t>
            </a:r>
            <a:r>
              <a:rPr lang="en-PH" sz="2800" dirty="0" smtClean="0"/>
              <a:t>ajor </a:t>
            </a:r>
            <a:r>
              <a:rPr lang="en-PH" sz="2800" dirty="0"/>
              <a:t>and minor tonality was also created in this  period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Baroque </a:t>
            </a:r>
            <a:r>
              <a:rPr lang="en-PH" dirty="0" smtClean="0"/>
              <a:t>Period </a:t>
            </a:r>
            <a:r>
              <a:rPr lang="en-PH" dirty="0" smtClean="0"/>
              <a:t>(1685-1750)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12379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/>
              <a:t>also known as the  </a:t>
            </a:r>
            <a:r>
              <a:rPr lang="en-PH" sz="2800" b="1" dirty="0"/>
              <a:t>Middle  Ages </a:t>
            </a:r>
            <a:r>
              <a:rPr lang="en-PH" sz="2800" b="1" dirty="0" smtClean="0"/>
              <a:t> or  Dark Ages </a:t>
            </a:r>
            <a:r>
              <a:rPr lang="en-PH" sz="2800" dirty="0" smtClean="0"/>
              <a:t>that  </a:t>
            </a:r>
            <a:r>
              <a:rPr lang="en-PH" sz="2800" dirty="0"/>
              <a:t>started  with the fall of the Roman Empire. </a:t>
            </a:r>
            <a:endParaRPr lang="en-PH" sz="2800" dirty="0" smtClean="0"/>
          </a:p>
          <a:p>
            <a:r>
              <a:rPr lang="en-PH" sz="2800" dirty="0" smtClean="0"/>
              <a:t>During </a:t>
            </a:r>
            <a:r>
              <a:rPr lang="en-PH" sz="2800" dirty="0"/>
              <a:t>this time, the </a:t>
            </a:r>
            <a:r>
              <a:rPr lang="en-PH" sz="2800" dirty="0" smtClean="0"/>
              <a:t>Christian Church </a:t>
            </a:r>
            <a:r>
              <a:rPr lang="en-PH" sz="2800" dirty="0"/>
              <a:t>influenced Europe’s culture and political affairs.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Medieval Period (700-1400)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86188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 lnSpcReduction="10000"/>
          </a:bodyPr>
          <a:lstStyle/>
          <a:p>
            <a:r>
              <a:rPr lang="en-PH" sz="2800" dirty="0" smtClean="0"/>
              <a:t>Characteristics:</a:t>
            </a:r>
          </a:p>
          <a:p>
            <a:pPr marL="969963" indent="-512763">
              <a:buFont typeface="+mj-lt"/>
              <a:buAutoNum type="arabicParenR"/>
            </a:pPr>
            <a:r>
              <a:rPr lang="en-PH" sz="2800" dirty="0" smtClean="0"/>
              <a:t>melodies </a:t>
            </a:r>
            <a:r>
              <a:rPr lang="en-PH" sz="2800" dirty="0"/>
              <a:t>sound elaborate and ornamental</a:t>
            </a:r>
          </a:p>
          <a:p>
            <a:pPr marL="969963" indent="-512763">
              <a:buFont typeface="+mj-lt"/>
              <a:buAutoNum type="arabicParenR"/>
            </a:pPr>
            <a:r>
              <a:rPr lang="en-PH" sz="2800" dirty="0"/>
              <a:t>m</a:t>
            </a:r>
            <a:r>
              <a:rPr lang="en-PH" sz="2800" dirty="0" smtClean="0"/>
              <a:t>elodies </a:t>
            </a:r>
            <a:r>
              <a:rPr lang="en-PH" sz="2800" dirty="0"/>
              <a:t>are not easy to sing or remember</a:t>
            </a:r>
          </a:p>
          <a:p>
            <a:pPr marL="969963" indent="-512763">
              <a:buFont typeface="+mj-lt"/>
              <a:buAutoNum type="arabicParenR"/>
            </a:pPr>
            <a:r>
              <a:rPr lang="en-PH" sz="2800" dirty="0"/>
              <a:t>p</a:t>
            </a:r>
            <a:r>
              <a:rPr lang="en-PH" sz="2800" dirty="0" smtClean="0"/>
              <a:t>rimarily </a:t>
            </a:r>
            <a:r>
              <a:rPr lang="en-PH" sz="2800" dirty="0"/>
              <a:t>contrapuntal textures with some homophony</a:t>
            </a:r>
          </a:p>
          <a:p>
            <a:pPr marL="969963" indent="-512763">
              <a:buFont typeface="+mj-lt"/>
              <a:buAutoNum type="arabicParenR"/>
            </a:pPr>
            <a:r>
              <a:rPr lang="en-PH" sz="2800" dirty="0"/>
              <a:t>d</a:t>
            </a:r>
            <a:r>
              <a:rPr lang="en-PH" sz="2800" dirty="0" smtClean="0"/>
              <a:t>ynamic </a:t>
            </a:r>
            <a:r>
              <a:rPr lang="en-PH" sz="2800" dirty="0"/>
              <a:t>contrast – alternation between loud and soft</a:t>
            </a:r>
          </a:p>
          <a:p>
            <a:pPr marL="969963" indent="-512763">
              <a:buFont typeface="+mj-lt"/>
              <a:buAutoNum type="arabicParenR"/>
            </a:pPr>
            <a:r>
              <a:rPr lang="en-PH" sz="2800" dirty="0"/>
              <a:t>m</a:t>
            </a:r>
            <a:r>
              <a:rPr lang="en-PH" sz="2800" dirty="0" smtClean="0"/>
              <a:t>usic </a:t>
            </a:r>
            <a:r>
              <a:rPr lang="en-PH" sz="2800" dirty="0"/>
              <a:t>genres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Baroque </a:t>
            </a:r>
            <a:r>
              <a:rPr lang="en-PH" dirty="0" smtClean="0"/>
              <a:t>Period </a:t>
            </a:r>
            <a:r>
              <a:rPr lang="en-PH" dirty="0" smtClean="0"/>
              <a:t>(1685-1750)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2165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Characteristics:</a:t>
            </a:r>
          </a:p>
          <a:p>
            <a:pPr marL="971550" indent="-514350">
              <a:buFont typeface="+mj-lt"/>
              <a:buAutoNum type="arabicParenR" startAt="6"/>
            </a:pPr>
            <a:r>
              <a:rPr lang="en-PH" sz="2800" dirty="0" smtClean="0"/>
              <a:t>0rchestra </a:t>
            </a:r>
            <a:r>
              <a:rPr lang="en-PH" sz="2800" dirty="0"/>
              <a:t>consists of strings and continuo</a:t>
            </a:r>
          </a:p>
          <a:p>
            <a:pPr marL="971550" indent="-514350">
              <a:buFont typeface="+mj-lt"/>
              <a:buAutoNum type="arabicParenR" startAt="6"/>
            </a:pPr>
            <a:r>
              <a:rPr lang="en-PH" sz="2800" dirty="0"/>
              <a:t>h</a:t>
            </a:r>
            <a:r>
              <a:rPr lang="en-PH" sz="2800" dirty="0" smtClean="0"/>
              <a:t>arpsichord </a:t>
            </a:r>
            <a:r>
              <a:rPr lang="en-PH" sz="2800" dirty="0"/>
              <a:t>and organ are the keyboard instruments that </a:t>
            </a:r>
            <a:r>
              <a:rPr lang="en-PH" sz="2800" dirty="0" smtClean="0"/>
              <a:t>are commonly </a:t>
            </a:r>
            <a:r>
              <a:rPr lang="en-PH" sz="2800" dirty="0"/>
              <a:t>used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Baroque </a:t>
            </a:r>
            <a:r>
              <a:rPr lang="en-PH" dirty="0" smtClean="0"/>
              <a:t>Period </a:t>
            </a:r>
            <a:r>
              <a:rPr lang="en-PH" dirty="0" smtClean="0"/>
              <a:t>(1685-1750)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3231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New forms</a:t>
            </a:r>
            <a:r>
              <a:rPr lang="en-PH" sz="2800" dirty="0" smtClean="0"/>
              <a:t>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binary – AB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ternary </a:t>
            </a:r>
            <a:r>
              <a:rPr lang="en-PH" sz="2800" dirty="0"/>
              <a:t>– ABC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ground </a:t>
            </a:r>
            <a:r>
              <a:rPr lang="en-PH" sz="2800" dirty="0"/>
              <a:t>bass 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fugue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Baroque </a:t>
            </a:r>
            <a:r>
              <a:rPr lang="en-PH" dirty="0" smtClean="0"/>
              <a:t>Period </a:t>
            </a:r>
            <a:r>
              <a:rPr lang="en-PH" dirty="0" smtClean="0"/>
              <a:t>(1685-1750)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79211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MUSIC GENRES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43788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A form </a:t>
            </a:r>
            <a:r>
              <a:rPr lang="en-PH" sz="2800" dirty="0"/>
              <a:t>of orchestral music that employs a solo </a:t>
            </a:r>
            <a:r>
              <a:rPr lang="en-PH" sz="2800" dirty="0" smtClean="0"/>
              <a:t>instrument accompanied </a:t>
            </a:r>
            <a:r>
              <a:rPr lang="en-PH" sz="2800" dirty="0"/>
              <a:t>by an orchestra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Baroque Music (Concerto)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867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/>
              <a:t>A  form  of  orchestral  music  during  the  </a:t>
            </a:r>
            <a:r>
              <a:rPr lang="en-PH" sz="2800" dirty="0" smtClean="0"/>
              <a:t>Baroque Period  </a:t>
            </a:r>
            <a:r>
              <a:rPr lang="en-PH" sz="2800" dirty="0"/>
              <a:t>wherein the music is </a:t>
            </a:r>
            <a:r>
              <a:rPr lang="en-PH" sz="2800" dirty="0" smtClean="0"/>
              <a:t>between: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a </a:t>
            </a:r>
            <a:r>
              <a:rPr lang="en-PH" sz="2800" dirty="0"/>
              <a:t>small group  of solo </a:t>
            </a:r>
            <a:r>
              <a:rPr lang="en-PH" sz="2800" dirty="0" smtClean="0"/>
              <a:t>instruments called </a:t>
            </a:r>
            <a:r>
              <a:rPr lang="en-PH" sz="2800" b="1" dirty="0"/>
              <a:t>concertino</a:t>
            </a:r>
            <a:r>
              <a:rPr lang="en-PH" sz="2800" dirty="0"/>
              <a:t> </a:t>
            </a:r>
            <a:r>
              <a:rPr lang="en-PH" sz="2800" dirty="0" smtClean="0"/>
              <a:t>and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the </a:t>
            </a:r>
            <a:r>
              <a:rPr lang="en-PH" sz="2800" dirty="0"/>
              <a:t>whole orchestra called </a:t>
            </a:r>
            <a:r>
              <a:rPr lang="en-PH" sz="2800" b="1" dirty="0" err="1"/>
              <a:t>tutti</a:t>
            </a:r>
            <a:endParaRPr lang="en-PH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Baroque Music (Concerto </a:t>
            </a:r>
            <a:r>
              <a:rPr lang="en-PH" dirty="0" err="1" smtClean="0"/>
              <a:t>Grosso</a:t>
            </a:r>
            <a:r>
              <a:rPr lang="en-PH" dirty="0" smtClean="0"/>
              <a:t>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5502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a </a:t>
            </a:r>
            <a:r>
              <a:rPr lang="en-PH" sz="2800" dirty="0"/>
              <a:t>contrapuntal piece, developed mainly by imitative counterpoint</a:t>
            </a:r>
          </a:p>
          <a:p>
            <a:r>
              <a:rPr lang="en-PH" sz="2800" dirty="0"/>
              <a:t>i</a:t>
            </a:r>
            <a:r>
              <a:rPr lang="en-PH" sz="2800" dirty="0" smtClean="0"/>
              <a:t>t </a:t>
            </a:r>
            <a:r>
              <a:rPr lang="en-PH" sz="2800" dirty="0"/>
              <a:t>is usually written in 3 or 4 parts, with a main theme called </a:t>
            </a:r>
            <a:r>
              <a:rPr lang="en-PH" sz="2800" dirty="0" smtClean="0"/>
              <a:t>“subject”</a:t>
            </a:r>
            <a:endParaRPr lang="en-PH" sz="2800" dirty="0"/>
          </a:p>
          <a:p>
            <a:r>
              <a:rPr lang="en-PH" sz="2800" dirty="0"/>
              <a:t>t</a:t>
            </a:r>
            <a:r>
              <a:rPr lang="en-PH" sz="2800" dirty="0" smtClean="0"/>
              <a:t>he </a:t>
            </a:r>
            <a:r>
              <a:rPr lang="en-PH" sz="2800" dirty="0"/>
              <a:t>entire piece grows mainly from a single brief tune of </a:t>
            </a:r>
            <a:r>
              <a:rPr lang="en-PH" sz="2800" dirty="0" smtClean="0"/>
              <a:t>strong musical </a:t>
            </a:r>
            <a:r>
              <a:rPr lang="en-PH" sz="2800" dirty="0"/>
              <a:t>character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Baroque Music (Fugue)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1771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/>
              <a:t> a large scale musical composition for orchestra and voices </a:t>
            </a:r>
            <a:r>
              <a:rPr lang="en-PH" sz="2800" dirty="0" smtClean="0"/>
              <a:t>that incorporates </a:t>
            </a:r>
            <a:r>
              <a:rPr lang="en-PH" sz="2800" dirty="0"/>
              <a:t>narratives on religious </a:t>
            </a:r>
            <a:r>
              <a:rPr lang="en-PH" sz="2800" dirty="0" smtClean="0"/>
              <a:t>themes</a:t>
            </a:r>
          </a:p>
          <a:p>
            <a:r>
              <a:rPr lang="en-PH" sz="2800" dirty="0" smtClean="0"/>
              <a:t>usually </a:t>
            </a:r>
            <a:r>
              <a:rPr lang="en-PH" sz="2800" dirty="0"/>
              <a:t>performed without the use of costumes, scenery, or </a:t>
            </a:r>
            <a:r>
              <a:rPr lang="en-PH" sz="2800" dirty="0" smtClean="0"/>
              <a:t>action</a:t>
            </a:r>
          </a:p>
          <a:p>
            <a:r>
              <a:rPr lang="en-PH" sz="2800" dirty="0" smtClean="0"/>
              <a:t>usually </a:t>
            </a:r>
            <a:r>
              <a:rPr lang="en-PH" sz="2800" dirty="0"/>
              <a:t>written in the native language for the intended </a:t>
            </a:r>
            <a:r>
              <a:rPr lang="en-PH" sz="2800" dirty="0" smtClean="0"/>
              <a:t>audience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Baroque Music (Oratorio)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5789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PH" sz="2800" dirty="0"/>
              <a:t> a large scale musical composition for orchestra and voices </a:t>
            </a:r>
            <a:r>
              <a:rPr lang="en-PH" sz="2800" dirty="0" smtClean="0"/>
              <a:t>that incorporates </a:t>
            </a:r>
            <a:r>
              <a:rPr lang="en-PH" sz="2800" dirty="0"/>
              <a:t>narratives on religious </a:t>
            </a:r>
            <a:r>
              <a:rPr lang="en-PH" sz="2800" dirty="0" smtClean="0"/>
              <a:t>themes</a:t>
            </a:r>
          </a:p>
          <a:p>
            <a:r>
              <a:rPr lang="en-PH" sz="2800" dirty="0" smtClean="0"/>
              <a:t>usually </a:t>
            </a:r>
            <a:r>
              <a:rPr lang="en-PH" sz="2800" dirty="0"/>
              <a:t>performed without the use of costumes, scenery, or </a:t>
            </a:r>
            <a:r>
              <a:rPr lang="en-PH" sz="2800" dirty="0" smtClean="0"/>
              <a:t>action</a:t>
            </a:r>
          </a:p>
          <a:p>
            <a:r>
              <a:rPr lang="en-PH" sz="2800" dirty="0" smtClean="0"/>
              <a:t>usually </a:t>
            </a:r>
            <a:r>
              <a:rPr lang="en-PH" sz="2800" dirty="0"/>
              <a:t>written in the native language for the intended </a:t>
            </a:r>
            <a:r>
              <a:rPr lang="en-PH" sz="2800" dirty="0" smtClean="0"/>
              <a:t>audience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Baroque Music (Oratorio)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1148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4606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his </a:t>
            </a:r>
            <a:r>
              <a:rPr lang="en-PH" sz="2800" dirty="0"/>
              <a:t>personal and deep faith is shown in </a:t>
            </a:r>
            <a:r>
              <a:rPr lang="en-PH" sz="2800" dirty="0" smtClean="0"/>
              <a:t>his sacred music</a:t>
            </a:r>
            <a:endParaRPr lang="en-PH" sz="2800" dirty="0"/>
          </a:p>
          <a:p>
            <a:r>
              <a:rPr lang="en-PH" sz="2800" dirty="0"/>
              <a:t>h</a:t>
            </a:r>
            <a:r>
              <a:rPr lang="en-PH" sz="2800" dirty="0" smtClean="0"/>
              <a:t>e </a:t>
            </a:r>
            <a:r>
              <a:rPr lang="en-PH" sz="2800" dirty="0"/>
              <a:t>was known for his compositions for organ, orchestra, </a:t>
            </a:r>
            <a:r>
              <a:rPr lang="en-PH" sz="2800" dirty="0" smtClean="0"/>
              <a:t>and oratorio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Baroque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JOHANN SEBASTIAN BACH</a:t>
            </a:r>
            <a:endParaRPr lang="en-PH" sz="3200" dirty="0" smtClean="0"/>
          </a:p>
          <a:p>
            <a:r>
              <a:rPr lang="en-PH" sz="3200" dirty="0" smtClean="0"/>
              <a:t>Germany </a:t>
            </a:r>
            <a:r>
              <a:rPr lang="en-PH" sz="3200" dirty="0" smtClean="0"/>
              <a:t>(c</a:t>
            </a:r>
            <a:r>
              <a:rPr lang="en-PH" sz="3200" dirty="0" smtClean="0"/>
              <a:t>. </a:t>
            </a:r>
            <a:r>
              <a:rPr lang="en-PH" sz="3200" dirty="0" smtClean="0"/>
              <a:t>1685-1750)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upload.wikimedia.org/wikipedia/commons/6/6a/Johann_Sebastian_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663" y="1676400"/>
            <a:ext cx="3075155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95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MUSIC GENRES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33029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46060"/>
            <a:ext cx="4876800" cy="3048000"/>
          </a:xfrm>
        </p:spPr>
        <p:txBody>
          <a:bodyPr>
            <a:normAutofit lnSpcReduction="10000"/>
          </a:bodyPr>
          <a:lstStyle/>
          <a:p>
            <a:r>
              <a:rPr lang="en-PH" sz="2800" dirty="0" smtClean="0"/>
              <a:t>his works includes: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Concerto </a:t>
            </a:r>
            <a:r>
              <a:rPr lang="en-PH" sz="2800" dirty="0" err="1" smtClean="0"/>
              <a:t>grosso</a:t>
            </a:r>
            <a:endParaRPr lang="en-PH" sz="2800" dirty="0" smtClean="0"/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Masses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Cantatas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Fugues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Others</a:t>
            </a:r>
          </a:p>
          <a:p>
            <a:pPr marL="514350" indent="-514350">
              <a:buFont typeface="+mj-lt"/>
              <a:buAutoNum type="arabicParenR"/>
            </a:pP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Baroque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JOHANN SEBASTIAN BACH</a:t>
            </a:r>
            <a:endParaRPr lang="en-PH" sz="3200" dirty="0" smtClean="0"/>
          </a:p>
          <a:p>
            <a:r>
              <a:rPr lang="en-PH" sz="3200" dirty="0" smtClean="0"/>
              <a:t>Germany </a:t>
            </a:r>
            <a:r>
              <a:rPr lang="en-PH" sz="3200" dirty="0" smtClean="0"/>
              <a:t>(c</a:t>
            </a:r>
            <a:r>
              <a:rPr lang="en-PH" sz="3200" dirty="0" smtClean="0"/>
              <a:t>. </a:t>
            </a:r>
            <a:r>
              <a:rPr lang="en-PH" sz="3200" dirty="0" smtClean="0"/>
              <a:t>1685-1750)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upload.wikimedia.org/wikipedia/commons/6/6a/Johann_Sebastian_Ba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663" y="1676400"/>
            <a:ext cx="3075155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88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4876800" cy="3733800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nicknamed </a:t>
            </a:r>
            <a:r>
              <a:rPr lang="it-IT" sz="2800" dirty="0"/>
              <a:t>il </a:t>
            </a:r>
            <a:r>
              <a:rPr lang="it-IT" sz="2800" dirty="0" smtClean="0"/>
              <a:t>Prete Rosso </a:t>
            </a:r>
            <a:r>
              <a:rPr lang="it-IT" sz="2800" dirty="0"/>
              <a:t>("The Red Priest</a:t>
            </a:r>
            <a:r>
              <a:rPr lang="it-IT" sz="2800" dirty="0" smtClean="0"/>
              <a:t>")</a:t>
            </a:r>
          </a:p>
          <a:p>
            <a:r>
              <a:rPr lang="en-PH" sz="2800" dirty="0"/>
              <a:t>one </a:t>
            </a:r>
            <a:r>
              <a:rPr lang="en-PH" sz="2800" dirty="0" smtClean="0"/>
              <a:t>of </a:t>
            </a:r>
            <a:r>
              <a:rPr lang="en-PH" sz="2800" dirty="0"/>
              <a:t>the greatest Baroque </a:t>
            </a:r>
            <a:r>
              <a:rPr lang="en-PH" sz="2800" dirty="0" smtClean="0"/>
              <a:t>composers</a:t>
            </a:r>
          </a:p>
          <a:p>
            <a:r>
              <a:rPr lang="en-PH" sz="2800" dirty="0"/>
              <a:t> known mainly for composing instrumental</a:t>
            </a:r>
          </a:p>
          <a:p>
            <a:r>
              <a:rPr lang="en-PH" sz="2800" dirty="0"/>
              <a:t>concertos, especially for the violin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Baroque</a:t>
            </a:r>
            <a:r>
              <a:rPr lang="en-PH" dirty="0" smtClean="0"/>
              <a:t>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ANTONIO LUCIO VIVALDI</a:t>
            </a:r>
            <a:endParaRPr lang="en-PH" sz="3200" dirty="0" smtClean="0"/>
          </a:p>
          <a:p>
            <a:r>
              <a:rPr lang="en-PH" sz="3200" dirty="0" smtClean="0"/>
              <a:t>Venice </a:t>
            </a:r>
            <a:r>
              <a:rPr lang="en-PH" sz="3200" dirty="0" smtClean="0"/>
              <a:t>(c</a:t>
            </a:r>
            <a:r>
              <a:rPr lang="en-PH" sz="3200" dirty="0" smtClean="0"/>
              <a:t>. 1678-1741 )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upload.wikimedia.org/wikipedia/commons/1/1b/Antonio_Vivald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09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895600"/>
            <a:ext cx="4876800" cy="37338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his work includes: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Four Seasons:</a:t>
            </a:r>
          </a:p>
          <a:p>
            <a:pPr marL="1428750" indent="-514350">
              <a:buFont typeface="+mj-lt"/>
              <a:buAutoNum type="alphaLcParenR"/>
            </a:pPr>
            <a:r>
              <a:rPr lang="en-PH" sz="2800" dirty="0" smtClean="0"/>
              <a:t>Spring</a:t>
            </a:r>
          </a:p>
          <a:p>
            <a:pPr marL="1428750" indent="-514350">
              <a:buFont typeface="+mj-lt"/>
              <a:buAutoNum type="alphaLcParenR"/>
            </a:pPr>
            <a:r>
              <a:rPr lang="en-PH" sz="2800" dirty="0" smtClean="0"/>
              <a:t>Autumn</a:t>
            </a:r>
          </a:p>
          <a:p>
            <a:pPr marL="1428750" indent="-514350">
              <a:buFont typeface="+mj-lt"/>
              <a:buAutoNum type="alphaLcParenR"/>
            </a:pPr>
            <a:r>
              <a:rPr lang="en-PH" sz="2800" dirty="0" smtClean="0"/>
              <a:t>Summer</a:t>
            </a:r>
          </a:p>
          <a:p>
            <a:pPr marL="1428750" indent="-514350">
              <a:buFont typeface="+mj-lt"/>
              <a:buAutoNum type="alphaLcParenR"/>
            </a:pPr>
            <a:r>
              <a:rPr lang="en-PH" sz="2800" dirty="0" smtClean="0"/>
              <a:t>Winter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Baroque</a:t>
            </a:r>
            <a:r>
              <a:rPr lang="en-PH" dirty="0" smtClean="0"/>
              <a:t>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ANTONIO LUCIO VIVALDI</a:t>
            </a:r>
            <a:endParaRPr lang="en-PH" sz="3200" dirty="0" smtClean="0"/>
          </a:p>
          <a:p>
            <a:r>
              <a:rPr lang="en-PH" sz="3200" dirty="0" smtClean="0"/>
              <a:t>Venice </a:t>
            </a:r>
            <a:r>
              <a:rPr lang="en-PH" sz="3200" dirty="0" smtClean="0"/>
              <a:t>(c</a:t>
            </a:r>
            <a:r>
              <a:rPr lang="en-PH" sz="3200" dirty="0" smtClean="0"/>
              <a:t>. 1678-1741 )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upload.wikimedia.org/wikipedia/commons/1/1b/Antonio_Vivald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17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4606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/>
              <a:t>remembered  for  his  operas  and  </a:t>
            </a:r>
            <a:r>
              <a:rPr lang="en-PH" sz="2800" dirty="0" smtClean="0"/>
              <a:t>oratorios</a:t>
            </a:r>
          </a:p>
          <a:p>
            <a:r>
              <a:rPr lang="en-PH" sz="2800" dirty="0"/>
              <a:t>England’s </a:t>
            </a:r>
            <a:r>
              <a:rPr lang="en-PH" sz="2800" dirty="0" smtClean="0"/>
              <a:t>favourite composer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Baroque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GEORGE FRIDERIC HANDEL</a:t>
            </a:r>
          </a:p>
          <a:p>
            <a:r>
              <a:rPr lang="en-PH" sz="3200" dirty="0" smtClean="0"/>
              <a:t>Germany </a:t>
            </a:r>
            <a:r>
              <a:rPr lang="en-PH" sz="3200" dirty="0" smtClean="0"/>
              <a:t>(c</a:t>
            </a:r>
            <a:r>
              <a:rPr lang="en-PH" sz="3200" dirty="0" smtClean="0"/>
              <a:t>. </a:t>
            </a:r>
            <a:r>
              <a:rPr lang="en-PH" sz="3200" dirty="0" smtClean="0"/>
              <a:t>1685-1759)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George Frideric Handel by Balthasar Denn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7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57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246060"/>
            <a:ext cx="4876800" cy="3048000"/>
          </a:xfrm>
        </p:spPr>
        <p:txBody>
          <a:bodyPr>
            <a:normAutofit/>
          </a:bodyPr>
          <a:lstStyle/>
          <a:p>
            <a:r>
              <a:rPr lang="en-PH" sz="2800" dirty="0" smtClean="0"/>
              <a:t>his work includes: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Samson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Messiah (Hallelujah)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Famous </a:t>
            </a:r>
            <a:r>
              <a:rPr lang="en-PH" dirty="0" smtClean="0"/>
              <a:t>Baroque </a:t>
            </a:r>
            <a:r>
              <a:rPr lang="en-PH" dirty="0" smtClean="0"/>
              <a:t>Composer</a:t>
            </a:r>
            <a:endParaRPr lang="en-PH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 smtClean="0"/>
              <a:t>GEORGE FRIDERIC HANDEL</a:t>
            </a:r>
          </a:p>
          <a:p>
            <a:r>
              <a:rPr lang="en-PH" sz="3200" dirty="0" smtClean="0"/>
              <a:t>Germany </a:t>
            </a:r>
            <a:r>
              <a:rPr lang="en-PH" sz="3200" dirty="0" smtClean="0"/>
              <a:t>(c</a:t>
            </a:r>
            <a:r>
              <a:rPr lang="en-PH" sz="3200" dirty="0" smtClean="0"/>
              <a:t>. </a:t>
            </a:r>
            <a:r>
              <a:rPr lang="en-PH" sz="3200" dirty="0" smtClean="0"/>
              <a:t>1685-1759)</a:t>
            </a:r>
            <a:endParaRPr lang="en-PH" sz="3200" dirty="0"/>
          </a:p>
        </p:txBody>
      </p:sp>
      <p:pic>
        <p:nvPicPr>
          <p:cNvPr id="2050" name="Picture 2" descr="https://bnhstheatre1.files.wordpress.com/2013/02/adam-de-la-hal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8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George Frideric Handel by Balthasar Denn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7" y="1676400"/>
            <a:ext cx="3101621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45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b="1" dirty="0"/>
              <a:t>Monophonic </a:t>
            </a:r>
            <a:r>
              <a:rPr lang="en-PH" sz="2800" b="1" dirty="0" smtClean="0"/>
              <a:t> plainchant</a:t>
            </a:r>
            <a:r>
              <a:rPr lang="en-PH" sz="2800" dirty="0" smtClean="0"/>
              <a:t>  </a:t>
            </a:r>
            <a:r>
              <a:rPr lang="en-PH" sz="2800" dirty="0"/>
              <a:t>was  named  after  </a:t>
            </a:r>
            <a:r>
              <a:rPr lang="en-PH" sz="2800" b="1" dirty="0"/>
              <a:t>Pope  Gregory  I</a:t>
            </a:r>
            <a:r>
              <a:rPr lang="en-PH" sz="2800" dirty="0"/>
              <a:t>,  who  </a:t>
            </a:r>
            <a:r>
              <a:rPr lang="en-PH" sz="2800" dirty="0" smtClean="0"/>
              <a:t>made this </a:t>
            </a:r>
            <a:r>
              <a:rPr lang="en-PH" sz="2800" dirty="0"/>
              <a:t>the  approved music of the Catholic Church. </a:t>
            </a:r>
            <a:endParaRPr lang="en-PH" sz="2800" dirty="0" smtClean="0"/>
          </a:p>
          <a:p>
            <a:r>
              <a:rPr lang="en-PH" sz="2800" dirty="0" smtClean="0"/>
              <a:t>Although </a:t>
            </a:r>
            <a:r>
              <a:rPr lang="en-PH" sz="2800" dirty="0"/>
              <a:t>it was originally transmitted orally, scholars agreed to put it in notation to assist dissemination of chants </a:t>
            </a:r>
            <a:r>
              <a:rPr lang="en-PH" sz="2800" dirty="0" smtClean="0"/>
              <a:t>across Europe</a:t>
            </a:r>
            <a:r>
              <a:rPr lang="en-PH" sz="2800" dirty="0"/>
              <a:t>.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Medieval Music (Gregorian Chant)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67917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Characteristics: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monophonic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f</a:t>
            </a:r>
            <a:r>
              <a:rPr lang="en-PH" sz="2800" dirty="0" smtClean="0"/>
              <a:t>ree </a:t>
            </a:r>
            <a:r>
              <a:rPr lang="en-PH" sz="2800" dirty="0"/>
              <a:t>meter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m</a:t>
            </a:r>
            <a:r>
              <a:rPr lang="en-PH" sz="2800" dirty="0" smtClean="0"/>
              <a:t>odal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u</a:t>
            </a:r>
            <a:r>
              <a:rPr lang="en-PH" sz="2800" dirty="0" smtClean="0"/>
              <a:t>sually </a:t>
            </a:r>
            <a:r>
              <a:rPr lang="en-PH" sz="2800" dirty="0"/>
              <a:t>based on Latin liturgy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u</a:t>
            </a:r>
            <a:r>
              <a:rPr lang="en-PH" sz="2800" dirty="0" smtClean="0"/>
              <a:t>se </a:t>
            </a:r>
            <a:r>
              <a:rPr lang="en-PH" sz="2800" dirty="0"/>
              <a:t>of </a:t>
            </a:r>
            <a:r>
              <a:rPr lang="en-PH" sz="2800" b="1" dirty="0" err="1"/>
              <a:t>Neume</a:t>
            </a:r>
            <a:r>
              <a:rPr lang="en-PH" sz="2800" dirty="0"/>
              <a:t> notation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Medieval Music (Gregorian Chant)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20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3505199" cy="2514600"/>
          </a:xfrm>
        </p:spPr>
        <p:txBody>
          <a:bodyPr>
            <a:normAutofit/>
          </a:bodyPr>
          <a:lstStyle/>
          <a:p>
            <a:r>
              <a:rPr lang="en-PH" sz="2800" dirty="0"/>
              <a:t>"</a:t>
            </a:r>
            <a:r>
              <a:rPr lang="en-PH" sz="2800" i="1" dirty="0" err="1"/>
              <a:t>Gaudeamus</a:t>
            </a:r>
            <a:r>
              <a:rPr lang="en-PH" sz="2800" i="1" dirty="0"/>
              <a:t> </a:t>
            </a:r>
            <a:r>
              <a:rPr lang="en-PH" sz="2800" i="1" dirty="0" err="1"/>
              <a:t>omnes</a:t>
            </a:r>
            <a:r>
              <a:rPr lang="en-PH" sz="2800" dirty="0"/>
              <a:t>," from </a:t>
            </a:r>
            <a:r>
              <a:rPr lang="en-PH" sz="2800" dirty="0" smtClean="0"/>
              <a:t>the </a:t>
            </a:r>
            <a:r>
              <a:rPr lang="en-PH" sz="2800" i="1" dirty="0" err="1" smtClean="0"/>
              <a:t>Graduale</a:t>
            </a:r>
            <a:r>
              <a:rPr lang="en-PH" sz="2800" i="1" dirty="0"/>
              <a:t> </a:t>
            </a:r>
            <a:r>
              <a:rPr lang="en-PH" sz="2800" i="1" dirty="0" err="1"/>
              <a:t>Aboense</a:t>
            </a:r>
            <a:r>
              <a:rPr lang="en-PH" sz="2800" dirty="0"/>
              <a:t>, was scripted using square notation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Medieval Music (Gregorian Chant)</a:t>
            </a:r>
            <a:endParaRPr lang="en-PH" dirty="0"/>
          </a:p>
        </p:txBody>
      </p:sp>
      <p:pic>
        <p:nvPicPr>
          <p:cNvPr id="1026" name="Picture 2" descr="https://upload.wikimedia.org/wikipedia/commons/thumb/c/c7/Graduale_Aboense.jpg/220px-Graduale_Aboe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0824"/>
            <a:ext cx="4191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21" y="4061592"/>
            <a:ext cx="3864077" cy="125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/>
              <a:t>During the latter part of the Medieval Period, </a:t>
            </a:r>
            <a:r>
              <a:rPr lang="en-PH" sz="2800" b="1" dirty="0"/>
              <a:t>secular music  </a:t>
            </a:r>
            <a:r>
              <a:rPr lang="en-PH" sz="2800" dirty="0"/>
              <a:t>which </a:t>
            </a:r>
            <a:r>
              <a:rPr lang="en-PH" sz="2800" dirty="0" smtClean="0"/>
              <a:t>was not  </a:t>
            </a:r>
            <a:r>
              <a:rPr lang="en-PH" sz="2800" dirty="0"/>
              <a:t>bound  by  Catholic  traditions  emerged. </a:t>
            </a:r>
            <a:endParaRPr lang="en-PH" sz="2800" dirty="0" smtClean="0"/>
          </a:p>
          <a:p>
            <a:r>
              <a:rPr lang="en-PH" sz="2800" dirty="0" smtClean="0"/>
              <a:t>Most  </a:t>
            </a:r>
            <a:r>
              <a:rPr lang="en-PH" sz="2800" dirty="0"/>
              <a:t>of  these  songs  </a:t>
            </a:r>
            <a:r>
              <a:rPr lang="en-PH" sz="2800" dirty="0" smtClean="0"/>
              <a:t>were performed </a:t>
            </a:r>
            <a:r>
              <a:rPr lang="en-PH" sz="2800" dirty="0"/>
              <a:t>across Europe by groups of musicians called </a:t>
            </a:r>
            <a:r>
              <a:rPr lang="en-PH" sz="2800" b="1" dirty="0"/>
              <a:t>Troubadours</a:t>
            </a:r>
            <a:r>
              <a:rPr lang="en-PH" sz="2800" dirty="0"/>
              <a:t>.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52728"/>
          </a:xfrm>
        </p:spPr>
        <p:txBody>
          <a:bodyPr>
            <a:normAutofit/>
          </a:bodyPr>
          <a:lstStyle/>
          <a:p>
            <a:r>
              <a:rPr lang="en-PH" dirty="0" smtClean="0"/>
              <a:t>Medieval Music (Troubadour Music)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20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PH" sz="2800" dirty="0" smtClean="0"/>
              <a:t>Characteristics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 smtClean="0"/>
              <a:t>usually </a:t>
            </a:r>
            <a:r>
              <a:rPr lang="en-PH" sz="2800" dirty="0"/>
              <a:t>monophonic 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s</a:t>
            </a:r>
            <a:r>
              <a:rPr lang="en-PH" sz="2800" dirty="0" smtClean="0"/>
              <a:t>ometimes </a:t>
            </a:r>
            <a:r>
              <a:rPr lang="en-PH" sz="2800" dirty="0"/>
              <a:t>with improvised accompaniment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t</a:t>
            </a:r>
            <a:r>
              <a:rPr lang="en-PH" sz="2800" dirty="0" smtClean="0"/>
              <a:t>ells </a:t>
            </a:r>
            <a:r>
              <a:rPr lang="en-PH" sz="2800" dirty="0"/>
              <a:t>of chivalry and courtly love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o</a:t>
            </a:r>
            <a:r>
              <a:rPr lang="en-PH" sz="2800" dirty="0" smtClean="0"/>
              <a:t>riginated </a:t>
            </a:r>
            <a:r>
              <a:rPr lang="en-PH" sz="2800" dirty="0"/>
              <a:t>in France </a:t>
            </a:r>
          </a:p>
          <a:p>
            <a:pPr marL="971550" indent="-514350">
              <a:buFont typeface="+mj-lt"/>
              <a:buAutoNum type="arabicParenR"/>
            </a:pPr>
            <a:r>
              <a:rPr lang="en-PH" sz="2800" dirty="0"/>
              <a:t>w</a:t>
            </a:r>
            <a:r>
              <a:rPr lang="en-PH" sz="2800" dirty="0" smtClean="0"/>
              <a:t>ritten </a:t>
            </a:r>
            <a:r>
              <a:rPr lang="en-PH" sz="2800" dirty="0"/>
              <a:t>in the French language</a:t>
            </a:r>
            <a:endParaRPr lang="en-PH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252728"/>
          </a:xfrm>
        </p:spPr>
        <p:txBody>
          <a:bodyPr>
            <a:normAutofit/>
          </a:bodyPr>
          <a:lstStyle/>
          <a:p>
            <a:r>
              <a:rPr lang="en-PH" dirty="0" smtClean="0"/>
              <a:t>Medieval Music (Troubadour Music)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17892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183</TotalTime>
  <Words>1377</Words>
  <Application>Microsoft Office PowerPoint</Application>
  <PresentationFormat>On-screen Show (4:3)</PresentationFormat>
  <Paragraphs>222</Paragraphs>
  <Slides>44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Waveform</vt:lpstr>
      <vt:lpstr>MUSIC OF MEDIEVAL, RENAISSANCE AND BAROQUE PERIODS</vt:lpstr>
      <vt:lpstr>MUSIC OF MEDIEVAL PERIOD</vt:lpstr>
      <vt:lpstr>Medieval Period (700-1400)</vt:lpstr>
      <vt:lpstr>MUSIC GENRES</vt:lpstr>
      <vt:lpstr>Medieval Music (Gregorian Chant)</vt:lpstr>
      <vt:lpstr>Medieval Music (Gregorian Chant)</vt:lpstr>
      <vt:lpstr>Medieval Music (Gregorian Chant)</vt:lpstr>
      <vt:lpstr>Medieval Music (Troubadour Music)</vt:lpstr>
      <vt:lpstr>Medieval Music (Troubadour Music)</vt:lpstr>
      <vt:lpstr>Famous Medieval Composer</vt:lpstr>
      <vt:lpstr>Famous Medieval Composer</vt:lpstr>
      <vt:lpstr>MUSIC OF RENAISSANCE PERIOD</vt:lpstr>
      <vt:lpstr>Renaissance Period (1400-1600)</vt:lpstr>
      <vt:lpstr>Renaissance Period (1400-1600)</vt:lpstr>
      <vt:lpstr>Renaissance Period (1400-1600)</vt:lpstr>
      <vt:lpstr>Renaissance Music</vt:lpstr>
      <vt:lpstr>MUSIC GENRES</vt:lpstr>
      <vt:lpstr>Renaissance Music (Mass)</vt:lpstr>
      <vt:lpstr>Renaissance Music (Mass)</vt:lpstr>
      <vt:lpstr>Renaissance Music (Mass)</vt:lpstr>
      <vt:lpstr>Renaissance Music (Madrigal)</vt:lpstr>
      <vt:lpstr>Renaissance Music (Madrigal)</vt:lpstr>
      <vt:lpstr>Famous Renaissance Composer</vt:lpstr>
      <vt:lpstr>Famous Renaissance Composer</vt:lpstr>
      <vt:lpstr>Famous Renaissance Composer</vt:lpstr>
      <vt:lpstr>Famous Renaissance Composer</vt:lpstr>
      <vt:lpstr>MUSIC OF BAROQUE PERIOD</vt:lpstr>
      <vt:lpstr>Baroque Period (1685-1750)</vt:lpstr>
      <vt:lpstr>Baroque Period (1685-1750)</vt:lpstr>
      <vt:lpstr>Baroque Period (1685-1750)</vt:lpstr>
      <vt:lpstr>Baroque Period (1685-1750)</vt:lpstr>
      <vt:lpstr>Baroque Period (1685-1750)</vt:lpstr>
      <vt:lpstr>MUSIC GENRES</vt:lpstr>
      <vt:lpstr>Baroque Music (Concerto)</vt:lpstr>
      <vt:lpstr>Baroque Music (Concerto Grosso)</vt:lpstr>
      <vt:lpstr>Baroque Music (Fugue)</vt:lpstr>
      <vt:lpstr>Baroque Music (Oratorio)</vt:lpstr>
      <vt:lpstr>Baroque Music (Oratorio)</vt:lpstr>
      <vt:lpstr>Famous Baroque Composer</vt:lpstr>
      <vt:lpstr>Famous Baroque Composer</vt:lpstr>
      <vt:lpstr>Famous Baroque Composer</vt:lpstr>
      <vt:lpstr>Famous Baroque Composer</vt:lpstr>
      <vt:lpstr>Famous Baroque Composer</vt:lpstr>
      <vt:lpstr>Famous Baroque Composer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OF MEDIEVAL, RENAISSANCE AND BAROQUE PERIODS</dc:title>
  <dc:creator>Braulio 2nd</dc:creator>
  <cp:lastModifiedBy>Braulio 2nd</cp:lastModifiedBy>
  <cp:revision>18</cp:revision>
  <dcterms:created xsi:type="dcterms:W3CDTF">2015-07-22T13:06:26Z</dcterms:created>
  <dcterms:modified xsi:type="dcterms:W3CDTF">2015-07-23T17:44:36Z</dcterms:modified>
</cp:coreProperties>
</file>