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1" r:id="rId3"/>
    <p:sldId id="258" r:id="rId4"/>
    <p:sldId id="259" r:id="rId5"/>
    <p:sldId id="266" r:id="rId6"/>
    <p:sldId id="271" r:id="rId7"/>
    <p:sldId id="272" r:id="rId8"/>
    <p:sldId id="267" r:id="rId9"/>
    <p:sldId id="268" r:id="rId10"/>
    <p:sldId id="269" r:id="rId11"/>
    <p:sldId id="270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73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60CED-0180-422E-AAA2-572C3191545C}" type="datetimeFigureOut">
              <a:rPr lang="en-US" smtClean="0"/>
              <a:t>5/18/2018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72DCA-A277-4322-9EA6-DCB69B2C80E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60CED-0180-422E-AAA2-572C3191545C}" type="datetimeFigureOut">
              <a:rPr lang="en-US" smtClean="0"/>
              <a:t>5/18/2018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72DCA-A277-4322-9EA6-DCB69B2C80E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60CED-0180-422E-AAA2-572C3191545C}" type="datetimeFigureOut">
              <a:rPr lang="en-US" smtClean="0"/>
              <a:t>5/18/2018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72DCA-A277-4322-9EA6-DCB69B2C80E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60CED-0180-422E-AAA2-572C3191545C}" type="datetimeFigureOut">
              <a:rPr lang="en-US" smtClean="0"/>
              <a:t>5/18/2018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72DCA-A277-4322-9EA6-DCB69B2C80E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60CED-0180-422E-AAA2-572C3191545C}" type="datetimeFigureOut">
              <a:rPr lang="en-US" smtClean="0"/>
              <a:t>5/18/2018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72DCA-A277-4322-9EA6-DCB69B2C80E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60CED-0180-422E-AAA2-572C3191545C}" type="datetimeFigureOut">
              <a:rPr lang="en-US" smtClean="0"/>
              <a:t>5/18/2018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72DCA-A277-4322-9EA6-DCB69B2C80E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60CED-0180-422E-AAA2-572C3191545C}" type="datetimeFigureOut">
              <a:rPr lang="en-US" smtClean="0"/>
              <a:t>5/18/2018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72DCA-A277-4322-9EA6-DCB69B2C80E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60CED-0180-422E-AAA2-572C3191545C}" type="datetimeFigureOut">
              <a:rPr lang="en-US" smtClean="0"/>
              <a:t>5/18/2018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72DCA-A277-4322-9EA6-DCB69B2C80E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60CED-0180-422E-AAA2-572C3191545C}" type="datetimeFigureOut">
              <a:rPr lang="en-US" smtClean="0"/>
              <a:t>5/18/2018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72DCA-A277-4322-9EA6-DCB69B2C80E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60CED-0180-422E-AAA2-572C3191545C}" type="datetimeFigureOut">
              <a:rPr lang="en-US" smtClean="0"/>
              <a:t>5/18/2018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72DCA-A277-4322-9EA6-DCB69B2C80E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60CED-0180-422E-AAA2-572C3191545C}" type="datetimeFigureOut">
              <a:rPr lang="en-US" smtClean="0"/>
              <a:t>5/18/2018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72DCA-A277-4322-9EA6-DCB69B2C80E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E60CED-0180-422E-AAA2-572C3191545C}" type="datetimeFigureOut">
              <a:rPr lang="en-US" smtClean="0"/>
              <a:t>5/18/2018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572DCA-A277-4322-9EA6-DCB69B2C80E5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8991600" cy="6705600"/>
          </a:xfrm>
        </p:spPr>
        <p:txBody>
          <a:bodyPr>
            <a:normAutofit fontScale="62500" lnSpcReduction="20000"/>
          </a:bodyPr>
          <a:lstStyle/>
          <a:p>
            <a:pPr algn="ctr">
              <a:buNone/>
            </a:pPr>
            <a:r>
              <a:rPr lang="en-US" b="1" dirty="0" smtClean="0"/>
              <a:t>UNIVERSITY OF PORT HARCOURT</a:t>
            </a:r>
            <a:endParaRPr lang="en-US" dirty="0" smtClean="0"/>
          </a:p>
          <a:p>
            <a:pPr algn="ctr">
              <a:buNone/>
            </a:pPr>
            <a:r>
              <a:rPr lang="en-US" b="1" dirty="0" smtClean="0"/>
              <a:t>FACULTY OF SCIENCE</a:t>
            </a:r>
            <a:endParaRPr lang="en-US" dirty="0" smtClean="0"/>
          </a:p>
          <a:p>
            <a:pPr algn="ctr">
              <a:buNone/>
            </a:pPr>
            <a:r>
              <a:rPr lang="en-US" b="1" dirty="0" smtClean="0"/>
              <a:t>DEPARTMENT OF ANIMAL AND ENVIRONMENTAL BIOLOGY</a:t>
            </a:r>
            <a:endParaRPr lang="en-US" dirty="0" smtClean="0"/>
          </a:p>
          <a:p>
            <a:pPr algn="ctr">
              <a:buNone/>
            </a:pPr>
            <a:r>
              <a:rPr lang="en-US" b="1" dirty="0" smtClean="0"/>
              <a:t>SEMINAR PRESENTATION </a:t>
            </a:r>
            <a:endParaRPr lang="en-US" dirty="0" smtClean="0"/>
          </a:p>
          <a:p>
            <a:pPr algn="ctr">
              <a:buNone/>
            </a:pPr>
            <a:r>
              <a:rPr lang="en-US" b="1" dirty="0" smtClean="0"/>
              <a:t>ON</a:t>
            </a:r>
            <a:endParaRPr lang="en-US" dirty="0" smtClean="0"/>
          </a:p>
          <a:p>
            <a:pPr algn="ctr">
              <a:buNone/>
            </a:pPr>
            <a:r>
              <a:rPr lang="en-US" b="1" dirty="0" smtClean="0"/>
              <a:t> </a:t>
            </a:r>
            <a:endParaRPr lang="en-US" dirty="0" smtClean="0"/>
          </a:p>
          <a:p>
            <a:pPr algn="ctr">
              <a:buNone/>
            </a:pPr>
            <a:r>
              <a:rPr lang="en-US" b="1" dirty="0" smtClean="0"/>
              <a:t>ENVIRONMENTAL STEWARDSHIP</a:t>
            </a:r>
            <a:endParaRPr lang="en-US" dirty="0" smtClean="0"/>
          </a:p>
          <a:p>
            <a:pPr algn="ctr">
              <a:buNone/>
            </a:pPr>
            <a:r>
              <a:rPr lang="en-US" b="1" dirty="0" smtClean="0"/>
              <a:t> </a:t>
            </a:r>
            <a:endParaRPr lang="en-US" dirty="0" smtClean="0"/>
          </a:p>
          <a:p>
            <a:pPr algn="ctr">
              <a:buNone/>
            </a:pPr>
            <a:r>
              <a:rPr lang="en-US" b="1" dirty="0" smtClean="0"/>
              <a:t>PRESENTED </a:t>
            </a:r>
            <a:endParaRPr lang="en-US" dirty="0" smtClean="0"/>
          </a:p>
          <a:p>
            <a:pPr algn="ctr">
              <a:buNone/>
            </a:pPr>
            <a:r>
              <a:rPr lang="en-US" b="1" dirty="0" smtClean="0"/>
              <a:t>BY</a:t>
            </a:r>
            <a:endParaRPr lang="en-US" dirty="0" smtClean="0"/>
          </a:p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r>
              <a:rPr lang="en-US" b="1" dirty="0" smtClean="0"/>
              <a:t>BENSTOWE, MERIT URIAH</a:t>
            </a:r>
            <a:endParaRPr lang="en-US" dirty="0" smtClean="0"/>
          </a:p>
          <a:p>
            <a:pPr algn="ctr">
              <a:buNone/>
            </a:pPr>
            <a:r>
              <a:rPr lang="en-US" b="1" dirty="0" smtClean="0"/>
              <a:t>U2014/5550037</a:t>
            </a:r>
            <a:endParaRPr lang="en-US" dirty="0" smtClean="0"/>
          </a:p>
          <a:p>
            <a:pPr algn="ctr">
              <a:buNone/>
            </a:pPr>
            <a:endParaRPr lang="en-US" dirty="0" smtClean="0"/>
          </a:p>
          <a:p>
            <a:pPr>
              <a:buNone/>
            </a:pPr>
            <a:r>
              <a:rPr lang="en-US" b="1" dirty="0" smtClean="0"/>
              <a:t>COURSE TITLE:			SEMINAR</a:t>
            </a:r>
            <a:endParaRPr lang="en-US" dirty="0" smtClean="0"/>
          </a:p>
          <a:p>
            <a:pPr>
              <a:buNone/>
            </a:pPr>
            <a:r>
              <a:rPr lang="en-US" b="1" dirty="0" smtClean="0"/>
              <a:t>COURSE CODE:			AEB 481.2</a:t>
            </a:r>
            <a:endParaRPr lang="en-US" dirty="0" smtClean="0"/>
          </a:p>
          <a:p>
            <a:pPr>
              <a:buNone/>
            </a:pPr>
            <a:r>
              <a:rPr lang="en-US" b="1" dirty="0" smtClean="0"/>
              <a:t>SUPERVISOR:			DR. O.E ORIAKPONO</a:t>
            </a:r>
            <a:endParaRPr lang="en-US" dirty="0" smtClean="0"/>
          </a:p>
          <a:p>
            <a:pPr>
              <a:buNone/>
            </a:pPr>
            <a:r>
              <a:rPr lang="en-US" b="1" dirty="0" smtClean="0"/>
              <a:t>SEMINAR CO-ORDIANTOR:	PROF. F.O. NDUKA, DR U.I DANIEL</a:t>
            </a:r>
            <a:endParaRPr lang="en-US" dirty="0" smtClean="0"/>
          </a:p>
          <a:p>
            <a:pPr algn="ctr">
              <a:buNone/>
            </a:pPr>
            <a:r>
              <a:rPr lang="en-US" b="1" dirty="0" smtClean="0"/>
              <a:t> </a:t>
            </a:r>
            <a:endParaRPr lang="en-US" dirty="0" smtClean="0"/>
          </a:p>
          <a:p>
            <a:pPr algn="ctr">
              <a:buNone/>
            </a:pPr>
            <a:r>
              <a:rPr lang="en-US" b="1" dirty="0" smtClean="0"/>
              <a:t>MAY, 2018.</a:t>
            </a:r>
            <a:endParaRPr lang="en-US" dirty="0" smtClean="0"/>
          </a:p>
          <a:p>
            <a:pPr algn="ctr"/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pPr algn="l"/>
            <a:r>
              <a:rPr lang="en-US" b="1" dirty="0" smtClean="0">
                <a:solidFill>
                  <a:srgbClr val="FF0000"/>
                </a:solidFill>
              </a:rPr>
              <a:t/>
            </a:r>
            <a:br>
              <a:rPr lang="en-US" b="1" dirty="0" smtClean="0">
                <a:solidFill>
                  <a:srgbClr val="FF0000"/>
                </a:solidFill>
              </a:rPr>
            </a:br>
            <a:r>
              <a:rPr lang="en-US" b="1" dirty="0" smtClean="0">
                <a:solidFill>
                  <a:srgbClr val="FF0000"/>
                </a:solidFill>
              </a:rPr>
              <a:t>RECOMMENDATIONS</a:t>
            </a:r>
            <a:r>
              <a:rPr lang="en-US" dirty="0" smtClean="0">
                <a:solidFill>
                  <a:srgbClr val="FF0000"/>
                </a:solidFill>
              </a:rPr>
              <a:t/>
            </a:r>
            <a:br>
              <a:rPr lang="en-US" dirty="0" smtClean="0">
                <a:solidFill>
                  <a:srgbClr val="FF0000"/>
                </a:solidFill>
              </a:rPr>
            </a:b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990600"/>
            <a:ext cx="8839200" cy="5715000"/>
          </a:xfrm>
        </p:spPr>
        <p:txBody>
          <a:bodyPr>
            <a:normAutofit fontScale="85000" lnSpcReduction="20000"/>
          </a:bodyPr>
          <a:lstStyle/>
          <a:p>
            <a:pPr algn="just">
              <a:buNone/>
            </a:pPr>
            <a:r>
              <a:rPr lang="en-US" dirty="0" smtClean="0"/>
              <a:t>In </a:t>
            </a:r>
            <a:r>
              <a:rPr lang="en-US" dirty="0"/>
              <a:t>order to</a:t>
            </a:r>
            <a:r>
              <a:rPr lang="en-US" b="1" dirty="0"/>
              <a:t> </a:t>
            </a:r>
            <a:r>
              <a:rPr lang="en-US" dirty="0"/>
              <a:t>have a sustainable environment, </a:t>
            </a:r>
            <a:r>
              <a:rPr lang="en-US" dirty="0" smtClean="0"/>
              <a:t>the</a:t>
            </a:r>
          </a:p>
          <a:p>
            <a:pPr algn="just">
              <a:buNone/>
            </a:pPr>
            <a:r>
              <a:rPr lang="en-US" dirty="0" smtClean="0"/>
              <a:t>following </a:t>
            </a:r>
            <a:r>
              <a:rPr lang="en-US" dirty="0"/>
              <a:t>should be ensured:</a:t>
            </a:r>
          </a:p>
          <a:p>
            <a:pPr lvl="0" algn="just">
              <a:buFont typeface="Wingdings" pitchFamily="2" charset="2"/>
              <a:buChar char="q"/>
            </a:pPr>
            <a:r>
              <a:rPr lang="en-US" dirty="0"/>
              <a:t>Wastes should be properly </a:t>
            </a:r>
            <a:r>
              <a:rPr lang="en-US" dirty="0" smtClean="0"/>
              <a:t>managed</a:t>
            </a:r>
          </a:p>
          <a:p>
            <a:pPr lvl="0" algn="just">
              <a:buNone/>
            </a:pPr>
            <a:endParaRPr lang="en-US" dirty="0"/>
          </a:p>
          <a:p>
            <a:pPr lvl="0" algn="just">
              <a:buFont typeface="Wingdings" pitchFamily="2" charset="2"/>
              <a:buChar char="q"/>
            </a:pPr>
            <a:r>
              <a:rPr lang="en-US" dirty="0"/>
              <a:t>Pollution should be </a:t>
            </a:r>
            <a:r>
              <a:rPr lang="en-US" dirty="0" smtClean="0"/>
              <a:t>avoided</a:t>
            </a:r>
          </a:p>
          <a:p>
            <a:pPr lvl="0" algn="just">
              <a:buNone/>
            </a:pPr>
            <a:endParaRPr lang="en-US" dirty="0"/>
          </a:p>
          <a:p>
            <a:pPr lvl="0" algn="just">
              <a:buFont typeface="Wingdings" pitchFamily="2" charset="2"/>
              <a:buChar char="q"/>
            </a:pPr>
            <a:r>
              <a:rPr lang="en-US" dirty="0"/>
              <a:t>Activities that alter the natural status of the environment should be </a:t>
            </a:r>
            <a:r>
              <a:rPr lang="en-US" dirty="0" smtClean="0"/>
              <a:t>curtailed</a:t>
            </a:r>
          </a:p>
          <a:p>
            <a:pPr lvl="0" algn="just">
              <a:buNone/>
            </a:pPr>
            <a:endParaRPr lang="en-US" dirty="0"/>
          </a:p>
          <a:p>
            <a:pPr lvl="0" algn="just">
              <a:buFont typeface="Wingdings" pitchFamily="2" charset="2"/>
              <a:buChar char="q"/>
            </a:pPr>
            <a:r>
              <a:rPr lang="en-US" dirty="0"/>
              <a:t>Government should educate her citizens on the need to have a sustainable </a:t>
            </a:r>
            <a:r>
              <a:rPr lang="en-US" dirty="0" smtClean="0"/>
              <a:t>environment</a:t>
            </a:r>
          </a:p>
          <a:p>
            <a:pPr lvl="0" algn="just">
              <a:buNone/>
            </a:pPr>
            <a:endParaRPr lang="en-US" dirty="0"/>
          </a:p>
          <a:p>
            <a:pPr lvl="0" algn="just">
              <a:buFont typeface="Wingdings" pitchFamily="2" charset="2"/>
              <a:buChar char="q"/>
            </a:pPr>
            <a:r>
              <a:rPr lang="en-US" dirty="0"/>
              <a:t>Tree planting should be encouraged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5936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9600" dirty="0" smtClean="0">
                <a:solidFill>
                  <a:srgbClr val="FF0000"/>
                </a:solidFill>
              </a:rPr>
              <a:t>THANKS FOR LISTENING</a:t>
            </a:r>
            <a:endParaRPr lang="en-US" sz="96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b="1" dirty="0" smtClean="0">
                <a:solidFill>
                  <a:srgbClr val="FF0000"/>
                </a:solidFill>
              </a:rPr>
              <a:t>INTRODUCTION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04800" y="1143000"/>
            <a:ext cx="8839200" cy="5715000"/>
          </a:xfrm>
        </p:spPr>
        <p:txBody>
          <a:bodyPr>
            <a:normAutofit fontScale="85000" lnSpcReduction="10000"/>
          </a:bodyPr>
          <a:lstStyle/>
          <a:p>
            <a:pPr algn="just">
              <a:buFont typeface="Wingdings" pitchFamily="2" charset="2"/>
              <a:buChar char="q"/>
            </a:pPr>
            <a:r>
              <a:rPr lang="en-US" dirty="0"/>
              <a:t>Environmental stewardship refers to responsible use and protection of the </a:t>
            </a:r>
            <a:r>
              <a:rPr lang="en-US" dirty="0" smtClean="0"/>
              <a:t>natural environment through conservation </a:t>
            </a:r>
            <a:r>
              <a:rPr lang="en-US" dirty="0"/>
              <a:t>and </a:t>
            </a:r>
            <a:r>
              <a:rPr lang="en-US" dirty="0" smtClean="0"/>
              <a:t>sustainable </a:t>
            </a:r>
            <a:r>
              <a:rPr lang="en-US" dirty="0"/>
              <a:t>practices</a:t>
            </a:r>
            <a:r>
              <a:rPr lang="en-US" dirty="0" smtClean="0"/>
              <a:t>.</a:t>
            </a:r>
          </a:p>
          <a:p>
            <a:pPr algn="just">
              <a:buFont typeface="Wingdings" pitchFamily="2" charset="2"/>
              <a:buChar char="q"/>
            </a:pPr>
            <a:endParaRPr lang="en-US" dirty="0" smtClean="0"/>
          </a:p>
          <a:p>
            <a:pPr algn="just">
              <a:buFont typeface="Wingdings" pitchFamily="2" charset="2"/>
              <a:buChar char="q"/>
            </a:pPr>
            <a:r>
              <a:rPr lang="en-US" dirty="0" smtClean="0"/>
              <a:t>Aldo </a:t>
            </a:r>
            <a:r>
              <a:rPr lang="en-US" dirty="0" err="1" smtClean="0"/>
              <a:t>Leopord</a:t>
            </a:r>
            <a:r>
              <a:rPr lang="en-US" dirty="0" smtClean="0"/>
              <a:t> in (1887–1949</a:t>
            </a:r>
            <a:r>
              <a:rPr lang="en-US" dirty="0"/>
              <a:t>) championed environmental stewardship based on </a:t>
            </a:r>
            <a:r>
              <a:rPr lang="en-US" dirty="0" smtClean="0"/>
              <a:t>a land "</a:t>
            </a:r>
            <a:r>
              <a:rPr lang="en-US" dirty="0"/>
              <a:t>dealing with man's relation to land and to the animals and plants which grow upon it</a:t>
            </a:r>
            <a:r>
              <a:rPr lang="en-US" dirty="0" smtClean="0"/>
              <a:t>.</a:t>
            </a:r>
          </a:p>
          <a:p>
            <a:pPr algn="just">
              <a:buFont typeface="Wingdings" pitchFamily="2" charset="2"/>
              <a:buChar char="q"/>
            </a:pPr>
            <a:endParaRPr lang="en-US" dirty="0" smtClean="0"/>
          </a:p>
          <a:p>
            <a:pPr algn="just">
              <a:buFont typeface="Wingdings" pitchFamily="2" charset="2"/>
              <a:buChar char="q"/>
            </a:pPr>
            <a:r>
              <a:rPr lang="en-US" dirty="0" smtClean="0"/>
              <a:t> </a:t>
            </a:r>
            <a:r>
              <a:rPr lang="en-US" dirty="0"/>
              <a:t>It can also  be defined as “the responsible use (including conservation) of natural resources in a way that takes full and balanced account of the interests of society, future generations, and other species, as well as of private needs, and accepts significant answerability to society</a:t>
            </a:r>
            <a:r>
              <a:rPr lang="en-US" dirty="0" smtClean="0"/>
              <a:t>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38200"/>
          </a:xfrm>
        </p:spPr>
        <p:txBody>
          <a:bodyPr>
            <a:normAutofit/>
          </a:bodyPr>
          <a:lstStyle/>
          <a:p>
            <a:pPr algn="just"/>
            <a:r>
              <a:rPr lang="en-US" sz="2400" b="1" dirty="0" smtClean="0">
                <a:solidFill>
                  <a:srgbClr val="FF0000"/>
                </a:solidFill>
              </a:rPr>
              <a:t>ENVIRONMENTAL STEWARDSHIP AND SUSTAINABILITY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762000"/>
            <a:ext cx="8991600" cy="5943600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q"/>
            </a:pPr>
            <a:r>
              <a:rPr lang="en-US" dirty="0"/>
              <a:t>It is aimed at the following:</a:t>
            </a:r>
          </a:p>
          <a:p>
            <a:pPr lvl="0">
              <a:buFont typeface="Wingdings" pitchFamily="2" charset="2"/>
              <a:buChar char="q"/>
            </a:pPr>
            <a:r>
              <a:rPr lang="en-US" dirty="0"/>
              <a:t>Environmentally Responsible Facilities </a:t>
            </a:r>
            <a:r>
              <a:rPr lang="en-US" dirty="0" smtClean="0"/>
              <a:t>Operations</a:t>
            </a:r>
            <a:endParaRPr lang="en-US" dirty="0"/>
          </a:p>
          <a:p>
            <a:pPr lvl="0">
              <a:buFont typeface="Wingdings" pitchFamily="2" charset="2"/>
              <a:buChar char="q"/>
            </a:pPr>
            <a:r>
              <a:rPr lang="en-US" dirty="0"/>
              <a:t>Pollution </a:t>
            </a:r>
            <a:r>
              <a:rPr lang="en-US" dirty="0" smtClean="0"/>
              <a:t>Prevention</a:t>
            </a:r>
            <a:endParaRPr lang="en-US" dirty="0"/>
          </a:p>
          <a:p>
            <a:pPr lvl="0">
              <a:buFont typeface="Wingdings" pitchFamily="2" charset="2"/>
              <a:buChar char="q"/>
            </a:pPr>
            <a:r>
              <a:rPr lang="en-US" dirty="0"/>
              <a:t>Minimize Hazardous Waste and Toxic </a:t>
            </a:r>
            <a:r>
              <a:rPr lang="en-US" dirty="0" smtClean="0"/>
              <a:t>Materials</a:t>
            </a:r>
            <a:endParaRPr lang="en-US" dirty="0"/>
          </a:p>
          <a:p>
            <a:pPr lvl="0">
              <a:buFont typeface="Wingdings" pitchFamily="2" charset="2"/>
              <a:buChar char="q"/>
            </a:pPr>
            <a:r>
              <a:rPr lang="en-US" dirty="0"/>
              <a:t>Environmentally Responsible </a:t>
            </a:r>
            <a:r>
              <a:rPr lang="en-US" dirty="0" smtClean="0"/>
              <a:t>Acquisition</a:t>
            </a:r>
            <a:endParaRPr lang="en-US" dirty="0"/>
          </a:p>
          <a:p>
            <a:pPr lvl="0">
              <a:buFont typeface="Wingdings" pitchFamily="2" charset="2"/>
              <a:buChar char="q"/>
            </a:pPr>
            <a:r>
              <a:rPr lang="en-US" dirty="0"/>
              <a:t>Conservation of Energy, Water and Other </a:t>
            </a:r>
            <a:r>
              <a:rPr lang="en-US" dirty="0" smtClean="0"/>
              <a:t>Resources</a:t>
            </a:r>
            <a:endParaRPr lang="en-US" dirty="0"/>
          </a:p>
          <a:p>
            <a:pPr lvl="0">
              <a:buFont typeface="Wingdings" pitchFamily="2" charset="2"/>
              <a:buChar char="q"/>
            </a:pPr>
            <a:r>
              <a:rPr lang="en-US" dirty="0"/>
              <a:t>Green </a:t>
            </a:r>
            <a:r>
              <a:rPr lang="en-US" dirty="0" smtClean="0"/>
              <a:t>Technology</a:t>
            </a:r>
            <a:endParaRPr lang="en-US" dirty="0"/>
          </a:p>
          <a:p>
            <a:pPr lvl="0">
              <a:buFont typeface="Wingdings" pitchFamily="2" charset="2"/>
              <a:buChar char="q"/>
            </a:pPr>
            <a:r>
              <a:rPr lang="en-US" dirty="0"/>
              <a:t>Environmental Education and </a:t>
            </a:r>
            <a:r>
              <a:rPr lang="en-US" dirty="0" smtClean="0"/>
              <a:t>Awareness</a:t>
            </a:r>
            <a:endParaRPr lang="en-US" dirty="0"/>
          </a:p>
          <a:p>
            <a:pPr>
              <a:buFont typeface="Wingdings" pitchFamily="2" charset="2"/>
              <a:buChar char="q"/>
            </a:pPr>
            <a:r>
              <a:rPr lang="en-US" dirty="0"/>
              <a:t>Environmental Stewardship </a:t>
            </a:r>
            <a:r>
              <a:rPr lang="en-US" dirty="0" smtClean="0"/>
              <a:t>Theory</a:t>
            </a:r>
            <a:endParaRPr lang="en-US" dirty="0"/>
          </a:p>
          <a:p>
            <a:pPr>
              <a:buFont typeface="Wingdings" pitchFamily="2" charset="2"/>
              <a:buChar char="q"/>
            </a:pPr>
            <a:r>
              <a:rPr lang="en-US" dirty="0"/>
              <a:t>Carrying </a:t>
            </a:r>
            <a:r>
              <a:rPr lang="en-US" dirty="0" smtClean="0"/>
              <a:t>Capacity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Autofit/>
          </a:bodyPr>
          <a:lstStyle/>
          <a:p>
            <a:pPr algn="l"/>
            <a:r>
              <a:rPr lang="en-US" sz="2800" b="1" dirty="0" smtClean="0">
                <a:solidFill>
                  <a:srgbClr val="FF0000"/>
                </a:solidFill>
              </a:rPr>
              <a:t/>
            </a:r>
            <a:br>
              <a:rPr lang="en-US" sz="2800" b="1" dirty="0" smtClean="0">
                <a:solidFill>
                  <a:srgbClr val="FF0000"/>
                </a:solidFill>
              </a:rPr>
            </a:br>
            <a:r>
              <a:rPr lang="en-US" sz="2800" b="1" dirty="0" smtClean="0">
                <a:solidFill>
                  <a:srgbClr val="FF0000"/>
                </a:solidFill>
              </a:rPr>
              <a:t>ENVIRONMENTAL STEWARDSHIP THEORY</a:t>
            </a:r>
            <a:br>
              <a:rPr lang="en-US" sz="2800" b="1" dirty="0" smtClean="0">
                <a:solidFill>
                  <a:srgbClr val="FF0000"/>
                </a:solidFill>
              </a:rPr>
            </a:b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914400"/>
            <a:ext cx="8305800" cy="5211763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There are various theories of environmental</a:t>
            </a:r>
          </a:p>
          <a:p>
            <a:pPr>
              <a:buNone/>
            </a:pPr>
            <a:r>
              <a:rPr lang="en-US" dirty="0" smtClean="0"/>
              <a:t>stewardship. They are:</a:t>
            </a:r>
          </a:p>
          <a:p>
            <a:pPr>
              <a:buNone/>
            </a:pPr>
            <a:endParaRPr lang="en-US" dirty="0" smtClean="0"/>
          </a:p>
          <a:p>
            <a:pPr>
              <a:buFont typeface="Wingdings" pitchFamily="2" charset="2"/>
              <a:buChar char="q"/>
            </a:pPr>
            <a:r>
              <a:rPr lang="en-US" dirty="0"/>
              <a:t>Carrying </a:t>
            </a:r>
            <a:r>
              <a:rPr lang="en-US" dirty="0" smtClean="0"/>
              <a:t>Capacity</a:t>
            </a:r>
          </a:p>
          <a:p>
            <a:pPr>
              <a:buNone/>
            </a:pPr>
            <a:endParaRPr lang="en-US" dirty="0" smtClean="0"/>
          </a:p>
          <a:p>
            <a:pPr>
              <a:buFont typeface="Wingdings" pitchFamily="2" charset="2"/>
              <a:buChar char="q"/>
            </a:pPr>
            <a:r>
              <a:rPr lang="en-US"/>
              <a:t>Ecological </a:t>
            </a:r>
            <a:r>
              <a:rPr lang="en-US" smtClean="0"/>
              <a:t>footprint</a:t>
            </a:r>
          </a:p>
          <a:p>
            <a:pPr>
              <a:buNone/>
            </a:pPr>
            <a:endParaRPr lang="en-US" dirty="0" smtClean="0"/>
          </a:p>
          <a:p>
            <a:pPr>
              <a:buFont typeface="Wingdings" pitchFamily="2" charset="2"/>
              <a:buChar char="q"/>
            </a:pPr>
            <a:r>
              <a:rPr lang="en-US" dirty="0"/>
              <a:t>Tragedy of the </a:t>
            </a:r>
            <a:r>
              <a:rPr lang="en-US" dirty="0" smtClean="0"/>
              <a:t>commons 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895600" y="6019800"/>
            <a:ext cx="4267200" cy="685800"/>
          </a:xfrm>
        </p:spPr>
        <p:txBody>
          <a:bodyPr>
            <a:noAutofit/>
          </a:bodyPr>
          <a:lstStyle/>
          <a:p>
            <a:r>
              <a:rPr lang="en-US" sz="1600" b="1" dirty="0" smtClean="0">
                <a:solidFill>
                  <a:srgbClr val="FF0000"/>
                </a:solidFill>
              </a:rPr>
              <a:t>Plate 1: Demonstration of the need for a green environment</a:t>
            </a:r>
            <a:endParaRPr lang="en-US" sz="1600" b="1" dirty="0">
              <a:solidFill>
                <a:srgbClr val="FF0000"/>
              </a:solidFill>
            </a:endParaRPr>
          </a:p>
        </p:txBody>
      </p:sp>
      <p:pic>
        <p:nvPicPr>
          <p:cNvPr id="7" name="Content Placeholder 6" descr="C:\Users\HP\Documents\merit aeb\zzzzzz.jpg"/>
          <p:cNvPicPr>
            <a:picLocks noGrp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495800" y="838200"/>
            <a:ext cx="4267200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Content Placeholder 7" descr="C:\Users\HP\Documents\merit aeb\xxxcv.jpg"/>
          <p:cNvPicPr>
            <a:picLocks noGrp="1"/>
          </p:cNvPicPr>
          <p:nvPr>
            <p:ph sz="half"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838200" y="838200"/>
            <a:ext cx="3657600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09600" y="5334000"/>
            <a:ext cx="8229600" cy="715962"/>
          </a:xfrm>
        </p:spPr>
        <p:txBody>
          <a:bodyPr>
            <a:normAutofit/>
          </a:bodyPr>
          <a:lstStyle/>
          <a:p>
            <a:pPr algn="just"/>
            <a:r>
              <a:rPr lang="en-US" sz="2800" b="1" dirty="0" smtClean="0">
                <a:solidFill>
                  <a:srgbClr val="FF0000"/>
                </a:solidFill>
              </a:rPr>
              <a:t>Plate 2: Campaign for a pollution free environment</a:t>
            </a:r>
            <a:endParaRPr lang="en-US" sz="2800" b="1" dirty="0">
              <a:solidFill>
                <a:srgbClr val="FF0000"/>
              </a:solidFill>
            </a:endParaRPr>
          </a:p>
        </p:txBody>
      </p:sp>
      <p:pic>
        <p:nvPicPr>
          <p:cNvPr id="7" name="Content Placeholder 6" descr="C:\Users\HP\Documents\merit aeb\index.jpg"/>
          <p:cNvPicPr>
            <a:picLocks noGrp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419600" y="381000"/>
            <a:ext cx="41148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Content Placeholder 7" descr="C:\Users\HP\Documents\merit aeb\pix1.jpg"/>
          <p:cNvPicPr>
            <a:picLocks noGrp="1"/>
          </p:cNvPicPr>
          <p:nvPr>
            <p:ph sz="half"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609600" y="381000"/>
            <a:ext cx="38100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867400"/>
            <a:ext cx="8229600" cy="639762"/>
          </a:xfrm>
        </p:spPr>
        <p:txBody>
          <a:bodyPr>
            <a:norm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Plate 3: Demonstration of a “save our environment campaign”</a:t>
            </a:r>
            <a:endParaRPr lang="en-US" sz="2400" b="1" dirty="0">
              <a:solidFill>
                <a:srgbClr val="FF0000"/>
              </a:solidFill>
            </a:endParaRPr>
          </a:p>
        </p:txBody>
      </p:sp>
      <p:pic>
        <p:nvPicPr>
          <p:cNvPr id="5" name="Content Placeholder 4" descr="C:\Users\HP\Documents\merit aeb\s.jpg"/>
          <p:cNvPicPr>
            <a:picLocks noGrp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81000" y="990600"/>
            <a:ext cx="4267200" cy="4571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Content Placeholder 5" descr="C:\Users\HP\Documents\merit aeb\zas.jpg"/>
          <p:cNvPicPr>
            <a:picLocks noGrp="1"/>
          </p:cNvPicPr>
          <p:nvPr>
            <p:ph sz="half" idx="2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4572000" y="990600"/>
            <a:ext cx="44196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2800" b="1" dirty="0" smtClean="0">
                <a:solidFill>
                  <a:srgbClr val="FF0000"/>
                </a:solidFill>
              </a:rPr>
              <a:t>BASIC STEPS TAKEN IN ENVIRONMENTAL STEWARDSHIP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95400"/>
            <a:ext cx="8534400" cy="5562600"/>
          </a:xfrm>
        </p:spPr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en-US" dirty="0"/>
              <a:t>Environmental stewardship can start </a:t>
            </a:r>
            <a:r>
              <a:rPr lang="en-US" dirty="0" smtClean="0"/>
              <a:t>with:</a:t>
            </a:r>
          </a:p>
          <a:p>
            <a:pPr algn="just">
              <a:buFont typeface="Wingdings" pitchFamily="2" charset="2"/>
              <a:buChar char="q"/>
            </a:pPr>
            <a:r>
              <a:rPr lang="en-US" dirty="0" smtClean="0"/>
              <a:t>The </a:t>
            </a:r>
            <a:r>
              <a:rPr lang="en-US" dirty="0"/>
              <a:t>use of best management practices in managing your </a:t>
            </a:r>
            <a:r>
              <a:rPr lang="en-US" dirty="0" smtClean="0"/>
              <a:t>home</a:t>
            </a:r>
          </a:p>
          <a:p>
            <a:pPr algn="just">
              <a:buFont typeface="Wingdings" pitchFamily="2" charset="2"/>
              <a:buChar char="ü"/>
            </a:pPr>
            <a:r>
              <a:rPr lang="en-US" dirty="0" smtClean="0"/>
              <a:t> Landscape</a:t>
            </a:r>
          </a:p>
          <a:p>
            <a:pPr algn="just">
              <a:buFont typeface="Wingdings" pitchFamily="2" charset="2"/>
              <a:buChar char="ü"/>
            </a:pPr>
            <a:r>
              <a:rPr lang="en-US" dirty="0"/>
              <a:t>N</a:t>
            </a:r>
            <a:r>
              <a:rPr lang="en-US" dirty="0" smtClean="0"/>
              <a:t>eighborhood </a:t>
            </a:r>
            <a:r>
              <a:rPr lang="en-US" dirty="0"/>
              <a:t>and community</a:t>
            </a:r>
            <a:r>
              <a:rPr lang="en-US" dirty="0" smtClean="0"/>
              <a:t>.</a:t>
            </a:r>
          </a:p>
          <a:p>
            <a:pPr algn="just">
              <a:buFont typeface="Wingdings" pitchFamily="2" charset="2"/>
              <a:buChar char="q"/>
            </a:pPr>
            <a:r>
              <a:rPr lang="en-US" dirty="0" smtClean="0"/>
              <a:t> </a:t>
            </a:r>
            <a:r>
              <a:rPr lang="en-US" dirty="0"/>
              <a:t>Actions that reduce </a:t>
            </a:r>
            <a:r>
              <a:rPr lang="en-US" dirty="0" smtClean="0"/>
              <a:t>waste</a:t>
            </a:r>
          </a:p>
          <a:p>
            <a:pPr algn="just">
              <a:buFont typeface="Wingdings" pitchFamily="2" charset="2"/>
              <a:buChar char="q"/>
            </a:pPr>
            <a:r>
              <a:rPr lang="en-US" dirty="0" smtClean="0"/>
              <a:t> Clean-up </a:t>
            </a:r>
            <a:r>
              <a:rPr lang="en-US" dirty="0"/>
              <a:t>water and provide </a:t>
            </a:r>
            <a:r>
              <a:rPr lang="en-US" dirty="0" smtClean="0"/>
              <a:t> a sustainable environment for </a:t>
            </a:r>
            <a:r>
              <a:rPr lang="en-US" dirty="0"/>
              <a:t>biological </a:t>
            </a:r>
            <a:r>
              <a:rPr lang="en-US" dirty="0" smtClean="0"/>
              <a:t>diversity.</a:t>
            </a:r>
          </a:p>
          <a:p>
            <a:pPr algn="just">
              <a:buFont typeface="Wingdings" pitchFamily="2" charset="2"/>
              <a:buChar char="q"/>
            </a:pPr>
            <a:r>
              <a:rPr lang="en-US" dirty="0" smtClean="0"/>
              <a:t> These </a:t>
            </a:r>
            <a:r>
              <a:rPr lang="en-US" dirty="0"/>
              <a:t>actions can make both economic and environmental contributions to those who practice environmental stewardship.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 fontScale="90000"/>
          </a:bodyPr>
          <a:lstStyle/>
          <a:p>
            <a:pPr algn="l"/>
            <a:r>
              <a:rPr lang="en-US" b="1" dirty="0" smtClean="0">
                <a:solidFill>
                  <a:srgbClr val="FF0000"/>
                </a:solidFill>
              </a:rPr>
              <a:t>CONCLUSION</a:t>
            </a:r>
            <a:br>
              <a:rPr lang="en-US" b="1" dirty="0" smtClean="0">
                <a:solidFill>
                  <a:srgbClr val="FF0000"/>
                </a:solidFill>
              </a:rPr>
            </a:b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762000"/>
            <a:ext cx="8763000" cy="5867400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q"/>
            </a:pPr>
            <a:r>
              <a:rPr lang="en-US" dirty="0" smtClean="0"/>
              <a:t>The environment is faced with </a:t>
            </a:r>
            <a:r>
              <a:rPr lang="en-US" dirty="0"/>
              <a:t>increasing pressure for scarce resources and a changing natural environment due </a:t>
            </a:r>
            <a:r>
              <a:rPr lang="en-US" dirty="0" smtClean="0"/>
              <a:t>to:</a:t>
            </a:r>
          </a:p>
          <a:p>
            <a:pPr algn="just">
              <a:buFont typeface="Wingdings" pitchFamily="2" charset="2"/>
              <a:buChar char="ü"/>
            </a:pPr>
            <a:r>
              <a:rPr lang="en-US" dirty="0" smtClean="0"/>
              <a:t> Habitat destruction</a:t>
            </a:r>
          </a:p>
          <a:p>
            <a:pPr algn="just">
              <a:buFont typeface="Wingdings" pitchFamily="2" charset="2"/>
              <a:buChar char="ü"/>
            </a:pPr>
            <a:r>
              <a:rPr lang="en-US" dirty="0" smtClean="0"/>
              <a:t> Pollution</a:t>
            </a:r>
          </a:p>
          <a:p>
            <a:pPr algn="just">
              <a:buFont typeface="Wingdings" pitchFamily="2" charset="2"/>
              <a:buChar char="ü"/>
            </a:pPr>
            <a:r>
              <a:rPr lang="en-US" dirty="0"/>
              <a:t>C</a:t>
            </a:r>
            <a:r>
              <a:rPr lang="en-US" dirty="0" smtClean="0"/>
              <a:t>limate change.</a:t>
            </a:r>
          </a:p>
          <a:p>
            <a:pPr algn="just">
              <a:buFont typeface="Wingdings" pitchFamily="2" charset="2"/>
              <a:buChar char="q"/>
            </a:pPr>
            <a:r>
              <a:rPr lang="en-US" dirty="0" smtClean="0"/>
              <a:t>Hence Environmental stewardship is the answer to the threat posed by the above mentioned maladies on the ecosystem for sustainability.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68</TotalTime>
  <Words>381</Words>
  <Application>Microsoft Office PowerPoint</Application>
  <PresentationFormat>On-screen Show (4:3)</PresentationFormat>
  <Paragraphs>76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Slide 1</vt:lpstr>
      <vt:lpstr>INTRODUCTION</vt:lpstr>
      <vt:lpstr>ENVIRONMENTAL STEWARDSHIP AND SUSTAINABILITY</vt:lpstr>
      <vt:lpstr> ENVIRONMENTAL STEWARDSHIP THEORY </vt:lpstr>
      <vt:lpstr>Plate 1: Demonstration of the need for a green environment</vt:lpstr>
      <vt:lpstr>Plate 2: Campaign for a pollution free environment</vt:lpstr>
      <vt:lpstr>Plate 3: Demonstration of a “save our environment campaign”</vt:lpstr>
      <vt:lpstr>BASIC STEPS TAKEN IN ENVIRONMENTAL STEWARDSHIP</vt:lpstr>
      <vt:lpstr>CONCLUSION </vt:lpstr>
      <vt:lpstr> RECOMMENDATIONS </vt:lpstr>
      <vt:lpstr>Slide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HP</dc:creator>
  <cp:lastModifiedBy>HP</cp:lastModifiedBy>
  <cp:revision>19</cp:revision>
  <dcterms:created xsi:type="dcterms:W3CDTF">2018-05-18T11:21:11Z</dcterms:created>
  <dcterms:modified xsi:type="dcterms:W3CDTF">2018-05-18T12:29:44Z</dcterms:modified>
</cp:coreProperties>
</file>