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69" r:id="rId4"/>
    <p:sldId id="263" r:id="rId5"/>
    <p:sldId id="259" r:id="rId6"/>
    <p:sldId id="261" r:id="rId7"/>
    <p:sldId id="262" r:id="rId8"/>
    <p:sldId id="272" r:id="rId9"/>
    <p:sldId id="264" r:id="rId10"/>
    <p:sldId id="265" r:id="rId11"/>
    <p:sldId id="266" r:id="rId12"/>
    <p:sldId id="267" r:id="rId13"/>
    <p:sldId id="268" r:id="rId14"/>
    <p:sldId id="270" r:id="rId15"/>
    <p:sldId id="27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B302A1EE-5932-4CFC-B8D2-1F2219D90721}">
          <p14:sldIdLst>
            <p14:sldId id="256"/>
            <p14:sldId id="257"/>
            <p14:sldId id="269"/>
            <p14:sldId id="263"/>
            <p14:sldId id="259"/>
            <p14:sldId id="261"/>
            <p14:sldId id="262"/>
            <p14:sldId id="272"/>
            <p14:sldId id="264"/>
            <p14:sldId id="265"/>
            <p14:sldId id="266"/>
            <p14:sldId id="267"/>
            <p14:sldId id="268"/>
            <p14:sldId id="270"/>
            <p14:sldId id="271"/>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40" autoAdjust="0"/>
    <p:restoredTop sz="94660"/>
  </p:normalViewPr>
  <p:slideViewPr>
    <p:cSldViewPr snapToGrid="0">
      <p:cViewPr varScale="1">
        <p:scale>
          <a:sx n="69" d="100"/>
          <a:sy n="69" d="100"/>
        </p:scale>
        <p:origin x="102"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08DEDCC-4DE2-4AB7-820F-E87833CADF04}" type="datetimeFigureOut">
              <a:rPr lang="en-US" smtClean="0"/>
              <a:t>10-May-18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BF7037-A9FD-450A-A831-46855C16288D}" type="slidenum">
              <a:rPr lang="en-US" smtClean="0"/>
              <a:t>‹#›</a:t>
            </a:fld>
            <a:endParaRPr lang="en-US"/>
          </a:p>
        </p:txBody>
      </p:sp>
    </p:spTree>
    <p:extLst>
      <p:ext uri="{BB962C8B-B14F-4D97-AF65-F5344CB8AC3E}">
        <p14:creationId xmlns:p14="http://schemas.microsoft.com/office/powerpoint/2010/main" val="538562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08DEDCC-4DE2-4AB7-820F-E87833CADF04}" type="datetimeFigureOut">
              <a:rPr lang="en-US" smtClean="0"/>
              <a:t>10-May-18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BF7037-A9FD-450A-A831-46855C16288D}" type="slidenum">
              <a:rPr lang="en-US" smtClean="0"/>
              <a:t>‹#›</a:t>
            </a:fld>
            <a:endParaRPr lang="en-US"/>
          </a:p>
        </p:txBody>
      </p:sp>
    </p:spTree>
    <p:extLst>
      <p:ext uri="{BB962C8B-B14F-4D97-AF65-F5344CB8AC3E}">
        <p14:creationId xmlns:p14="http://schemas.microsoft.com/office/powerpoint/2010/main" val="40275122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08DEDCC-4DE2-4AB7-820F-E87833CADF04}" type="datetimeFigureOut">
              <a:rPr lang="en-US" smtClean="0"/>
              <a:t>10-May-18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BF7037-A9FD-450A-A831-46855C16288D}" type="slidenum">
              <a:rPr lang="en-US" smtClean="0"/>
              <a:t>‹#›</a:t>
            </a:fld>
            <a:endParaRPr lang="en-US"/>
          </a:p>
        </p:txBody>
      </p:sp>
    </p:spTree>
    <p:extLst>
      <p:ext uri="{BB962C8B-B14F-4D97-AF65-F5344CB8AC3E}">
        <p14:creationId xmlns:p14="http://schemas.microsoft.com/office/powerpoint/2010/main" val="19603088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08DEDCC-4DE2-4AB7-820F-E87833CADF04}" type="datetimeFigureOut">
              <a:rPr lang="en-US" smtClean="0"/>
              <a:t>10-May-18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BF7037-A9FD-450A-A831-46855C16288D}" type="slidenum">
              <a:rPr lang="en-US" smtClean="0"/>
              <a:t>‹#›</a:t>
            </a:fld>
            <a:endParaRPr lang="en-US"/>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8133120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08DEDCC-4DE2-4AB7-820F-E87833CADF04}" type="datetimeFigureOut">
              <a:rPr lang="en-US" smtClean="0"/>
              <a:t>10-May-18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BF7037-A9FD-450A-A831-46855C16288D}" type="slidenum">
              <a:rPr lang="en-US" smtClean="0"/>
              <a:t>‹#›</a:t>
            </a:fld>
            <a:endParaRPr lang="en-US"/>
          </a:p>
        </p:txBody>
      </p:sp>
    </p:spTree>
    <p:extLst>
      <p:ext uri="{BB962C8B-B14F-4D97-AF65-F5344CB8AC3E}">
        <p14:creationId xmlns:p14="http://schemas.microsoft.com/office/powerpoint/2010/main" val="7847389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508DEDCC-4DE2-4AB7-820F-E87833CADF04}" type="datetimeFigureOut">
              <a:rPr lang="en-US" smtClean="0"/>
              <a:t>10-May-18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BF7037-A9FD-450A-A831-46855C16288D}" type="slidenum">
              <a:rPr lang="en-US" smtClean="0"/>
              <a:t>‹#›</a:t>
            </a:fld>
            <a:endParaRPr lang="en-US"/>
          </a:p>
        </p:txBody>
      </p:sp>
    </p:spTree>
    <p:extLst>
      <p:ext uri="{BB962C8B-B14F-4D97-AF65-F5344CB8AC3E}">
        <p14:creationId xmlns:p14="http://schemas.microsoft.com/office/powerpoint/2010/main" val="29629333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508DEDCC-4DE2-4AB7-820F-E87833CADF04}" type="datetimeFigureOut">
              <a:rPr lang="en-US" smtClean="0"/>
              <a:t>10-May-18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BF7037-A9FD-450A-A831-46855C16288D}" type="slidenum">
              <a:rPr lang="en-US" smtClean="0"/>
              <a:t>‹#›</a:t>
            </a:fld>
            <a:endParaRPr lang="en-US"/>
          </a:p>
        </p:txBody>
      </p:sp>
    </p:spTree>
    <p:extLst>
      <p:ext uri="{BB962C8B-B14F-4D97-AF65-F5344CB8AC3E}">
        <p14:creationId xmlns:p14="http://schemas.microsoft.com/office/powerpoint/2010/main" val="5001312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08DEDCC-4DE2-4AB7-820F-E87833CADF04}" type="datetimeFigureOut">
              <a:rPr lang="en-US" smtClean="0"/>
              <a:t>10-May-18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BF7037-A9FD-450A-A831-46855C16288D}" type="slidenum">
              <a:rPr lang="en-US" smtClean="0"/>
              <a:t>‹#›</a:t>
            </a:fld>
            <a:endParaRPr lang="en-US"/>
          </a:p>
        </p:txBody>
      </p:sp>
    </p:spTree>
    <p:extLst>
      <p:ext uri="{BB962C8B-B14F-4D97-AF65-F5344CB8AC3E}">
        <p14:creationId xmlns:p14="http://schemas.microsoft.com/office/powerpoint/2010/main" val="111137259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smtClean="0"/>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08DEDCC-4DE2-4AB7-820F-E87833CADF04}" type="datetimeFigureOut">
              <a:rPr lang="en-US" smtClean="0"/>
              <a:t>10-May-18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BF7037-A9FD-450A-A831-46855C16288D}" type="slidenum">
              <a:rPr lang="en-US" smtClean="0"/>
              <a:t>‹#›</a:t>
            </a:fld>
            <a:endParaRPr lang="en-US"/>
          </a:p>
        </p:txBody>
      </p:sp>
    </p:spTree>
    <p:extLst>
      <p:ext uri="{BB962C8B-B14F-4D97-AF65-F5344CB8AC3E}">
        <p14:creationId xmlns:p14="http://schemas.microsoft.com/office/powerpoint/2010/main" val="2128056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08DEDCC-4DE2-4AB7-820F-E87833CADF04}" type="datetimeFigureOut">
              <a:rPr lang="en-US" smtClean="0"/>
              <a:t>10-May-18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BF7037-A9FD-450A-A831-46855C16288D}" type="slidenum">
              <a:rPr lang="en-US" smtClean="0"/>
              <a:t>‹#›</a:t>
            </a:fld>
            <a:endParaRPr lang="en-US"/>
          </a:p>
        </p:txBody>
      </p:sp>
    </p:spTree>
    <p:extLst>
      <p:ext uri="{BB962C8B-B14F-4D97-AF65-F5344CB8AC3E}">
        <p14:creationId xmlns:p14="http://schemas.microsoft.com/office/powerpoint/2010/main" val="115544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08DEDCC-4DE2-4AB7-820F-E87833CADF04}" type="datetimeFigureOut">
              <a:rPr lang="en-US" smtClean="0"/>
              <a:t>10-May-18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BF7037-A9FD-450A-A831-46855C16288D}" type="slidenum">
              <a:rPr lang="en-US" smtClean="0"/>
              <a:t>‹#›</a:t>
            </a:fld>
            <a:endParaRPr lang="en-US"/>
          </a:p>
        </p:txBody>
      </p:sp>
    </p:spTree>
    <p:extLst>
      <p:ext uri="{BB962C8B-B14F-4D97-AF65-F5344CB8AC3E}">
        <p14:creationId xmlns:p14="http://schemas.microsoft.com/office/powerpoint/2010/main" val="24796999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08DEDCC-4DE2-4AB7-820F-E87833CADF04}" type="datetimeFigureOut">
              <a:rPr lang="en-US" smtClean="0"/>
              <a:t>10-May-18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BF7037-A9FD-450A-A831-46855C16288D}" type="slidenum">
              <a:rPr lang="en-US" smtClean="0"/>
              <a:t>‹#›</a:t>
            </a:fld>
            <a:endParaRPr lang="en-US"/>
          </a:p>
        </p:txBody>
      </p:sp>
    </p:spTree>
    <p:extLst>
      <p:ext uri="{BB962C8B-B14F-4D97-AF65-F5344CB8AC3E}">
        <p14:creationId xmlns:p14="http://schemas.microsoft.com/office/powerpoint/2010/main" val="3117582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08DEDCC-4DE2-4AB7-820F-E87833CADF04}" type="datetimeFigureOut">
              <a:rPr lang="en-US" smtClean="0"/>
              <a:t>10-May-18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BF7037-A9FD-450A-A831-46855C16288D}" type="slidenum">
              <a:rPr lang="en-US" smtClean="0"/>
              <a:t>‹#›</a:t>
            </a:fld>
            <a:endParaRPr lang="en-US"/>
          </a:p>
        </p:txBody>
      </p:sp>
    </p:spTree>
    <p:extLst>
      <p:ext uri="{BB962C8B-B14F-4D97-AF65-F5344CB8AC3E}">
        <p14:creationId xmlns:p14="http://schemas.microsoft.com/office/powerpoint/2010/main" val="10652073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08DEDCC-4DE2-4AB7-820F-E87833CADF04}" type="datetimeFigureOut">
              <a:rPr lang="en-US" smtClean="0"/>
              <a:t>10-May-18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BF7037-A9FD-450A-A831-46855C16288D}" type="slidenum">
              <a:rPr lang="en-US" smtClean="0"/>
              <a:t>‹#›</a:t>
            </a:fld>
            <a:endParaRPr lang="en-US"/>
          </a:p>
        </p:txBody>
      </p:sp>
    </p:spTree>
    <p:extLst>
      <p:ext uri="{BB962C8B-B14F-4D97-AF65-F5344CB8AC3E}">
        <p14:creationId xmlns:p14="http://schemas.microsoft.com/office/powerpoint/2010/main" val="29567041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508DEDCC-4DE2-4AB7-820F-E87833CADF04}" type="datetimeFigureOut">
              <a:rPr lang="en-US" smtClean="0"/>
              <a:t>10-May-18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BF7037-A9FD-450A-A831-46855C16288D}" type="slidenum">
              <a:rPr lang="en-US" smtClean="0"/>
              <a:t>‹#›</a:t>
            </a:fld>
            <a:endParaRPr lang="en-US"/>
          </a:p>
        </p:txBody>
      </p:sp>
    </p:spTree>
    <p:extLst>
      <p:ext uri="{BB962C8B-B14F-4D97-AF65-F5344CB8AC3E}">
        <p14:creationId xmlns:p14="http://schemas.microsoft.com/office/powerpoint/2010/main" val="29292676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smtClean="0"/>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08DEDCC-4DE2-4AB7-820F-E87833CADF04}" type="datetimeFigureOut">
              <a:rPr lang="en-US" smtClean="0"/>
              <a:t>10-May-18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BF7037-A9FD-450A-A831-46855C16288D}" type="slidenum">
              <a:rPr lang="en-US" smtClean="0"/>
              <a:t>‹#›</a:t>
            </a:fld>
            <a:endParaRPr lang="en-US"/>
          </a:p>
        </p:txBody>
      </p:sp>
    </p:spTree>
    <p:extLst>
      <p:ext uri="{BB962C8B-B14F-4D97-AF65-F5344CB8AC3E}">
        <p14:creationId xmlns:p14="http://schemas.microsoft.com/office/powerpoint/2010/main" val="1793049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08DEDCC-4DE2-4AB7-820F-E87833CADF04}" type="datetimeFigureOut">
              <a:rPr lang="en-US" smtClean="0"/>
              <a:t>10-May-18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BF7037-A9FD-450A-A831-46855C16288D}" type="slidenum">
              <a:rPr lang="en-US" smtClean="0"/>
              <a:t>‹#›</a:t>
            </a:fld>
            <a:endParaRPr lang="en-US"/>
          </a:p>
        </p:txBody>
      </p:sp>
    </p:spTree>
    <p:extLst>
      <p:ext uri="{BB962C8B-B14F-4D97-AF65-F5344CB8AC3E}">
        <p14:creationId xmlns:p14="http://schemas.microsoft.com/office/powerpoint/2010/main" val="1034823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7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508DEDCC-4DE2-4AB7-820F-E87833CADF04}" type="datetimeFigureOut">
              <a:rPr lang="en-US" smtClean="0"/>
              <a:t>10-May-18</a:t>
            </a:fld>
            <a:endParaRPr lang="en-US"/>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5EBF7037-A9FD-450A-A831-46855C16288D}" type="slidenum">
              <a:rPr lang="en-US" smtClean="0"/>
              <a:t>‹#›</a:t>
            </a:fld>
            <a:endParaRPr lang="en-US"/>
          </a:p>
        </p:txBody>
      </p:sp>
    </p:spTree>
    <p:extLst>
      <p:ext uri="{BB962C8B-B14F-4D97-AF65-F5344CB8AC3E}">
        <p14:creationId xmlns:p14="http://schemas.microsoft.com/office/powerpoint/2010/main" val="2010235920"/>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 id="2147483744" r:id="rId12"/>
    <p:sldLayoutId id="2147483745" r:id="rId13"/>
    <p:sldLayoutId id="2147483746" r:id="rId14"/>
    <p:sldLayoutId id="2147483747" r:id="rId15"/>
    <p:sldLayoutId id="2147483748" r:id="rId16"/>
    <p:sldLayoutId id="214748374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24886" y="0"/>
            <a:ext cx="8689976" cy="6705600"/>
          </a:xfrm>
        </p:spPr>
        <p:txBody>
          <a:bodyPr>
            <a:normAutofit fontScale="90000"/>
          </a:bodyPr>
          <a:lstStyle/>
          <a:p>
            <a:r>
              <a:rPr lang="en-US" sz="2800" dirty="0" smtClean="0"/>
              <a:t>UNIVERSITY OF PORTHARCOURT,</a:t>
            </a:r>
            <a:br>
              <a:rPr lang="en-US" sz="2800" dirty="0" smtClean="0"/>
            </a:br>
            <a:r>
              <a:rPr lang="en-US" sz="2800" dirty="0" smtClean="0"/>
              <a:t>FACULTY OF SCIENCES,</a:t>
            </a:r>
            <a:br>
              <a:rPr lang="en-US" sz="2800" dirty="0" smtClean="0"/>
            </a:br>
            <a:r>
              <a:rPr lang="en-US" sz="2800" dirty="0" smtClean="0"/>
              <a:t>DEPARTMENT OF ANIMAL AND ENVIRONMENTAL BIOLOGY.</a:t>
            </a:r>
            <a:br>
              <a:rPr lang="en-US" sz="2800" dirty="0" smtClean="0"/>
            </a:br>
            <a:r>
              <a:rPr lang="en-US" sz="2800" dirty="0"/>
              <a:t/>
            </a:r>
            <a:br>
              <a:rPr lang="en-US" sz="2800" dirty="0"/>
            </a:br>
            <a:r>
              <a:rPr lang="en-US" sz="2800" dirty="0" smtClean="0"/>
              <a:t>A SEMINAR PRESENTATION ON </a:t>
            </a:r>
            <a:br>
              <a:rPr lang="en-US" sz="2800" dirty="0" smtClean="0"/>
            </a:br>
            <a:r>
              <a:rPr lang="en-US" sz="2800" dirty="0" smtClean="0"/>
              <a:t>‘ECOLOGICAL EFFECTS OF INVASIVE SPECIES; A CASE STUDY OF WATER HYANCITH (</a:t>
            </a:r>
            <a:r>
              <a:rPr lang="en-US" sz="2800" i="1" dirty="0"/>
              <a:t>Eichhornia crassipes </a:t>
            </a:r>
            <a:r>
              <a:rPr lang="en-US" sz="2800" i="1" dirty="0" smtClean="0"/>
              <a:t>)</a:t>
            </a:r>
            <a:r>
              <a:rPr lang="en-US" sz="2800" dirty="0" smtClean="0"/>
              <a:t>’</a:t>
            </a:r>
            <a:br>
              <a:rPr lang="en-US" sz="2800" dirty="0" smtClean="0"/>
            </a:br>
            <a:r>
              <a:rPr lang="en-US" sz="2800" dirty="0"/>
              <a:t/>
            </a:r>
            <a:br>
              <a:rPr lang="en-US" sz="2800" dirty="0"/>
            </a:br>
            <a:r>
              <a:rPr lang="en-US" sz="2800" dirty="0" smtClean="0"/>
              <a:t>BY </a:t>
            </a:r>
            <a:br>
              <a:rPr lang="en-US" sz="2800" dirty="0" smtClean="0"/>
            </a:br>
            <a:r>
              <a:rPr lang="en-US" sz="2800" dirty="0" smtClean="0"/>
              <a:t/>
            </a:r>
            <a:br>
              <a:rPr lang="en-US" sz="2800" dirty="0" smtClean="0"/>
            </a:br>
            <a:r>
              <a:rPr lang="en-US" sz="2800" dirty="0" smtClean="0"/>
              <a:t>IROH JENNIFER.C.</a:t>
            </a:r>
            <a:br>
              <a:rPr lang="en-US" sz="2800" dirty="0" smtClean="0"/>
            </a:br>
            <a:r>
              <a:rPr lang="en-US" sz="2800" dirty="0" smtClean="0"/>
              <a:t>U2014/5550006</a:t>
            </a:r>
            <a:br>
              <a:rPr lang="en-US" sz="2800" dirty="0" smtClean="0"/>
            </a:br>
            <a:r>
              <a:rPr lang="en-US" sz="2800" dirty="0" smtClean="0"/>
              <a:t>supervisor: dr. </a:t>
            </a:r>
            <a:r>
              <a:rPr lang="en-US" sz="2800" dirty="0" err="1" smtClean="0"/>
              <a:t>b.b</a:t>
            </a:r>
            <a:r>
              <a:rPr lang="en-US" sz="2800" dirty="0" smtClean="0"/>
              <a:t>. </a:t>
            </a:r>
            <a:r>
              <a:rPr lang="en-US" sz="2800" dirty="0" err="1" smtClean="0"/>
              <a:t>babatunde</a:t>
            </a:r>
            <a:r>
              <a:rPr lang="en-US" sz="2800" dirty="0" smtClean="0"/>
              <a:t/>
            </a:r>
            <a:br>
              <a:rPr lang="en-US" sz="2800" dirty="0" smtClean="0"/>
            </a:br>
            <a:r>
              <a:rPr lang="en-US" sz="2800" dirty="0" smtClean="0"/>
              <a:t>COURSE CODE: AEB</a:t>
            </a:r>
            <a:br>
              <a:rPr lang="en-US" sz="2800" dirty="0" smtClean="0"/>
            </a:br>
            <a:r>
              <a:rPr lang="en-US" sz="2800" dirty="0" smtClean="0"/>
              <a:t>COURSE COORDINATORS: PROF </a:t>
            </a:r>
            <a:r>
              <a:rPr lang="en-US" sz="2800" dirty="0" err="1" smtClean="0"/>
              <a:t>f.o</a:t>
            </a:r>
            <a:r>
              <a:rPr lang="en-US" sz="2800" dirty="0" smtClean="0"/>
              <a:t>. NDUKA, DR U.I. DANIEL</a:t>
            </a:r>
            <a:br>
              <a:rPr lang="en-US" sz="2800" dirty="0" smtClean="0"/>
            </a:br>
            <a:r>
              <a:rPr lang="en-US" sz="2800" dirty="0" smtClean="0"/>
              <a:t>DATE: 30</a:t>
            </a:r>
            <a:r>
              <a:rPr lang="en-US" sz="2800" baseline="30000" dirty="0" smtClean="0"/>
              <a:t>th</a:t>
            </a:r>
            <a:r>
              <a:rPr lang="en-US" sz="2800" dirty="0" smtClean="0"/>
              <a:t> may,2018.</a:t>
            </a:r>
            <a:endParaRPr lang="en-US" sz="2800" dirty="0"/>
          </a:p>
        </p:txBody>
      </p:sp>
      <p:pic>
        <p:nvPicPr>
          <p:cNvPr id="4" name="Picture 2" descr="uniport-logo"/>
          <p:cNvPicPr>
            <a:picLocks noChangeAspect="1" noChangeArrowheads="1"/>
          </p:cNvPicPr>
          <p:nvPr/>
        </p:nvPicPr>
        <p:blipFill>
          <a:blip r:embed="rId2"/>
          <a:srcRect/>
          <a:stretch>
            <a:fillRect/>
          </a:stretch>
        </p:blipFill>
        <p:spPr bwMode="auto">
          <a:xfrm>
            <a:off x="120770" y="152400"/>
            <a:ext cx="1825698" cy="1582271"/>
          </a:xfrm>
          <a:prstGeom prst="rect">
            <a:avLst/>
          </a:prstGeom>
          <a:noFill/>
        </p:spPr>
      </p:pic>
    </p:spTree>
    <p:extLst>
      <p:ext uri="{BB962C8B-B14F-4D97-AF65-F5344CB8AC3E}">
        <p14:creationId xmlns:p14="http://schemas.microsoft.com/office/powerpoint/2010/main" val="34505480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235132"/>
            <a:ext cx="10364451" cy="992777"/>
          </a:xfrm>
        </p:spPr>
        <p:txBody>
          <a:bodyPr>
            <a:normAutofit fontScale="90000"/>
          </a:bodyPr>
          <a:lstStyle/>
          <a:p>
            <a:r>
              <a:rPr lang="en-US" dirty="0" smtClean="0"/>
              <a:t>Mechanical control methods</a:t>
            </a:r>
            <a:br>
              <a:rPr lang="en-US" dirty="0" smtClean="0"/>
            </a:br>
            <a:endParaRPr lang="en-US" dirty="0"/>
          </a:p>
        </p:txBody>
      </p:sp>
      <p:sp>
        <p:nvSpPr>
          <p:cNvPr id="3" name="Content Placeholder 2"/>
          <p:cNvSpPr>
            <a:spLocks noGrp="1"/>
          </p:cNvSpPr>
          <p:nvPr>
            <p:ph sz="quarter" idx="13"/>
          </p:nvPr>
        </p:nvSpPr>
        <p:spPr>
          <a:xfrm>
            <a:off x="226423" y="914401"/>
            <a:ext cx="11965577" cy="5630090"/>
          </a:xfrm>
        </p:spPr>
        <p:txBody>
          <a:bodyPr/>
          <a:lstStyle/>
          <a:p>
            <a:r>
              <a:rPr lang="en-US" dirty="0" smtClean="0"/>
              <a:t>This involves harvesting plants and insite cutting. It also involves the use of heavy duty machines if it is a large water body. This may lead to emission of pollutants, however, this method immediately opens up physical space.</a:t>
            </a:r>
          </a:p>
          <a:p>
            <a:pPr marL="3657600" lvl="8" indent="0">
              <a:buNone/>
            </a:pPr>
            <a:r>
              <a:rPr lang="en-US" dirty="0" smtClean="0"/>
              <a:t>	</a:t>
            </a:r>
          </a:p>
          <a:p>
            <a:pPr marL="3657600" lvl="8" indent="0">
              <a:buNone/>
            </a:pPr>
            <a:r>
              <a:rPr lang="en-US" sz="2000" dirty="0" smtClean="0"/>
              <a:t>fig 6.</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09404" y="2951417"/>
            <a:ext cx="7811589" cy="3698766"/>
          </a:xfrm>
          <a:prstGeom prst="rect">
            <a:avLst/>
          </a:prstGeom>
        </p:spPr>
      </p:pic>
    </p:spTree>
    <p:extLst>
      <p:ext uri="{BB962C8B-B14F-4D97-AF65-F5344CB8AC3E}">
        <p14:creationId xmlns:p14="http://schemas.microsoft.com/office/powerpoint/2010/main" val="31151706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6026" y="226631"/>
            <a:ext cx="10364451" cy="870649"/>
          </a:xfrm>
        </p:spPr>
        <p:txBody>
          <a:bodyPr/>
          <a:lstStyle/>
          <a:p>
            <a:r>
              <a:rPr lang="en-US" dirty="0" smtClean="0"/>
              <a:t>Chemical control methods</a:t>
            </a:r>
            <a:endParaRPr lang="en-US" dirty="0"/>
          </a:p>
        </p:txBody>
      </p:sp>
      <p:sp>
        <p:nvSpPr>
          <p:cNvPr id="3" name="Content Placeholder 2"/>
          <p:cNvSpPr>
            <a:spLocks noGrp="1"/>
          </p:cNvSpPr>
          <p:nvPr>
            <p:ph sz="quarter" idx="13"/>
          </p:nvPr>
        </p:nvSpPr>
        <p:spPr>
          <a:xfrm>
            <a:off x="0" y="1097280"/>
            <a:ext cx="12017828" cy="5643154"/>
          </a:xfrm>
        </p:spPr>
        <p:txBody>
          <a:bodyPr/>
          <a:lstStyle/>
          <a:p>
            <a:r>
              <a:rPr lang="en-US" dirty="0" smtClean="0"/>
              <a:t>This involves the use of herbicides. Although this is very effective, it can cause serious deoxygenation of water after prolonged use</a:t>
            </a:r>
            <a:r>
              <a:rPr lang="en-US" dirty="0" smtClean="0"/>
              <a:t>.</a:t>
            </a:r>
          </a:p>
          <a:p>
            <a:pPr marL="0" indent="0">
              <a:buNone/>
            </a:pPr>
            <a:r>
              <a:rPr lang="en-US" dirty="0"/>
              <a:t>	</a:t>
            </a:r>
            <a:r>
              <a:rPr lang="en-US" dirty="0" smtClean="0"/>
              <a:t>				fig. 7</a:t>
            </a:r>
            <a:endParaRPr lang="en-US" dirty="0" smtClean="0"/>
          </a:p>
          <a:p>
            <a:pPr marL="0" indent="0">
              <a:buNone/>
            </a:pP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1054" y="2500943"/>
            <a:ext cx="9933709" cy="4239491"/>
          </a:xfrm>
          <a:prstGeom prst="rect">
            <a:avLst/>
          </a:prstGeom>
        </p:spPr>
      </p:pic>
    </p:spTree>
    <p:extLst>
      <p:ext uri="{BB962C8B-B14F-4D97-AF65-F5344CB8AC3E}">
        <p14:creationId xmlns:p14="http://schemas.microsoft.com/office/powerpoint/2010/main" val="12842186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9272" y="226632"/>
            <a:ext cx="10364451" cy="831460"/>
          </a:xfrm>
        </p:spPr>
        <p:txBody>
          <a:bodyPr/>
          <a:lstStyle/>
          <a:p>
            <a:r>
              <a:rPr lang="en-US" dirty="0" smtClean="0"/>
              <a:t>Biological control methods</a:t>
            </a:r>
            <a:endParaRPr lang="en-US" dirty="0"/>
          </a:p>
        </p:txBody>
      </p:sp>
      <p:sp>
        <p:nvSpPr>
          <p:cNvPr id="3" name="Content Placeholder 2"/>
          <p:cNvSpPr>
            <a:spLocks noGrp="1"/>
          </p:cNvSpPr>
          <p:nvPr>
            <p:ph sz="quarter" idx="13"/>
          </p:nvPr>
        </p:nvSpPr>
        <p:spPr>
          <a:xfrm>
            <a:off x="626" y="1280161"/>
            <a:ext cx="11173097" cy="5342708"/>
          </a:xfrm>
        </p:spPr>
        <p:txBody>
          <a:bodyPr>
            <a:normAutofit fontScale="85000" lnSpcReduction="20000"/>
          </a:bodyPr>
          <a:lstStyle/>
          <a:p>
            <a:r>
              <a:rPr lang="en-US" sz="3200" dirty="0" smtClean="0"/>
              <a:t>This involves the introduction of biological species that can feed or displace the water hyacinth.</a:t>
            </a:r>
          </a:p>
          <a:p>
            <a:pPr lvl="0"/>
            <a:r>
              <a:rPr lang="en-US" sz="3500" i="1" dirty="0"/>
              <a:t>Neochetina eichhorniae </a:t>
            </a:r>
            <a:r>
              <a:rPr lang="en-US" sz="3500" dirty="0"/>
              <a:t>and N. </a:t>
            </a:r>
            <a:r>
              <a:rPr lang="en-US" sz="3500" i="1" dirty="0"/>
              <a:t>bruchi </a:t>
            </a:r>
            <a:r>
              <a:rPr lang="en-US" sz="3500" dirty="0"/>
              <a:t>are two commonly used weevil species from the plant’s native range (Sosa et al., 2007).</a:t>
            </a:r>
          </a:p>
          <a:p>
            <a:pPr marL="0" indent="0">
              <a:buNone/>
            </a:pPr>
            <a:endParaRPr lang="en-US" sz="3200" dirty="0"/>
          </a:p>
          <a:p>
            <a:r>
              <a:rPr lang="en-US" sz="3200" dirty="0" smtClean="0"/>
              <a:t>It is better and safer than the other two methods</a:t>
            </a:r>
          </a:p>
          <a:p>
            <a:endParaRPr lang="en-US" sz="3200" dirty="0"/>
          </a:p>
          <a:p>
            <a:r>
              <a:rPr lang="en-US" sz="3200" dirty="0" smtClean="0"/>
              <a:t>Sometimes the introduced species could become pests and cause problems too.</a:t>
            </a:r>
            <a:endParaRPr lang="en-US" sz="3200" dirty="0"/>
          </a:p>
        </p:txBody>
      </p:sp>
    </p:spTree>
    <p:extLst>
      <p:ext uri="{BB962C8B-B14F-4D97-AF65-F5344CB8AC3E}">
        <p14:creationId xmlns:p14="http://schemas.microsoft.com/office/powerpoint/2010/main" val="292563580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wipe(down)">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4" y="-209005"/>
            <a:ext cx="10364451" cy="2110191"/>
          </a:xfrm>
        </p:spPr>
        <p:txBody>
          <a:bodyPr/>
          <a:lstStyle/>
          <a:p>
            <a:r>
              <a:rPr lang="en-US" dirty="0" smtClean="0"/>
              <a:t>Conclusion</a:t>
            </a:r>
            <a:br>
              <a:rPr lang="en-US" dirty="0" smtClean="0"/>
            </a:br>
            <a:endParaRPr lang="en-US" dirty="0"/>
          </a:p>
        </p:txBody>
      </p:sp>
      <p:sp>
        <p:nvSpPr>
          <p:cNvPr id="3" name="Content Placeholder 2"/>
          <p:cNvSpPr>
            <a:spLocks noGrp="1"/>
          </p:cNvSpPr>
          <p:nvPr>
            <p:ph sz="quarter" idx="13"/>
          </p:nvPr>
        </p:nvSpPr>
        <p:spPr>
          <a:xfrm>
            <a:off x="913774" y="1267098"/>
            <a:ext cx="10363826" cy="4524102"/>
          </a:xfrm>
        </p:spPr>
        <p:txBody>
          <a:bodyPr>
            <a:noAutofit/>
          </a:bodyPr>
          <a:lstStyle/>
          <a:p>
            <a:pPr marL="0" indent="0">
              <a:buNone/>
            </a:pPr>
            <a:r>
              <a:rPr lang="en-US" sz="3600" dirty="0" smtClean="0"/>
              <a:t>Aside the ecological effects, the water hyacinth also has adverse socio economic effects. Cost of remediation is usually very high in most countries. It  has both good and bad sides and the keyword for getting the best out of this plant is balance.</a:t>
            </a:r>
          </a:p>
          <a:p>
            <a:endParaRPr lang="en-US" sz="3600" dirty="0"/>
          </a:p>
        </p:txBody>
      </p:sp>
    </p:spTree>
    <p:extLst>
      <p:ext uri="{BB962C8B-B14F-4D97-AF65-F5344CB8AC3E}">
        <p14:creationId xmlns:p14="http://schemas.microsoft.com/office/powerpoint/2010/main" val="17908006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193965"/>
            <a:ext cx="10364451" cy="775853"/>
          </a:xfrm>
        </p:spPr>
        <p:txBody>
          <a:bodyPr/>
          <a:lstStyle/>
          <a:p>
            <a:r>
              <a:rPr lang="en-US" dirty="0" smtClean="0"/>
              <a:t>references</a:t>
            </a:r>
            <a:endParaRPr lang="en-US" dirty="0"/>
          </a:p>
        </p:txBody>
      </p:sp>
      <p:sp>
        <p:nvSpPr>
          <p:cNvPr id="3" name="Content Placeholder 2"/>
          <p:cNvSpPr>
            <a:spLocks noGrp="1"/>
          </p:cNvSpPr>
          <p:nvPr>
            <p:ph sz="quarter" idx="13"/>
          </p:nvPr>
        </p:nvSpPr>
        <p:spPr>
          <a:xfrm>
            <a:off x="-1" y="1147892"/>
            <a:ext cx="12053455" cy="5599272"/>
          </a:xfrm>
        </p:spPr>
        <p:txBody>
          <a:bodyPr/>
          <a:lstStyle/>
          <a:p>
            <a:pPr marL="0" indent="0">
              <a:buNone/>
            </a:pPr>
            <a:r>
              <a:rPr lang="en-US" dirty="0" smtClean="0"/>
              <a:t>Albano prezetal. (2011) a first report of water hyacinth (</a:t>
            </a:r>
            <a:r>
              <a:rPr lang="en-US" i="1" dirty="0" smtClean="0"/>
              <a:t>eichhornia crassipes</a:t>
            </a:r>
            <a:r>
              <a:rPr lang="en-US" dirty="0" smtClean="0"/>
              <a:t>) soil seed banks in 	 Africa. </a:t>
            </a:r>
            <a:r>
              <a:rPr lang="en-US" i="1" dirty="0" smtClean="0"/>
              <a:t>Journal of botany, 04, 33-24.</a:t>
            </a:r>
          </a:p>
          <a:p>
            <a:pPr marL="0" indent="0">
              <a:buNone/>
            </a:pPr>
            <a:r>
              <a:rPr lang="en-US" dirty="0" smtClean="0"/>
              <a:t>Andrew cohen &amp; brent foster (2000) the regulation of biological pollution: preventing  exotic </a:t>
            </a:r>
            <a:r>
              <a:rPr lang="en-US" dirty="0" smtClean="0"/>
              <a:t>	species </a:t>
            </a:r>
            <a:r>
              <a:rPr lang="en-US" dirty="0" smtClean="0"/>
              <a:t>invasions from ballast water discharged into California coastal waters.</a:t>
            </a:r>
          </a:p>
          <a:p>
            <a:pPr marL="0" indent="0">
              <a:buNone/>
            </a:pPr>
            <a:r>
              <a:rPr lang="en-US" dirty="0" smtClean="0"/>
              <a:t>Bartodziej </a:t>
            </a:r>
            <a:r>
              <a:rPr lang="en-US" dirty="0"/>
              <a:t>W. &amp; Weymouth G. (1995) </a:t>
            </a:r>
            <a:r>
              <a:rPr lang="en-US" dirty="0" smtClean="0"/>
              <a:t>Water bird </a:t>
            </a:r>
            <a:r>
              <a:rPr lang="en-US" dirty="0"/>
              <a:t>abundance and activity on water-hyacinth and </a:t>
            </a:r>
            <a:r>
              <a:rPr lang="en-US" dirty="0" smtClean="0"/>
              <a:t>	</a:t>
            </a:r>
            <a:r>
              <a:rPr lang="en-US" i="1" dirty="0" smtClean="0"/>
              <a:t>Egeria</a:t>
            </a:r>
            <a:r>
              <a:rPr lang="en-US" dirty="0" smtClean="0"/>
              <a:t> </a:t>
            </a:r>
            <a:r>
              <a:rPr lang="en-US" dirty="0"/>
              <a:t>in the St-Marks River, Florida. </a:t>
            </a:r>
            <a:r>
              <a:rPr lang="en-US" i="1" dirty="0"/>
              <a:t>Journal of Aquatic Plant Management</a:t>
            </a:r>
            <a:r>
              <a:rPr lang="en-US" dirty="0"/>
              <a:t>, 33, 19-22. Brendonck L., Maes J., Rommens W., Dekeza N., Nhiwatiwa T., Barson M., Callebaut V., Phiri C., </a:t>
            </a:r>
            <a:r>
              <a:rPr lang="en-US" dirty="0" smtClean="0"/>
              <a:t>	Moreau </a:t>
            </a:r>
            <a:r>
              <a:rPr lang="en-US" dirty="0"/>
              <a:t>K., Gratwicke B., Stevens M., Alyn N., Holsters E., Ollevier F. &amp; Marshall B. (2003) The </a:t>
            </a:r>
            <a:r>
              <a:rPr lang="en-US" dirty="0" smtClean="0"/>
              <a:t>	impact </a:t>
            </a:r>
            <a:r>
              <a:rPr lang="en-US" dirty="0"/>
              <a:t>of water hyacinth (</a:t>
            </a:r>
            <a:r>
              <a:rPr lang="en-US" i="1" dirty="0"/>
              <a:t>Eichhornia crassipes</a:t>
            </a:r>
            <a:r>
              <a:rPr lang="en-US" dirty="0"/>
              <a:t>) in a eutrophic subtropical impoundment </a:t>
            </a:r>
            <a:r>
              <a:rPr lang="en-US" dirty="0" smtClean="0"/>
              <a:t>	(</a:t>
            </a:r>
            <a:r>
              <a:rPr lang="en-US" dirty="0"/>
              <a:t>Lake Chivero, Zimbabwe). II. Species diversity. </a:t>
            </a:r>
            <a:r>
              <a:rPr lang="en-US" i="1" dirty="0"/>
              <a:t>Archiv Fur Hydrobiologie</a:t>
            </a:r>
            <a:r>
              <a:rPr lang="en-US" dirty="0"/>
              <a:t>, 158, 389-405. </a:t>
            </a:r>
          </a:p>
        </p:txBody>
      </p:sp>
    </p:spTree>
    <p:extLst>
      <p:ext uri="{BB962C8B-B14F-4D97-AF65-F5344CB8AC3E}">
        <p14:creationId xmlns:p14="http://schemas.microsoft.com/office/powerpoint/2010/main" val="11763383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6066" y="845128"/>
            <a:ext cx="10364451" cy="4225636"/>
          </a:xfrm>
        </p:spPr>
        <p:txBody>
          <a:bodyPr>
            <a:normAutofit/>
          </a:bodyPr>
          <a:lstStyle/>
          <a:p>
            <a:r>
              <a:rPr lang="en-US" sz="9600" b="1" dirty="0" smtClean="0"/>
              <a:t>Thank you!!!</a:t>
            </a:r>
            <a:endParaRPr lang="en-US" sz="9600" b="1" dirty="0"/>
          </a:p>
        </p:txBody>
      </p:sp>
    </p:spTree>
    <p:extLst>
      <p:ext uri="{BB962C8B-B14F-4D97-AF65-F5344CB8AC3E}">
        <p14:creationId xmlns:p14="http://schemas.microsoft.com/office/powerpoint/2010/main" val="18963700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8352" y="0"/>
            <a:ext cx="9547796" cy="6955750"/>
          </a:xfrm>
          <a:prstGeom prst="rect">
            <a:avLst/>
          </a:prstGeom>
        </p:spPr>
        <p:txBody>
          <a:bodyPr wrap="square">
            <a:spAutoFit/>
          </a:bodyPr>
          <a:lstStyle/>
          <a:p>
            <a:r>
              <a:rPr lang="en-US" sz="4400" cap="all" dirty="0" smtClean="0">
                <a:solidFill>
                  <a:prstClr val="black"/>
                </a:solidFill>
                <a:ea typeface="+mj-ea"/>
                <a:cs typeface="+mj-cs"/>
              </a:rPr>
              <a:t>				OUTLINE</a:t>
            </a:r>
          </a:p>
          <a:p>
            <a:pPr marL="571500" indent="-571500">
              <a:buFont typeface="Arial" panose="020B0604020202020204" pitchFamily="34" charset="0"/>
              <a:buChar char="•"/>
            </a:pPr>
            <a:r>
              <a:rPr lang="en-US" sz="3200" cap="all" dirty="0" smtClean="0">
                <a:solidFill>
                  <a:prstClr val="black"/>
                </a:solidFill>
                <a:ea typeface="+mj-ea"/>
                <a:cs typeface="+mj-cs"/>
              </a:rPr>
              <a:t>INTRODUCTION.</a:t>
            </a:r>
          </a:p>
          <a:p>
            <a:pPr marL="571500" indent="-571500">
              <a:buFont typeface="Arial" panose="020B0604020202020204" pitchFamily="34" charset="0"/>
              <a:buChar char="•"/>
            </a:pPr>
            <a:endParaRPr lang="en-US" sz="3200" cap="all" dirty="0">
              <a:solidFill>
                <a:prstClr val="black"/>
              </a:solidFill>
              <a:ea typeface="+mj-ea"/>
              <a:cs typeface="+mj-cs"/>
            </a:endParaRPr>
          </a:p>
          <a:p>
            <a:pPr marL="571500" indent="-571500">
              <a:buFont typeface="Arial" panose="020B0604020202020204" pitchFamily="34" charset="0"/>
              <a:buChar char="•"/>
            </a:pPr>
            <a:r>
              <a:rPr lang="en-US" sz="3200" cap="all" dirty="0" smtClean="0">
                <a:solidFill>
                  <a:prstClr val="black"/>
                </a:solidFill>
                <a:ea typeface="+mj-ea"/>
                <a:cs typeface="+mj-cs"/>
              </a:rPr>
              <a:t>Structure of the water hyacinth.</a:t>
            </a:r>
            <a:r>
              <a:rPr lang="en-US" sz="3200" cap="all" dirty="0">
                <a:solidFill>
                  <a:prstClr val="black"/>
                </a:solidFill>
                <a:ea typeface="+mj-ea"/>
                <a:cs typeface="+mj-cs"/>
              </a:rPr>
              <a:t/>
            </a:r>
            <a:br>
              <a:rPr lang="en-US" sz="3200" cap="all" dirty="0">
                <a:solidFill>
                  <a:prstClr val="black"/>
                </a:solidFill>
                <a:ea typeface="+mj-ea"/>
                <a:cs typeface="+mj-cs"/>
              </a:rPr>
            </a:br>
            <a:endParaRPr lang="en-US" sz="3200" cap="all" dirty="0" smtClean="0">
              <a:solidFill>
                <a:prstClr val="black"/>
              </a:solidFill>
              <a:ea typeface="+mj-ea"/>
              <a:cs typeface="+mj-cs"/>
            </a:endParaRPr>
          </a:p>
          <a:p>
            <a:pPr marL="571500" indent="-571500">
              <a:buFont typeface="Arial" panose="020B0604020202020204" pitchFamily="34" charset="0"/>
              <a:buChar char="•"/>
            </a:pPr>
            <a:r>
              <a:rPr lang="en-US" sz="3200" cap="all" dirty="0" smtClean="0">
                <a:solidFill>
                  <a:prstClr val="black"/>
                </a:solidFill>
                <a:ea typeface="+mj-ea"/>
                <a:cs typeface="+mj-cs"/>
              </a:rPr>
              <a:t>ADVERSE </a:t>
            </a:r>
            <a:r>
              <a:rPr lang="en-US" sz="3200" cap="all" dirty="0">
                <a:solidFill>
                  <a:prstClr val="black"/>
                </a:solidFill>
                <a:ea typeface="+mj-ea"/>
                <a:cs typeface="+mj-cs"/>
              </a:rPr>
              <a:t>EFFECTS OF WATER </a:t>
            </a:r>
            <a:r>
              <a:rPr lang="en-US" sz="3200" cap="all" dirty="0" smtClean="0">
                <a:solidFill>
                  <a:prstClr val="black"/>
                </a:solidFill>
                <a:ea typeface="+mj-ea"/>
                <a:cs typeface="+mj-cs"/>
              </a:rPr>
              <a:t>HYACINTH. (ecological)</a:t>
            </a:r>
            <a:r>
              <a:rPr lang="en-US" sz="3200" cap="all" dirty="0">
                <a:solidFill>
                  <a:prstClr val="black"/>
                </a:solidFill>
                <a:ea typeface="+mj-ea"/>
                <a:cs typeface="+mj-cs"/>
              </a:rPr>
              <a:t/>
            </a:r>
            <a:br>
              <a:rPr lang="en-US" sz="3200" cap="all" dirty="0">
                <a:solidFill>
                  <a:prstClr val="black"/>
                </a:solidFill>
                <a:ea typeface="+mj-ea"/>
                <a:cs typeface="+mj-cs"/>
              </a:rPr>
            </a:br>
            <a:endParaRPr lang="en-US" sz="3200" cap="all" dirty="0" smtClean="0">
              <a:solidFill>
                <a:prstClr val="black"/>
              </a:solidFill>
              <a:ea typeface="+mj-ea"/>
              <a:cs typeface="+mj-cs"/>
            </a:endParaRPr>
          </a:p>
          <a:p>
            <a:pPr marL="571500" indent="-571500">
              <a:buFont typeface="Arial" panose="020B0604020202020204" pitchFamily="34" charset="0"/>
              <a:buChar char="•"/>
            </a:pPr>
            <a:r>
              <a:rPr lang="en-US" sz="3200" cap="all" dirty="0" smtClean="0">
                <a:solidFill>
                  <a:prstClr val="black"/>
                </a:solidFill>
                <a:ea typeface="+mj-ea"/>
                <a:cs typeface="+mj-cs"/>
              </a:rPr>
              <a:t>BENEFICIAL </a:t>
            </a:r>
            <a:r>
              <a:rPr lang="en-US" sz="3200" cap="all" dirty="0">
                <a:solidFill>
                  <a:prstClr val="black"/>
                </a:solidFill>
                <a:ea typeface="+mj-ea"/>
                <a:cs typeface="+mj-cs"/>
              </a:rPr>
              <a:t>EFFECTS OF WATER </a:t>
            </a:r>
            <a:r>
              <a:rPr lang="en-US" sz="3200" cap="all" dirty="0" smtClean="0">
                <a:solidFill>
                  <a:prstClr val="black"/>
                </a:solidFill>
                <a:ea typeface="+mj-ea"/>
                <a:cs typeface="+mj-cs"/>
              </a:rPr>
              <a:t>HYACINTH.</a:t>
            </a:r>
          </a:p>
          <a:p>
            <a:pPr marL="571500" indent="-571500">
              <a:buFont typeface="Arial" panose="020B0604020202020204" pitchFamily="34" charset="0"/>
              <a:buChar char="•"/>
            </a:pPr>
            <a:endParaRPr lang="en-US" sz="3200" cap="all" dirty="0">
              <a:solidFill>
                <a:prstClr val="black"/>
              </a:solidFill>
              <a:ea typeface="+mj-ea"/>
              <a:cs typeface="+mj-cs"/>
            </a:endParaRPr>
          </a:p>
          <a:p>
            <a:pPr marL="571500" indent="-571500">
              <a:buFont typeface="Arial" panose="020B0604020202020204" pitchFamily="34" charset="0"/>
              <a:buChar char="•"/>
            </a:pPr>
            <a:r>
              <a:rPr lang="en-US" sz="3200" cap="all" dirty="0" smtClean="0">
                <a:solidFill>
                  <a:prstClr val="black"/>
                </a:solidFill>
                <a:ea typeface="+mj-ea"/>
                <a:cs typeface="+mj-cs"/>
              </a:rPr>
              <a:t>Control methods.</a:t>
            </a:r>
            <a:r>
              <a:rPr lang="en-US" sz="3200" cap="all" dirty="0">
                <a:solidFill>
                  <a:prstClr val="black"/>
                </a:solidFill>
                <a:ea typeface="+mj-ea"/>
                <a:cs typeface="+mj-cs"/>
              </a:rPr>
              <a:t/>
            </a:r>
            <a:br>
              <a:rPr lang="en-US" sz="3200" cap="all" dirty="0">
                <a:solidFill>
                  <a:prstClr val="black"/>
                </a:solidFill>
                <a:ea typeface="+mj-ea"/>
                <a:cs typeface="+mj-cs"/>
              </a:rPr>
            </a:br>
            <a:endParaRPr lang="en-US" sz="3200" cap="all" dirty="0" smtClean="0">
              <a:solidFill>
                <a:prstClr val="black"/>
              </a:solidFill>
              <a:ea typeface="+mj-ea"/>
              <a:cs typeface="+mj-cs"/>
            </a:endParaRPr>
          </a:p>
          <a:p>
            <a:pPr marL="571500" indent="-571500">
              <a:buFont typeface="Arial" panose="020B0604020202020204" pitchFamily="34" charset="0"/>
              <a:buChar char="•"/>
            </a:pPr>
            <a:r>
              <a:rPr lang="en-US" sz="3200" cap="all" dirty="0" smtClean="0">
                <a:solidFill>
                  <a:prstClr val="black"/>
                </a:solidFill>
                <a:ea typeface="+mj-ea"/>
                <a:cs typeface="+mj-cs"/>
              </a:rPr>
              <a:t>CONCLUSION.</a:t>
            </a:r>
            <a:r>
              <a:rPr lang="en-US" sz="4400" cap="all" dirty="0">
                <a:solidFill>
                  <a:prstClr val="black"/>
                </a:solidFill>
                <a:ea typeface="+mj-ea"/>
                <a:cs typeface="+mj-cs"/>
              </a:rPr>
              <a:t/>
            </a:r>
            <a:br>
              <a:rPr lang="en-US" sz="4400" cap="all" dirty="0">
                <a:solidFill>
                  <a:prstClr val="black"/>
                </a:solidFill>
                <a:ea typeface="+mj-ea"/>
                <a:cs typeface="+mj-cs"/>
              </a:rPr>
            </a:br>
            <a:endParaRPr lang="en-US" dirty="0"/>
          </a:p>
        </p:txBody>
      </p:sp>
    </p:spTree>
    <p:extLst>
      <p:ext uri="{BB962C8B-B14F-4D97-AF65-F5344CB8AC3E}">
        <p14:creationId xmlns:p14="http://schemas.microsoft.com/office/powerpoint/2010/main" val="21668937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91441"/>
            <a:ext cx="10364451" cy="875210"/>
          </a:xfrm>
        </p:spPr>
        <p:txBody>
          <a:bodyPr/>
          <a:lstStyle/>
          <a:p>
            <a:r>
              <a:rPr lang="en-US" dirty="0" smtClean="0"/>
              <a:t>introduction</a:t>
            </a:r>
            <a:endParaRPr lang="en-US" dirty="0"/>
          </a:p>
        </p:txBody>
      </p:sp>
      <p:sp>
        <p:nvSpPr>
          <p:cNvPr id="3" name="Content Placeholder 2"/>
          <p:cNvSpPr>
            <a:spLocks noGrp="1"/>
          </p:cNvSpPr>
          <p:nvPr>
            <p:ph sz="quarter" idx="13"/>
          </p:nvPr>
        </p:nvSpPr>
        <p:spPr>
          <a:xfrm>
            <a:off x="217978" y="966651"/>
            <a:ext cx="11756043" cy="5449517"/>
          </a:xfrm>
        </p:spPr>
        <p:txBody>
          <a:bodyPr>
            <a:noAutofit/>
          </a:bodyPr>
          <a:lstStyle/>
          <a:p>
            <a:r>
              <a:rPr lang="en-US" sz="1800" dirty="0"/>
              <a:t>Originally from South America, </a:t>
            </a:r>
            <a:endParaRPr lang="en-US" sz="1800" dirty="0" smtClean="0"/>
          </a:p>
          <a:p>
            <a:r>
              <a:rPr lang="en-US" sz="1800" dirty="0" smtClean="0"/>
              <a:t>water </a:t>
            </a:r>
            <a:r>
              <a:rPr lang="en-US" sz="1800" dirty="0"/>
              <a:t>hyacinth, </a:t>
            </a:r>
            <a:r>
              <a:rPr lang="en-US" sz="1800" i="1" dirty="0"/>
              <a:t>Eichhornia crassipes </a:t>
            </a:r>
            <a:r>
              <a:rPr lang="en-US" sz="1800" dirty="0"/>
              <a:t>, is </a:t>
            </a:r>
            <a:r>
              <a:rPr lang="en-US" sz="1800" dirty="0" smtClean="0"/>
              <a:t>one </a:t>
            </a:r>
            <a:r>
              <a:rPr lang="en-US" sz="1800" dirty="0"/>
              <a:t>of the world’s most prevalent invasive aquatic plants.  </a:t>
            </a:r>
            <a:endParaRPr lang="en-US" sz="1800" dirty="0" smtClean="0"/>
          </a:p>
          <a:p>
            <a:r>
              <a:rPr lang="en-US" sz="1800" dirty="0" smtClean="0"/>
              <a:t>Water hyacinth is a </a:t>
            </a:r>
            <a:r>
              <a:rPr lang="en-US" sz="1800" dirty="0"/>
              <a:t>floating vascular </a:t>
            </a:r>
            <a:r>
              <a:rPr lang="en-US" sz="1800" dirty="0" smtClean="0"/>
              <a:t>plant</a:t>
            </a:r>
            <a:r>
              <a:rPr lang="en-US" sz="1800" dirty="0"/>
              <a:t>.</a:t>
            </a:r>
            <a:r>
              <a:rPr lang="en-US" sz="1800" dirty="0" smtClean="0"/>
              <a:t> </a:t>
            </a:r>
          </a:p>
          <a:p>
            <a:r>
              <a:rPr lang="en-US" sz="1800" dirty="0" smtClean="0"/>
              <a:t> it causes </a:t>
            </a:r>
            <a:r>
              <a:rPr lang="en-US" sz="1800" dirty="0"/>
              <a:t>major ecological and socio-economic changes (Center, 1994). </a:t>
            </a:r>
            <a:endParaRPr lang="en-US" sz="1800" dirty="0" smtClean="0"/>
          </a:p>
          <a:p>
            <a:r>
              <a:rPr lang="en-US" sz="1800" dirty="0" smtClean="0"/>
              <a:t> </a:t>
            </a:r>
            <a:r>
              <a:rPr lang="en-US" sz="1800" dirty="0"/>
              <a:t>It </a:t>
            </a:r>
            <a:r>
              <a:rPr lang="en-US" sz="1800" dirty="0" smtClean="0"/>
              <a:t>commonly </a:t>
            </a:r>
            <a:r>
              <a:rPr lang="en-US" sz="1800" dirty="0"/>
              <a:t>forms dense, interlocking mats due to its rapid reproductive rate and complex root </a:t>
            </a:r>
            <a:r>
              <a:rPr lang="en-US" sz="1800" dirty="0" smtClean="0"/>
              <a:t>structure </a:t>
            </a:r>
            <a:r>
              <a:rPr lang="en-US" sz="1800" dirty="0"/>
              <a:t>(Mitchell, 1985). </a:t>
            </a:r>
            <a:endParaRPr lang="en-US" sz="1800" dirty="0" smtClean="0"/>
          </a:p>
          <a:p>
            <a:r>
              <a:rPr lang="en-US" sz="1800" dirty="0" smtClean="0"/>
              <a:t> </a:t>
            </a:r>
            <a:r>
              <a:rPr lang="en-US" sz="1800" dirty="0"/>
              <a:t>Water hyacinth reproduces both sexually and asexually. </a:t>
            </a:r>
            <a:endParaRPr lang="en-US" sz="1800" dirty="0" smtClean="0"/>
          </a:p>
          <a:p>
            <a:r>
              <a:rPr lang="en-US" sz="1800" dirty="0" smtClean="0"/>
              <a:t> </a:t>
            </a:r>
            <a:r>
              <a:rPr lang="en-US" sz="1800" dirty="0"/>
              <a:t>Ten to </a:t>
            </a:r>
            <a:r>
              <a:rPr lang="en-US" sz="1800" dirty="0" smtClean="0"/>
              <a:t>100</a:t>
            </a:r>
            <a:r>
              <a:rPr lang="en-US" sz="1800" dirty="0"/>
              <a:t>% of existing seeds are found to germinate within six months, with dry conditions promoting </a:t>
            </a:r>
            <a:r>
              <a:rPr lang="en-US" sz="1800" dirty="0" smtClean="0"/>
              <a:t>germination </a:t>
            </a:r>
            <a:r>
              <a:rPr lang="en-US" sz="1800" dirty="0"/>
              <a:t>(Ueki &amp; Oki, 1979).  </a:t>
            </a:r>
            <a:endParaRPr lang="en-US" sz="1800" dirty="0" smtClean="0"/>
          </a:p>
          <a:p>
            <a:r>
              <a:rPr lang="en-US" sz="1800" dirty="0" smtClean="0"/>
              <a:t>Nutrients </a:t>
            </a:r>
            <a:r>
              <a:rPr lang="en-US" sz="1800" dirty="0"/>
              <a:t>and temperature are considered the strongest </a:t>
            </a:r>
            <a:r>
              <a:rPr lang="en-US" sz="1800" dirty="0" smtClean="0"/>
              <a:t>determinants </a:t>
            </a:r>
            <a:r>
              <a:rPr lang="en-US" sz="1800" dirty="0"/>
              <a:t>for water hyacinth growth and reproduction (Wilson et al. 2007</a:t>
            </a:r>
            <a:r>
              <a:rPr lang="en-US" sz="1800" dirty="0" smtClean="0"/>
              <a:t>).</a:t>
            </a:r>
          </a:p>
          <a:p>
            <a:r>
              <a:rPr lang="en-US" sz="1800" dirty="0" smtClean="0"/>
              <a:t> </a:t>
            </a:r>
            <a:r>
              <a:rPr lang="en-US" sz="1800" dirty="0"/>
              <a:t>Salinity </a:t>
            </a:r>
            <a:r>
              <a:rPr lang="en-US" sz="1800" dirty="0" smtClean="0"/>
              <a:t>constraints </a:t>
            </a:r>
            <a:r>
              <a:rPr lang="en-US" sz="1800" dirty="0"/>
              <a:t>generally limit water hyacinth establishment in coastal areas and within estuaries </a:t>
            </a:r>
            <a:r>
              <a:rPr lang="en-US" sz="1800" dirty="0" smtClean="0"/>
              <a:t>(</a:t>
            </a:r>
            <a:r>
              <a:rPr lang="en-US" sz="1800" dirty="0" err="1"/>
              <a:t>Mangas</a:t>
            </a:r>
            <a:r>
              <a:rPr lang="en-US" sz="1800" dirty="0"/>
              <a:t>-Ramirez &amp; Elias-Gutierrez, 2004).</a:t>
            </a:r>
            <a:br>
              <a:rPr lang="en-US" sz="1800" dirty="0"/>
            </a:br>
            <a:endParaRPr lang="en-US" sz="1800" dirty="0"/>
          </a:p>
          <a:p>
            <a:endParaRPr lang="en-US" sz="1800" dirty="0"/>
          </a:p>
        </p:txBody>
      </p:sp>
    </p:spTree>
    <p:extLst>
      <p:ext uri="{BB962C8B-B14F-4D97-AF65-F5344CB8AC3E}">
        <p14:creationId xmlns:p14="http://schemas.microsoft.com/office/powerpoint/2010/main" val="40370554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149" y="287383"/>
            <a:ext cx="10364451" cy="901338"/>
          </a:xfrm>
        </p:spPr>
        <p:txBody>
          <a:bodyPr/>
          <a:lstStyle/>
          <a:p>
            <a:r>
              <a:rPr lang="en-US" dirty="0" smtClean="0"/>
              <a:t>Structure of the water hyacinth</a:t>
            </a:r>
            <a:endParaRPr lang="en-US" dirty="0"/>
          </a:p>
        </p:txBody>
      </p:sp>
      <p:sp>
        <p:nvSpPr>
          <p:cNvPr id="3" name="Content Placeholder 2"/>
          <p:cNvSpPr>
            <a:spLocks noGrp="1"/>
          </p:cNvSpPr>
          <p:nvPr>
            <p:ph sz="quarter" idx="13"/>
          </p:nvPr>
        </p:nvSpPr>
        <p:spPr>
          <a:xfrm>
            <a:off x="0" y="1295938"/>
            <a:ext cx="11014467" cy="5470622"/>
          </a:xfrm>
        </p:spPr>
        <p:txBody>
          <a:bodyPr/>
          <a:lstStyle/>
          <a:p>
            <a:r>
              <a:rPr lang="en-US" dirty="0" smtClean="0"/>
              <a:t>Fig. 1                                                                                             fig. 2</a:t>
            </a:r>
          </a:p>
          <a:p>
            <a:pPr marL="0" indent="0">
              <a:buNone/>
            </a:pPr>
            <a:endParaRPr lang="en-US"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4919" y="1881051"/>
            <a:ext cx="4974909" cy="4885509"/>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06006" y="1998617"/>
            <a:ext cx="5408461" cy="4767943"/>
          </a:xfrm>
          <a:prstGeom prst="rect">
            <a:avLst/>
          </a:prstGeom>
        </p:spPr>
      </p:pic>
    </p:spTree>
    <p:extLst>
      <p:ext uri="{BB962C8B-B14F-4D97-AF65-F5344CB8AC3E}">
        <p14:creationId xmlns:p14="http://schemas.microsoft.com/office/powerpoint/2010/main" val="2761731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287384"/>
            <a:ext cx="10364451" cy="888274"/>
          </a:xfrm>
        </p:spPr>
        <p:txBody>
          <a:bodyPr>
            <a:normAutofit/>
          </a:bodyPr>
          <a:lstStyle/>
          <a:p>
            <a:r>
              <a:rPr lang="en-US" dirty="0" smtClean="0"/>
              <a:t>ADVERSE EFFECTS OF WATER HYACINTH</a:t>
            </a:r>
            <a:endParaRPr lang="en-US" dirty="0"/>
          </a:p>
        </p:txBody>
      </p:sp>
      <p:sp>
        <p:nvSpPr>
          <p:cNvPr id="3" name="Content Placeholder 2"/>
          <p:cNvSpPr>
            <a:spLocks noGrp="1"/>
          </p:cNvSpPr>
          <p:nvPr>
            <p:ph sz="quarter" idx="13"/>
          </p:nvPr>
        </p:nvSpPr>
        <p:spPr>
          <a:xfrm>
            <a:off x="913775" y="1230624"/>
            <a:ext cx="10363826" cy="5509810"/>
          </a:xfrm>
        </p:spPr>
        <p:txBody>
          <a:bodyPr>
            <a:normAutofit/>
          </a:bodyPr>
          <a:lstStyle/>
          <a:p>
            <a:r>
              <a:rPr lang="en-US" dirty="0" smtClean="0"/>
              <a:t>IT reduces the water quality by reducing phytoplankton productivity and dissolved oxygen concentration</a:t>
            </a:r>
          </a:p>
          <a:p>
            <a:pPr lvl="0"/>
            <a:r>
              <a:rPr lang="en-US" dirty="0"/>
              <a:t>Water hyacinth can change water quality by altering water clarity </a:t>
            </a:r>
            <a:r>
              <a:rPr lang="en-US" dirty="0" smtClean="0"/>
              <a:t>and reducing </a:t>
            </a:r>
            <a:r>
              <a:rPr lang="en-US" dirty="0"/>
              <a:t>nitrogen, </a:t>
            </a:r>
            <a:r>
              <a:rPr lang="en-US" dirty="0" smtClean="0"/>
              <a:t>phosphorous concentration.</a:t>
            </a:r>
          </a:p>
          <a:p>
            <a:pPr lvl="0"/>
            <a:r>
              <a:rPr lang="en-US" dirty="0" smtClean="0"/>
              <a:t>It also affects the temperature of the water and prevents light  penetration.</a:t>
            </a:r>
          </a:p>
          <a:p>
            <a:r>
              <a:rPr lang="en-US" dirty="0" smtClean="0"/>
              <a:t>It outcompetes submersed phytoplanktons and macrophytes. Because it is free floating, it monopolizes the light and nutrient from water columns, this in turn affects zooplankton productivity.</a:t>
            </a:r>
          </a:p>
          <a:p>
            <a:r>
              <a:rPr lang="en-US" dirty="0" smtClean="0"/>
              <a:t>They change the diets of fishes through prey availability. Their mats can reduce natural predation and fisheries catchability and reduce breeding, nursery and feeding grounds.</a:t>
            </a:r>
          </a:p>
          <a:p>
            <a:r>
              <a:rPr lang="en-US" dirty="0" smtClean="0"/>
              <a:t>It affects boating access, navigability and recreation and pipe systems for agriculture, industry and municipal water supply.</a:t>
            </a:r>
            <a:endParaRPr lang="en-US" dirty="0"/>
          </a:p>
        </p:txBody>
      </p:sp>
    </p:spTree>
    <p:extLst>
      <p:ext uri="{BB962C8B-B14F-4D97-AF65-F5344CB8AC3E}">
        <p14:creationId xmlns:p14="http://schemas.microsoft.com/office/powerpoint/2010/main" val="4234527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8278" y="339634"/>
            <a:ext cx="10364451" cy="836023"/>
          </a:xfrm>
        </p:spPr>
        <p:txBody>
          <a:bodyPr/>
          <a:lstStyle/>
          <a:p>
            <a:r>
              <a:rPr lang="en-US" dirty="0" smtClean="0"/>
              <a:t>AN EXAMPLE OF  water hyacinth infestation.</a:t>
            </a:r>
            <a:endParaRPr lang="en-US" dirty="0"/>
          </a:p>
        </p:txBody>
      </p:sp>
      <p:sp>
        <p:nvSpPr>
          <p:cNvPr id="3" name="Content Placeholder 2"/>
          <p:cNvSpPr>
            <a:spLocks noGrp="1"/>
          </p:cNvSpPr>
          <p:nvPr>
            <p:ph sz="quarter" idx="13"/>
          </p:nvPr>
        </p:nvSpPr>
        <p:spPr>
          <a:xfrm>
            <a:off x="913774" y="1039092"/>
            <a:ext cx="10363826" cy="5721926"/>
          </a:xfrm>
        </p:spPr>
        <p:txBody>
          <a:bodyPr/>
          <a:lstStyle/>
          <a:p>
            <a:r>
              <a:rPr lang="en-US" dirty="0" smtClean="0"/>
              <a:t>Fig. 3                                                                                        fig. 4</a:t>
            </a:r>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2983" y="1593272"/>
            <a:ext cx="5094143" cy="5167745"/>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07917" y="1593272"/>
            <a:ext cx="5860474" cy="5029200"/>
          </a:xfrm>
          <a:prstGeom prst="rect">
            <a:avLst/>
          </a:prstGeom>
        </p:spPr>
      </p:pic>
    </p:spTree>
    <p:extLst>
      <p:ext uri="{BB962C8B-B14F-4D97-AF65-F5344CB8AC3E}">
        <p14:creationId xmlns:p14="http://schemas.microsoft.com/office/powerpoint/2010/main" val="29143089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0"/>
            <a:ext cx="10364451" cy="706582"/>
          </a:xfrm>
        </p:spPr>
        <p:txBody>
          <a:bodyPr/>
          <a:lstStyle/>
          <a:p>
            <a:r>
              <a:rPr lang="en-US" dirty="0" smtClean="0"/>
              <a:t>Beneficial effects of water hyacinth.</a:t>
            </a:r>
            <a:endParaRPr lang="en-US" dirty="0"/>
          </a:p>
        </p:txBody>
      </p:sp>
      <p:sp>
        <p:nvSpPr>
          <p:cNvPr id="3" name="Content Placeholder 2"/>
          <p:cNvSpPr>
            <a:spLocks noGrp="1"/>
          </p:cNvSpPr>
          <p:nvPr>
            <p:ph sz="quarter" idx="13"/>
          </p:nvPr>
        </p:nvSpPr>
        <p:spPr>
          <a:xfrm>
            <a:off x="96982" y="554183"/>
            <a:ext cx="11970327" cy="6303818"/>
          </a:xfrm>
        </p:spPr>
        <p:txBody>
          <a:bodyPr>
            <a:noAutofit/>
          </a:bodyPr>
          <a:lstStyle/>
          <a:p>
            <a:r>
              <a:rPr lang="en-US" sz="2400" dirty="0" smtClean="0"/>
              <a:t>In Songhai farm in rivers state, they are used to reduce the smell of feaces in the holding pits while they are being converted to gas for domestic and industrial purposes.</a:t>
            </a:r>
          </a:p>
          <a:p>
            <a:pPr marL="228600" lvl="1">
              <a:spcBef>
                <a:spcPts val="1000"/>
              </a:spcBef>
            </a:pPr>
            <a:r>
              <a:rPr lang="en-US" sz="2400" dirty="0" smtClean="0"/>
              <a:t> acts as </a:t>
            </a:r>
            <a:r>
              <a:rPr lang="en-US" sz="2400" dirty="0"/>
              <a:t>a substrate </a:t>
            </a:r>
            <a:r>
              <a:rPr lang="en-US" sz="2400" dirty="0" smtClean="0"/>
              <a:t>for </a:t>
            </a:r>
            <a:r>
              <a:rPr lang="en-US" sz="2400" dirty="0"/>
              <a:t>macroinvertebrates like the snails and arachnids</a:t>
            </a:r>
          </a:p>
          <a:p>
            <a:r>
              <a:rPr lang="en-US" sz="2400" dirty="0" smtClean="0"/>
              <a:t>The mats (roots) of  the water hyacinth could be used for local craft work like making of mats, hats, baskets etc.</a:t>
            </a:r>
          </a:p>
          <a:p>
            <a:r>
              <a:rPr lang="en-US" sz="2400" dirty="0" smtClean="0"/>
              <a:t>In polluted waters, it helps reduce heavy metal concentration by absorbing these metals from the water.</a:t>
            </a:r>
          </a:p>
          <a:p>
            <a:r>
              <a:rPr lang="en-US" sz="2400" dirty="0"/>
              <a:t> Water hyacinth also </a:t>
            </a:r>
            <a:r>
              <a:rPr lang="en-US" sz="2400"/>
              <a:t>has </a:t>
            </a:r>
            <a:r>
              <a:rPr lang="en-US" sz="2400" smtClean="0"/>
              <a:t>been </a:t>
            </a:r>
            <a:r>
              <a:rPr lang="en-US" sz="2400" dirty="0"/>
              <a:t>found to stabilize pH levels and temperature in experimental lagoons, thereby </a:t>
            </a:r>
            <a:r>
              <a:rPr lang="en-US" sz="2400"/>
              <a:t>preventing </a:t>
            </a:r>
            <a:r>
              <a:rPr lang="en-US" sz="2400" smtClean="0"/>
              <a:t>stratification </a:t>
            </a:r>
            <a:r>
              <a:rPr lang="en-US" sz="2400" dirty="0"/>
              <a:t>and increasing mixing within the water </a:t>
            </a:r>
            <a:r>
              <a:rPr lang="en-US" sz="2400" smtClean="0"/>
              <a:t>column.</a:t>
            </a:r>
            <a:endParaRPr lang="en-US" sz="2400" dirty="0" smtClean="0"/>
          </a:p>
        </p:txBody>
      </p:sp>
    </p:spTree>
    <p:extLst>
      <p:ext uri="{BB962C8B-B14F-4D97-AF65-F5344CB8AC3E}">
        <p14:creationId xmlns:p14="http://schemas.microsoft.com/office/powerpoint/2010/main" val="14378901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1"/>
            <a:ext cx="10364451" cy="720435"/>
          </a:xfrm>
        </p:spPr>
        <p:txBody>
          <a:bodyPr/>
          <a:lstStyle/>
          <a:p>
            <a:r>
              <a:rPr lang="en-US" dirty="0" smtClean="0"/>
              <a:t>Examples of craft work made from the mats.</a:t>
            </a:r>
            <a:endParaRPr lang="en-US" dirty="0"/>
          </a:p>
        </p:txBody>
      </p:sp>
      <p:sp>
        <p:nvSpPr>
          <p:cNvPr id="3" name="Content Placeholder 2"/>
          <p:cNvSpPr>
            <a:spLocks noGrp="1"/>
          </p:cNvSpPr>
          <p:nvPr>
            <p:ph sz="quarter" idx="13"/>
          </p:nvPr>
        </p:nvSpPr>
        <p:spPr>
          <a:xfrm>
            <a:off x="0" y="953928"/>
            <a:ext cx="12884727" cy="5904072"/>
          </a:xfrm>
        </p:spPr>
        <p:txBody>
          <a:bodyPr/>
          <a:lstStyle/>
          <a:p>
            <a:r>
              <a:rPr lang="en-US" dirty="0" smtClean="0"/>
              <a:t>Fig. 5  							fig.6</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9452" y="1427018"/>
            <a:ext cx="5578621" cy="533400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34546" y="1427018"/>
            <a:ext cx="5777346" cy="5334000"/>
          </a:xfrm>
          <a:prstGeom prst="rect">
            <a:avLst/>
          </a:prstGeom>
        </p:spPr>
      </p:pic>
    </p:spTree>
    <p:extLst>
      <p:ext uri="{BB962C8B-B14F-4D97-AF65-F5344CB8AC3E}">
        <p14:creationId xmlns:p14="http://schemas.microsoft.com/office/powerpoint/2010/main" val="30021145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4770" y="69878"/>
            <a:ext cx="10364451" cy="975151"/>
          </a:xfrm>
        </p:spPr>
        <p:txBody>
          <a:bodyPr/>
          <a:lstStyle/>
          <a:p>
            <a:r>
              <a:rPr lang="en-US" dirty="0" smtClean="0"/>
              <a:t>Control methods of the water hyacinth.</a:t>
            </a:r>
            <a:endParaRPr lang="en-US" dirty="0"/>
          </a:p>
        </p:txBody>
      </p:sp>
      <p:sp>
        <p:nvSpPr>
          <p:cNvPr id="3" name="Content Placeholder 2"/>
          <p:cNvSpPr>
            <a:spLocks noGrp="1"/>
          </p:cNvSpPr>
          <p:nvPr>
            <p:ph sz="quarter" idx="13"/>
          </p:nvPr>
        </p:nvSpPr>
        <p:spPr>
          <a:xfrm>
            <a:off x="913774" y="1358538"/>
            <a:ext cx="10363826" cy="5290456"/>
          </a:xfrm>
        </p:spPr>
        <p:txBody>
          <a:bodyPr>
            <a:normAutofit lnSpcReduction="10000"/>
          </a:bodyPr>
          <a:lstStyle/>
          <a:p>
            <a:r>
              <a:rPr lang="en-US" sz="3200" dirty="0" smtClean="0"/>
              <a:t>There are basically 3 types of control methods used for the treatment of water hyacinth. They are:</a:t>
            </a:r>
            <a:endParaRPr lang="en-US" sz="3200" dirty="0"/>
          </a:p>
          <a:p>
            <a:r>
              <a:rPr lang="en-US" sz="3200" dirty="0" smtClean="0"/>
              <a:t>Mechanical methods</a:t>
            </a:r>
          </a:p>
          <a:p>
            <a:endParaRPr lang="en-US" sz="3200" dirty="0" smtClean="0"/>
          </a:p>
          <a:p>
            <a:r>
              <a:rPr lang="en-US" sz="3200" dirty="0" smtClean="0"/>
              <a:t>Chemical methods</a:t>
            </a:r>
          </a:p>
          <a:p>
            <a:endParaRPr lang="en-US" sz="3200" dirty="0" smtClean="0"/>
          </a:p>
          <a:p>
            <a:r>
              <a:rPr lang="en-US" sz="3200" dirty="0" smtClean="0"/>
              <a:t>Biological methods</a:t>
            </a:r>
            <a:endParaRPr lang="en-US" sz="3200" dirty="0"/>
          </a:p>
        </p:txBody>
      </p:sp>
    </p:spTree>
    <p:extLst>
      <p:ext uri="{BB962C8B-B14F-4D97-AF65-F5344CB8AC3E}">
        <p14:creationId xmlns:p14="http://schemas.microsoft.com/office/powerpoint/2010/main" val="3163761557"/>
      </p:ext>
    </p:extLst>
  </p:cSld>
  <p:clrMapOvr>
    <a:masterClrMapping/>
  </p:clrMapOvr>
  <p:timing>
    <p:tnLst>
      <p:par>
        <p:cTn id="1" dur="indefinite" restart="never" nodeType="tmRoot"/>
      </p:par>
    </p:tnLst>
  </p:timing>
</p:sld>
</file>

<file path=ppt/theme/theme1.xml><?xml version="1.0" encoding="utf-8"?>
<a:theme xmlns:a="http://schemas.openxmlformats.org/drawingml/2006/main" name="Droplet">
  <a:themeElements>
    <a:clrScheme name="Droplet">
      <a:dk1>
        <a:sysClr val="windowText" lastClr="000000"/>
      </a:dk1>
      <a:lt1>
        <a:sysClr val="window" lastClr="FFFFFF"/>
      </a:lt1>
      <a:dk2>
        <a:srgbClr val="1C647B"/>
      </a:dk2>
      <a:lt2>
        <a:srgbClr val="98B7D3"/>
      </a:lt2>
      <a:accent1>
        <a:srgbClr val="274FA4"/>
      </a:accent1>
      <a:accent2>
        <a:srgbClr val="48A8D0"/>
      </a:accent2>
      <a:accent3>
        <a:srgbClr val="53B18F"/>
      </a:accent3>
      <a:accent4>
        <a:srgbClr val="D78D38"/>
      </a:accent4>
      <a:accent5>
        <a:srgbClr val="BA3F51"/>
      </a:accent5>
      <a:accent6>
        <a:srgbClr val="AE52D9"/>
      </a:accent6>
      <a:hlink>
        <a:srgbClr val="2AA2DA"/>
      </a:hlink>
      <a:folHlink>
        <a:srgbClr val="76A3B8"/>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92000"/>
                <a:satMod val="180000"/>
                <a:lumMod val="114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DEB094D4-7FD8-4F86-93D5-B0F1341EF586}"/>
    </a:ext>
  </a:extLst>
</a:theme>
</file>

<file path=docProps/app.xml><?xml version="1.0" encoding="utf-8"?>
<Properties xmlns="http://schemas.openxmlformats.org/officeDocument/2006/extended-properties" xmlns:vt="http://schemas.openxmlformats.org/officeDocument/2006/docPropsVTypes">
  <Template>Droplet</Template>
  <TotalTime>207</TotalTime>
  <Words>677</Words>
  <Application>Microsoft Office PowerPoint</Application>
  <PresentationFormat>Widescreen</PresentationFormat>
  <Paragraphs>67</Paragraphs>
  <Slides>15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Tw Cen MT</vt:lpstr>
      <vt:lpstr>Droplet</vt:lpstr>
      <vt:lpstr>UNIVERSITY OF PORTHARCOURT, FACULTY OF SCIENCES, DEPARTMENT OF ANIMAL AND ENVIRONMENTAL BIOLOGY.  A SEMINAR PRESENTATION ON  ‘ECOLOGICAL EFFECTS OF INVASIVE SPECIES; A CASE STUDY OF WATER HYANCITH (Eichhornia crassipes )’  BY   IROH JENNIFER.C. U2014/5550006 supervisor: dr. b.b. babatunde COURSE CODE: AEB COURSE COORDINATORS: PROF f.o. NDUKA, DR U.I. DANIEL DATE: 30th may,2018.</vt:lpstr>
      <vt:lpstr>PowerPoint Presentation</vt:lpstr>
      <vt:lpstr>introduction</vt:lpstr>
      <vt:lpstr>Structure of the water hyacinth</vt:lpstr>
      <vt:lpstr>ADVERSE EFFECTS OF WATER HYACINTH</vt:lpstr>
      <vt:lpstr>AN EXAMPLE OF  water hyacinth infestation.</vt:lpstr>
      <vt:lpstr>Beneficial effects of water hyacinth.</vt:lpstr>
      <vt:lpstr>Examples of craft work made from the mats.</vt:lpstr>
      <vt:lpstr>Control methods of the water hyacinth.</vt:lpstr>
      <vt:lpstr>Mechanical control methods </vt:lpstr>
      <vt:lpstr>Chemical control methods</vt:lpstr>
      <vt:lpstr>Biological control methods</vt:lpstr>
      <vt:lpstr>Conclusion </vt:lpstr>
      <vt:lpstr>references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Jennifer 'Summer' E</dc:creator>
  <cp:lastModifiedBy>Jennifer 'Summer' E</cp:lastModifiedBy>
  <cp:revision>44</cp:revision>
  <dcterms:created xsi:type="dcterms:W3CDTF">2018-04-24T11:59:57Z</dcterms:created>
  <dcterms:modified xsi:type="dcterms:W3CDTF">2018-05-10T20:55:31Z</dcterms:modified>
</cp:coreProperties>
</file>